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7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9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0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1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2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3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4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5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6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2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21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22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23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24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25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  <p:sldMasterId id="2147486068" r:id="rId2"/>
    <p:sldMasterId id="2147486088" r:id="rId3"/>
    <p:sldMasterId id="2147486094" r:id="rId4"/>
    <p:sldMasterId id="2147486100" r:id="rId5"/>
    <p:sldMasterId id="2147486106" r:id="rId6"/>
    <p:sldMasterId id="2147486112" r:id="rId7"/>
    <p:sldMasterId id="2147486131" r:id="rId8"/>
    <p:sldMasterId id="2147486138" r:id="rId9"/>
    <p:sldMasterId id="2147486145" r:id="rId10"/>
    <p:sldMasterId id="2147486150" r:id="rId11"/>
    <p:sldMasterId id="2147486157" r:id="rId12"/>
    <p:sldMasterId id="2147486163" r:id="rId13"/>
    <p:sldMasterId id="2147486170" r:id="rId14"/>
    <p:sldMasterId id="2147486177" r:id="rId15"/>
    <p:sldMasterId id="2147486184" r:id="rId16"/>
    <p:sldMasterId id="2147486189" r:id="rId17"/>
    <p:sldMasterId id="2147486200" r:id="rId18"/>
    <p:sldMasterId id="2147486207" r:id="rId19"/>
    <p:sldMasterId id="2147486214" r:id="rId20"/>
    <p:sldMasterId id="2147486221" r:id="rId21"/>
    <p:sldMasterId id="2147486228" r:id="rId22"/>
    <p:sldMasterId id="2147486235" r:id="rId23"/>
    <p:sldMasterId id="2147486243" r:id="rId24"/>
    <p:sldMasterId id="2147486248" r:id="rId25"/>
    <p:sldMasterId id="2147486253" r:id="rId26"/>
  </p:sldMasterIdLst>
  <p:notesMasterIdLst>
    <p:notesMasterId r:id="rId38"/>
  </p:notesMasterIdLst>
  <p:handoutMasterIdLst>
    <p:handoutMasterId r:id="rId39"/>
  </p:handoutMasterIdLst>
  <p:sldIdLst>
    <p:sldId id="2080" r:id="rId27"/>
    <p:sldId id="2351" r:id="rId28"/>
    <p:sldId id="2365" r:id="rId29"/>
    <p:sldId id="2345" r:id="rId30"/>
    <p:sldId id="2363" r:id="rId31"/>
    <p:sldId id="2367" r:id="rId32"/>
    <p:sldId id="2362" r:id="rId33"/>
    <p:sldId id="2368" r:id="rId34"/>
    <p:sldId id="2364" r:id="rId35"/>
    <p:sldId id="2366" r:id="rId36"/>
    <p:sldId id="2360" r:id="rId37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nx-MBP" initials="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6E6EA"/>
    <a:srgbClr val="FAE2F6"/>
    <a:srgbClr val="170981"/>
    <a:srgbClr val="800000"/>
    <a:srgbClr val="534E2F"/>
    <a:srgbClr val="3B3721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34" autoAdjust="0"/>
  </p:normalViewPr>
  <p:slideViewPr>
    <p:cSldViewPr>
      <p:cViewPr>
        <p:scale>
          <a:sx n="66" d="100"/>
          <a:sy n="66" d="100"/>
        </p:scale>
        <p:origin x="-14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530" y="-72"/>
      </p:cViewPr>
      <p:guideLst>
        <p:guide orient="horz" pos="2929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8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7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90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90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fld id="{64980DCF-22FB-4A71-A88B-4541596103D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6210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90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91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90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fld id="{850D7B56-F583-4F8D-978E-C3D0DAF7ADC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6050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BF71B-4773-42E4-A68F-BBB22E50BD66}" type="slidenum">
              <a:rPr lang="en-US" altLang="en-US" smtClean="0">
                <a:solidFill>
                  <a:prstClr val="black"/>
                </a:solidFill>
              </a:rPr>
              <a:pPr/>
              <a:t>2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54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altLang="zh-CN" dirty="0" smtClean="0"/>
              <a:t>).  For</a:t>
            </a:r>
          </a:p>
          <a:p>
            <a:pPr>
              <a:lnSpc>
                <a:spcPct val="80000"/>
              </a:lnSpc>
            </a:pPr>
            <a:r>
              <a:rPr lang="en-US" altLang="zh-CN" dirty="0" smtClean="0"/>
              <a:t>example at Time X, my system thinks that "Whitey </a:t>
            </a:r>
            <a:r>
              <a:rPr lang="en-US" altLang="zh-CN" dirty="0" err="1" smtClean="0"/>
              <a:t>Bulger</a:t>
            </a:r>
            <a:r>
              <a:rPr lang="en-US" altLang="zh-CN" dirty="0" smtClean="0"/>
              <a:t>" and "James</a:t>
            </a:r>
          </a:p>
          <a:p>
            <a:pPr>
              <a:lnSpc>
                <a:spcPct val="80000"/>
              </a:lnSpc>
            </a:pPr>
            <a:r>
              <a:rPr lang="en-US" altLang="zh-CN" dirty="0" err="1" smtClean="0"/>
              <a:t>Bulger</a:t>
            </a:r>
            <a:r>
              <a:rPr lang="en-US" altLang="zh-CN" dirty="0" smtClean="0"/>
              <a:t>" are two different people (and adds two novel NILs into the KB). </a:t>
            </a:r>
          </a:p>
          <a:p>
            <a:pPr>
              <a:lnSpc>
                <a:spcPct val="80000"/>
              </a:lnSpc>
            </a:pPr>
            <a:r>
              <a:rPr lang="en-US" altLang="zh-CN" dirty="0" smtClean="0"/>
              <a:t>At Time Y, my system gets the sentence "James </a:t>
            </a:r>
            <a:r>
              <a:rPr lang="en-US" altLang="zh-CN" dirty="0" err="1" smtClean="0"/>
              <a:t>Bulger</a:t>
            </a:r>
            <a:r>
              <a:rPr lang="en-US" altLang="zh-CN" dirty="0" smtClean="0"/>
              <a:t>, who is known as</a:t>
            </a:r>
          </a:p>
          <a:p>
            <a:pPr>
              <a:lnSpc>
                <a:spcPct val="80000"/>
              </a:lnSpc>
            </a:pPr>
            <a:r>
              <a:rPr lang="en-US" altLang="zh-CN" dirty="0" smtClean="0"/>
              <a:t>Whitey </a:t>
            </a:r>
            <a:r>
              <a:rPr lang="en-US" altLang="zh-CN" dirty="0" err="1" smtClean="0"/>
              <a:t>Bulger</a:t>
            </a:r>
            <a:r>
              <a:rPr lang="en-US" altLang="zh-CN" dirty="0" smtClean="0"/>
              <a:t>".  -- Can my system correct the mistake?</a:t>
            </a:r>
          </a:p>
          <a:p>
            <a:pPr>
              <a:lnSpc>
                <a:spcPct val="80000"/>
              </a:lnSpc>
            </a:pPr>
            <a:r>
              <a:rPr lang="en-US" altLang="zh-CN" dirty="0" smtClean="0"/>
              <a:t>There is a related question of  what is required of the streaming</a:t>
            </a:r>
          </a:p>
          <a:p>
            <a:pPr>
              <a:lnSpc>
                <a:spcPct val="80000"/>
              </a:lnSpc>
            </a:pPr>
            <a:r>
              <a:rPr lang="en-US" altLang="zh-CN" dirty="0" smtClean="0"/>
              <a:t>system.  On at time period n, can the system re-read the documents it</a:t>
            </a:r>
          </a:p>
          <a:p>
            <a:pPr>
              <a:lnSpc>
                <a:spcPct val="80000"/>
              </a:lnSpc>
            </a:pPr>
            <a:r>
              <a:rPr lang="en-US" altLang="zh-CN" dirty="0" smtClean="0"/>
              <a:t>saw at time period n-1 (and possibly reprocess everything, turning</a:t>
            </a:r>
          </a:p>
          <a:p>
            <a:pPr>
              <a:lnSpc>
                <a:spcPct val="80000"/>
              </a:lnSpc>
            </a:pPr>
            <a:r>
              <a:rPr lang="en-US" altLang="zh-CN" dirty="0" smtClean="0"/>
              <a:t>streaming into a task of working with an ever-growing amount of data). </a:t>
            </a:r>
          </a:p>
          <a:p>
            <a:pPr>
              <a:lnSpc>
                <a:spcPct val="80000"/>
              </a:lnSpc>
            </a:pPr>
            <a:r>
              <a:rPr lang="en-US" altLang="zh-CN" dirty="0" smtClean="0"/>
              <a:t>Or is it required to work with only the documents in time period n-1 and</a:t>
            </a:r>
          </a:p>
          <a:p>
            <a:pPr>
              <a:lnSpc>
                <a:spcPct val="80000"/>
              </a:lnSpc>
            </a:pPr>
            <a:r>
              <a:rPr lang="en-US" altLang="zh-CN" dirty="0" smtClean="0"/>
              <a:t>the KB? If the latter, what is allowed to be stored in the KB?  Can my</a:t>
            </a:r>
          </a:p>
          <a:p>
            <a:pPr>
              <a:lnSpc>
                <a:spcPct val="80000"/>
              </a:lnSpc>
            </a:pPr>
            <a:r>
              <a:rPr lang="en-US" altLang="zh-CN" dirty="0" smtClean="0"/>
              <a:t>internal KB record every semantic role that a name string participates</a:t>
            </a:r>
          </a:p>
          <a:p>
            <a:pPr>
              <a:lnSpc>
                <a:spcPct val="80000"/>
              </a:lnSpc>
            </a:pPr>
            <a:r>
              <a:rPr lang="en-US" altLang="zh-CN" dirty="0" smtClean="0"/>
              <a:t>in? Or is it limited to the ~40-slots in the TAC ontology?</a:t>
            </a:r>
          </a:p>
          <a:p>
            <a:pPr>
              <a:lnSpc>
                <a:spcPct val="80000"/>
              </a:lnSpc>
            </a:pPr>
            <a:r>
              <a:rPr lang="en-US" altLang="zh-CN" dirty="0" smtClean="0"/>
              <a:t>yay for MT?</a:t>
            </a:r>
          </a:p>
          <a:p>
            <a:pPr>
              <a:lnSpc>
                <a:spcPct val="80000"/>
              </a:lnSpc>
            </a:pPr>
            <a:endParaRPr lang="en-US" altLang="zh-CN" dirty="0" smtClean="0"/>
          </a:p>
          <a:p>
            <a:endParaRPr lang="en-US" altLang="en-US" dirty="0" smtClean="0">
              <a:ea typeface="MS PGothic" panose="020B0600070205080204" pitchFamily="34" charset="-128"/>
            </a:endParaRPr>
          </a:p>
        </p:txBody>
      </p:sp>
      <p:sp>
        <p:nvSpPr>
          <p:cNvPr id="5018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052" indent="-28886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5466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7652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79838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2025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4212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6397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28584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mtClean="0">
                <a:solidFill>
                  <a:prstClr val="black"/>
                </a:solidFill>
              </a:rPr>
              <a:t>14/08/12</a:t>
            </a:r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052" indent="-28886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5466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7652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79838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2025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4212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6397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28584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F145A86-B23A-40CA-B4BF-59F1820311B8}" type="slidenum">
              <a:rPr lang="en-GB" altLang="en-US">
                <a:solidFill>
                  <a:prstClr val="black"/>
                </a:solidFill>
              </a:rPr>
              <a:pPr/>
              <a:t>11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18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MS PGothic" panose="020B0600070205080204" pitchFamily="34" charset="-128"/>
            </a:endParaRPr>
          </a:p>
        </p:txBody>
      </p:sp>
      <p:sp>
        <p:nvSpPr>
          <p:cNvPr id="5018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052" indent="-28886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5466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7652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79838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2025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4212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6397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28584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mtClean="0">
                <a:solidFill>
                  <a:prstClr val="black"/>
                </a:solidFill>
              </a:rPr>
              <a:t>14/08/12</a:t>
            </a:r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052" indent="-28886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5466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7652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79838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2025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4212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6397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28584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F145A86-B23A-40CA-B4BF-59F1820311B8}" type="slidenum">
              <a:rPr lang="en-GB" altLang="en-US">
                <a:solidFill>
                  <a:prstClr val="black"/>
                </a:solidFill>
              </a:rPr>
              <a:pPr/>
              <a:t>3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18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MS PGothic" panose="020B0600070205080204" pitchFamily="34" charset="-128"/>
            </a:endParaRPr>
          </a:p>
        </p:txBody>
      </p:sp>
      <p:sp>
        <p:nvSpPr>
          <p:cNvPr id="5018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052" indent="-28886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5466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7652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79838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2025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4212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6397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28584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mtClean="0">
                <a:solidFill>
                  <a:prstClr val="black"/>
                </a:solidFill>
              </a:rPr>
              <a:t>14/08/12</a:t>
            </a:r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052" indent="-28886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5466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7652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79838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2025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4212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6397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28584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F145A86-B23A-40CA-B4BF-59F1820311B8}" type="slidenum">
              <a:rPr lang="en-GB" altLang="en-US">
                <a:solidFill>
                  <a:prstClr val="black"/>
                </a:solidFill>
              </a:rPr>
              <a:pPr/>
              <a:t>4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18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51122" lvl="2" indent="-34667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A88B1-8713-425F-91F8-3BCD699460C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449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MS PGothic" panose="020B0600070205080204" pitchFamily="34" charset="-128"/>
            </a:endParaRPr>
          </a:p>
        </p:txBody>
      </p:sp>
      <p:sp>
        <p:nvSpPr>
          <p:cNvPr id="5018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052" indent="-28886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5466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7652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79838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2025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4212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6397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28584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mtClean="0">
                <a:solidFill>
                  <a:prstClr val="black"/>
                </a:solidFill>
              </a:rPr>
              <a:t>14/08/12</a:t>
            </a:r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052" indent="-28886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5466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7652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79838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2025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4212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6397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28584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F145A86-B23A-40CA-B4BF-59F1820311B8}" type="slidenum">
              <a:rPr lang="en-GB" altLang="en-US">
                <a:solidFill>
                  <a:prstClr val="black"/>
                </a:solidFill>
              </a:rPr>
              <a:pPr/>
              <a:t>6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18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MS PGothic" panose="020B0600070205080204" pitchFamily="34" charset="-128"/>
            </a:endParaRPr>
          </a:p>
        </p:txBody>
      </p:sp>
      <p:sp>
        <p:nvSpPr>
          <p:cNvPr id="5018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052" indent="-28886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5466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7652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79838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2025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4212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6397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28584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mtClean="0">
                <a:solidFill>
                  <a:prstClr val="black"/>
                </a:solidFill>
              </a:rPr>
              <a:t>14/08/12</a:t>
            </a:r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052" indent="-28886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5466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7652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79838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2025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4212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6397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28584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F145A86-B23A-40CA-B4BF-59F1820311B8}" type="slidenum">
              <a:rPr lang="en-GB" altLang="en-US">
                <a:solidFill>
                  <a:prstClr val="black"/>
                </a:solidFill>
              </a:rPr>
              <a:pPr/>
              <a:t>7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18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MS PGothic" panose="020B0600070205080204" pitchFamily="34" charset="-128"/>
            </a:endParaRPr>
          </a:p>
        </p:txBody>
      </p:sp>
      <p:sp>
        <p:nvSpPr>
          <p:cNvPr id="5018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052" indent="-28886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5466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7652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79838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2025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4212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6397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28584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mtClean="0">
                <a:solidFill>
                  <a:prstClr val="black"/>
                </a:solidFill>
              </a:rPr>
              <a:t>14/08/12</a:t>
            </a:r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052" indent="-28886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5466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7652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79838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2025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4212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6397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28584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F145A86-B23A-40CA-B4BF-59F1820311B8}" type="slidenum">
              <a:rPr lang="en-GB" altLang="en-US">
                <a:solidFill>
                  <a:prstClr val="black"/>
                </a:solidFill>
              </a:rPr>
              <a:pPr/>
              <a:t>8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18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The schema is defined by experts based on their experience. </a:t>
            </a:r>
          </a:p>
          <a:p>
            <a:pPr defTabSz="9244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Red text is the new</a:t>
            </a:r>
            <a:r>
              <a:rPr lang="en-US" baseline="0" dirty="0" smtClean="0"/>
              <a:t> / modified items from the original ACE.</a:t>
            </a:r>
          </a:p>
          <a:p>
            <a:pPr marL="0" marR="0" indent="0" algn="l" defTabSz="924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charset="0"/>
              </a:rPr>
              <a:t>Multimedia: entity subtypes, speechwriter, attacker, protester, relation, or multimedia event</a:t>
            </a:r>
          </a:p>
          <a:p>
            <a:pPr defTabSz="9244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4BDC9-03ED-4ACF-81B8-94F7A840476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25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Merge this</a:t>
            </a:r>
            <a:r>
              <a:rPr lang="en-US" baseline="0" dirty="0" smtClean="0"/>
              <a:t> with next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D7B56-F583-4F8D-978E-C3D0DAF7ADCA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8838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6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0" y="115888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 dirty="0">
              <a:solidFill>
                <a:srgbClr val="170981"/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228600" y="1133475"/>
            <a:ext cx="866775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170981"/>
              </a:buClr>
              <a:buSzPct val="80000"/>
              <a:buFont typeface="Wingdings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8583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33F0-8E98-4F76-9132-5188D64ECCF6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38315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32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0658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6586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103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6756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7392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94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929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9599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24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2F93D-2EE1-4FA9-8EE1-CC9339DBDD23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087164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61291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3569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59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5407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1629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393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7817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32684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128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4714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A6DA4-2490-42F7-875B-5B98B1187D41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2316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17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529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67269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9323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29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4944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3961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512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82853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16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5EA23-3DBA-402D-B121-8EA4129B6284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269188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60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0774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6500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8956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335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231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584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409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152" y="6340475"/>
            <a:ext cx="2133600" cy="365125"/>
          </a:xfrm>
        </p:spPr>
        <p:txBody>
          <a:bodyPr/>
          <a:lstStyle/>
          <a:p>
            <a:fld id="{5D9E2F45-C857-A740-B126-9B025DD7E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97933" y="846667"/>
            <a:ext cx="5520267" cy="1470025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Click to edit Master title style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7" descr="ITL Logo 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296863"/>
            <a:ext cx="25019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42495"/>
      </p:ext>
    </p:extLst>
  </p:cSld>
  <p:clrMapOvr>
    <a:masterClrMapping/>
  </p:clrMapOvr>
  <p:hf hdr="0" ftr="0" dt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518C-95BD-D94C-A8CB-CB3C1BC7D3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2F45-C857-A740-B126-9B025DD7E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226733"/>
            <a:ext cx="8229600" cy="3899430"/>
          </a:xfrm>
        </p:spPr>
        <p:txBody>
          <a:bodyPr>
            <a:normAutofit/>
          </a:bodyPr>
          <a:lstStyle/>
          <a:p>
            <a:pPr lvl="0">
              <a:buClr>
                <a:schemeClr val="accent3"/>
              </a:buClr>
            </a:pPr>
            <a:r>
              <a:rPr lang="en-US" sz="2400"/>
              <a:t>Click to edit Master text styles</a:t>
            </a:r>
          </a:p>
        </p:txBody>
      </p:sp>
      <p:pic>
        <p:nvPicPr>
          <p:cNvPr id="12" name="Picture 11" descr="nistident_flleft_vec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493" y="109009"/>
            <a:ext cx="1120777" cy="495010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749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4C560-2E64-4E78-A656-C0D40BA22203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965990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FAB6-21CA-9340-9A0F-24A5B5996C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2F45-C857-A740-B126-9B025DD7E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nistident_flleft_vec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493" y="109009"/>
            <a:ext cx="1120777" cy="49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949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0343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19399"/>
            <a:ext cx="4040188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0343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19399"/>
            <a:ext cx="4041775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C55E-BDCA-E545-A8EB-6FEB4864CA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2F45-C857-A740-B126-9B025DD7E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65235"/>
      </p:ext>
    </p:extLst>
  </p:cSld>
  <p:clrMapOvr>
    <a:masterClrMapping/>
  </p:clrMapOvr>
  <p:hf hdr="0" ftr="0" dt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EB5E-64EE-054A-8C91-7E6822F59D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2F45-C857-A740-B126-9B025DD7E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52358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8A3B-22DF-0945-A148-E5EA5AC004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2F45-C857-A740-B126-9B025DD7E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829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490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62200"/>
            <a:ext cx="3008313" cy="3763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C55E-BDCA-E545-A8EB-6FEB4864CA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2F45-C857-A740-B126-9B025DD7E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422473"/>
      </p:ext>
    </p:extLst>
  </p:cSld>
  <p:clrMapOvr>
    <a:masterClrMapping/>
  </p:clrMapOvr>
  <p:hf hdr="0" ftr="0" dt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3109-6A59-674E-A530-405FA16432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2F45-C857-A740-B126-9B025DD7E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16191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C55E-BDCA-E545-A8EB-6FEB4864CA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2F45-C857-A740-B126-9B025DD7E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86821"/>
      </p:ext>
    </p:extLst>
  </p:cSld>
  <p:clrMapOvr>
    <a:masterClrMapping/>
  </p:clrMapOvr>
  <p:hf hdr="0" ftr="0" dt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287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87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C55E-BDCA-E545-A8EB-6FEB4864CA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2F45-C857-A740-B126-9B025DD7E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834658"/>
      </p:ext>
    </p:extLst>
  </p:cSld>
  <p:clrMapOvr>
    <a:masterClrMapping/>
  </p:clrMapOvr>
  <p:hf hdr="0" ftr="0" dt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temiz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A431-C888-1142-92F9-973519DFF9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2F45-C857-A740-B126-9B025DD7E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idx="1"/>
          </p:nvPr>
        </p:nvSpPr>
        <p:spPr>
          <a:xfrm>
            <a:off x="639379" y="1778000"/>
            <a:ext cx="7856484" cy="4335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58014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x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8000"/>
            <a:ext cx="9144000" cy="2373587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lIns="731520" rIns="731520"/>
          <a:lstStyle>
            <a:lvl1pPr marL="0" indent="0">
              <a:spcBef>
                <a:spcPts val="1800"/>
              </a:spcBef>
              <a:buFont typeface="Arial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772F-D2FB-824D-B01E-EDD31DDABC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2F45-C857-A740-B126-9B025DD7E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39378" y="4335516"/>
            <a:ext cx="7856485" cy="1782571"/>
          </a:xfrm>
        </p:spPr>
        <p:txBody>
          <a:bodyPr/>
          <a:lstStyle>
            <a:lvl1pPr marL="0" indent="0">
              <a:spcBef>
                <a:spcPts val="1800"/>
              </a:spcBef>
              <a:buFont typeface="Arial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581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15888"/>
            <a:ext cx="2286000" cy="6284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15888"/>
            <a:ext cx="6705600" cy="6284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E8F26-DE3B-4FAD-8853-861E0DB5158B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224861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1C4A-E0DE-144C-BB17-6AEB985035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2F45-C857-A740-B126-9B025DD7E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726967" y="1773935"/>
            <a:ext cx="7681310" cy="2807707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39378" y="4581643"/>
            <a:ext cx="7856485" cy="1453169"/>
          </a:xfrm>
        </p:spPr>
        <p:txBody>
          <a:bodyPr/>
          <a:lstStyle>
            <a:lvl1pPr marL="0" indent="0">
              <a:spcBef>
                <a:spcPts val="1272"/>
              </a:spcBef>
              <a:buFont typeface="Arial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78945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(Borderle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EEE6-DFF3-CE4B-8E46-838DAD5EFC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2F45-C857-A740-B126-9B025DD7E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1463041"/>
            <a:ext cx="9144000" cy="4893308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05662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No Footer (Borderle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1463040"/>
            <a:ext cx="9144000" cy="5394959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2206511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344E-785A-B745-8937-D3EE8C6F46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2F45-C857-A740-B126-9B025DD7E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356349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46846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(Blank 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04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600200"/>
            <a:ext cx="8382000" cy="1295400"/>
          </a:xfrm>
        </p:spPr>
        <p:txBody>
          <a:bodyPr lIns="0" tIns="0" rIns="0" bIns="0" anchor="t"/>
          <a:lstStyle>
            <a:lvl1pPr>
              <a:defRPr sz="3600"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410200" y="3200400"/>
            <a:ext cx="3352800" cy="22860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 typeface="Wingdings" charset="0"/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96322619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625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431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926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0" y="115888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 dirty="0">
              <a:solidFill>
                <a:srgbClr val="170981"/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228600" y="1133475"/>
            <a:ext cx="866775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170981"/>
              </a:buClr>
              <a:buSzPct val="80000"/>
              <a:buFont typeface="Wingdings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8108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31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974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7352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2126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812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2391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21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984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0990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840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0" y="115888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 dirty="0">
              <a:solidFill>
                <a:srgbClr val="170981"/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228600" y="1133475"/>
            <a:ext cx="866775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170981"/>
              </a:buClr>
              <a:buSzPct val="80000"/>
              <a:buFont typeface="Wingdings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28939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176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7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6155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7060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523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9812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65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11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198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313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0" y="115888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 dirty="0">
              <a:solidFill>
                <a:srgbClr val="170981"/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228600" y="1133475"/>
            <a:ext cx="866775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170981"/>
              </a:buClr>
              <a:buSzPct val="80000"/>
              <a:buFont typeface="Wingdings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91023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9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3442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113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86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627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705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678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080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661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469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72F5B-1387-4322-AC14-DFE32EBC8513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87520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7047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612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802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1662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919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767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263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5720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4407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9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108C4-9646-459D-A5F5-FA6603129464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79705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2981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8411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981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5924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8302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15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744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253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0548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946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FF003-B697-446A-AACB-6CB2B8F24DCB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53175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1560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272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28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475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4439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305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3594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298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065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694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81075"/>
            <a:ext cx="4257675" cy="5419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5" y="981075"/>
            <a:ext cx="4257675" cy="5419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940B9-8C2A-4245-A0BF-E676382DCB99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1310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2785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675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547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092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88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1255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5989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640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398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0570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8177E-246C-44B4-8B5A-61DC591249E1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60857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4507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9764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7651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236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691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635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6613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697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4732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13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5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65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7" Type="http://schemas.openxmlformats.org/officeDocument/2006/relationships/theme" Target="../theme/theme15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87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7" Type="http://schemas.openxmlformats.org/officeDocument/2006/relationships/theme" Target="../theme/theme17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1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6.xml"/><Relationship Id="rId7" Type="http://schemas.openxmlformats.org/officeDocument/2006/relationships/theme" Target="../theme/theme18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7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7" Type="http://schemas.openxmlformats.org/officeDocument/2006/relationships/theme" Target="../theme/theme19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8.xml"/><Relationship Id="rId7" Type="http://schemas.openxmlformats.org/officeDocument/2006/relationships/theme" Target="../theme/theme2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9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4.xml"/><Relationship Id="rId7" Type="http://schemas.openxmlformats.org/officeDocument/2006/relationships/theme" Target="../theme/theme2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5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0.xml"/><Relationship Id="rId7" Type="http://schemas.openxmlformats.org/officeDocument/2006/relationships/theme" Target="../theme/theme22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1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6.xml"/><Relationship Id="rId7" Type="http://schemas.openxmlformats.org/officeDocument/2006/relationships/theme" Target="../theme/theme23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7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5" Type="http://schemas.openxmlformats.org/officeDocument/2006/relationships/theme" Target="../theme/theme24.xml"/><Relationship Id="rId4" Type="http://schemas.openxmlformats.org/officeDocument/2006/relationships/slideLayout" Target="../slideLayouts/slideLayout133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5" Type="http://schemas.openxmlformats.org/officeDocument/2006/relationships/theme" Target="../theme/theme25.xml"/><Relationship Id="rId4" Type="http://schemas.openxmlformats.org/officeDocument/2006/relationships/slideLayout" Target="../slideLayouts/slideLayout137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18" Type="http://schemas.openxmlformats.org/officeDocument/2006/relationships/theme" Target="../theme/theme26.xml"/><Relationship Id="rId3" Type="http://schemas.openxmlformats.org/officeDocument/2006/relationships/slideLayout" Target="../slideLayouts/slideLayout140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17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39.xml"/><Relationship Id="rId16" Type="http://schemas.openxmlformats.org/officeDocument/2006/relationships/slideLayout" Target="../slideLayouts/slideLayout153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47.xml"/><Relationship Id="rId19" Type="http://schemas.openxmlformats.org/officeDocument/2006/relationships/image" Target="../media/image4.jpg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slideLayout" Target="../slideLayouts/slideLayout15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箭头连接符 3"/>
          <p:cNvCxnSpPr/>
          <p:nvPr userDrawn="1"/>
        </p:nvCxnSpPr>
        <p:spPr>
          <a:xfrm>
            <a:off x="152400" y="989013"/>
            <a:ext cx="8786813" cy="1587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>
            <a:off x="152400" y="1065213"/>
            <a:ext cx="87868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8"/>
          <p:cNvCxnSpPr/>
          <p:nvPr userDrawn="1"/>
        </p:nvCxnSpPr>
        <p:spPr>
          <a:xfrm>
            <a:off x="152400" y="6551613"/>
            <a:ext cx="8786813" cy="1587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9"/>
          <p:cNvCxnSpPr/>
          <p:nvPr userDrawn="1"/>
        </p:nvCxnSpPr>
        <p:spPr>
          <a:xfrm>
            <a:off x="152400" y="6475413"/>
            <a:ext cx="87868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913" name="标题占位符 1"/>
          <p:cNvSpPr>
            <a:spLocks noGrp="1"/>
          </p:cNvSpPr>
          <p:nvPr>
            <p:ph type="title"/>
          </p:nvPr>
        </p:nvSpPr>
        <p:spPr bwMode="auto">
          <a:xfrm>
            <a:off x="0" y="115888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Title</a:t>
            </a:r>
            <a:endParaRPr lang="zh-CN" altLang="en-US" smtClean="0"/>
          </a:p>
        </p:txBody>
      </p:sp>
      <p:sp>
        <p:nvSpPr>
          <p:cNvPr id="103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228600" y="1133475"/>
            <a:ext cx="866775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First Layer</a:t>
            </a:r>
            <a:endParaRPr lang="zh-CN" altLang="en-US" smtClean="0"/>
          </a:p>
          <a:p>
            <a:pPr lvl="1"/>
            <a:r>
              <a:rPr lang="en-US" altLang="zh-CN" smtClean="0"/>
              <a:t>Second Layer</a:t>
            </a:r>
            <a:endParaRPr lang="zh-CN" altLang="en-US" smtClean="0"/>
          </a:p>
          <a:p>
            <a:pPr lvl="2"/>
            <a:r>
              <a:rPr lang="en-US" altLang="zh-CN" smtClean="0"/>
              <a:t>Third Layer</a:t>
            </a:r>
          </a:p>
          <a:p>
            <a:pPr lvl="3"/>
            <a:r>
              <a:rPr lang="en-US" altLang="zh-CN" smtClean="0"/>
              <a:t>Fifth Layer</a:t>
            </a:r>
            <a:endParaRPr lang="zh-CN" altLang="en-US" smtClean="0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07375" y="6569075"/>
            <a:ext cx="9366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ea typeface="SimSun" pitchFamily="2" charset="-122"/>
              </a:defRPr>
            </a:lvl1pPr>
          </a:lstStyle>
          <a:p>
            <a:pPr>
              <a:defRPr/>
            </a:pPr>
            <a:fld id="{FFBE09E0-EBCF-4D65-9395-E37D36C781DC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3" r:id="rId1"/>
    <p:sldLayoutId id="2147486064" r:id="rId2"/>
    <p:sldLayoutId id="2147486065" r:id="rId3"/>
    <p:sldLayoutId id="2147486066" r:id="rId4"/>
    <p:sldLayoutId id="2147486052" r:id="rId5"/>
    <p:sldLayoutId id="2147486053" r:id="rId6"/>
    <p:sldLayoutId id="2147486054" r:id="rId7"/>
    <p:sldLayoutId id="2147486055" r:id="rId8"/>
    <p:sldLayoutId id="2147486056" r:id="rId9"/>
    <p:sldLayoutId id="2147486057" r:id="rId10"/>
    <p:sldLayoutId id="2147486058" r:id="rId11"/>
    <p:sldLayoutId id="2147486059" r:id="rId12"/>
    <p:sldLayoutId id="2147486060" r:id="rId13"/>
    <p:sldLayoutId id="2147486061" r:id="rId14"/>
    <p:sldLayoutId id="2147486062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098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70981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rgbClr val="12076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CC00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Arial" charset="0"/>
          <a:cs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Arial" charset="0"/>
          <a:cs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Arial" charset="0"/>
          <a:cs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Arial" charset="0"/>
          <a:cs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16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46" r:id="rId1"/>
    <p:sldLayoutId id="2147486147" r:id="rId2"/>
    <p:sldLayoutId id="2147486148" r:id="rId3"/>
    <p:sldLayoutId id="214748614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33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51" r:id="rId1"/>
    <p:sldLayoutId id="2147486152" r:id="rId2"/>
    <p:sldLayoutId id="2147486153" r:id="rId3"/>
    <p:sldLayoutId id="2147486154" r:id="rId4"/>
    <p:sldLayoutId id="2147486155" r:id="rId5"/>
    <p:sldLayoutId id="214748615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36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58" r:id="rId1"/>
    <p:sldLayoutId id="2147486159" r:id="rId2"/>
    <p:sldLayoutId id="2147486160" r:id="rId3"/>
    <p:sldLayoutId id="214748616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24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64" r:id="rId1"/>
    <p:sldLayoutId id="2147486165" r:id="rId2"/>
    <p:sldLayoutId id="2147486166" r:id="rId3"/>
    <p:sldLayoutId id="2147486167" r:id="rId4"/>
    <p:sldLayoutId id="2147486168" r:id="rId5"/>
    <p:sldLayoutId id="2147486169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18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71" r:id="rId1"/>
    <p:sldLayoutId id="2147486172" r:id="rId2"/>
    <p:sldLayoutId id="2147486173" r:id="rId3"/>
    <p:sldLayoutId id="2147486174" r:id="rId4"/>
    <p:sldLayoutId id="2147486175" r:id="rId5"/>
    <p:sldLayoutId id="214748617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14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78" r:id="rId1"/>
    <p:sldLayoutId id="2147486179" r:id="rId2"/>
    <p:sldLayoutId id="2147486180" r:id="rId3"/>
    <p:sldLayoutId id="2147486181" r:id="rId4"/>
    <p:sldLayoutId id="2147486182" r:id="rId5"/>
    <p:sldLayoutId id="2147486183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05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85" r:id="rId1"/>
    <p:sldLayoutId id="2147486186" r:id="rId2"/>
    <p:sldLayoutId id="2147486187" r:id="rId3"/>
    <p:sldLayoutId id="214748618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3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90" r:id="rId1"/>
    <p:sldLayoutId id="2147486191" r:id="rId2"/>
    <p:sldLayoutId id="2147486192" r:id="rId3"/>
    <p:sldLayoutId id="2147486193" r:id="rId4"/>
    <p:sldLayoutId id="2147486194" r:id="rId5"/>
    <p:sldLayoutId id="214748619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41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01" r:id="rId1"/>
    <p:sldLayoutId id="2147486202" r:id="rId2"/>
    <p:sldLayoutId id="2147486203" r:id="rId3"/>
    <p:sldLayoutId id="2147486204" r:id="rId4"/>
    <p:sldLayoutId id="2147486205" r:id="rId5"/>
    <p:sldLayoutId id="214748620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79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08" r:id="rId1"/>
    <p:sldLayoutId id="2147486209" r:id="rId2"/>
    <p:sldLayoutId id="2147486210" r:id="rId3"/>
    <p:sldLayoutId id="2147486211" r:id="rId4"/>
    <p:sldLayoutId id="2147486212" r:id="rId5"/>
    <p:sldLayoutId id="2147486213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1312863"/>
            <a:ext cx="8077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2286000"/>
            <a:ext cx="7543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105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69" r:id="rId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358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15" r:id="rId1"/>
    <p:sldLayoutId id="2147486216" r:id="rId2"/>
    <p:sldLayoutId id="2147486217" r:id="rId3"/>
    <p:sldLayoutId id="2147486218" r:id="rId4"/>
    <p:sldLayoutId id="2147486219" r:id="rId5"/>
    <p:sldLayoutId id="214748622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10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22" r:id="rId1"/>
    <p:sldLayoutId id="2147486223" r:id="rId2"/>
    <p:sldLayoutId id="2147486224" r:id="rId3"/>
    <p:sldLayoutId id="2147486225" r:id="rId4"/>
    <p:sldLayoutId id="2147486226" r:id="rId5"/>
    <p:sldLayoutId id="214748622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71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29" r:id="rId1"/>
    <p:sldLayoutId id="2147486230" r:id="rId2"/>
    <p:sldLayoutId id="2147486231" r:id="rId3"/>
    <p:sldLayoutId id="2147486232" r:id="rId4"/>
    <p:sldLayoutId id="2147486233" r:id="rId5"/>
    <p:sldLayoutId id="214748623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49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36" r:id="rId1"/>
    <p:sldLayoutId id="2147486237" r:id="rId2"/>
    <p:sldLayoutId id="2147486238" r:id="rId3"/>
    <p:sldLayoutId id="2147486239" r:id="rId4"/>
    <p:sldLayoutId id="2147486240" r:id="rId5"/>
    <p:sldLayoutId id="2147486241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42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44" r:id="rId1"/>
    <p:sldLayoutId id="2147486245" r:id="rId2"/>
    <p:sldLayoutId id="2147486246" r:id="rId3"/>
    <p:sldLayoutId id="214748624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95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49" r:id="rId1"/>
    <p:sldLayoutId id="2147486250" r:id="rId2"/>
    <p:sldLayoutId id="2147486251" r:id="rId3"/>
    <p:sldLayoutId id="214748625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2140C55E-BDCA-E545-A8EB-6FEB4864CA2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11/14/2016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5D9E2F45-C857-A740-B126-9B025DD7EFF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pic>
        <p:nvPicPr>
          <p:cNvPr id="9" name="Picture 8" descr="nistident_flleft_vec_whit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55493" y="109009"/>
            <a:ext cx="1120777" cy="495010"/>
          </a:xfrm>
          <a:prstGeom prst="rect">
            <a:avLst/>
          </a:prstGeom>
        </p:spPr>
      </p:pic>
      <p:pic>
        <p:nvPicPr>
          <p:cNvPr id="11" name="Picture 7" descr="ITL Logo RGB.png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79388"/>
            <a:ext cx="212566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3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54" r:id="rId1"/>
    <p:sldLayoutId id="2147486255" r:id="rId2"/>
    <p:sldLayoutId id="2147486256" r:id="rId3"/>
    <p:sldLayoutId id="2147486257" r:id="rId4"/>
    <p:sldLayoutId id="2147486258" r:id="rId5"/>
    <p:sldLayoutId id="2147486259" r:id="rId6"/>
    <p:sldLayoutId id="2147486260" r:id="rId7"/>
    <p:sldLayoutId id="2147486261" r:id="rId8"/>
    <p:sldLayoutId id="2147486262" r:id="rId9"/>
    <p:sldLayoutId id="2147486263" r:id="rId10"/>
    <p:sldLayoutId id="2147486264" r:id="rId11"/>
    <p:sldLayoutId id="2147486265" r:id="rId12"/>
    <p:sldLayoutId id="2147486266" r:id="rId13"/>
    <p:sldLayoutId id="2147486267" r:id="rId14"/>
    <p:sldLayoutId id="2147486268" r:id="rId15"/>
    <p:sldLayoutId id="2147486269" r:id="rId16"/>
    <p:sldLayoutId id="2147486270" r:id="rId1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en-US" sz="5000" b="0" kern="1200" dirty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SzPct val="7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3"/>
        </a:buClr>
        <a:buSzPct val="7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/>
        </a:buClr>
        <a:buSzPct val="7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54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89" r:id="rId1"/>
    <p:sldLayoutId id="2147486090" r:id="rId2"/>
    <p:sldLayoutId id="2147486091" r:id="rId3"/>
    <p:sldLayoutId id="214748609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62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95" r:id="rId1"/>
    <p:sldLayoutId id="2147486096" r:id="rId2"/>
    <p:sldLayoutId id="2147486097" r:id="rId3"/>
    <p:sldLayoutId id="2147486098" r:id="rId4"/>
    <p:sldLayoutId id="214748609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41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01" r:id="rId1"/>
    <p:sldLayoutId id="2147486102" r:id="rId2"/>
    <p:sldLayoutId id="2147486103" r:id="rId3"/>
    <p:sldLayoutId id="2147486104" r:id="rId4"/>
    <p:sldLayoutId id="214748610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54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07" r:id="rId1"/>
    <p:sldLayoutId id="2147486108" r:id="rId2"/>
    <p:sldLayoutId id="2147486109" r:id="rId3"/>
    <p:sldLayoutId id="2147486110" r:id="rId4"/>
    <p:sldLayoutId id="2147486111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06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13" r:id="rId1"/>
    <p:sldLayoutId id="2147486114" r:id="rId2"/>
    <p:sldLayoutId id="2147486115" r:id="rId3"/>
    <p:sldLayoutId id="214748611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21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32" r:id="rId1"/>
    <p:sldLayoutId id="2147486133" r:id="rId2"/>
    <p:sldLayoutId id="2147486134" r:id="rId3"/>
    <p:sldLayoutId id="2147486135" r:id="rId4"/>
    <p:sldLayoutId id="2147486136" r:id="rId5"/>
    <p:sldLayoutId id="214748613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03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39" r:id="rId1"/>
    <p:sldLayoutId id="2147486140" r:id="rId2"/>
    <p:sldLayoutId id="2147486141" r:id="rId3"/>
    <p:sldLayoutId id="2147486142" r:id="rId4"/>
    <p:sldLayoutId id="2147486143" r:id="rId5"/>
    <p:sldLayoutId id="214748614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238" y="600043"/>
            <a:ext cx="9936162" cy="14573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 smtClean="0"/>
              <a:t>Tri-lingual EDL for 2017 and Beyond</a:t>
            </a:r>
            <a:br>
              <a:rPr lang="en-US" b="1" dirty="0" smtClean="0"/>
            </a:br>
            <a:endParaRPr lang="en-US" b="1" dirty="0">
              <a:solidFill>
                <a:schemeClr val="tx2"/>
              </a:solidFill>
              <a:ea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238" y="3460750"/>
            <a:ext cx="8914258" cy="270455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200" dirty="0" err="1" smtClean="0"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Heng</a:t>
            </a:r>
            <a:r>
              <a:rPr lang="en-US" sz="3200" dirty="0" smtClean="0"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 </a:t>
            </a:r>
            <a:r>
              <a:rPr lang="en-US" sz="3200" dirty="0" err="1" smtClean="0"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Ji</a:t>
            </a:r>
            <a:endParaRPr lang="en-US" sz="3200" dirty="0"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  <a:p>
            <a:pPr algn="ctr">
              <a:defRPr/>
            </a:pPr>
            <a:endParaRPr lang="en-US" sz="1800" dirty="0" smtClean="0"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  <a:p>
            <a:pPr algn="ctr">
              <a:defRPr/>
            </a:pPr>
            <a:endParaRPr lang="en-US" sz="1800" dirty="0"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  <a:p>
            <a:pPr algn="ctr">
              <a:defRPr/>
            </a:pPr>
            <a:r>
              <a:rPr lang="en-US" sz="1800" dirty="0" smtClean="0"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(on behalf of KBP Organizing Committee)</a:t>
            </a:r>
          </a:p>
          <a:p>
            <a:pPr algn="ctr">
              <a:defRPr/>
            </a:pPr>
            <a:r>
              <a:rPr lang="en-US" altLang="en-US" sz="2200" dirty="0" smtClean="0"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jih@rpi.edu</a:t>
            </a:r>
            <a:r>
              <a:rPr lang="en-US" altLang="en-US" sz="2400" dirty="0" smtClean="0"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                                  </a:t>
            </a: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057" y="1280886"/>
            <a:ext cx="3124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0113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Times New Roman"/>
                <a:cs typeface="Times New Roman"/>
              </a:rPr>
              <a:t>Fine-grained Entity Typing</a:t>
            </a:r>
            <a:endParaRPr kumimoji="1" lang="zh-CN" altLang="en-US" dirty="0">
              <a:latin typeface="Times New Roman"/>
              <a:cs typeface="Times New Roman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46" y="1927042"/>
            <a:ext cx="8294355" cy="384159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81192" y="1734294"/>
            <a:ext cx="3219465" cy="4154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kumimoji="1" lang="en-US" altLang="zh-CN" sz="1900" i="1" dirty="0">
                <a:latin typeface="Times New Roman"/>
                <a:cs typeface="Times New Roman"/>
              </a:rPr>
              <a:t>Type Hierarchy from Freebase</a:t>
            </a:r>
            <a:endParaRPr kumimoji="1" lang="zh-CN" altLang="en-US" sz="19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366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159654"/>
            <a:ext cx="8229600" cy="981075"/>
          </a:xfrm>
        </p:spPr>
        <p:txBody>
          <a:bodyPr/>
          <a:lstStyle/>
          <a:p>
            <a:pPr>
              <a:defRPr/>
            </a:pPr>
            <a:r>
              <a:rPr altLang="en-US" dirty="0" smtClean="0">
                <a:latin typeface="Palatino Linotype" panose="02040502050505030304" pitchFamily="18" charset="0"/>
              </a:rPr>
              <a:t>Streaming Data</a:t>
            </a:r>
            <a:endParaRPr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224976" y="682176"/>
            <a:ext cx="8614224" cy="5000625"/>
          </a:xfrm>
        </p:spPr>
        <p:txBody>
          <a:bodyPr/>
          <a:lstStyle/>
          <a:p>
            <a:r>
              <a:rPr lang="en-US" sz="2000" dirty="0" smtClean="0"/>
              <a:t>The reference </a:t>
            </a:r>
            <a:r>
              <a:rPr lang="en-US" sz="2000" dirty="0"/>
              <a:t>KB needs to be dynamically updated, when new entries are created from NIL mentions.</a:t>
            </a:r>
          </a:p>
          <a:p>
            <a:r>
              <a:rPr lang="en-US" sz="2000" dirty="0" smtClean="0"/>
              <a:t>Besides </a:t>
            </a:r>
            <a:r>
              <a:rPr lang="en-US" sz="2000" dirty="0"/>
              <a:t>the quality measures, we need to check Run time of the algorithm based on different size of data as time goes </a:t>
            </a:r>
            <a:r>
              <a:rPr lang="en-US" sz="2000" dirty="0" smtClean="0"/>
              <a:t>by</a:t>
            </a:r>
            <a:endParaRPr lang="en-US" sz="2000" dirty="0"/>
          </a:p>
          <a:p>
            <a:r>
              <a:rPr lang="en-US" sz="2000" dirty="0" smtClean="0"/>
              <a:t>Check </a:t>
            </a:r>
            <a:r>
              <a:rPr lang="en-US" sz="2000" dirty="0"/>
              <a:t>the tradeoff between quality decrease vs. making algorithms </a:t>
            </a:r>
            <a:r>
              <a:rPr lang="en-US" sz="2000" dirty="0" smtClean="0"/>
              <a:t>parallel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altLang="zh-CN" sz="2000" dirty="0" smtClean="0"/>
              <a:t>Aging-off </a:t>
            </a:r>
            <a:r>
              <a:rPr lang="en-US" altLang="zh-CN" sz="2000" dirty="0"/>
              <a:t>of low confidence assertions </a:t>
            </a:r>
            <a:r>
              <a:rPr lang="en-US" altLang="zh-CN" sz="2000" dirty="0" smtClean="0"/>
              <a:t>over-time</a:t>
            </a:r>
          </a:p>
          <a:p>
            <a:pPr lvl="1">
              <a:lnSpc>
                <a:spcPct val="80000"/>
              </a:lnSpc>
            </a:pPr>
            <a:r>
              <a:rPr lang="en-US" altLang="zh-CN" sz="2000" dirty="0" smtClean="0"/>
              <a:t>What </a:t>
            </a:r>
            <a:r>
              <a:rPr lang="en-US" altLang="zh-CN" sz="2000" dirty="0"/>
              <a:t>criteria </a:t>
            </a:r>
            <a:r>
              <a:rPr lang="en-US" altLang="zh-CN" sz="2000" dirty="0" smtClean="0"/>
              <a:t>should be </a:t>
            </a:r>
            <a:r>
              <a:rPr lang="en-US" altLang="zh-CN" sz="2000" dirty="0"/>
              <a:t>used to age-off information over time</a:t>
            </a:r>
            <a:r>
              <a:rPr lang="en-US" altLang="zh-CN" sz="2000" dirty="0" smtClean="0"/>
              <a:t>?</a:t>
            </a:r>
          </a:p>
          <a:p>
            <a:pPr>
              <a:lnSpc>
                <a:spcPct val="80000"/>
              </a:lnSpc>
            </a:pPr>
            <a:r>
              <a:rPr lang="en-US" altLang="zh-CN" sz="2000" dirty="0" smtClean="0"/>
              <a:t>Are system allowed </a:t>
            </a:r>
            <a:r>
              <a:rPr lang="en-US" altLang="zh-CN" sz="2000" dirty="0"/>
              <a:t>to go back and fix errors </a:t>
            </a:r>
            <a:r>
              <a:rPr lang="en-US" altLang="zh-CN" sz="2000" dirty="0" smtClean="0"/>
              <a:t>as </a:t>
            </a:r>
            <a:r>
              <a:rPr lang="en-US" altLang="zh-CN" sz="2000" dirty="0"/>
              <a:t>they know </a:t>
            </a:r>
            <a:r>
              <a:rPr lang="en-US" altLang="zh-CN" sz="2000" dirty="0" smtClean="0"/>
              <a:t>more?</a:t>
            </a:r>
          </a:p>
          <a:p>
            <a:pPr lvl="1">
              <a:lnSpc>
                <a:spcPct val="80000"/>
              </a:lnSpc>
            </a:pPr>
            <a:r>
              <a:rPr lang="en-US" altLang="zh-CN" sz="2000" dirty="0" smtClean="0"/>
              <a:t>Update entries but also slot fillers?</a:t>
            </a:r>
          </a:p>
          <a:p>
            <a:pPr>
              <a:lnSpc>
                <a:spcPct val="80000"/>
              </a:lnSpc>
            </a:pPr>
            <a:r>
              <a:rPr lang="en-US" altLang="zh-CN" sz="2000" dirty="0" smtClean="0"/>
              <a:t>KBP slot types or open slot types?</a:t>
            </a:r>
          </a:p>
          <a:p>
            <a:r>
              <a:rPr lang="en-US" altLang="zh-CN" sz="2000" dirty="0" smtClean="0"/>
              <a:t>Data</a:t>
            </a:r>
          </a:p>
          <a:p>
            <a:pPr lvl="1"/>
            <a:r>
              <a:rPr lang="en-US" altLang="zh-CN" sz="1800" dirty="0" smtClean="0"/>
              <a:t>RPI purchased 17 </a:t>
            </a:r>
            <a:r>
              <a:rPr lang="en-US" altLang="zh-CN" sz="1800" dirty="0"/>
              <a:t>million tweets crawled from major cities influenced by Baltimore Riots during April 12</a:t>
            </a:r>
            <a:r>
              <a:rPr lang="en-US" altLang="zh-CN" sz="1800" baseline="30000" dirty="0"/>
              <a:t>th</a:t>
            </a:r>
            <a:r>
              <a:rPr lang="en-US" altLang="zh-CN" sz="1800" dirty="0"/>
              <a:t> (the day when Freddie Gray was arrested) ~ May 7th</a:t>
            </a:r>
          </a:p>
          <a:p>
            <a:pPr lvl="1"/>
            <a:r>
              <a:rPr lang="en-US" altLang="zh-CN" sz="1800" dirty="0"/>
              <a:t>Cities/districts: Baltimore + D.C., Philadelphia, New York City, Boston, Seattle, Chicago, Minneapolis + St. Paul, San Francisco, Los Angles</a:t>
            </a:r>
          </a:p>
          <a:p>
            <a:pPr lvl="1"/>
            <a:r>
              <a:rPr lang="en-US" altLang="zh-CN" sz="1800" dirty="0"/>
              <a:t>Contains text and multimedia data (also links from Youtube and other image/video sharing websites)</a:t>
            </a:r>
          </a:p>
          <a:p>
            <a:pPr lvl="1"/>
            <a:r>
              <a:rPr lang="en-US" altLang="zh-CN" sz="1800" dirty="0"/>
              <a:t>Protest  tweets (532K ISIS, 29K Hong Kong, 37K New York)</a:t>
            </a:r>
            <a:endParaRPr lang="en-US" sz="2000" dirty="0"/>
          </a:p>
          <a:p>
            <a:pPr>
              <a:lnSpc>
                <a:spcPct val="80000"/>
              </a:lnSpc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836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26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Cold-Start KBP++</a:t>
            </a:r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7375" y="6569075"/>
            <a:ext cx="936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000">
                <a:solidFill>
                  <a:srgbClr val="12076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CD6F423-CF64-44CA-8D30-0E533F4AF26F}" type="slidenum">
              <a:rPr lang="zh-CN" altLang="en-US" sz="1400" smtClean="0">
                <a:solidFill>
                  <a:srgbClr val="000000"/>
                </a:solidFill>
                <a:ea typeface="SimSun" pitchFamily="2" charset="-122"/>
              </a:rPr>
              <a:pPr eaLnBrk="1" hangingPunct="1"/>
              <a:t>2</a:t>
            </a:fld>
            <a:r>
              <a:rPr lang="en-US" altLang="zh-CN" sz="1200" dirty="0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  <a:cs typeface="Arial" charset="0"/>
              </a:rPr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80652" y="1066800"/>
            <a:ext cx="8963347" cy="53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Palatino Linotype"/>
                <a:ea typeface="MS PGothic" pitchFamily="34" charset="-128"/>
                <a:cs typeface="Palatino Linotype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Palatino Linotype"/>
                <a:ea typeface="MS PGothic" pitchFamily="34" charset="-128"/>
                <a:cs typeface="Palatino Linotype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Palatino Linotype"/>
                <a:ea typeface="MS PGothic" pitchFamily="34" charset="-128"/>
                <a:cs typeface="Palatino Linotype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Palatino Linotype"/>
                <a:ea typeface="MS PGothic" pitchFamily="34" charset="-128"/>
                <a:cs typeface="Palatino Linotype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Palatino Linotype"/>
                <a:ea typeface="MS PGothic" pitchFamily="34" charset="-128"/>
                <a:cs typeface="Palatino Linotype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400" dirty="0" smtClean="0">
                <a:solidFill>
                  <a:prstClr val="black"/>
                </a:solidFill>
              </a:rPr>
              <a:t>Combine </a:t>
            </a:r>
            <a:r>
              <a:rPr lang="en-US" sz="2400" dirty="0">
                <a:solidFill>
                  <a:prstClr val="black"/>
                </a:solidFill>
              </a:rPr>
              <a:t>with tri-lingual slot filling, event extraction and sentiment/belief </a:t>
            </a:r>
            <a:r>
              <a:rPr lang="en-US" sz="2400" dirty="0" err="1" smtClean="0">
                <a:solidFill>
                  <a:prstClr val="black"/>
                </a:solidFill>
              </a:rPr>
              <a:t>anaysis</a:t>
            </a:r>
            <a:endParaRPr lang="en-US" sz="2400" dirty="0" smtClean="0">
              <a:solidFill>
                <a:prstClr val="black"/>
              </a:solidFill>
            </a:endParaRP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allow </a:t>
            </a:r>
            <a:r>
              <a:rPr lang="en-US" sz="2000" dirty="0">
                <a:solidFill>
                  <a:prstClr val="black"/>
                </a:solidFill>
              </a:rPr>
              <a:t>more development time to achieve end-to-end KBP </a:t>
            </a:r>
            <a:r>
              <a:rPr lang="en-US" sz="2000" dirty="0" smtClean="0">
                <a:solidFill>
                  <a:prstClr val="black"/>
                </a:solidFill>
              </a:rPr>
              <a:t>performance</a:t>
            </a: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DEFT teams: CMU, BBN, and 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    </a:t>
            </a:r>
            <a:r>
              <a:rPr lang="en-US" sz="2000" dirty="0" err="1" smtClean="0">
                <a:solidFill>
                  <a:prstClr val="black"/>
                </a:solidFill>
              </a:rPr>
              <a:t>TinkerBell</a:t>
            </a:r>
            <a:r>
              <a:rPr lang="en-US" sz="2000" dirty="0" smtClean="0">
                <a:solidFill>
                  <a:prstClr val="black"/>
                </a:solidFill>
              </a:rPr>
              <a:t> (</a:t>
            </a:r>
            <a:r>
              <a:rPr lang="en-US" sz="2000" dirty="0" err="1" smtClean="0">
                <a:solidFill>
                  <a:prstClr val="black"/>
                </a:solidFill>
              </a:rPr>
              <a:t>Columbia+Cornell+JHU+RPI+Stanford+UIUC+Upenn</a:t>
            </a:r>
            <a:r>
              <a:rPr lang="en-US" sz="2000" dirty="0" smtClean="0">
                <a:solidFill>
                  <a:prstClr val="black"/>
                </a:solidFill>
              </a:rPr>
              <a:t>)</a:t>
            </a:r>
          </a:p>
          <a:p>
            <a:pPr marL="457200" lvl="1" indent="0"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en-US" sz="20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Two weeks between the end of EDL and the start of SF?</a:t>
            </a:r>
          </a:p>
          <a:p>
            <a:r>
              <a:rPr lang="en-US" sz="2400" dirty="0">
                <a:solidFill>
                  <a:prstClr val="black"/>
                </a:solidFill>
              </a:rPr>
              <a:t>EDL teams run on data from previous years in by spring 17, so SF teams have chance to play with the </a:t>
            </a:r>
            <a:r>
              <a:rPr lang="en-US" sz="2400" dirty="0" smtClean="0">
                <a:solidFill>
                  <a:prstClr val="black"/>
                </a:solidFill>
              </a:rPr>
              <a:t>results and try out effective ways of using EDL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4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Palatino Linotype" panose="02040502050505030304" pitchFamily="18" charset="0"/>
              </a:rPr>
              <a:t>Multiple Hypotheses and Confidence Estimation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006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prstClr val="black"/>
                </a:solidFill>
              </a:rPr>
              <a:t>Only two EDL teams in KBP2016 produced meaningful confidence values, but it will become a requirement in EDL2017</a:t>
            </a:r>
          </a:p>
          <a:p>
            <a:pPr>
              <a:lnSpc>
                <a:spcPct val="80000"/>
              </a:lnSpc>
            </a:pPr>
            <a:endParaRPr lang="en-US" sz="2800" dirty="0" smtClean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prstClr val="black"/>
                </a:solidFill>
              </a:rPr>
              <a:t>Produce </a:t>
            </a:r>
            <a:r>
              <a:rPr lang="en-US" sz="2800" dirty="0">
                <a:solidFill>
                  <a:prstClr val="black"/>
                </a:solidFill>
              </a:rPr>
              <a:t>multiple or n-best hypotheses at all levels, from individual assertions to </a:t>
            </a:r>
            <a:r>
              <a:rPr lang="en-US" sz="2800" dirty="0" err="1" smtClean="0">
                <a:solidFill>
                  <a:prstClr val="black"/>
                </a:solidFill>
              </a:rPr>
              <a:t>subgraphs</a:t>
            </a:r>
            <a:endParaRPr lang="en-US" sz="2800" dirty="0" smtClean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prstClr val="black"/>
                </a:solidFill>
              </a:rPr>
              <a:t>Perhaps produce canonical </a:t>
            </a:r>
            <a:r>
              <a:rPr lang="en-US" sz="2800" dirty="0">
                <a:solidFill>
                  <a:prstClr val="black"/>
                </a:solidFill>
              </a:rPr>
              <a:t>form for each NIL cluster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prstClr val="black"/>
                </a:solidFill>
              </a:rPr>
              <a:t>All </a:t>
            </a:r>
            <a:r>
              <a:rPr lang="en-US" sz="2800" dirty="0">
                <a:solidFill>
                  <a:prstClr val="black"/>
                </a:solidFill>
              </a:rPr>
              <a:t>kb assertions to be tagged with </a:t>
            </a:r>
            <a:r>
              <a:rPr lang="en-US" sz="2800" dirty="0" smtClean="0">
                <a:solidFill>
                  <a:prstClr val="black"/>
                </a:solidFill>
              </a:rPr>
              <a:t>meaningful confidence/certainty measures</a:t>
            </a:r>
            <a:endParaRPr lang="en-US" sz="2800" dirty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prstClr val="black"/>
                </a:solidFill>
              </a:rPr>
              <a:t>Important for both downstream applications and real-world users</a:t>
            </a:r>
            <a:endParaRPr lang="en-US" sz="2800" dirty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prstClr val="black"/>
                </a:solidFill>
              </a:rPr>
              <a:t>Improve EDL scorer so multi-layer confidence values can be incorporated</a:t>
            </a:r>
          </a:p>
          <a:p>
            <a:pPr>
              <a:lnSpc>
                <a:spcPct val="80000"/>
              </a:lnSpc>
            </a:pPr>
            <a:endParaRPr lang="en-US" sz="2800" dirty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</a:pPr>
            <a:endParaRPr lang="en-US" sz="2800" dirty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</a:pP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8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Palatino Linotype" panose="02040502050505030304" pitchFamily="18" charset="0"/>
              </a:rPr>
              <a:t>EDL </a:t>
            </a:r>
            <a:r>
              <a:rPr lang="en-US" dirty="0">
                <a:latin typeface="Palatino Linotype" panose="02040502050505030304" pitchFamily="18" charset="0"/>
              </a:rPr>
              <a:t>for 300+ </a:t>
            </a:r>
            <a:r>
              <a:rPr lang="en-US" dirty="0" smtClean="0">
                <a:latin typeface="Palatino Linotype" panose="02040502050505030304" pitchFamily="18" charset="0"/>
              </a:rPr>
              <a:t>languages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006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prstClr val="black"/>
                </a:solidFill>
              </a:rPr>
              <a:t>EDL for </a:t>
            </a:r>
            <a:r>
              <a:rPr lang="en-US" dirty="0">
                <a:solidFill>
                  <a:prstClr val="black"/>
                </a:solidFill>
              </a:rPr>
              <a:t>all the languages in the world, at least for those we have Wikipedia </a:t>
            </a:r>
            <a:r>
              <a:rPr lang="en-US" dirty="0" smtClean="0">
                <a:solidFill>
                  <a:prstClr val="black"/>
                </a:solidFill>
              </a:rPr>
              <a:t>entries</a:t>
            </a:r>
          </a:p>
          <a:p>
            <a:pPr>
              <a:lnSpc>
                <a:spcPct val="80000"/>
              </a:lnSpc>
            </a:pPr>
            <a:endParaRPr lang="en-US" dirty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prstClr val="black"/>
                </a:solidFill>
              </a:rPr>
              <a:t>Some </a:t>
            </a:r>
            <a:r>
              <a:rPr lang="en-US" dirty="0">
                <a:solidFill>
                  <a:prstClr val="black"/>
                </a:solidFill>
              </a:rPr>
              <a:t>teams including RPI and Sydney have been cleaning and enriching Wikipedia markups so we can get silver standard annotations for EDL for all the 300+ languages in </a:t>
            </a:r>
            <a:r>
              <a:rPr lang="en-US" dirty="0" smtClean="0">
                <a:solidFill>
                  <a:prstClr val="black"/>
                </a:solidFill>
              </a:rPr>
              <a:t>Wikipedia</a:t>
            </a:r>
          </a:p>
          <a:p>
            <a:pPr>
              <a:lnSpc>
                <a:spcPct val="80000"/>
              </a:lnSpc>
            </a:pPr>
            <a:endParaRPr lang="en-US" dirty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prstClr val="black"/>
                </a:solidFill>
              </a:rPr>
              <a:t>Possible collaborations with other tasks </a:t>
            </a:r>
            <a:r>
              <a:rPr lang="en-US" dirty="0">
                <a:solidFill>
                  <a:prstClr val="black"/>
                </a:solidFill>
              </a:rPr>
              <a:t>by KBC / </a:t>
            </a:r>
            <a:r>
              <a:rPr lang="en-US" dirty="0" smtClean="0">
                <a:solidFill>
                  <a:prstClr val="black"/>
                </a:solidFill>
              </a:rPr>
              <a:t>EU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1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LoReHLT – </a:t>
            </a:r>
            <a:r>
              <a:rPr lang="en-US" dirty="0">
                <a:solidFill>
                  <a:srgbClr val="FF0000"/>
                </a:solidFill>
              </a:rPr>
              <a:t>Lo</a:t>
            </a:r>
            <a:r>
              <a:rPr lang="en-US" dirty="0"/>
              <a:t>w </a:t>
            </a:r>
            <a:r>
              <a:rPr lang="en-US" dirty="0">
                <a:solidFill>
                  <a:srgbClr val="FF0000"/>
                </a:solidFill>
              </a:rPr>
              <a:t>Re</a:t>
            </a:r>
            <a:r>
              <a:rPr lang="en-US" dirty="0"/>
              <a:t>sources HLT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9307"/>
            <a:ext cx="8437418" cy="389943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Open evaluations of component technologies relevant to LORELEI (Low Resource Languages for Emergent Incidents)</a:t>
            </a:r>
          </a:p>
          <a:p>
            <a:r>
              <a:rPr lang="en-US" sz="2400" dirty="0"/>
              <a:t>LoReHLT16: NER, MT, and SF (</a:t>
            </a:r>
            <a:r>
              <a:rPr lang="en-US" sz="2400" i="1" dirty="0"/>
              <a:t>not</a:t>
            </a:r>
            <a:r>
              <a:rPr lang="en-US" sz="2400" dirty="0"/>
              <a:t> Slot Filling) in Uyghur </a:t>
            </a:r>
          </a:p>
          <a:p>
            <a:r>
              <a:rPr lang="en-US" sz="2400" dirty="0"/>
              <a:t>LoReHLT17: EDL, MT and SF</a:t>
            </a:r>
          </a:p>
          <a:p>
            <a:pPr lvl="1"/>
            <a:r>
              <a:rPr lang="en-US" sz="2200" dirty="0"/>
              <a:t>Two surprise incident languages (IL’s) in parallel </a:t>
            </a:r>
          </a:p>
          <a:p>
            <a:pPr lvl="1"/>
            <a:r>
              <a:rPr lang="en-US" sz="2200" dirty="0"/>
              <a:t>Three evaluation checkpoints to gauge performance based on time and resources given</a:t>
            </a:r>
          </a:p>
          <a:p>
            <a:pPr lvl="1"/>
            <a:r>
              <a:rPr lang="en-US" sz="2200" dirty="0"/>
              <a:t>EDL in LoReHLT similar to but more challenging than EDL in KBP</a:t>
            </a:r>
          </a:p>
          <a:p>
            <a:pPr lvl="1"/>
            <a:r>
              <a:rPr lang="en-US" sz="2200" dirty="0"/>
              <a:t>2~3 weeks in late summer</a:t>
            </a:r>
          </a:p>
          <a:p>
            <a:pPr lvl="1"/>
            <a:r>
              <a:rPr lang="en-US" sz="2200" dirty="0"/>
              <a:t>https://www.nist.gov/itl/iad/mig/lorehlt-evaluations</a:t>
            </a:r>
          </a:p>
          <a:p>
            <a:pPr lvl="1"/>
            <a:endParaRPr lang="en-US" sz="2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FD1F-1326-4434-910B-50631E33E3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47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>
              <a:defRPr/>
            </a:pPr>
            <a:r>
              <a:rPr altLang="en-US" dirty="0" smtClean="0">
                <a:latin typeface="Palatino Linotype" panose="02040502050505030304" pitchFamily="18" charset="0"/>
              </a:rPr>
              <a:t>KB Choice</a:t>
            </a:r>
            <a:endParaRPr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006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dirty="0" err="1" smtClean="0"/>
              <a:t>BaseKB</a:t>
            </a:r>
            <a:r>
              <a:rPr lang="en-US" altLang="zh-CN" dirty="0" smtClean="0"/>
              <a:t> is difficult for human annotators to work with, due to the lack of effective search tools</a:t>
            </a:r>
          </a:p>
          <a:p>
            <a:pPr lvl="1">
              <a:lnSpc>
                <a:spcPct val="80000"/>
              </a:lnSpc>
            </a:pPr>
            <a:r>
              <a:rPr lang="en-US" altLang="zh-CN" dirty="0" smtClean="0"/>
              <a:t>Most EDL systems use Wikipedia or </a:t>
            </a:r>
            <a:r>
              <a:rPr lang="en-US" altLang="zh-CN" dirty="0" err="1" smtClean="0"/>
              <a:t>DBPedia</a:t>
            </a:r>
            <a:r>
              <a:rPr lang="en-US" altLang="zh-CN" dirty="0" smtClean="0"/>
              <a:t> and map results back to </a:t>
            </a:r>
            <a:r>
              <a:rPr lang="en-US" altLang="zh-CN" dirty="0" err="1" smtClean="0"/>
              <a:t>BaseKB</a:t>
            </a:r>
            <a:r>
              <a:rPr lang="en-US" altLang="zh-CN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zh-CN" dirty="0" smtClean="0"/>
              <a:t>Any suggestions from the community?</a:t>
            </a:r>
          </a:p>
          <a:p>
            <a:pPr>
              <a:lnSpc>
                <a:spcPct val="80000"/>
              </a:lnSpc>
            </a:pPr>
            <a:endParaRPr lang="en-US" altLang="zh-CN" dirty="0"/>
          </a:p>
          <a:p>
            <a:pPr>
              <a:lnSpc>
                <a:spcPct val="80000"/>
              </a:lnSpc>
            </a:pPr>
            <a:r>
              <a:rPr lang="en-US" altLang="zh-CN" dirty="0" smtClean="0"/>
              <a:t>LORELEI EDL will use </a:t>
            </a:r>
            <a:r>
              <a:rPr lang="en-US" altLang="zh-CN" dirty="0" err="1" smtClean="0"/>
              <a:t>Geoname</a:t>
            </a:r>
            <a:r>
              <a:rPr lang="en-US" altLang="zh-CN" dirty="0" smtClean="0"/>
              <a:t> for GPE/LOC, an </a:t>
            </a:r>
            <a:r>
              <a:rPr lang="en-US" altLang="zh-CN" dirty="0" err="1" smtClean="0"/>
              <a:t>dWorld</a:t>
            </a:r>
            <a:r>
              <a:rPr lang="en-US" altLang="zh-CN" dirty="0" smtClean="0"/>
              <a:t> Leader Book and World Fact Book for PER/ORG</a:t>
            </a:r>
          </a:p>
          <a:p>
            <a:pPr lvl="1">
              <a:lnSpc>
                <a:spcPct val="80000"/>
              </a:lnSpc>
            </a:pPr>
            <a:r>
              <a:rPr lang="en-US" altLang="zh-CN" dirty="0" smtClean="0"/>
              <a:t>Too specific on Incidents for TAC-KBP?</a:t>
            </a:r>
          </a:p>
          <a:p>
            <a:pPr lvl="1">
              <a:lnSpc>
                <a:spcPct val="80000"/>
              </a:lnSpc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34118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n-US" dirty="0" smtClean="0"/>
              <a:t>List-only EDL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936063"/>
            <a:ext cx="8991600" cy="704056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Link mentions to entities in various automatically or manually constructed lists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371600"/>
            <a:ext cx="6602536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73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>
              <a:defRPr/>
            </a:pPr>
            <a:r>
              <a:rPr altLang="en-US" dirty="0" smtClean="0">
                <a:latin typeface="Palatino Linotype" panose="02040502050505030304" pitchFamily="18" charset="0"/>
              </a:rPr>
              <a:t>Time Table</a:t>
            </a:r>
            <a:endParaRPr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006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dirty="0" smtClean="0"/>
              <a:t>Evaluation Window 1: before SF/Event/Best Evaluations, August/September?</a:t>
            </a:r>
          </a:p>
          <a:p>
            <a:pPr lvl="1">
              <a:lnSpc>
                <a:spcPct val="80000"/>
              </a:lnSpc>
            </a:pPr>
            <a:r>
              <a:rPr lang="en-US" altLang="zh-CN" dirty="0" smtClean="0"/>
              <a:t>Set up 2 weeks between the end of EDL and the start of SF</a:t>
            </a:r>
          </a:p>
          <a:p>
            <a:pPr lvl="1">
              <a:lnSpc>
                <a:spcPct val="80000"/>
              </a:lnSpc>
            </a:pPr>
            <a:r>
              <a:rPr lang="en-US" altLang="zh-CN" dirty="0" smtClean="0"/>
              <a:t>Allow enough time for system development and focused research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zh-CN" dirty="0" smtClean="0"/>
          </a:p>
          <a:p>
            <a:pPr>
              <a:lnSpc>
                <a:spcPct val="80000"/>
              </a:lnSpc>
            </a:pPr>
            <a:r>
              <a:rPr lang="en-US" altLang="zh-CN" dirty="0" smtClean="0"/>
              <a:t>Evaluation Window 2: late October</a:t>
            </a:r>
          </a:p>
          <a:p>
            <a:pPr>
              <a:lnSpc>
                <a:spcPct val="80000"/>
              </a:lnSpc>
            </a:pPr>
            <a:endParaRPr lang="en-US" altLang="zh-CN" dirty="0" smtClean="0"/>
          </a:p>
          <a:p>
            <a:pPr>
              <a:lnSpc>
                <a:spcPct val="80000"/>
              </a:lnSpc>
            </a:pPr>
            <a:endParaRPr lang="en-US" altLang="zh-CN" dirty="0"/>
          </a:p>
          <a:p>
            <a:pPr>
              <a:lnSpc>
                <a:spcPct val="80000"/>
              </a:lnSpc>
            </a:pPr>
            <a:r>
              <a:rPr lang="en-US" altLang="zh-CN" dirty="0"/>
              <a:t>Constrained Resources </a:t>
            </a:r>
            <a:r>
              <a:rPr lang="en-US" altLang="zh-CN" dirty="0" smtClean="0"/>
              <a:t>Setting</a:t>
            </a:r>
          </a:p>
          <a:p>
            <a:pPr lvl="1">
              <a:lnSpc>
                <a:spcPct val="80000"/>
              </a:lnSpc>
            </a:pPr>
            <a:r>
              <a:rPr lang="en-US" altLang="zh-CN" dirty="0" smtClean="0"/>
              <a:t>Difficult to disallow Google translation / Google search</a:t>
            </a:r>
          </a:p>
          <a:p>
            <a:pPr>
              <a:lnSpc>
                <a:spcPct val="80000"/>
              </a:lnSpc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1575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898199"/>
              </p:ext>
            </p:extLst>
          </p:nvPr>
        </p:nvGraphicFramePr>
        <p:xfrm>
          <a:off x="228599" y="2537241"/>
          <a:ext cx="4941947" cy="3340104"/>
        </p:xfrm>
        <a:graphic>
          <a:graphicData uri="http://schemas.openxmlformats.org/drawingml/2006/table">
            <a:tbl>
              <a:tblPr/>
              <a:tblGrid>
                <a:gridCol w="877720">
                  <a:extLst>
                    <a:ext uri="{9D8B030D-6E8A-4147-A177-3AD203B41FA5}">
                      <a16:colId xmlns:a16="http://schemas.microsoft.com/office/drawing/2014/main" xmlns="" val="3368780009"/>
                    </a:ext>
                  </a:extLst>
                </a:gridCol>
                <a:gridCol w="725074">
                  <a:extLst>
                    <a:ext uri="{9D8B030D-6E8A-4147-A177-3AD203B41FA5}">
                      <a16:colId xmlns:a16="http://schemas.microsoft.com/office/drawing/2014/main" xmlns="" val="4023980131"/>
                    </a:ext>
                  </a:extLst>
                </a:gridCol>
                <a:gridCol w="1545552">
                  <a:extLst>
                    <a:ext uri="{9D8B030D-6E8A-4147-A177-3AD203B41FA5}">
                      <a16:colId xmlns:a16="http://schemas.microsoft.com/office/drawing/2014/main" xmlns="" val="2831366039"/>
                    </a:ext>
                  </a:extLst>
                </a:gridCol>
                <a:gridCol w="1793601">
                  <a:extLst>
                    <a:ext uri="{9D8B030D-6E8A-4147-A177-3AD203B41FA5}">
                      <a16:colId xmlns:a16="http://schemas.microsoft.com/office/drawing/2014/main" xmlns="" val="1901234977"/>
                    </a:ext>
                  </a:extLst>
                </a:gridCol>
              </a:tblGrid>
              <a:tr h="24906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Arguments</a:t>
                      </a:r>
                      <a:endParaRPr lang="en-US" sz="1100" b="1" dirty="0">
                        <a:effectLst/>
                      </a:endParaRPr>
                    </a:p>
                  </a:txBody>
                  <a:tcPr marL="40852" marR="40852" marT="40852" marB="408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Entity Type</a:t>
                      </a:r>
                      <a:endParaRPr lang="en-US" sz="1100" b="1" dirty="0">
                        <a:effectLst/>
                      </a:endParaRPr>
                    </a:p>
                  </a:txBody>
                  <a:tcPr marL="40852" marR="40852" marT="40852" marB="408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Definition-Text</a:t>
                      </a:r>
                      <a:endParaRPr lang="en-US" sz="1100" b="1" dirty="0">
                        <a:effectLst/>
                      </a:endParaRPr>
                    </a:p>
                  </a:txBody>
                  <a:tcPr marL="40852" marR="40852" marT="40852" marB="408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Definition-Image</a:t>
                      </a:r>
                      <a:endParaRPr lang="en-US" sz="1100" b="1" dirty="0">
                        <a:effectLst/>
                      </a:endParaRPr>
                    </a:p>
                  </a:txBody>
                  <a:tcPr marL="40852" marR="40852" marT="40852" marB="408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08560"/>
                  </a:ext>
                </a:extLst>
              </a:tr>
              <a:tr h="39049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 smtClean="0">
                          <a:solidFill>
                            <a:srgbClr val="0505BB"/>
                          </a:solidFill>
                          <a:effectLst/>
                          <a:latin typeface="Arial" panose="020B0604020202020204" pitchFamily="34" charset="0"/>
                        </a:rPr>
                        <a:t>Participant</a:t>
                      </a:r>
                      <a:endParaRPr lang="en-US" sz="1100" dirty="0">
                        <a:solidFill>
                          <a:srgbClr val="0505BB"/>
                        </a:solidFill>
                        <a:effectLst/>
                      </a:endParaRPr>
                    </a:p>
                  </a:txBody>
                  <a:tcPr marL="40852" marR="40852" marT="40852" marB="408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505BB"/>
                          </a:solidFill>
                          <a:effectLst/>
                          <a:latin typeface="Arial" panose="020B0604020202020204" pitchFamily="34" charset="0"/>
                        </a:rPr>
                        <a:t>PER</a:t>
                      </a:r>
                      <a:endParaRPr lang="en-US" sz="1100" dirty="0">
                        <a:solidFill>
                          <a:srgbClr val="0505BB"/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505BB"/>
                          </a:solidFill>
                          <a:effectLst/>
                          <a:latin typeface="Arial" panose="020B0604020202020204" pitchFamily="34" charset="0"/>
                        </a:rPr>
                        <a:t>ORG</a:t>
                      </a:r>
                      <a:endParaRPr lang="en-US" sz="1100" dirty="0">
                        <a:solidFill>
                          <a:srgbClr val="0505BB"/>
                        </a:solidFill>
                        <a:effectLst/>
                      </a:endParaRPr>
                    </a:p>
                  </a:txBody>
                  <a:tcPr marL="40852" marR="40852" marT="40852" marB="408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505BB"/>
                          </a:solidFill>
                          <a:effectLst/>
                          <a:latin typeface="Arial" panose="020B0604020202020204" pitchFamily="34" charset="0"/>
                        </a:rPr>
                        <a:t>People or organizations who commit the attack</a:t>
                      </a:r>
                      <a:endParaRPr lang="en-US" sz="1100" dirty="0">
                        <a:solidFill>
                          <a:srgbClr val="0505BB"/>
                        </a:solidFill>
                        <a:effectLst/>
                      </a:endParaRPr>
                    </a:p>
                  </a:txBody>
                  <a:tcPr marL="40852" marR="40852" marT="40852" marB="408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505BB"/>
                          </a:solidFill>
                          <a:effectLst/>
                          <a:latin typeface="Arial" panose="020B0604020202020204" pitchFamily="34" charset="0"/>
                        </a:rPr>
                        <a:t>Person/People with weapon(s)</a:t>
                      </a:r>
                      <a:endParaRPr lang="en-US" sz="1100" dirty="0">
                        <a:solidFill>
                          <a:srgbClr val="0505BB"/>
                        </a:solidFill>
                        <a:effectLst/>
                      </a:endParaRPr>
                    </a:p>
                  </a:txBody>
                  <a:tcPr marL="40852" marR="40852" marT="40852" marB="408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6453161"/>
                  </a:ext>
                </a:extLst>
              </a:tr>
              <a:tr h="52703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Target</a:t>
                      </a:r>
                      <a:endParaRPr lang="en-US" sz="1100">
                        <a:effectLst/>
                      </a:endParaRPr>
                    </a:p>
                  </a:txBody>
                  <a:tcPr marL="40852" marR="40852" marT="40852" marB="408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</a:t>
                      </a:r>
                      <a:endParaRPr lang="en-US" sz="11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ORG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GPE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 smtClean="0">
                          <a:solidFill>
                            <a:srgbClr val="0505BB"/>
                          </a:solidFill>
                          <a:effectLst/>
                          <a:latin typeface="Arial" panose="020B0604020202020204" pitchFamily="34" charset="0"/>
                        </a:rPr>
                        <a:t>objects</a:t>
                      </a:r>
                    </a:p>
                  </a:txBody>
                  <a:tcPr marL="40852" marR="40852" marT="40852" marB="408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People or organization or location which is attacked</a:t>
                      </a:r>
                      <a:endParaRPr lang="en-US" sz="1100">
                        <a:effectLst/>
                      </a:endParaRPr>
                    </a:p>
                  </a:txBody>
                  <a:tcPr marL="40852" marR="40852" marT="40852" marB="408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505BB"/>
                          </a:solidFill>
                          <a:effectLst/>
                          <a:latin typeface="Arial" panose="020B0604020202020204" pitchFamily="34" charset="0"/>
                        </a:rPr>
                        <a:t>object which is aimed or attacked</a:t>
                      </a:r>
                      <a:endParaRPr lang="en-US" sz="1100" dirty="0">
                        <a:solidFill>
                          <a:srgbClr val="0505BB"/>
                        </a:solidFill>
                        <a:effectLst/>
                      </a:endParaRPr>
                    </a:p>
                  </a:txBody>
                  <a:tcPr marL="40852" marR="40852" marT="40852" marB="408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4134969"/>
                  </a:ext>
                </a:extLst>
              </a:tr>
              <a:tr h="58593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Place</a:t>
                      </a:r>
                      <a:endParaRPr lang="en-US" sz="1100">
                        <a:effectLst/>
                      </a:endParaRPr>
                    </a:p>
                  </a:txBody>
                  <a:tcPr marL="40852" marR="40852" marT="40852" marB="408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GPE</a:t>
                      </a:r>
                      <a:endParaRPr lang="en-US" sz="11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</a:t>
                      </a:r>
                      <a:endParaRPr lang="en-US" sz="11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 smtClean="0">
                          <a:solidFill>
                            <a:srgbClr val="0505BB"/>
                          </a:solidFill>
                          <a:effectLst/>
                          <a:latin typeface="Arial" panose="020B0604020202020204" pitchFamily="34" charset="0"/>
                        </a:rPr>
                        <a:t>scene</a:t>
                      </a:r>
                    </a:p>
                  </a:txBody>
                  <a:tcPr marL="40852" marR="40852" marT="40852" marB="408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where the attack happens</a:t>
                      </a:r>
                      <a:endParaRPr lang="en-US" sz="1100">
                        <a:effectLst/>
                      </a:endParaRPr>
                    </a:p>
                  </a:txBody>
                  <a:tcPr marL="40852" marR="40852" marT="40852" marB="408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 smtClean="0">
                          <a:solidFill>
                            <a:srgbClr val="0505BB"/>
                          </a:solidFill>
                          <a:effectLst/>
                          <a:latin typeface="Arial" panose="020B0604020202020204" pitchFamily="34" charset="0"/>
                        </a:rPr>
                        <a:t>Generic</a:t>
                      </a:r>
                      <a:r>
                        <a:rPr lang="en-US" sz="1100" b="0" i="0" u="none" strike="noStrike" baseline="0" dirty="0" smtClean="0">
                          <a:solidFill>
                            <a:srgbClr val="0505BB"/>
                          </a:solidFill>
                          <a:effectLst/>
                          <a:latin typeface="Arial" panose="020B0604020202020204" pitchFamily="34" charset="0"/>
                        </a:rPr>
                        <a:t> description of the attack setting. </a:t>
                      </a:r>
                      <a:endParaRPr lang="en-US" sz="1100" b="0" dirty="0">
                        <a:solidFill>
                          <a:srgbClr val="0505BB"/>
                        </a:solidFill>
                        <a:effectLst/>
                      </a:endParaRPr>
                    </a:p>
                  </a:txBody>
                  <a:tcPr marL="40852" marR="40852" marT="40852" marB="408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0200398"/>
                  </a:ext>
                </a:extLst>
              </a:tr>
              <a:tr h="19097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Time</a:t>
                      </a:r>
                      <a:endParaRPr lang="en-US" sz="1100">
                        <a:effectLst/>
                      </a:endParaRPr>
                    </a:p>
                  </a:txBody>
                  <a:tcPr marL="40852" marR="40852" marT="40852" marB="408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TIMEX</a:t>
                      </a:r>
                      <a:endParaRPr lang="en-US" sz="1100">
                        <a:effectLst/>
                      </a:endParaRPr>
                    </a:p>
                  </a:txBody>
                  <a:tcPr marL="40852" marR="40852" marT="40852" marB="408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when the attack happens</a:t>
                      </a:r>
                      <a:endParaRPr lang="en-US" sz="1100">
                        <a:effectLst/>
                      </a:endParaRPr>
                    </a:p>
                  </a:txBody>
                  <a:tcPr marL="40852" marR="40852" marT="40852" marB="408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  <a:endParaRPr lang="en-US" sz="1100" dirty="0">
                        <a:effectLst/>
                      </a:endParaRPr>
                    </a:p>
                  </a:txBody>
                  <a:tcPr marL="40852" marR="40852" marT="40852" marB="408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2770343"/>
                  </a:ext>
                </a:extLst>
              </a:tr>
              <a:tr h="40000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Instruments</a:t>
                      </a:r>
                      <a:endParaRPr lang="en-US" sz="1100">
                        <a:effectLst/>
                      </a:endParaRPr>
                    </a:p>
                  </a:txBody>
                  <a:tcPr marL="40852" marR="40852" marT="40852" marB="408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Weapon</a:t>
                      </a:r>
                      <a:endParaRPr lang="en-US" sz="1100" dirty="0">
                        <a:effectLst/>
                      </a:endParaRPr>
                    </a:p>
                  </a:txBody>
                  <a:tcPr marL="40852" marR="40852" marT="40852" marB="408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  <a:endParaRPr lang="en-US" sz="1100">
                        <a:effectLst/>
                      </a:endParaRPr>
                    </a:p>
                  </a:txBody>
                  <a:tcPr marL="40852" marR="40852" marT="40852" marB="408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 smtClean="0">
                          <a:solidFill>
                            <a:srgbClr val="0505BB"/>
                          </a:solidFill>
                          <a:effectLst/>
                          <a:latin typeface="Arial" panose="020B0604020202020204" pitchFamily="34" charset="0"/>
                        </a:rPr>
                        <a:t>The</a:t>
                      </a:r>
                      <a:r>
                        <a:rPr lang="en-US" sz="1100" b="0" i="0" u="none" strike="noStrike" baseline="0" dirty="0" smtClean="0">
                          <a:solidFill>
                            <a:srgbClr val="0505BB"/>
                          </a:solidFill>
                          <a:effectLst/>
                          <a:latin typeface="Arial" panose="020B0604020202020204" pitchFamily="34" charset="0"/>
                        </a:rPr>
                        <a:t> type of weapon used during the attack. </a:t>
                      </a:r>
                      <a:endParaRPr lang="en-US" sz="1100" dirty="0">
                        <a:solidFill>
                          <a:srgbClr val="0505BB"/>
                        </a:solidFill>
                        <a:effectLst/>
                      </a:endParaRPr>
                    </a:p>
                  </a:txBody>
                  <a:tcPr marL="40852" marR="40852" marT="40852" marB="408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005309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57487" y="1592560"/>
            <a:ext cx="1670586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759" y="2515890"/>
            <a:ext cx="3805238" cy="25391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8759" y="5055080"/>
            <a:ext cx="3805237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Palatino Linotype" panose="02040502050505030304" pitchFamily="18" charset="0"/>
              </a:rPr>
              <a:t>Multi-media </a:t>
            </a:r>
            <a:r>
              <a:rPr lang="en-US" dirty="0">
                <a:latin typeface="Palatino Linotype" panose="02040502050505030304" pitchFamily="18" charset="0"/>
              </a:rPr>
              <a:t>EDL and </a:t>
            </a:r>
            <a:r>
              <a:rPr lang="en-US" dirty="0" smtClean="0">
                <a:latin typeface="Palatino Linotype" panose="02040502050505030304" pitchFamily="18" charset="0"/>
              </a:rPr>
              <a:t>KBP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22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11.xml><?xml version="1.0" encoding="utf-8"?>
<a:theme xmlns:a="http://schemas.openxmlformats.org/drawingml/2006/main" name="8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12.xml><?xml version="1.0" encoding="utf-8"?>
<a:theme xmlns:a="http://schemas.openxmlformats.org/drawingml/2006/main" name="9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13.xml><?xml version="1.0" encoding="utf-8"?>
<a:theme xmlns:a="http://schemas.openxmlformats.org/drawingml/2006/main" name="10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14.xml><?xml version="1.0" encoding="utf-8"?>
<a:theme xmlns:a="http://schemas.openxmlformats.org/drawingml/2006/main" name="11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15.xml><?xml version="1.0" encoding="utf-8"?>
<a:theme xmlns:a="http://schemas.openxmlformats.org/drawingml/2006/main" name="13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16.xml><?xml version="1.0" encoding="utf-8"?>
<a:theme xmlns:a="http://schemas.openxmlformats.org/drawingml/2006/main" name="12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17.xml><?xml version="1.0" encoding="utf-8"?>
<a:theme xmlns:a="http://schemas.openxmlformats.org/drawingml/2006/main" name="14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18.xml><?xml version="1.0" encoding="utf-8"?>
<a:theme xmlns:a="http://schemas.openxmlformats.org/drawingml/2006/main" name="15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19.xml><?xml version="1.0" encoding="utf-8"?>
<a:theme xmlns:a="http://schemas.openxmlformats.org/drawingml/2006/main" name="16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2.xml><?xml version="1.0" encoding="utf-8"?>
<a:theme xmlns:a="http://schemas.openxmlformats.org/drawingml/2006/main" name="1_Office Theme">
  <a:themeElements>
    <a:clrScheme name="Office Theme 9">
      <a:dk1>
        <a:srgbClr val="000000"/>
      </a:dk1>
      <a:lt1>
        <a:srgbClr val="FFFFFF"/>
      </a:lt1>
      <a:dk2>
        <a:srgbClr val="990000"/>
      </a:dk2>
      <a:lt2>
        <a:srgbClr val="808080"/>
      </a:lt2>
      <a:accent1>
        <a:srgbClr val="B2B2B2"/>
      </a:accent1>
      <a:accent2>
        <a:srgbClr val="FF9933"/>
      </a:accent2>
      <a:accent3>
        <a:srgbClr val="FFFFFF"/>
      </a:accent3>
      <a:accent4>
        <a:srgbClr val="000000"/>
      </a:accent4>
      <a:accent5>
        <a:srgbClr val="D5D5D5"/>
      </a:accent5>
      <a:accent6>
        <a:srgbClr val="E78A2D"/>
      </a:accent6>
      <a:hlink>
        <a:srgbClr val="FF3300"/>
      </a:hlink>
      <a:folHlink>
        <a:srgbClr val="CC9900"/>
      </a:folHlink>
    </a:clrScheme>
    <a:fontScheme name="Office Theme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rgbClr val="99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rgbClr val="99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9900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E7B900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B2B2B2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E78A2D"/>
        </a:accent6>
        <a:hlink>
          <a:srgbClr val="FF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7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21.xml><?xml version="1.0" encoding="utf-8"?>
<a:theme xmlns:a="http://schemas.openxmlformats.org/drawingml/2006/main" name="18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22.xml><?xml version="1.0" encoding="utf-8"?>
<a:theme xmlns:a="http://schemas.openxmlformats.org/drawingml/2006/main" name="19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23.xml><?xml version="1.0" encoding="utf-8"?>
<a:theme xmlns:a="http://schemas.openxmlformats.org/drawingml/2006/main" name="20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24.xml><?xml version="1.0" encoding="utf-8"?>
<a:theme xmlns:a="http://schemas.openxmlformats.org/drawingml/2006/main" name="21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25.xml><?xml version="1.0" encoding="utf-8"?>
<a:theme xmlns:a="http://schemas.openxmlformats.org/drawingml/2006/main" name="22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26.xml><?xml version="1.0" encoding="utf-8"?>
<a:theme xmlns:a="http://schemas.openxmlformats.org/drawingml/2006/main" name="ITL Presentation Template 2015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4.xml><?xml version="1.0" encoding="utf-8"?>
<a:theme xmlns:a="http://schemas.openxmlformats.org/drawingml/2006/main" name="1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5.xml><?xml version="1.0" encoding="utf-8"?>
<a:theme xmlns:a="http://schemas.openxmlformats.org/drawingml/2006/main" name="2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6.xml><?xml version="1.0" encoding="utf-8"?>
<a:theme xmlns:a="http://schemas.openxmlformats.org/drawingml/2006/main" name="3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7.xml><?xml version="1.0" encoding="utf-8"?>
<a:theme xmlns:a="http://schemas.openxmlformats.org/drawingml/2006/main" name="4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8.xml><?xml version="1.0" encoding="utf-8"?>
<a:theme xmlns:a="http://schemas.openxmlformats.org/drawingml/2006/main" name="5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9.xml><?xml version="1.0" encoding="utf-8"?>
<a:theme xmlns:a="http://schemas.openxmlformats.org/drawingml/2006/main" name="6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34736</TotalTime>
  <Words>957</Words>
  <Application>Microsoft Office PowerPoint</Application>
  <PresentationFormat>On-screen Show (4:3)</PresentationFormat>
  <Paragraphs>143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26</vt:i4>
      </vt:variant>
      <vt:variant>
        <vt:lpstr>Slide Titles</vt:lpstr>
      </vt:variant>
      <vt:variant>
        <vt:i4>11</vt:i4>
      </vt:variant>
    </vt:vector>
  </HeadingPairs>
  <TitlesOfParts>
    <vt:vector size="37" baseType="lpstr">
      <vt:lpstr>1_Office 主题</vt:lpstr>
      <vt:lpstr>1_Office Theme</vt:lpstr>
      <vt:lpstr>WikiTutorialDR</vt:lpstr>
      <vt:lpstr>1_WikiTutorialDR</vt:lpstr>
      <vt:lpstr>2_WikiTutorialDR</vt:lpstr>
      <vt:lpstr>3_WikiTutorialDR</vt:lpstr>
      <vt:lpstr>4_WikiTutorialDR</vt:lpstr>
      <vt:lpstr>5_WikiTutorialDR</vt:lpstr>
      <vt:lpstr>6_WikiTutorialDR</vt:lpstr>
      <vt:lpstr>7_WikiTutorialDR</vt:lpstr>
      <vt:lpstr>8_WikiTutorialDR</vt:lpstr>
      <vt:lpstr>9_WikiTutorialDR</vt:lpstr>
      <vt:lpstr>10_WikiTutorialDR</vt:lpstr>
      <vt:lpstr>11_WikiTutorialDR</vt:lpstr>
      <vt:lpstr>13_WikiTutorialDR</vt:lpstr>
      <vt:lpstr>12_WikiTutorialDR</vt:lpstr>
      <vt:lpstr>14_WikiTutorialDR</vt:lpstr>
      <vt:lpstr>15_WikiTutorialDR</vt:lpstr>
      <vt:lpstr>16_WikiTutorialDR</vt:lpstr>
      <vt:lpstr>17_WikiTutorialDR</vt:lpstr>
      <vt:lpstr>18_WikiTutorialDR</vt:lpstr>
      <vt:lpstr>19_WikiTutorialDR</vt:lpstr>
      <vt:lpstr>20_WikiTutorialDR</vt:lpstr>
      <vt:lpstr>21_WikiTutorialDR</vt:lpstr>
      <vt:lpstr>22_WikiTutorialDR</vt:lpstr>
      <vt:lpstr>ITL Presentation Template 2015</vt:lpstr>
      <vt:lpstr>Tri-lingual EDL for 2017 and Beyond </vt:lpstr>
      <vt:lpstr>Cold-Start KBP++</vt:lpstr>
      <vt:lpstr>Multiple Hypotheses and Confidence Estimation</vt:lpstr>
      <vt:lpstr>EDL for 300+ languages</vt:lpstr>
      <vt:lpstr>LoReHLT – Low Resources HLT</vt:lpstr>
      <vt:lpstr>KB Choice</vt:lpstr>
      <vt:lpstr>List-only EDL</vt:lpstr>
      <vt:lpstr>Time Table</vt:lpstr>
      <vt:lpstr>Multi-media EDL and KBP</vt:lpstr>
      <vt:lpstr>Fine-grained Entity Typing</vt:lpstr>
      <vt:lpstr>Streaming Data</vt:lpstr>
    </vt:vector>
  </TitlesOfParts>
  <Company>S.F.U.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Jiawei Han</dc:creator>
  <cp:lastModifiedBy>Heng Ji</cp:lastModifiedBy>
  <cp:revision>1866</cp:revision>
  <cp:lastPrinted>2014-08-04T14:03:16Z</cp:lastPrinted>
  <dcterms:created xsi:type="dcterms:W3CDTF">1998-06-19T04:38:52Z</dcterms:created>
  <dcterms:modified xsi:type="dcterms:W3CDTF">2016-11-15T02:33:46Z</dcterms:modified>
</cp:coreProperties>
</file>