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</p:sldMasterIdLst>
  <p:notesMasterIdLst>
    <p:notesMasterId r:id="rId5"/>
  </p:notesMasterIdLst>
  <p:handoutMasterIdLst>
    <p:handoutMasterId r:id="rId6"/>
  </p:handoutMasterIdLst>
  <p:sldIdLst>
    <p:sldId id="257" r:id="rId4"/>
  </p:sldIdLst>
  <p:sldSz cx="36576000" cy="32918400"/>
  <p:notesSz cx="6858000" cy="9144000"/>
  <p:defaultTextStyle>
    <a:defPPr>
      <a:defRPr lang="en-US"/>
    </a:defPPr>
    <a:lvl1pPr marL="0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1pPr>
    <a:lvl2pPr marL="1799889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2pPr>
    <a:lvl3pPr marL="3599776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3pPr>
    <a:lvl4pPr marL="5399664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4pPr>
    <a:lvl5pPr marL="7199552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5pPr>
    <a:lvl6pPr marL="8999441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6pPr>
    <a:lvl7pPr marL="10799330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7pPr>
    <a:lvl8pPr marL="12599217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8pPr>
    <a:lvl9pPr marL="14399106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29">
          <p15:clr>
            <a:srgbClr val="A4A3A4"/>
          </p15:clr>
        </p15:guide>
        <p15:guide id="2" orient="horz" pos="315">
          <p15:clr>
            <a:srgbClr val="A4A3A4"/>
          </p15:clr>
        </p15:guide>
        <p15:guide id="3" orient="horz" pos="22047">
          <p15:clr>
            <a:srgbClr val="A4A3A4"/>
          </p15:clr>
        </p15:guide>
        <p15:guide id="4" orient="horz">
          <p15:clr>
            <a:srgbClr val="A4A3A4"/>
          </p15:clr>
        </p15:guide>
        <p15:guide id="5" pos="477">
          <p15:clr>
            <a:srgbClr val="A4A3A4"/>
          </p15:clr>
        </p15:guide>
        <p15:guide id="6" pos="22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8AC8"/>
    <a:srgbClr val="F3F5FA"/>
    <a:srgbClr val="CDD2DE"/>
    <a:srgbClr val="EAEAEA"/>
    <a:srgbClr val="E3E9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8923" autoAdjust="0"/>
  </p:normalViewPr>
  <p:slideViewPr>
    <p:cSldViewPr snapToGrid="0" snapToObjects="1" showGuides="1">
      <p:cViewPr>
        <p:scale>
          <a:sx n="50" d="100"/>
          <a:sy n="50" d="100"/>
        </p:scale>
        <p:origin x="4488" y="7056"/>
      </p:cViewPr>
      <p:guideLst>
        <p:guide orient="horz" pos="3318"/>
        <p:guide orient="horz" pos="288"/>
        <p:guide orient="horz" pos="20160"/>
        <p:guide orient="horz"/>
        <p:guide pos="485"/>
        <p:guide pos="22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273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5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4000" y="685800"/>
            <a:ext cx="3810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5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799889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599776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399664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199552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8999441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799330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599217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399106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685800"/>
            <a:ext cx="3810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4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53492" y="5875820"/>
            <a:ext cx="17275050" cy="732583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3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8620" y="5236175"/>
            <a:ext cx="17261414" cy="659288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68616" y="14182949"/>
            <a:ext cx="17265632" cy="659288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8548618" y="5236175"/>
            <a:ext cx="17261190" cy="659288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8548618" y="5875820"/>
            <a:ext cx="17261190" cy="732583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3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8548616" y="14200312"/>
            <a:ext cx="17256448" cy="659288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8542003" y="14839955"/>
            <a:ext cx="17263064" cy="732583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3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8561998" y="25649837"/>
            <a:ext cx="17247810" cy="659288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8548616" y="26304861"/>
            <a:ext cx="17256448" cy="732583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3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753491" y="14865830"/>
            <a:ext cx="17276542" cy="732583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3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942285" y="3198935"/>
            <a:ext cx="26691431" cy="1170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942285" y="2028346"/>
            <a:ext cx="26691431" cy="1170587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80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4942285" y="530573"/>
            <a:ext cx="26691431" cy="14977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53489" y="5832959"/>
            <a:ext cx="11326064" cy="701805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1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8614" y="5241946"/>
            <a:ext cx="11310938" cy="613122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0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68618" y="17869523"/>
            <a:ext cx="11327386" cy="701805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1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85067" y="17219181"/>
            <a:ext cx="11310937" cy="613122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0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2628565" y="21132688"/>
            <a:ext cx="11309613" cy="701805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1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2628565" y="20549615"/>
            <a:ext cx="11309613" cy="613122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0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2635180" y="5840897"/>
            <a:ext cx="11309613" cy="701805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1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629889" y="5241946"/>
            <a:ext cx="11316229" cy="613122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0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4496454" y="5241946"/>
            <a:ext cx="11313358" cy="613122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0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4496454" y="5832959"/>
            <a:ext cx="11313358" cy="701805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1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4496454" y="17187073"/>
            <a:ext cx="11313358" cy="613122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0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4492261" y="17778083"/>
            <a:ext cx="11317551" cy="701805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1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4496454" y="25655608"/>
            <a:ext cx="11313358" cy="613122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tabLst/>
              <a:defRPr sz="30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4496455" y="26246621"/>
            <a:ext cx="11317551" cy="701805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1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1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942285" y="3198935"/>
            <a:ext cx="26691431" cy="1170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2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942285" y="2028346"/>
            <a:ext cx="26691431" cy="1170587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3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4942285" y="530573"/>
            <a:ext cx="26691431" cy="14977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53492" y="5875820"/>
            <a:ext cx="8380678" cy="732583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3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8618" y="5236175"/>
            <a:ext cx="8374063" cy="659288"/>
          </a:xfrm>
          <a:prstGeom prst="rect">
            <a:avLst/>
          </a:prstGeom>
          <a:noFill/>
        </p:spPr>
        <p:txBody>
          <a:bodyPr lIns="74996" tIns="74996" rIns="74996" bIns="74996" anchor="ctr" anchorCtr="0">
            <a:spAutoFit/>
          </a:bodyPr>
          <a:lstStyle>
            <a:lvl1pPr marL="0" indent="0" algn="ctr">
              <a:buNone/>
              <a:defRPr sz="3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2164" y="14790485"/>
            <a:ext cx="8382000" cy="732583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3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68618" y="14182949"/>
            <a:ext cx="8375385" cy="659288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655969" y="5867882"/>
            <a:ext cx="17266707" cy="732583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3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655970" y="5236175"/>
            <a:ext cx="17266708" cy="659288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(header)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655970" y="21684825"/>
            <a:ext cx="17266708" cy="732583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3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655969" y="21045182"/>
            <a:ext cx="17266708" cy="659288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7437292" y="5236175"/>
            <a:ext cx="8372515" cy="659288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7437292" y="5875820"/>
            <a:ext cx="8372515" cy="732583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3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7432549" y="14243174"/>
            <a:ext cx="8372515" cy="659288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7486243" y="14882817"/>
            <a:ext cx="8311748" cy="732583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3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7437292" y="25617230"/>
            <a:ext cx="8372515" cy="1167119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>
              <a:buNone/>
              <a:defRPr sz="33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or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7421280" y="26736814"/>
            <a:ext cx="8376708" cy="732583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>
              <a:buNone/>
              <a:defRPr sz="23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218674" indent="-468721">
              <a:defRPr sz="2100">
                <a:latin typeface="Trebuchet MS" pitchFamily="34" charset="0"/>
              </a:defRPr>
            </a:lvl2pPr>
            <a:lvl3pPr marL="1687395" indent="-468721">
              <a:defRPr sz="2100">
                <a:latin typeface="Trebuchet MS" pitchFamily="34" charset="0"/>
              </a:defRPr>
            </a:lvl3pPr>
            <a:lvl4pPr marL="2202988" indent="-515593">
              <a:defRPr sz="2100">
                <a:latin typeface="Trebuchet MS" pitchFamily="34" charset="0"/>
              </a:defRPr>
            </a:lvl4pPr>
            <a:lvl5pPr marL="2577965" indent="-374977">
              <a:defRPr sz="21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8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942285" y="3198935"/>
            <a:ext cx="26691431" cy="1170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8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942285" y="2028346"/>
            <a:ext cx="26691431" cy="1170587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86" name="Text Placeholder 76"/>
          <p:cNvSpPr>
            <a:spLocks noGrp="1"/>
          </p:cNvSpPr>
          <p:nvPr>
            <p:ph type="body" sz="quarter" idx="178" hasCustomPrompt="1"/>
          </p:nvPr>
        </p:nvSpPr>
        <p:spPr>
          <a:xfrm>
            <a:off x="4942285" y="530573"/>
            <a:ext cx="26691431" cy="14977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365760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4996" tIns="37497" rIns="74996" bIns="3749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4"/>
            <a:ext cx="365760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74996" tIns="37497" rIns="74996" bIns="3749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639097" y="32193654"/>
            <a:ext cx="2095500" cy="27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4854" tIns="37420" rIns="74854" bIns="3742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4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768618" y="5257800"/>
            <a:ext cx="17519384" cy="26746200"/>
          </a:xfrm>
          <a:prstGeom prst="roundRect">
            <a:avLst>
              <a:gd name="adj" fmla="val 4604"/>
            </a:avLst>
          </a:prstGeom>
          <a:gradFill flip="none" rotWithShape="1">
            <a:gsLst>
              <a:gs pos="0">
                <a:srgbClr val="CDD2DE"/>
              </a:gs>
              <a:gs pos="0">
                <a:srgbClr val="EAEAEA"/>
              </a:gs>
              <a:gs pos="100000">
                <a:srgbClr val="F3F5FA"/>
              </a:gs>
            </a:gsLst>
            <a:lin ang="162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4996" tIns="37497" rIns="74996" bIns="3749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Rectangle 33"/>
          <p:cNvSpPr>
            <a:spLocks noChangeArrowheads="1"/>
          </p:cNvSpPr>
          <p:nvPr userDrawn="1"/>
        </p:nvSpPr>
        <p:spPr bwMode="auto">
          <a:xfrm>
            <a:off x="18544649" y="5257800"/>
            <a:ext cx="17265384" cy="26746200"/>
          </a:xfrm>
          <a:prstGeom prst="roundRect">
            <a:avLst>
              <a:gd name="adj" fmla="val 4604"/>
            </a:avLst>
          </a:prstGeom>
          <a:gradFill flip="none" rotWithShape="1">
            <a:gsLst>
              <a:gs pos="0">
                <a:srgbClr val="CDD2DE"/>
              </a:gs>
              <a:gs pos="0">
                <a:srgbClr val="EAEAEA"/>
              </a:gs>
              <a:gs pos="100000">
                <a:srgbClr val="F3F5FA"/>
              </a:gs>
            </a:gsLst>
            <a:lin ang="162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4996" tIns="37497" rIns="74996" bIns="37497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defTabSz="3599776" rtl="0" eaLnBrk="1" latinLnBrk="0" hangingPunct="1">
        <a:spcBef>
          <a:spcPct val="0"/>
        </a:spcBef>
        <a:buNone/>
        <a:defRPr sz="72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349916" indent="-1349916" algn="l" defTabSz="3599776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2924818" indent="-1124930" algn="l" defTabSz="3599776" rtl="0" eaLnBrk="1" latinLnBrk="0" hangingPunct="1">
        <a:spcBef>
          <a:spcPct val="20000"/>
        </a:spcBef>
        <a:buFont typeface="Arial" pitchFamily="34" charset="0"/>
        <a:buChar char="–"/>
        <a:defRPr sz="11100" kern="1200">
          <a:solidFill>
            <a:schemeClr val="tx1"/>
          </a:solidFill>
          <a:latin typeface="+mn-lt"/>
          <a:ea typeface="+mn-ea"/>
          <a:cs typeface="+mn-cs"/>
        </a:defRPr>
      </a:lvl2pPr>
      <a:lvl3pPr marL="4499721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6299609" indent="-899945" algn="l" defTabSz="3599776" rtl="0" eaLnBrk="1" latinLnBrk="0" hangingPunct="1">
        <a:spcBef>
          <a:spcPct val="20000"/>
        </a:spcBef>
        <a:buFont typeface="Arial" pitchFamily="34" charset="0"/>
        <a:buChar char="–"/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099496" indent="-899945" algn="l" defTabSz="3599776" rtl="0" eaLnBrk="1" latinLnBrk="0" hangingPunct="1">
        <a:spcBef>
          <a:spcPct val="20000"/>
        </a:spcBef>
        <a:buFont typeface="Arial" pitchFamily="34" charset="0"/>
        <a:buChar char="»"/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9899385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1699272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3499161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5299049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1pPr>
      <a:lvl2pPr marL="1799889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2pPr>
      <a:lvl3pPr marL="3599776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9664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552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5pPr>
      <a:lvl6pPr marL="8999441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6pPr>
      <a:lvl7pPr marL="10799330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7pPr>
      <a:lvl8pPr marL="12599217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4399106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365760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4996" tIns="37497" rIns="74996" bIns="3749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4"/>
            <a:ext cx="365760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74996" tIns="37497" rIns="74996" bIns="3749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84316" y="32188816"/>
            <a:ext cx="2095500" cy="27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4854" tIns="37420" rIns="74854" bIns="3742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4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778499" y="5257800"/>
            <a:ext cx="11321143" cy="26746200"/>
          </a:xfrm>
          <a:prstGeom prst="roundRect">
            <a:avLst>
              <a:gd name="adj" fmla="val 5898"/>
            </a:avLst>
          </a:prstGeom>
          <a:gradFill flip="none" rotWithShape="1">
            <a:gsLst>
              <a:gs pos="0">
                <a:srgbClr val="CDD2DE"/>
              </a:gs>
              <a:gs pos="0">
                <a:srgbClr val="EAEAEA"/>
              </a:gs>
              <a:gs pos="100000">
                <a:srgbClr val="F3F5FA"/>
              </a:gs>
            </a:gsLst>
            <a:lin ang="162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" name="Rectangle 33"/>
          <p:cNvSpPr>
            <a:spLocks noChangeArrowheads="1"/>
          </p:cNvSpPr>
          <p:nvPr userDrawn="1"/>
        </p:nvSpPr>
        <p:spPr bwMode="auto">
          <a:xfrm>
            <a:off x="12627430" y="5257800"/>
            <a:ext cx="11321143" cy="26746200"/>
          </a:xfrm>
          <a:prstGeom prst="roundRect">
            <a:avLst>
              <a:gd name="adj" fmla="val 5898"/>
            </a:avLst>
          </a:prstGeom>
          <a:gradFill flip="none" rotWithShape="1">
            <a:gsLst>
              <a:gs pos="0">
                <a:srgbClr val="CDD2DE"/>
              </a:gs>
              <a:gs pos="0">
                <a:srgbClr val="EAEAEA"/>
              </a:gs>
              <a:gs pos="100000">
                <a:srgbClr val="F3F5FA"/>
              </a:gs>
            </a:gsLst>
            <a:lin ang="162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" name="Rectangle 33"/>
          <p:cNvSpPr>
            <a:spLocks noChangeArrowheads="1"/>
          </p:cNvSpPr>
          <p:nvPr userDrawn="1"/>
        </p:nvSpPr>
        <p:spPr bwMode="auto">
          <a:xfrm>
            <a:off x="24476359" y="5257800"/>
            <a:ext cx="11321143" cy="26746200"/>
          </a:xfrm>
          <a:prstGeom prst="roundRect">
            <a:avLst>
              <a:gd name="adj" fmla="val 5898"/>
            </a:avLst>
          </a:prstGeom>
          <a:gradFill flip="none" rotWithShape="1">
            <a:gsLst>
              <a:gs pos="0">
                <a:srgbClr val="CDD2DE"/>
              </a:gs>
              <a:gs pos="0">
                <a:srgbClr val="EAEAEA"/>
              </a:gs>
              <a:gs pos="100000">
                <a:srgbClr val="F3F5FA"/>
              </a:gs>
            </a:gsLst>
            <a:lin ang="162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defTabSz="3599776" rtl="0" eaLnBrk="1" latinLnBrk="0" hangingPunct="1">
        <a:spcBef>
          <a:spcPct val="0"/>
        </a:spcBef>
        <a:buNone/>
        <a:defRPr sz="72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349916" indent="-1349916" algn="l" defTabSz="3599776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2924818" indent="-1124930" algn="l" defTabSz="3599776" rtl="0" eaLnBrk="1" latinLnBrk="0" hangingPunct="1">
        <a:spcBef>
          <a:spcPct val="20000"/>
        </a:spcBef>
        <a:buFont typeface="Arial" pitchFamily="34" charset="0"/>
        <a:buChar char="–"/>
        <a:defRPr sz="11100" kern="1200">
          <a:solidFill>
            <a:schemeClr val="tx1"/>
          </a:solidFill>
          <a:latin typeface="+mn-lt"/>
          <a:ea typeface="+mn-ea"/>
          <a:cs typeface="+mn-cs"/>
        </a:defRPr>
      </a:lvl2pPr>
      <a:lvl3pPr marL="4499721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6299609" indent="-899945" algn="l" defTabSz="3599776" rtl="0" eaLnBrk="1" latinLnBrk="0" hangingPunct="1">
        <a:spcBef>
          <a:spcPct val="20000"/>
        </a:spcBef>
        <a:buFont typeface="Arial" pitchFamily="34" charset="0"/>
        <a:buChar char="–"/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099496" indent="-899945" algn="l" defTabSz="3599776" rtl="0" eaLnBrk="1" latinLnBrk="0" hangingPunct="1">
        <a:spcBef>
          <a:spcPct val="20000"/>
        </a:spcBef>
        <a:buFont typeface="Arial" pitchFamily="34" charset="0"/>
        <a:buChar char="»"/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9899385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1699272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3499161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5299049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1pPr>
      <a:lvl2pPr marL="1799889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2pPr>
      <a:lvl3pPr marL="3599776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9664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552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5pPr>
      <a:lvl6pPr marL="8999441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6pPr>
      <a:lvl7pPr marL="10799330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7pPr>
      <a:lvl8pPr marL="12599217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4399106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365760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4996" tIns="37497" rIns="74996" bIns="3749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762001" y="5257800"/>
            <a:ext cx="35048032" cy="26746200"/>
          </a:xfrm>
          <a:prstGeom prst="roundRect">
            <a:avLst>
              <a:gd name="adj" fmla="val 2137"/>
            </a:avLst>
          </a:prstGeom>
          <a:gradFill>
            <a:gsLst>
              <a:gs pos="0">
                <a:srgbClr val="CDD2DE"/>
              </a:gs>
              <a:gs pos="0">
                <a:srgbClr val="EAEAEA"/>
              </a:gs>
              <a:gs pos="100000">
                <a:srgbClr val="F3F5FA"/>
              </a:gs>
            </a:gsLst>
            <a:lin ang="162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4996" tIns="37497" rIns="74996" bIns="3749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4"/>
            <a:ext cx="365760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74996" tIns="37497" rIns="74996" bIns="3749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35911" y="32229059"/>
            <a:ext cx="2095500" cy="27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4854" tIns="37420" rIns="74854" bIns="3742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4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txStyles>
    <p:titleStyle>
      <a:lvl1pPr algn="ctr" defTabSz="3599776" rtl="0" eaLnBrk="1" latinLnBrk="0" hangingPunct="1">
        <a:spcBef>
          <a:spcPct val="0"/>
        </a:spcBef>
        <a:buNone/>
        <a:defRPr sz="72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349916" indent="-1349916" algn="l" defTabSz="3599776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2924818" indent="-1124930" algn="l" defTabSz="3599776" rtl="0" eaLnBrk="1" latinLnBrk="0" hangingPunct="1">
        <a:spcBef>
          <a:spcPct val="20000"/>
        </a:spcBef>
        <a:buFont typeface="Arial" pitchFamily="34" charset="0"/>
        <a:buChar char="–"/>
        <a:defRPr sz="11100" kern="1200">
          <a:solidFill>
            <a:schemeClr val="tx1"/>
          </a:solidFill>
          <a:latin typeface="+mn-lt"/>
          <a:ea typeface="+mn-ea"/>
          <a:cs typeface="+mn-cs"/>
        </a:defRPr>
      </a:lvl2pPr>
      <a:lvl3pPr marL="4499721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6299609" indent="-899945" algn="l" defTabSz="3599776" rtl="0" eaLnBrk="1" latinLnBrk="0" hangingPunct="1">
        <a:spcBef>
          <a:spcPct val="20000"/>
        </a:spcBef>
        <a:buFont typeface="Arial" pitchFamily="34" charset="0"/>
        <a:buChar char="–"/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099496" indent="-899945" algn="l" defTabSz="3599776" rtl="0" eaLnBrk="1" latinLnBrk="0" hangingPunct="1">
        <a:spcBef>
          <a:spcPct val="20000"/>
        </a:spcBef>
        <a:buFont typeface="Arial" pitchFamily="34" charset="0"/>
        <a:buChar char="»"/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9899385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1699272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3499161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5299049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1pPr>
      <a:lvl2pPr marL="1799889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2pPr>
      <a:lvl3pPr marL="3599776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9664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552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5pPr>
      <a:lvl6pPr marL="8999441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6pPr>
      <a:lvl7pPr marL="10799330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7pPr>
      <a:lvl8pPr marL="12599217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4399106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0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oleObject" Target="../embeddings/oleObject2.bin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23" Type="http://schemas.openxmlformats.org/officeDocument/2006/relationships/image" Target="../media/image1.wmf"/><Relationship Id="rId10" Type="http://schemas.openxmlformats.org/officeDocument/2006/relationships/image" Target="../media/image10.jpg"/><Relationship Id="rId19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Cloud Callout 690"/>
          <p:cNvSpPr/>
          <p:nvPr/>
        </p:nvSpPr>
        <p:spPr>
          <a:xfrm rot="12534404">
            <a:off x="1690423" y="14405991"/>
            <a:ext cx="4729000" cy="4166633"/>
          </a:xfrm>
          <a:prstGeom prst="cloudCallout">
            <a:avLst>
              <a:gd name="adj1" fmla="val -67636"/>
              <a:gd name="adj2" fmla="val 35997"/>
            </a:avLst>
          </a:prstGeom>
          <a:solidFill>
            <a:schemeClr val="bg1"/>
          </a:solidFill>
          <a:ln w="130175" cmpd="dbl">
            <a:solidFill>
              <a:schemeClr val="bg2">
                <a:lumMod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Text Placeholder 676"/>
          <p:cNvSpPr>
            <a:spLocks noGrp="1"/>
          </p:cNvSpPr>
          <p:nvPr>
            <p:ph type="body" sz="quarter" idx="20"/>
          </p:nvPr>
        </p:nvSpPr>
        <p:spPr>
          <a:xfrm>
            <a:off x="12628563" y="5221866"/>
            <a:ext cx="11277912" cy="828565"/>
          </a:xfrm>
        </p:spPr>
        <p:txBody>
          <a:bodyPr/>
          <a:lstStyle/>
          <a:p>
            <a:pPr algn="l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 3. Triggers in Extraction</a:t>
            </a: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81" name="Text Placeholder 680"/>
          <p:cNvSpPr>
            <a:spLocks noGrp="1"/>
          </p:cNvSpPr>
          <p:nvPr>
            <p:ph type="body" sz="quarter" idx="24"/>
          </p:nvPr>
        </p:nvSpPr>
        <p:spPr>
          <a:xfrm>
            <a:off x="24466253" y="15391199"/>
            <a:ext cx="11316229" cy="2822957"/>
          </a:xfrm>
        </p:spPr>
        <p:txBody>
          <a:bodyPr/>
          <a:lstStyle/>
          <a:p>
            <a:pPr algn="l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5. Experiments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u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Data</a:t>
            </a:r>
          </a:p>
          <a:p>
            <a:pPr algn="l"/>
            <a:r>
              <a:rPr lang="en-US" sz="3600" b="0" u="none" dirty="0"/>
              <a:t>D</a:t>
            </a:r>
            <a:r>
              <a:rPr lang="en-US" sz="3600" b="0" u="none" dirty="0" smtClean="0"/>
              <a:t>evelopment set: KBP SF 2012 corpus</a:t>
            </a:r>
          </a:p>
          <a:p>
            <a:pPr algn="l"/>
            <a:r>
              <a:rPr lang="en-US" sz="3600" b="0" u="none" dirty="0" smtClean="0"/>
              <a:t>Testing set: KBP 2013 corpus </a:t>
            </a:r>
            <a:endParaRPr lang="en-US" sz="3600" b="0" u="none" dirty="0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25" name="Text Placeholder 724"/>
          <p:cNvSpPr>
            <a:spLocks noGrp="1"/>
          </p:cNvSpPr>
          <p:nvPr>
            <p:ph type="body" sz="quarter" idx="150"/>
          </p:nvPr>
        </p:nvSpPr>
        <p:spPr>
          <a:xfrm>
            <a:off x="837988" y="4136282"/>
            <a:ext cx="34555815" cy="1170587"/>
          </a:xfrm>
        </p:spPr>
        <p:txBody>
          <a:bodyPr>
            <a:normAutofit/>
          </a:bodyPr>
          <a:lstStyle/>
          <a:p>
            <a:r>
              <a:rPr lang="en-US" sz="4600" baseline="300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1</a:t>
            </a:r>
            <a:r>
              <a:rPr lang="en-US" sz="46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Rensselaer Polytechnic </a:t>
            </a:r>
            <a:r>
              <a:rPr lang="en-US" sz="4600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Institute </a:t>
            </a:r>
            <a:r>
              <a:rPr lang="en-US" sz="46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4600" baseline="300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2</a:t>
            </a:r>
            <a:r>
              <a:rPr lang="en-US" sz="46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Peking University   </a:t>
            </a:r>
            <a:r>
              <a:rPr lang="en-US" sz="4600" baseline="300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3 </a:t>
            </a:r>
            <a:r>
              <a:rPr lang="en-US" sz="4600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Microsoft Research Asia</a:t>
            </a:r>
            <a:endParaRPr lang="en-US" sz="4600" dirty="0" smtClean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  <a:p>
            <a:endParaRPr lang="en-US" sz="4000" baseline="30000" dirty="0">
              <a:solidFill>
                <a:schemeClr val="bg1">
                  <a:lumMod val="8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726" name="Text Placeholder 725"/>
          <p:cNvSpPr>
            <a:spLocks noGrp="1"/>
          </p:cNvSpPr>
          <p:nvPr>
            <p:ph type="body" sz="quarter" idx="151"/>
          </p:nvPr>
        </p:nvSpPr>
        <p:spPr>
          <a:xfrm>
            <a:off x="4942285" y="3101739"/>
            <a:ext cx="26691431" cy="117058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>
                    <a:lumMod val="90000"/>
                  </a:schemeClr>
                </a:solidFill>
                <a:latin typeface="Georgia" panose="02040502050405020303" pitchFamily="18" charset="0"/>
              </a:rPr>
              <a:t>Dian </a:t>
            </a:r>
            <a:r>
              <a:rPr lang="en-US" sz="5400" b="1" dirty="0" smtClean="0">
                <a:solidFill>
                  <a:schemeClr val="bg2">
                    <a:lumMod val="90000"/>
                  </a:schemeClr>
                </a:solidFill>
                <a:latin typeface="Georgia" panose="02040502050405020303" pitchFamily="18" charset="0"/>
              </a:rPr>
              <a:t>Yu</a:t>
            </a:r>
            <a:r>
              <a:rPr lang="en-US" sz="5400" b="1" baseline="30000" dirty="0" smtClean="0">
                <a:solidFill>
                  <a:schemeClr val="bg2">
                    <a:lumMod val="90000"/>
                  </a:schemeClr>
                </a:solidFill>
                <a:latin typeface="Georgia" panose="02040502050405020303" pitchFamily="18" charset="0"/>
              </a:rPr>
              <a:t>1</a:t>
            </a:r>
            <a:r>
              <a:rPr lang="en-US" sz="5400" b="1" dirty="0" smtClean="0">
                <a:solidFill>
                  <a:schemeClr val="bg2">
                    <a:lumMod val="90000"/>
                  </a:schemeClr>
                </a:solidFill>
                <a:latin typeface="Georgia" panose="02040502050405020303" pitchFamily="18" charset="0"/>
              </a:rPr>
              <a:t>, Heng Ji</a:t>
            </a:r>
            <a:r>
              <a:rPr lang="en-US" sz="5400" b="1" baseline="30000" dirty="0" smtClean="0">
                <a:solidFill>
                  <a:schemeClr val="bg2">
                    <a:lumMod val="90000"/>
                  </a:schemeClr>
                </a:solidFill>
                <a:latin typeface="Georgia" panose="02040502050405020303" pitchFamily="18" charset="0"/>
              </a:rPr>
              <a:t>1</a:t>
            </a:r>
            <a:r>
              <a:rPr lang="en-US" sz="5400" b="1" dirty="0" smtClean="0">
                <a:solidFill>
                  <a:schemeClr val="bg2">
                    <a:lumMod val="9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5400" b="1" dirty="0" err="1" smtClean="0">
                <a:solidFill>
                  <a:schemeClr val="bg2">
                    <a:lumMod val="90000"/>
                  </a:schemeClr>
                </a:solidFill>
                <a:latin typeface="Georgia" panose="02040502050405020303" pitchFamily="18" charset="0"/>
              </a:rPr>
              <a:t>Sujian</a:t>
            </a:r>
            <a:r>
              <a:rPr lang="en-US" sz="5400" b="1" dirty="0" smtClean="0">
                <a:solidFill>
                  <a:schemeClr val="bg2">
                    <a:lumMod val="90000"/>
                  </a:schemeClr>
                </a:solidFill>
                <a:latin typeface="Georgia" panose="02040502050405020303" pitchFamily="18" charset="0"/>
              </a:rPr>
              <a:t> Li</a:t>
            </a:r>
            <a:r>
              <a:rPr lang="en-US" sz="5400" b="1" baseline="30000" dirty="0" smtClean="0">
                <a:solidFill>
                  <a:schemeClr val="bg2">
                    <a:lumMod val="90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en-US" sz="5400" b="1" dirty="0" smtClean="0">
                <a:solidFill>
                  <a:schemeClr val="bg2">
                    <a:lumMod val="90000"/>
                  </a:schemeClr>
                </a:solidFill>
                <a:latin typeface="Georgia" panose="02040502050405020303" pitchFamily="18" charset="0"/>
              </a:rPr>
              <a:t> and Chin-Yew Lin</a:t>
            </a:r>
            <a:r>
              <a:rPr lang="en-US" sz="5400" b="1" baseline="30000" dirty="0" smtClean="0">
                <a:solidFill>
                  <a:schemeClr val="bg2">
                    <a:lumMod val="90000"/>
                  </a:schemeClr>
                </a:solidFill>
                <a:latin typeface="Georgia" panose="02040502050405020303" pitchFamily="18" charset="0"/>
              </a:rPr>
              <a:t>3</a:t>
            </a:r>
            <a:endParaRPr lang="en-US" sz="5400" b="1" baseline="30000" dirty="0">
              <a:solidFill>
                <a:schemeClr val="bg2">
                  <a:lumMod val="9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27" name="Text Placeholder 726"/>
          <p:cNvSpPr>
            <a:spLocks noGrp="1"/>
          </p:cNvSpPr>
          <p:nvPr>
            <p:ph type="body" sz="quarter" idx="153"/>
          </p:nvPr>
        </p:nvSpPr>
        <p:spPr>
          <a:xfrm>
            <a:off x="753489" y="457263"/>
            <a:ext cx="35024743" cy="1845807"/>
          </a:xfrm>
        </p:spPr>
        <p:txBody>
          <a:bodyPr>
            <a:no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Why Read if You Can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Scan? </a:t>
            </a:r>
          </a:p>
          <a:p>
            <a:r>
              <a:rPr lang="en-US" sz="7200" b="1" dirty="0" smtClean="0"/>
              <a:t>Trigger </a:t>
            </a:r>
            <a:r>
              <a:rPr lang="en-US" sz="7200" b="1" dirty="0"/>
              <a:t>Scoping Strategy for Biographical Fact Extraction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64" y="457260"/>
            <a:ext cx="2641132" cy="2225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6" y="457261"/>
            <a:ext cx="2521880" cy="2225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7" y="2589797"/>
            <a:ext cx="5334160" cy="16825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151" y="437974"/>
            <a:ext cx="2641132" cy="22256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273" y="437977"/>
            <a:ext cx="2521880" cy="22256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124" y="2570511"/>
            <a:ext cx="5334160" cy="16825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9975" y="19424112"/>
            <a:ext cx="11224422" cy="7879080"/>
          </a:xfrm>
          <a:prstGeom prst="rect">
            <a:avLst/>
          </a:prstGeom>
          <a:blipFill dpi="0" rotWithShape="1">
            <a:blip r:embed="rId7">
              <a:alphaModFix amt="61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Four Steps in implementing scanning strategy</a:t>
            </a: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-----------------------------------------------------------------------------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1) Keep in mind what you are searching for: e.g., 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     </a:t>
            </a:r>
            <a:r>
              <a:rPr lang="en-US" sz="36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KEYWORD</a:t>
            </a:r>
            <a:r>
              <a:rPr lang="en-US" sz="3600" dirty="0" smtClean="0">
                <a:latin typeface="Georgia" panose="02040502050405020303" pitchFamily="18" charset="0"/>
              </a:rPr>
              <a:t>s</a:t>
            </a:r>
            <a:r>
              <a:rPr lang="en-US" sz="3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36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2) Anticipate in what form the information –   </a:t>
            </a: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   number, proper nouns, etc.</a:t>
            </a:r>
          </a:p>
          <a:p>
            <a:endParaRPr lang="en-US" sz="3600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3) Let your eyes          run rapidly over several lines</a:t>
            </a: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of print at a same time until </a:t>
            </a:r>
            <a:r>
              <a:rPr lang="en-US" sz="36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KEYWORD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s are found.</a:t>
            </a: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4) Closer reading can occur.</a:t>
            </a: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-----------------------------------------------------------------------------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3800" b="1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en-US" sz="3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What are the “keywords” in our task?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08" y="25217990"/>
            <a:ext cx="1448865" cy="1303979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083942"/>
              </p:ext>
            </p:extLst>
          </p:nvPr>
        </p:nvGraphicFramePr>
        <p:xfrm>
          <a:off x="24549313" y="24784521"/>
          <a:ext cx="4215364" cy="65943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44354"/>
                <a:gridCol w="2671010"/>
              </a:tblGrid>
              <a:tr h="9667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Fact Group</a:t>
                      </a:r>
                      <a:endParaRPr lang="en-US" sz="2400" dirty="0"/>
                    </a:p>
                  </a:txBody>
                  <a:tcPr marL="92903" marR="92903" marT="41807" marB="418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Fact Type</a:t>
                      </a:r>
                      <a:endParaRPr lang="en-US" sz="2400" b="1" dirty="0"/>
                    </a:p>
                  </a:txBody>
                  <a:tcPr marL="92903" marR="92903" marT="41807" marB="41807"/>
                </a:tc>
              </a:tr>
              <a:tr h="511604">
                <a:tc rowSpan="2"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Birth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2903" marR="92903" marT="41807" marB="41807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place_of_birth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2903" marR="92903" marT="41807" marB="41807"/>
                </a:tc>
              </a:tr>
              <a:tr h="511604">
                <a:tc v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date_of_birth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2903" marR="92903" marT="41807" marB="41807"/>
                </a:tc>
              </a:tr>
              <a:tr h="511604">
                <a:tc rowSpan="2"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Death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2903" marR="92903" marT="41807" marB="41807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place_of_death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2903" marR="92903" marT="41807" marB="41807"/>
                </a:tc>
              </a:tr>
              <a:tr h="511604">
                <a:tc v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date_of_death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2903" marR="92903" marT="41807" marB="41807"/>
                </a:tc>
              </a:tr>
              <a:tr h="51160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Residence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2903" marR="92903" marT="41807" marB="41807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place_of_residence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2903" marR="92903" marT="41807" marB="41807"/>
                </a:tc>
              </a:tr>
              <a:tr h="51160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Education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2903" marR="92903" marT="41807" marB="41807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school_attended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2903" marR="92903" marT="41807" marB="41807"/>
                </a:tc>
              </a:tr>
              <a:tr h="511604">
                <a:tc rowSpan="5"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Family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2903" marR="92903" marT="41807" marB="41807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parents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2903" marR="92903" marT="41807" marB="41807"/>
                </a:tc>
              </a:tr>
              <a:tr h="511604">
                <a:tc v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sibling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2903" marR="92903" marT="41807" marB="41807"/>
                </a:tc>
              </a:tr>
              <a:tr h="511604">
                <a:tc v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spouse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2903" marR="92903" marT="41807" marB="41807"/>
                </a:tc>
              </a:tr>
              <a:tr h="511604">
                <a:tc v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children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2903" marR="92903" marT="41807" marB="41807"/>
                </a:tc>
              </a:tr>
              <a:tr h="511604">
                <a:tc v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other_family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2903" marR="92903" marT="41807" marB="41807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721">
            <a:off x="9762014" y="21051132"/>
            <a:ext cx="1306725" cy="1176052"/>
          </a:xfrm>
          <a:prstGeom prst="rect">
            <a:avLst/>
          </a:prstGeom>
        </p:spPr>
      </p:pic>
      <p:sp>
        <p:nvSpPr>
          <p:cNvPr id="36" name="Text Placeholder 671"/>
          <p:cNvSpPr txBox="1">
            <a:spLocks/>
          </p:cNvSpPr>
          <p:nvPr/>
        </p:nvSpPr>
        <p:spPr>
          <a:xfrm>
            <a:off x="728119" y="5840896"/>
            <a:ext cx="11432366" cy="2151433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 algn="l" defTabSz="3599776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1218674" indent="-468721" algn="l" defTabSz="359977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687395" indent="-468721" algn="l" defTabSz="3599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202988" indent="-515593" algn="l" defTabSz="359977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577965" indent="-374977" algn="l" defTabSz="359977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9899385" indent="-899945" algn="l" defTabSz="3599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99272" indent="-899945" algn="l" defTabSz="3599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99161" indent="-899945" algn="l" defTabSz="3599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299049" indent="-899945" algn="l" defTabSz="3599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Biographical Fact Extraction: </a:t>
            </a:r>
          </a:p>
          <a:p>
            <a:r>
              <a:rPr lang="en-US" sz="3600" dirty="0" smtClean="0">
                <a:latin typeface="+mn-lt"/>
                <a:cs typeface="Aharoni" panose="02010803020104030203" pitchFamily="2" charset="-79"/>
              </a:rPr>
              <a:t>Given a </a:t>
            </a:r>
            <a:r>
              <a:rPr lang="en-US" sz="3600" b="1" dirty="0" smtClean="0">
                <a:solidFill>
                  <a:srgbClr val="00B0F0"/>
                </a:solidFill>
                <a:latin typeface="+mn-lt"/>
                <a:cs typeface="Aharoni" panose="02010803020104030203" pitchFamily="2" charset="-79"/>
              </a:rPr>
              <a:t>query</a:t>
            </a:r>
            <a:r>
              <a:rPr lang="en-US" sz="3600" dirty="0" smtClean="0">
                <a:latin typeface="+mn-lt"/>
                <a:cs typeface="Aharoni" panose="02010803020104030203" pitchFamily="2" charset="-79"/>
              </a:rPr>
              <a:t>, extract the values for given </a:t>
            </a:r>
            <a:r>
              <a:rPr lang="en-US" sz="3600" b="1" dirty="0" smtClean="0">
                <a:solidFill>
                  <a:srgbClr val="00B0F0"/>
                </a:solidFill>
                <a:latin typeface="+mn-lt"/>
                <a:cs typeface="Aharoni" panose="02010803020104030203" pitchFamily="2" charset="-79"/>
              </a:rPr>
              <a:t>biographical fact</a:t>
            </a:r>
            <a:r>
              <a:rPr lang="en-US" sz="3600" dirty="0" smtClean="0">
                <a:latin typeface="+mn-lt"/>
                <a:cs typeface="Aharoni" panose="02010803020104030203" pitchFamily="2" charset="-79"/>
              </a:rPr>
              <a:t> types.</a:t>
            </a:r>
            <a:endParaRPr lang="en-US" sz="36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68614" y="5178234"/>
            <a:ext cx="11310938" cy="828565"/>
          </a:xfrm>
        </p:spPr>
        <p:txBody>
          <a:bodyPr/>
          <a:lstStyle/>
          <a:p>
            <a:pPr algn="l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 1. Task Introduction</a:t>
            </a: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675" name="Group 674"/>
          <p:cNvGrpSpPr/>
          <p:nvPr/>
        </p:nvGrpSpPr>
        <p:grpSpPr>
          <a:xfrm>
            <a:off x="1672932" y="7689907"/>
            <a:ext cx="9542735" cy="5635335"/>
            <a:chOff x="1785378" y="7937949"/>
            <a:chExt cx="9392387" cy="62974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378" y="7971972"/>
              <a:ext cx="4141624" cy="6263465"/>
            </a:xfrm>
            <a:prstGeom prst="rect">
              <a:avLst/>
            </a:prstGeom>
            <a:ln w="25400" cap="sq" cmpd="thickThin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</p:pic>
        <p:sp>
          <p:nvSpPr>
            <p:cNvPr id="29" name="Rectangle 28"/>
            <p:cNvSpPr/>
            <p:nvPr/>
          </p:nvSpPr>
          <p:spPr>
            <a:xfrm>
              <a:off x="5934470" y="7937949"/>
              <a:ext cx="5243295" cy="6297489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800000" scaled="0"/>
            </a:gradFill>
            <a:ln w="25400" cap="sq" cmpd="thickThin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chemeClr val="tx1"/>
                </a:solidFill>
              </a:endParaRPr>
            </a:p>
            <a:p>
              <a:r>
                <a:rPr lang="en-US" sz="3200" b="1" dirty="0">
                  <a:solidFill>
                    <a:schemeClr val="tx1"/>
                  </a:solidFill>
                </a:rPr>
                <a:t>Query</a:t>
              </a:r>
              <a:r>
                <a:rPr lang="en-US" sz="3200" dirty="0">
                  <a:solidFill>
                    <a:schemeClr val="tx1"/>
                  </a:solidFill>
                </a:rPr>
                <a:t>:              Colin Firth</a:t>
              </a:r>
            </a:p>
            <a:p>
              <a:r>
                <a:rPr lang="en-US" sz="3200" b="1" dirty="0">
                  <a:solidFill>
                    <a:schemeClr val="tx1"/>
                  </a:solidFill>
                </a:rPr>
                <a:t>Date of Birth</a:t>
              </a:r>
              <a:r>
                <a:rPr lang="en-US" sz="3200" dirty="0">
                  <a:solidFill>
                    <a:schemeClr val="tx1"/>
                  </a:solidFill>
                </a:rPr>
                <a:t>:  9/10/1960</a:t>
              </a:r>
            </a:p>
            <a:p>
              <a:r>
                <a:rPr lang="en-US" sz="3200" b="1" dirty="0">
                  <a:solidFill>
                    <a:schemeClr val="tx1"/>
                  </a:solidFill>
                </a:rPr>
                <a:t>Place of Birth</a:t>
              </a:r>
              <a:r>
                <a:rPr lang="en-US" sz="3200" dirty="0">
                  <a:solidFill>
                    <a:schemeClr val="tx1"/>
                  </a:solidFill>
                </a:rPr>
                <a:t>: Grayshott,                           </a:t>
              </a:r>
            </a:p>
            <a:p>
              <a:r>
                <a:rPr lang="en-US" sz="3200" dirty="0">
                  <a:solidFill>
                    <a:schemeClr val="tx1"/>
                  </a:solidFill>
                </a:rPr>
                <a:t>        </a:t>
              </a:r>
              <a:r>
                <a:rPr lang="en-US" sz="3200" dirty="0" smtClean="0">
                  <a:solidFill>
                    <a:schemeClr val="tx1"/>
                  </a:solidFill>
                </a:rPr>
                <a:t>                   Hampshire</a:t>
              </a:r>
              <a:r>
                <a:rPr lang="en-US" sz="3200" dirty="0">
                  <a:solidFill>
                    <a:schemeClr val="tx1"/>
                  </a:solidFill>
                </a:rPr>
                <a:t>, </a:t>
              </a:r>
            </a:p>
            <a:p>
              <a:r>
                <a:rPr lang="en-US" sz="3200" dirty="0">
                  <a:solidFill>
                    <a:schemeClr val="tx1"/>
                  </a:solidFill>
                </a:rPr>
                <a:t>                           England</a:t>
              </a:r>
            </a:p>
            <a:p>
              <a:r>
                <a:rPr lang="en-US" sz="3200" b="1" dirty="0">
                  <a:solidFill>
                    <a:schemeClr val="tx1"/>
                  </a:solidFill>
                </a:rPr>
                <a:t>Spouse</a:t>
              </a:r>
              <a:r>
                <a:rPr lang="en-US" sz="3200" dirty="0">
                  <a:solidFill>
                    <a:schemeClr val="tx1"/>
                  </a:solidFill>
                </a:rPr>
                <a:t>:             Livia Firth </a:t>
              </a:r>
              <a:endParaRPr lang="en-US" sz="3200" b="1" dirty="0">
                <a:solidFill>
                  <a:schemeClr val="tx1"/>
                </a:solidFill>
              </a:endParaRPr>
            </a:p>
            <a:p>
              <a:r>
                <a:rPr lang="en-US" sz="3200" b="1" dirty="0">
                  <a:solidFill>
                    <a:schemeClr val="tx1"/>
                  </a:solidFill>
                </a:rPr>
                <a:t>Children:       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  </a:t>
              </a:r>
              <a:r>
                <a:rPr lang="en-US" sz="3200" dirty="0" smtClean="0">
                  <a:solidFill>
                    <a:schemeClr val="tx1"/>
                  </a:solidFill>
                </a:rPr>
                <a:t>Will </a:t>
              </a:r>
              <a:r>
                <a:rPr lang="en-US" sz="3200" dirty="0">
                  <a:solidFill>
                    <a:schemeClr val="tx1"/>
                  </a:solidFill>
                </a:rPr>
                <a:t>Firth,</a:t>
              </a:r>
            </a:p>
            <a:p>
              <a:r>
                <a:rPr lang="en-US" sz="3200" dirty="0">
                  <a:solidFill>
                    <a:schemeClr val="tx1"/>
                  </a:solidFill>
                </a:rPr>
                <a:t>                           </a:t>
              </a:r>
              <a:r>
                <a:rPr lang="en-US" sz="3200" dirty="0" smtClean="0">
                  <a:solidFill>
                    <a:schemeClr val="tx1"/>
                  </a:solidFill>
                </a:rPr>
                <a:t>Luca Firth</a:t>
              </a:r>
              <a:r>
                <a:rPr lang="en-US" sz="3200" dirty="0">
                  <a:solidFill>
                    <a:schemeClr val="tx1"/>
                  </a:solidFill>
                </a:rPr>
                <a:t>,</a:t>
              </a:r>
            </a:p>
            <a:p>
              <a:r>
                <a:rPr lang="en-US" sz="3200" dirty="0">
                  <a:solidFill>
                    <a:schemeClr val="tx1"/>
                  </a:solidFill>
                </a:rPr>
                <a:t>                           Matteo Firth</a:t>
              </a:r>
            </a:p>
            <a:p>
              <a:r>
                <a:rPr lang="en-US" sz="3200" b="1" dirty="0">
                  <a:solidFill>
                    <a:schemeClr val="tx1"/>
                  </a:solidFill>
                </a:rPr>
                <a:t>Siblings:            </a:t>
              </a:r>
              <a:r>
                <a:rPr lang="en-US" sz="3200" dirty="0">
                  <a:solidFill>
                    <a:schemeClr val="tx1"/>
                  </a:solidFill>
                </a:rPr>
                <a:t>Kate Firth,</a:t>
              </a:r>
            </a:p>
            <a:p>
              <a:r>
                <a:rPr lang="en-US" sz="3200" dirty="0">
                  <a:solidFill>
                    <a:schemeClr val="tx1"/>
                  </a:solidFill>
                </a:rPr>
                <a:t>                       </a:t>
              </a:r>
              <a:r>
                <a:rPr lang="en-US" sz="3200" dirty="0" smtClean="0">
                  <a:solidFill>
                    <a:schemeClr val="tx1"/>
                  </a:solidFill>
                </a:rPr>
                <a:t>    </a:t>
              </a:r>
              <a:r>
                <a:rPr lang="en-US" sz="3200" dirty="0">
                  <a:solidFill>
                    <a:schemeClr val="tx1"/>
                  </a:solidFill>
                </a:rPr>
                <a:t>Jonathan Firth </a:t>
              </a:r>
              <a:r>
                <a:rPr lang="en-US" sz="3200" b="1" dirty="0">
                  <a:solidFill>
                    <a:schemeClr val="tx1"/>
                  </a:solidFill>
                </a:rPr>
                <a:t>   </a:t>
              </a:r>
            </a:p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 Placeholder 671"/>
          <p:cNvSpPr txBox="1">
            <a:spLocks/>
          </p:cNvSpPr>
          <p:nvPr/>
        </p:nvSpPr>
        <p:spPr>
          <a:xfrm>
            <a:off x="834420" y="13325238"/>
            <a:ext cx="11326064" cy="1486636"/>
          </a:xfrm>
          <a:prstGeom prst="rect">
            <a:avLst/>
          </a:prstGeom>
        </p:spPr>
        <p:txBody>
          <a:bodyPr wrap="square" lIns="187489" tIns="187489" rIns="187489" bIns="187489">
            <a:spAutoFit/>
          </a:bodyPr>
          <a:lstStyle>
            <a:lvl1pPr marL="0" indent="0" algn="l" defTabSz="3599776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1218674" indent="-468721" algn="l" defTabSz="359977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687395" indent="-468721" algn="l" defTabSz="3599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202988" indent="-515593" algn="l" defTabSz="359977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577965" indent="-374977" algn="l" defTabSz="359977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9899385" indent="-899945" algn="l" defTabSz="3599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99272" indent="-899945" algn="l" defTabSz="3599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99161" indent="-899945" algn="l" defTabSz="3599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299049" indent="-899945" algn="l" defTabSz="3599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Should we read every word of the relative documents for facts? 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88" name="Picture 68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08" y="15192818"/>
            <a:ext cx="3732180" cy="335896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51" y="28081705"/>
            <a:ext cx="3530450" cy="328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Placeholder 9"/>
          <p:cNvSpPr txBox="1">
            <a:spLocks/>
          </p:cNvSpPr>
          <p:nvPr/>
        </p:nvSpPr>
        <p:spPr>
          <a:xfrm>
            <a:off x="769359" y="18516322"/>
            <a:ext cx="11310193" cy="828565"/>
          </a:xfrm>
          <a:prstGeom prst="rect">
            <a:avLst/>
          </a:prstGeom>
          <a:noFill/>
        </p:spPr>
        <p:txBody>
          <a:bodyPr wrap="square" lIns="74996" tIns="74996" rIns="74996" bIns="74996" anchor="ctr" anchorCtr="0">
            <a:spAutoFit/>
          </a:bodyPr>
          <a:lstStyle>
            <a:lvl1pPr marL="0" indent="0" algn="ctr" defTabSz="3599776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924818" indent="-1124930" algn="l" defTabSz="359977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9721" indent="-899945" algn="l" defTabSz="3599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609" indent="-899945" algn="l" defTabSz="359977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9496" indent="-899945" algn="l" defTabSz="359977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9385" indent="-899945" algn="l" defTabSz="3599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99272" indent="-899945" algn="l" defTabSz="3599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99161" indent="-899945" algn="l" defTabSz="3599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299049" indent="-899945" algn="l" defTabSz="3599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 2. Learn from Scanning Strategy</a:t>
            </a: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96" name="TextBox 695"/>
          <p:cNvSpPr txBox="1"/>
          <p:nvPr/>
        </p:nvSpPr>
        <p:spPr>
          <a:xfrm>
            <a:off x="12628564" y="5947934"/>
            <a:ext cx="11309613" cy="1326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Definition of Triggers: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smallest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extent of a text which most clearly expresses an </a:t>
            </a:r>
            <a:r>
              <a:rPr lang="en-US" sz="3600" b="1" dirty="0" smtClean="0">
                <a:solidFill>
                  <a:srgbClr val="00B0F0"/>
                </a:solidFill>
              </a:rPr>
              <a:t>event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occurrence or indicates a </a:t>
            </a:r>
            <a:r>
              <a:rPr lang="en-US" sz="3600" b="1" dirty="0" smtClean="0">
                <a:solidFill>
                  <a:srgbClr val="00B0F0"/>
                </a:solidFill>
              </a:rPr>
              <a:t>relation type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           </a:t>
            </a:r>
            <a:r>
              <a:rPr lang="en-US" sz="3600" b="1" dirty="0" smtClean="0">
                <a:solidFill>
                  <a:srgbClr val="00B0F0"/>
                </a:solidFill>
              </a:rPr>
              <a:t>born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is an important trigger for 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extracting birth-related facts.</a:t>
            </a: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Importance of Triggers:</a:t>
            </a:r>
          </a:p>
          <a:p>
            <a:r>
              <a:rPr lang="en-US" sz="4000" b="1" dirty="0" smtClean="0">
                <a:solidFill>
                  <a:srgbClr val="00B0F0"/>
                </a:solidFill>
                <a:cs typeface="Aharoni" panose="02010803020104030203" pitchFamily="2" charset="-79"/>
              </a:rPr>
              <a:t>94.36%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of the biographical facts are mentioned in a sentence containing indicative triggers (KBP SF 2012 corpus). </a:t>
            </a: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Trigger Scope: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3600" b="1" dirty="0" smtClean="0">
                <a:solidFill>
                  <a:srgbClr val="00B0F0"/>
                </a:solidFill>
              </a:rPr>
              <a:t>shortest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fragment that is related to a trigger.</a:t>
            </a:r>
            <a:endParaRPr lang="en-US" sz="36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           She &lt;</a:t>
            </a:r>
            <a:r>
              <a:rPr lang="en-US" sz="3600" b="1" dirty="0" smtClean="0">
                <a:solidFill>
                  <a:srgbClr val="00B0F0"/>
                </a:solidFill>
              </a:rPr>
              <a:t>graduated&gt;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from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Barnard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in 1965 and soon began teaching English at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Chesterbrook Academy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in Pennsylvania.</a:t>
            </a:r>
          </a:p>
          <a:p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Using scanning strategy, we only need to focus on the following segment:</a:t>
            </a: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        She </a:t>
            </a:r>
            <a:r>
              <a:rPr lang="en-US" sz="3600" b="1" dirty="0" smtClean="0">
                <a:solidFill>
                  <a:srgbClr val="00B0F0"/>
                </a:solidFill>
              </a:rPr>
              <a:t>graduated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from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Barnard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in 1965</a:t>
            </a: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98" name="Picture 69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993" y="7650389"/>
            <a:ext cx="2120508" cy="145806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00" name="Picture 6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04" y="14751651"/>
            <a:ext cx="3116580" cy="3249180"/>
          </a:xfrm>
          <a:prstGeom prst="rect">
            <a:avLst/>
          </a:prstGeom>
        </p:spPr>
      </p:pic>
      <p:pic>
        <p:nvPicPr>
          <p:cNvPr id="702" name="Picture 70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55" y="27436345"/>
            <a:ext cx="4313820" cy="45281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754">
            <a:off x="22348193" y="10897152"/>
            <a:ext cx="1306725" cy="1176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31" y="23609079"/>
            <a:ext cx="1016523" cy="864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171" y="13251854"/>
            <a:ext cx="11245007" cy="224704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044" y="13482755"/>
            <a:ext cx="1448865" cy="13039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28564" y="13202727"/>
            <a:ext cx="10554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</a:rPr>
              <a:t>Our observation:</a:t>
            </a:r>
          </a:p>
          <a:p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</a:rPr>
              <a:t>Each fact –specific </a:t>
            </a:r>
            <a:r>
              <a:rPr lang="en-US" sz="3600" b="1" i="1" dirty="0" smtClean="0">
                <a:solidFill>
                  <a:srgbClr val="00B0F0"/>
                </a:solidFill>
              </a:rPr>
              <a:t>trigger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</a:rPr>
              <a:t> has its </a:t>
            </a:r>
            <a:r>
              <a:rPr lang="en-US" sz="3600" b="1" i="1" dirty="0" smtClean="0">
                <a:solidFill>
                  <a:srgbClr val="00B0F0"/>
                </a:solidFill>
              </a:rPr>
              <a:t>own scope 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</a:rPr>
              <a:t>and its corresponding facts seldom appear outside of its scope. </a:t>
            </a:r>
            <a:endParaRPr lang="en-US" sz="3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74" y="7677164"/>
            <a:ext cx="1339770" cy="6288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516" y="15922086"/>
            <a:ext cx="1339770" cy="62888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3965912" y="15906265"/>
            <a:ext cx="0" cy="633736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1275102" y="15944365"/>
            <a:ext cx="5339" cy="633736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8252796" y="15964098"/>
            <a:ext cx="3022306" cy="0"/>
          </a:xfrm>
          <a:prstGeom prst="straightConnector1">
            <a:avLst/>
          </a:prstGeom>
          <a:ln w="25400">
            <a:solidFill>
              <a:srgbClr val="00B0F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3965913" y="15967933"/>
            <a:ext cx="4292612" cy="0"/>
          </a:xfrm>
          <a:prstGeom prst="straightConnector1">
            <a:avLst/>
          </a:prstGeom>
          <a:ln w="25400">
            <a:solidFill>
              <a:srgbClr val="00B0F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529559" y="15410834"/>
            <a:ext cx="976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         the scope of “graduated”, a trigger for education-related facts </a:t>
            </a:r>
            <a:endParaRPr lang="en-US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965913" y="16001515"/>
            <a:ext cx="7248819" cy="487792"/>
          </a:xfrm>
          <a:prstGeom prst="rect">
            <a:avLst/>
          </a:prstGeom>
          <a:solidFill>
            <a:schemeClr val="bg2">
              <a:lumMod val="9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7" name="Elbow Connector 696"/>
          <p:cNvCxnSpPr/>
          <p:nvPr/>
        </p:nvCxnSpPr>
        <p:spPr>
          <a:xfrm rot="10800000" flipV="1">
            <a:off x="21026184" y="16264569"/>
            <a:ext cx="2457288" cy="1969781"/>
          </a:xfrm>
          <a:prstGeom prst="bentConnector3">
            <a:avLst>
              <a:gd name="adj1" fmla="val 1160"/>
            </a:avLst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13529559" y="17973049"/>
            <a:ext cx="7067192" cy="491142"/>
          </a:xfrm>
          <a:prstGeom prst="rect">
            <a:avLst/>
          </a:prstGeom>
          <a:solidFill>
            <a:schemeClr val="bg2">
              <a:lumMod val="9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TextBox 717"/>
          <p:cNvSpPr txBox="1"/>
          <p:nvPr/>
        </p:nvSpPr>
        <p:spPr>
          <a:xfrm>
            <a:off x="24525254" y="24000516"/>
            <a:ext cx="1125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Table 2: performance on KBP 2013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4534256" y="18237721"/>
            <a:ext cx="1125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Table 1: scope identification results.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2675654" y="18633561"/>
            <a:ext cx="11262523" cy="8402300"/>
          </a:xfrm>
          <a:prstGeom prst="rect">
            <a:avLst/>
          </a:prstGeom>
          <a:blipFill dpi="0" rotWithShape="1">
            <a:blip r:embed="rId7">
              <a:alphaModFix amt="61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Trigger-based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extraction process following the scanning strategy</a:t>
            </a: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-----------------------------------------------------------------------------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742950" indent="-742950">
              <a:buAutoNum type="arabicParenR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Let the computer know the query and the fact type to be extracted.</a:t>
            </a:r>
          </a:p>
          <a:p>
            <a:endParaRPr lang="en-US" sz="36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742950" indent="-742950">
              <a:buAutoNum type="arabicParenR" startAt="2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Set the type constrains the candidate answer </a:t>
            </a: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      should satisfy- person, organization, GPE, etc.</a:t>
            </a:r>
          </a:p>
          <a:p>
            <a:endParaRPr lang="en-US" sz="3600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3) Locate all the triggers of the given fact type and    </a:t>
            </a: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   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recognize their respective scopes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4) Within each scope, extract candidate answers </a:t>
            </a: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    which satisfy the entity type constraint set in 2).</a:t>
            </a: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-----------------------------------------------------------------------------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79" name="Text Placeholder 678"/>
          <p:cNvSpPr>
            <a:spLocks noGrp="1"/>
          </p:cNvSpPr>
          <p:nvPr>
            <p:ph type="body" sz="quarter" idx="22"/>
          </p:nvPr>
        </p:nvSpPr>
        <p:spPr>
          <a:xfrm>
            <a:off x="12571413" y="26822471"/>
            <a:ext cx="11309613" cy="828565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4. Scope Identification</a:t>
            </a:r>
          </a:p>
        </p:txBody>
      </p:sp>
      <p:sp>
        <p:nvSpPr>
          <p:cNvPr id="721" name="TextBox 720"/>
          <p:cNvSpPr txBox="1"/>
          <p:nvPr/>
        </p:nvSpPr>
        <p:spPr>
          <a:xfrm>
            <a:off x="12571905" y="27631968"/>
            <a:ext cx="11366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Rule-based Method: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Left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boundary: trigger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Right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boundary: verb or trigger with other fact types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905" y="29385968"/>
            <a:ext cx="1339770" cy="628885"/>
          </a:xfrm>
          <a:prstGeom prst="rect">
            <a:avLst/>
          </a:prstGeom>
        </p:spPr>
      </p:pic>
      <p:sp>
        <p:nvSpPr>
          <p:cNvPr id="722" name="TextBox 721"/>
          <p:cNvSpPr txBox="1"/>
          <p:nvPr/>
        </p:nvSpPr>
        <p:spPr>
          <a:xfrm>
            <a:off x="12608083" y="29360897"/>
            <a:ext cx="11224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           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</a:rPr>
              <a:t>Paul Francis Conrad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and his twin &lt;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brother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&gt;, 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</a:rPr>
              <a:t>James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, were &lt;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born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&gt; in 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</a:rPr>
              <a:t>Cedar Rapids, Iowa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, on 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</a:rPr>
              <a:t>June 27, 1924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, &lt;</a:t>
            </a:r>
            <a:r>
              <a:rPr lang="en-US" sz="3600" b="1" dirty="0" smtClean="0">
                <a:solidFill>
                  <a:srgbClr val="00B0F0"/>
                </a:solidFill>
              </a:rPr>
              <a:t>sons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&gt; of 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</a:rPr>
              <a:t>Robert H. Conrad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</a:rPr>
              <a:t>Florence Lawler Conrad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0123348" y="29257939"/>
            <a:ext cx="3676416" cy="634073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3637504" y="29895928"/>
            <a:ext cx="9545258" cy="556321"/>
          </a:xfrm>
          <a:prstGeom prst="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2657364" y="30436425"/>
            <a:ext cx="10854909" cy="631573"/>
          </a:xfrm>
          <a:prstGeom prst="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13222725" y="31043935"/>
            <a:ext cx="12110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Triggers are marked by angle brackets (&lt;&gt;)  and the scopes of triggers are </a:t>
            </a:r>
          </a:p>
          <a:p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colored in different colors. </a:t>
            </a:r>
            <a:endParaRPr lang="en-US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4447735" y="5412094"/>
            <a:ext cx="11366271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Supervised Classification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For each detected trigger, we perform a </a:t>
            </a:r>
            <a:r>
              <a:rPr lang="en-US" sz="3600" b="1" dirty="0" smtClean="0">
                <a:solidFill>
                  <a:srgbClr val="00B0F0"/>
                </a:solidFill>
              </a:rPr>
              <a:t>binary classification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of each token in the sentence as to 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whether it is </a:t>
            </a:r>
            <a:r>
              <a:rPr lang="en-US" sz="3600" b="1" dirty="0" smtClean="0">
                <a:solidFill>
                  <a:srgbClr val="00B0F0"/>
                </a:solidFill>
              </a:rPr>
              <a:t>within or outside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of the scope of a trigger.</a:t>
            </a:r>
          </a:p>
          <a:p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</a:rPr>
              <a:t>-----------------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Features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used to train a classifier</a:t>
            </a:r>
            <a:r>
              <a:rPr lang="en-US" altLang="zh-CN" sz="3600" dirty="0" smtClean="0">
                <a:solidFill>
                  <a:schemeClr val="accent5">
                    <a:lumMod val="50000"/>
                  </a:schemeClr>
                </a:solidFill>
              </a:rPr>
              <a:t>-------------------</a:t>
            </a:r>
            <a:endParaRPr lang="en-US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Position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: 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feature takes value 1 if the word appears</a:t>
            </a:r>
          </a:p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before the trigger </a:t>
            </a: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Distance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: 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distance (in words) between the word and </a:t>
            </a:r>
          </a:p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the trigger</a:t>
            </a:r>
          </a:p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POS: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 tags of the word and the trigger</a:t>
            </a:r>
          </a:p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Name Entity: 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name entity type of the word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Interrupt: 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feature takes value 1 if there is a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verb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or a  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trigger with other fact type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between trigger and the word.</a:t>
            </a:r>
          </a:p>
          <a:p>
            <a:endParaRPr lang="en-US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Trigger Mining</a:t>
            </a:r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We mine fact-specific triggers from existing patterns (NYU, RPI, PRIS Slot Filling (SF) systems) and ground truth sentences from SF 2012 corpus. 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06649" y="8417234"/>
            <a:ext cx="174092" cy="164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3" name="Picture 73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8965" y="14210819"/>
            <a:ext cx="1812852" cy="143084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06648" y="9518847"/>
            <a:ext cx="174092" cy="164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06647" y="10585548"/>
            <a:ext cx="174092" cy="164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06646" y="11133951"/>
            <a:ext cx="174092" cy="164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06645" y="11681763"/>
            <a:ext cx="174092" cy="164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4" name="Objec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86445"/>
              </p:ext>
            </p:extLst>
          </p:nvPr>
        </p:nvGraphicFramePr>
        <p:xfrm>
          <a:off x="24002726" y="18635934"/>
          <a:ext cx="6774053" cy="533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Graph" r:id="rId22" imgW="4155480" imgH="2900160" progId="Origin50.Graph">
                  <p:embed/>
                </p:oleObj>
              </mc:Choice>
              <mc:Fallback>
                <p:oleObj name="Graph" r:id="rId22" imgW="4155480" imgH="2900160" progId="Origin50.Graph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2726" y="18635934"/>
                        <a:ext cx="6774053" cy="5339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429305"/>
              </p:ext>
            </p:extLst>
          </p:nvPr>
        </p:nvGraphicFramePr>
        <p:xfrm>
          <a:off x="29597685" y="18309910"/>
          <a:ext cx="6978316" cy="577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Graph" r:id="rId24" imgW="4155480" imgH="2900160" progId="Origin50.Graph">
                  <p:embed/>
                </p:oleObj>
              </mc:Choice>
              <mc:Fallback>
                <p:oleObj name="Graph" r:id="rId24" imgW="4155480" imgH="2900160" progId="Origin50.Graph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7685" y="18309910"/>
                        <a:ext cx="6978316" cy="5775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" name="Object 6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925272"/>
              </p:ext>
            </p:extLst>
          </p:nvPr>
        </p:nvGraphicFramePr>
        <p:xfrm>
          <a:off x="28129829" y="24784520"/>
          <a:ext cx="8734929" cy="7090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Graph" r:id="rId26" imgW="4155480" imgH="2900160" progId="Origin50.Graph">
                  <p:embed/>
                </p:oleObj>
              </mc:Choice>
              <mc:Fallback>
                <p:oleObj name="Graph" r:id="rId26" imgW="4155480" imgH="2900160" progId="Origin50.Graph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9829" y="24784520"/>
                        <a:ext cx="8734929" cy="7090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9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Presentations.com-48x48-Templat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PosterPresentations.com-48x48-Template</Template>
  <TotalTime>1479</TotalTime>
  <Words>727</Words>
  <Application>Microsoft Office PowerPoint</Application>
  <PresentationFormat>Custom</PresentationFormat>
  <Paragraphs>116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PosterPresentations.com-48x48-Template</vt:lpstr>
      <vt:lpstr>1_Classic 3 Columns</vt:lpstr>
      <vt:lpstr>Classic - Wide Center</vt:lpstr>
      <vt:lpstr>Graph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dc:description>This template is the property of PosterPresentations.com. Call us if you need help with this poster template._x000d_
1-866-649-3004           _x000d_
 (c)PosterPresentations.com</dc:description>
  <cp:lastModifiedBy>Heng Ji</cp:lastModifiedBy>
  <cp:revision>215</cp:revision>
  <dcterms:created xsi:type="dcterms:W3CDTF">2012-02-09T20:53:12Z</dcterms:created>
  <dcterms:modified xsi:type="dcterms:W3CDTF">2015-04-29T14:47:34Z</dcterms:modified>
</cp:coreProperties>
</file>