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sldIdLst>
    <p:sldId id="1083" r:id="rId2"/>
    <p:sldId id="1116" r:id="rId3"/>
    <p:sldId id="1117" r:id="rId4"/>
    <p:sldId id="1118" r:id="rId5"/>
    <p:sldId id="1069" r:id="rId6"/>
    <p:sldId id="1084" r:id="rId7"/>
    <p:sldId id="1112" r:id="rId8"/>
    <p:sldId id="1113" r:id="rId9"/>
    <p:sldId id="1077" r:id="rId10"/>
    <p:sldId id="1078" r:id="rId11"/>
    <p:sldId id="1090" r:id="rId12"/>
    <p:sldId id="1119" r:id="rId13"/>
    <p:sldId id="1101" r:id="rId14"/>
    <p:sldId id="1100" r:id="rId15"/>
    <p:sldId id="1102" r:id="rId16"/>
    <p:sldId id="1091" r:id="rId17"/>
    <p:sldId id="1110" r:id="rId18"/>
    <p:sldId id="1111" r:id="rId19"/>
    <p:sldId id="1093" r:id="rId20"/>
    <p:sldId id="1081" r:id="rId21"/>
    <p:sldId id="1105" r:id="rId22"/>
    <p:sldId id="1120" r:id="rId23"/>
    <p:sldId id="1104" r:id="rId24"/>
    <p:sldId id="1106" r:id="rId25"/>
    <p:sldId id="1095" r:id="rId26"/>
    <p:sldId id="1096" r:id="rId27"/>
    <p:sldId id="1098" r:id="rId28"/>
    <p:sldId id="1099" r:id="rId29"/>
    <p:sldId id="1107" r:id="rId30"/>
    <p:sldId id="1108" r:id="rId31"/>
    <p:sldId id="1121" r:id="rId32"/>
    <p:sldId id="1122" r:id="rId33"/>
    <p:sldId id="1123" r:id="rId34"/>
    <p:sldId id="1124" r:id="rId35"/>
    <p:sldId id="1125" r:id="rId36"/>
    <p:sldId id="1126" r:id="rId37"/>
    <p:sldId id="1127" r:id="rId38"/>
    <p:sldId id="96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D194"/>
    <a:srgbClr val="424857"/>
    <a:srgbClr val="9EA7BB"/>
    <a:srgbClr val="6C7690"/>
    <a:srgbClr val="AAD15D"/>
    <a:srgbClr val="23262E"/>
    <a:srgbClr val="B1D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58" autoAdjust="0"/>
    <p:restoredTop sz="92904"/>
  </p:normalViewPr>
  <p:slideViewPr>
    <p:cSldViewPr snapToGrid="0" snapToObjects="1">
      <p:cViewPr>
        <p:scale>
          <a:sx n="85" d="100"/>
          <a:sy n="85" d="100"/>
        </p:scale>
        <p:origin x="16" y="41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254F2-1860-F64A-A7CA-FD5A99702E82}" type="datetimeFigureOut">
              <a:rPr lang="en-US" smtClean="0"/>
              <a:t>9/21/21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3FA7-EFAF-D041-9374-CD5CA9CD8D2D}" type="slidenum">
              <a:rPr lang="en-US" smtClean="0"/>
              <a:t>‹#›</a:t>
            </a:fld>
            <a:endParaRPr lang="en-US"/>
          </a:p>
        </p:txBody>
      </p:sp>
    </p:spTree>
    <p:extLst>
      <p:ext uri="{BB962C8B-B14F-4D97-AF65-F5344CB8AC3E}">
        <p14:creationId xmlns:p14="http://schemas.microsoft.com/office/powerpoint/2010/main" val="343297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a:t>
            </a:fld>
            <a:endParaRPr lang="en-US"/>
          </a:p>
        </p:txBody>
      </p:sp>
    </p:spTree>
    <p:extLst>
      <p:ext uri="{BB962C8B-B14F-4D97-AF65-F5344CB8AC3E}">
        <p14:creationId xmlns:p14="http://schemas.microsoft.com/office/powerpoint/2010/main" val="205027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62632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9317c73a9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d9317c73a9_1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50010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dac155861c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6" name="Google Shape;1026;gdac155861c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4047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19A1B3-B256-A04A-82ED-757DB810FCB3}" type="slidenum">
              <a:rPr lang="en-US" smtClean="0"/>
              <a:t>16</a:t>
            </a:fld>
            <a:endParaRPr lang="en-US"/>
          </a:p>
        </p:txBody>
      </p:sp>
    </p:spTree>
    <p:extLst>
      <p:ext uri="{BB962C8B-B14F-4D97-AF65-F5344CB8AC3E}">
        <p14:creationId xmlns:p14="http://schemas.microsoft.com/office/powerpoint/2010/main" val="1708604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induce this kind of event schema, we use templates to explore the interactions between knowledge elements. For each template we fill in all possible types to generate a set of global features. For example, the victim of die event is always the target of the attacking event, but not the attacker. Our work on schema induction using path language model further extends the schema library to longer paths between events.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519A1B3-B256-A04A-82ED-757DB810FCB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5073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this combined score is used in the beam search to decode the graph. In each decoding step we generate a node and the edges related to that node. The local score helps select the best type prediction for each knowledge elements, and the global score promotes the graph that matches event schema.</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519A1B3-B256-A04A-82ED-757DB810FCB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2547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We also try to use the discovered schema repository to support downstream tasks, here we use information extraction as an example, we use the paths from </a:t>
            </a:r>
          </a:p>
          <a:p>
            <a:r>
              <a:rPr lang="en-US" noProof="0" dirty="0"/>
              <a:t>relation, example</a:t>
            </a:r>
          </a:p>
        </p:txBody>
      </p:sp>
      <p:sp>
        <p:nvSpPr>
          <p:cNvPr id="4" name="Slide Number Placeholder 3"/>
          <p:cNvSpPr>
            <a:spLocks noGrp="1"/>
          </p:cNvSpPr>
          <p:nvPr>
            <p:ph type="sldNum" sz="quarter" idx="5"/>
          </p:nvPr>
        </p:nvSpPr>
        <p:spPr/>
        <p:txBody>
          <a:bodyPr/>
          <a:lstStyle/>
          <a:p>
            <a:fld id="{20969DEA-BFC3-3743-B2BF-08E3AE951ACE}" type="slidenum">
              <a:rPr lang="en-US" smtClean="0"/>
              <a:t>19</a:t>
            </a:fld>
            <a:endParaRPr lang="en-US"/>
          </a:p>
        </p:txBody>
      </p:sp>
    </p:spTree>
    <p:extLst>
      <p:ext uri="{BB962C8B-B14F-4D97-AF65-F5344CB8AC3E}">
        <p14:creationId xmlns:p14="http://schemas.microsoft.com/office/powerpoint/2010/main" val="116021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c35ed651e6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c35ed651e6_1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Event prediction could be a good evaluation task. </a:t>
            </a:r>
            <a:endParaRPr dirty="0"/>
          </a:p>
        </p:txBody>
      </p:sp>
      <p:sp>
        <p:nvSpPr>
          <p:cNvPr id="294" name="Google Shape;294;gc35ed651e6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525585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9" name="Google Shape;104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55345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4" name="Google Shape;103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08435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22503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2" name="Google Shape;104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7686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f9541f3a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df9541f3af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0147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d9317c73a9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gd9317c73a9_1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900">
                <a:solidFill>
                  <a:schemeClr val="dk1"/>
                </a:solidFill>
                <a:latin typeface="Helvetica Neue"/>
                <a:ea typeface="Helvetica Neue"/>
                <a:cs typeface="Helvetica Neue"/>
                <a:sym typeface="Helvetica Neue"/>
              </a:rPr>
              <a:t>- if a schema library were encoded as/inside a neural network or a LM like BERT, it could make predictions, but not be understandable to a human. What could one do to make it understandable? [model = schema; automatic naming? Centroid of clusters?]</a:t>
            </a:r>
            <a:endParaRPr sz="9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5397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d9317c73a9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d9317c73a9_1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74913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9317c73a9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d9317c73a9_1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Maybe add TimeDelta? </a:t>
            </a:r>
            <a:endParaRPr/>
          </a:p>
        </p:txBody>
      </p:sp>
    </p:spTree>
    <p:extLst>
      <p:ext uri="{BB962C8B-B14F-4D97-AF65-F5344CB8AC3E}">
        <p14:creationId xmlns:p14="http://schemas.microsoft.com/office/powerpoint/2010/main" val="1361057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9317c73a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d9317c73a9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Maybe add TimeDelta? </a:t>
            </a:r>
            <a:endParaRPr/>
          </a:p>
        </p:txBody>
      </p:sp>
    </p:spTree>
    <p:extLst>
      <p:ext uri="{BB962C8B-B14F-4D97-AF65-F5344CB8AC3E}">
        <p14:creationId xmlns:p14="http://schemas.microsoft.com/office/powerpoint/2010/main" val="935870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df9541f3a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gdf9541f3a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79144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f9541f3a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df9541f3af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01289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ef4dec7ad6_3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ef4dec7ad6_3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a:solidFill>
                  <a:schemeClr val="dk1"/>
                </a:solidFill>
                <a:latin typeface="Helvetica Neue"/>
                <a:ea typeface="Helvetica Neue"/>
                <a:cs typeface="Helvetica Neue"/>
                <a:sym typeface="Helvetica Neue"/>
              </a:rPr>
              <a:t>- how hard is it to do internal schema organization for schema clarity and reasonable compression to remove redundancy? [multiple hypotheses? Make schemas more distinguishable from one another, discriminative factor]</a:t>
            </a:r>
            <a:endParaRPr/>
          </a:p>
        </p:txBody>
      </p:sp>
    </p:spTree>
    <p:extLst>
      <p:ext uri="{BB962C8B-B14F-4D97-AF65-F5344CB8AC3E}">
        <p14:creationId xmlns:p14="http://schemas.microsoft.com/office/powerpoint/2010/main" val="275521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f5b65b6f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f5b65b6f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textual schema induction algorithm (by Harry &amp; Veronica from UPenn):</a:t>
            </a:r>
            <a:endParaRPr/>
          </a:p>
          <a:p>
            <a:pPr marL="457200" lvl="0" indent="-298450" algn="l" rtl="0">
              <a:spcBef>
                <a:spcPts val="0"/>
              </a:spcBef>
              <a:spcAft>
                <a:spcPts val="0"/>
              </a:spcAft>
              <a:buSzPts val="1100"/>
              <a:buChar char="-"/>
            </a:pPr>
            <a:r>
              <a:rPr lang="en"/>
              <a:t>For training, we design three subtasks in the binary classification format:</a:t>
            </a:r>
            <a:endParaRPr/>
          </a:p>
          <a:p>
            <a:pPr marL="914400" lvl="1" indent="-298450" algn="l" rtl="0">
              <a:spcBef>
                <a:spcPts val="0"/>
              </a:spcBef>
              <a:spcAft>
                <a:spcPts val="0"/>
              </a:spcAft>
              <a:buSzPts val="1100"/>
              <a:buChar char="-"/>
            </a:pPr>
            <a:r>
              <a:rPr lang="en"/>
              <a:t>Step Inference: Given a goal (e.g. “Prevent Coronavirus”), decide if an event (e.g. “Wash your hands”) is a step towards it. </a:t>
            </a:r>
            <a:endParaRPr/>
          </a:p>
          <a:p>
            <a:pPr marL="914400" lvl="1" indent="-298450" algn="l" rtl="0">
              <a:spcBef>
                <a:spcPts val="0"/>
              </a:spcBef>
              <a:spcAft>
                <a:spcPts val="0"/>
              </a:spcAft>
              <a:buSzPts val="1100"/>
              <a:buChar char="-"/>
            </a:pPr>
            <a:r>
              <a:rPr lang="en"/>
              <a:t>Goal Inference: Given a step (e.g. “Blink Repeatedly”), decide if an event (e.g. “Fall asleep”) is its potential goal.</a:t>
            </a:r>
            <a:endParaRPr/>
          </a:p>
          <a:p>
            <a:pPr marL="914400" lvl="1" indent="-298450" algn="l" rtl="0">
              <a:spcBef>
                <a:spcPts val="0"/>
              </a:spcBef>
              <a:spcAft>
                <a:spcPts val="0"/>
              </a:spcAft>
              <a:buSzPts val="1100"/>
              <a:buChar char="-"/>
            </a:pPr>
            <a:r>
              <a:rPr lang="en"/>
              <a:t>Step Ordering: Given a goal </a:t>
            </a:r>
            <a:r>
              <a:rPr lang="en">
                <a:solidFill>
                  <a:schemeClr val="dk1"/>
                </a:solidFill>
              </a:rPr>
              <a:t>(e.g. “Act after getting arrested”) </a:t>
            </a:r>
            <a:r>
              <a:rPr lang="en"/>
              <a:t>and two of its steps (e.g. “get a lawyer”, “request bond from the judge”), determine which comes first. </a:t>
            </a:r>
            <a:endParaRPr/>
          </a:p>
          <a:p>
            <a:pPr marL="457200" lvl="0" indent="-298450" algn="l" rtl="0">
              <a:spcBef>
                <a:spcPts val="0"/>
              </a:spcBef>
              <a:spcAft>
                <a:spcPts val="0"/>
              </a:spcAft>
              <a:buClr>
                <a:schemeClr val="dk1"/>
              </a:buClr>
              <a:buSzPts val="1100"/>
              <a:buChar char="-"/>
            </a:pPr>
            <a:r>
              <a:rPr lang="en">
                <a:solidFill>
                  <a:schemeClr val="dk1"/>
                </a:solidFill>
              </a:rPr>
              <a:t>Data source: wikiHow, a large-scale website of instructional articles</a:t>
            </a:r>
            <a:endParaRPr>
              <a:solidFill>
                <a:schemeClr val="dk1"/>
              </a:solidFill>
            </a:endParaRPr>
          </a:p>
          <a:p>
            <a:pPr marL="0" lvl="0" indent="0" algn="l" rtl="0">
              <a:spcBef>
                <a:spcPts val="0"/>
              </a:spcBef>
              <a:spcAft>
                <a:spcPts val="0"/>
              </a:spcAft>
              <a:buNone/>
            </a:pPr>
            <a:endParaRPr/>
          </a:p>
        </p:txBody>
      </p:sp>
      <p:sp>
        <p:nvSpPr>
          <p:cNvPr id="457" name="Google Shape;457;gef5b65b6f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32</a:t>
            </a:fld>
            <a:endParaRPr/>
          </a:p>
        </p:txBody>
      </p:sp>
    </p:spTree>
    <p:extLst>
      <p:ext uri="{BB962C8B-B14F-4D97-AF65-F5344CB8AC3E}">
        <p14:creationId xmlns:p14="http://schemas.microsoft.com/office/powerpoint/2010/main" val="1454101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sz="1600" dirty="0"/>
              <a:t>More ambitious problems: Deep scene </a:t>
            </a:r>
          </a:p>
          <a:p>
            <a:pPr algn="l">
              <a:defRPr/>
            </a:pPr>
            <a:r>
              <a:rPr lang="en-US" sz="1600" dirty="0"/>
              <a:t>understanding, fine-grained extraction</a:t>
            </a:r>
            <a:br>
              <a:rPr lang="en-US" sz="1600" dirty="0"/>
            </a:br>
            <a:r>
              <a:rPr lang="en-US" dirty="0"/>
              <a:t>Flick </a:t>
            </a:r>
            <a:r>
              <a:rPr lang="en-US" dirty="0" err="1"/>
              <a:t>photos+tags</a:t>
            </a:r>
            <a:r>
              <a:rPr lang="en-US" dirty="0"/>
              <a:t> </a:t>
            </a:r>
            <a:r>
              <a:rPr lang="en-US" dirty="0">
                <a:sym typeface="Wingdings" pitchFamily="2" charset="2"/>
              </a:rPr>
              <a:t> No;  News videos  Yes</a:t>
            </a:r>
          </a:p>
          <a:p>
            <a:pPr algn="l">
              <a:defRPr/>
            </a:pPr>
            <a:r>
              <a:rPr lang="en-US" dirty="0">
                <a:sym typeface="Wingdings" pitchFamily="2" charset="2"/>
              </a:rPr>
              <a:t>(RPI + Columbia, in submission)</a:t>
            </a:r>
            <a:endParaRPr lang="en-US" dirty="0"/>
          </a:p>
          <a:p>
            <a:pPr marL="81650" algn="ctr">
              <a:defRPr/>
            </a:pPr>
            <a:endParaRPr lang="en-US" sz="1600" dirty="0"/>
          </a:p>
          <a:p>
            <a:pPr marL="81650" algn="ctr">
              <a:defRPr/>
            </a:pPr>
            <a:r>
              <a:rPr lang="en-US" sz="1600" dirty="0"/>
              <a:t>TEXT</a:t>
            </a:r>
          </a:p>
          <a:p>
            <a:pPr>
              <a:defRPr/>
            </a:pPr>
            <a:r>
              <a:rPr lang="en-US" b="1" dirty="0"/>
              <a:t>Source</a:t>
            </a:r>
            <a:r>
              <a:rPr lang="en-US" dirty="0"/>
              <a:t>: closed captions, ASR, news, Web, and social media</a:t>
            </a:r>
          </a:p>
          <a:p>
            <a:pPr>
              <a:defRPr/>
            </a:pPr>
            <a:endParaRPr lang="en-US" dirty="0"/>
          </a:p>
          <a:p>
            <a:pPr>
              <a:defRPr/>
            </a:pPr>
            <a:r>
              <a:rPr lang="en-US" b="1" dirty="0"/>
              <a:t>Information:</a:t>
            </a:r>
            <a:r>
              <a:rPr lang="en-US" dirty="0"/>
              <a:t> </a:t>
            </a:r>
          </a:p>
          <a:p>
            <a:pPr>
              <a:defRPr/>
            </a:pPr>
            <a:r>
              <a:rPr lang="en-US" dirty="0"/>
              <a:t>entities, attributes, relations, events and their arguments, links to KB</a:t>
            </a:r>
          </a:p>
          <a:p>
            <a:endParaRPr lang="en-US" dirty="0"/>
          </a:p>
          <a:p>
            <a:pPr marL="81650" algn="ctr">
              <a:defRPr/>
            </a:pPr>
            <a:r>
              <a:rPr lang="en-US" sz="1600" dirty="0"/>
              <a:t>VIDEO</a:t>
            </a:r>
          </a:p>
          <a:p>
            <a:pPr>
              <a:defRPr/>
            </a:pPr>
            <a:r>
              <a:rPr lang="en-US" b="1" dirty="0"/>
              <a:t>Source:</a:t>
            </a:r>
            <a:r>
              <a:rPr lang="en-US" dirty="0"/>
              <a:t> channels, youtube, social media</a:t>
            </a:r>
          </a:p>
          <a:p>
            <a:pPr>
              <a:defRPr/>
            </a:pPr>
            <a:endParaRPr lang="en-US" dirty="0"/>
          </a:p>
          <a:p>
            <a:pPr>
              <a:defRPr/>
            </a:pPr>
            <a:r>
              <a:rPr lang="en-US" b="1" dirty="0"/>
              <a:t>Information: </a:t>
            </a:r>
          </a:p>
          <a:p>
            <a:pPr>
              <a:defRPr/>
            </a:pPr>
            <a:r>
              <a:rPr lang="en-US" dirty="0"/>
              <a:t>OCR text showing breaking news event and other captions</a:t>
            </a:r>
          </a:p>
          <a:p>
            <a:pPr>
              <a:defRPr/>
            </a:pPr>
            <a:r>
              <a:rPr lang="en-US" dirty="0"/>
              <a:t>Visual recognition and attributes, e.g., scene/object/event</a:t>
            </a:r>
          </a:p>
          <a:p>
            <a:pPr>
              <a:defRPr/>
            </a:pPr>
            <a:r>
              <a:rPr lang="en-US" dirty="0"/>
              <a:t>Concept recognition from images (e.g., building, bombing, crowd, tanks, etc)</a:t>
            </a:r>
          </a:p>
          <a:p>
            <a:pPr>
              <a:defRPr/>
            </a:pPr>
            <a:r>
              <a:rPr lang="en-US" dirty="0"/>
              <a:t>News reporting time and sources (e.g., CNN 16:00pm EST)</a:t>
            </a:r>
          </a:p>
          <a:p>
            <a:pPr>
              <a:defRPr/>
            </a:pPr>
            <a:r>
              <a:rPr lang="en-US" dirty="0"/>
              <a:t>Named speakers, linked to KB </a:t>
            </a:r>
          </a:p>
          <a:p>
            <a:endParaRPr lang="en-US" dirty="0"/>
          </a:p>
          <a:p>
            <a:r>
              <a:rPr lang="en-US" dirty="0"/>
              <a:t>Most people who read the Jan 28th news and watch the Feb 3rd video will think that the pilot died as early as Jan 28th, however, the NYT later release a different message:</a:t>
            </a:r>
          </a:p>
          <a:p>
            <a:endParaRPr lang="en-US" dirty="0"/>
          </a:p>
          <a:p>
            <a:r>
              <a:rPr lang="en-US" dirty="0"/>
              <a:t>"On Tuesday, Jordanian officials said they learned that the pilot had actually been killed on Jan. 3, suggesting that their caution had been justifiable.”</a:t>
            </a:r>
          </a:p>
          <a:p>
            <a:endParaRPr lang="en-US" dirty="0"/>
          </a:p>
          <a:p>
            <a:endParaRPr lang="en-US" dirty="0"/>
          </a:p>
          <a:p>
            <a:r>
              <a:rPr lang="en-US" dirty="0"/>
              <a:t>Speech-&gt; asr,</a:t>
            </a:r>
            <a:r>
              <a:rPr lang="en-US" baseline="0" dirty="0"/>
              <a:t> closed </a:t>
            </a:r>
            <a:endParaRPr lang="en-US" dirty="0"/>
          </a:p>
          <a:p>
            <a:pPr>
              <a:defRPr/>
            </a:pPr>
            <a:r>
              <a:rPr lang="en-US" dirty="0"/>
              <a:t>entities linked across documents, link to KB</a:t>
            </a:r>
          </a:p>
          <a:p>
            <a:pPr>
              <a:defRPr/>
            </a:pPr>
            <a:r>
              <a:rPr lang="en-US" dirty="0"/>
              <a:t>how the information (e.g., temporal) from video can correct / enrich the results from texts</a:t>
            </a:r>
          </a:p>
          <a:p>
            <a:r>
              <a:rPr lang="en-US" baseline="0" dirty="0"/>
              <a:t>caption, title, keyframes, images.</a:t>
            </a:r>
            <a:endParaRPr lang="en-US" dirty="0"/>
          </a:p>
        </p:txBody>
      </p:sp>
      <p:sp>
        <p:nvSpPr>
          <p:cNvPr id="4" name="Slide Number Placeholder 3"/>
          <p:cNvSpPr>
            <a:spLocks noGrp="1"/>
          </p:cNvSpPr>
          <p:nvPr>
            <p:ph type="sldNum" sz="quarter" idx="10"/>
          </p:nvPr>
        </p:nvSpPr>
        <p:spPr/>
        <p:txBody>
          <a:bodyPr/>
          <a:lstStyle/>
          <a:p>
            <a:fld id="{850D7B56-F583-4F8D-978E-C3D0DAF7ADCA}" type="slidenum">
              <a:rPr lang="en-US" altLang="en-US" smtClean="0">
                <a:solidFill>
                  <a:prstClr val="black"/>
                </a:solidFill>
              </a:rPr>
              <a:pPr/>
              <a:t>4</a:t>
            </a:fld>
            <a:endParaRPr lang="en-US" altLang="en-US" dirty="0">
              <a:solidFill>
                <a:prstClr val="black"/>
              </a:solidFill>
            </a:endParaRPr>
          </a:p>
        </p:txBody>
      </p:sp>
    </p:spTree>
    <p:extLst>
      <p:ext uri="{BB962C8B-B14F-4D97-AF65-F5344CB8AC3E}">
        <p14:creationId xmlns:p14="http://schemas.microsoft.com/office/powerpoint/2010/main" val="1282370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ef5b65b6f4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ef5b65b6f4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 train a model for Step Inference, Goal Inference, Step Ordering on wikiHow respectively.</a:t>
            </a:r>
            <a:endParaRPr/>
          </a:p>
          <a:p>
            <a:pPr marL="457200" lvl="0" indent="-298450" algn="l" rtl="0">
              <a:spcBef>
                <a:spcPts val="0"/>
              </a:spcBef>
              <a:spcAft>
                <a:spcPts val="0"/>
              </a:spcAft>
              <a:buSzPts val="1100"/>
              <a:buChar char="-"/>
            </a:pPr>
            <a:r>
              <a:rPr lang="en"/>
              <a:t>Our schema induction pipeline builds on the </a:t>
            </a:r>
            <a:r>
              <a:rPr lang="en">
                <a:solidFill>
                  <a:schemeClr val="dk1"/>
                </a:solidFill>
              </a:rPr>
              <a:t>Step Inference and Step Ordering models.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Input: a set of raw documents  + intended schema name (e.g. “Have an IED attack”, similar to our “goal”)</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Pipeline:</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IE model extracts events from raw docs using KAIROS ontology.</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Each output event is feed into the Step Inference model along with the intended schema name. The Step Inference model outputs the probability score that the event is indeed a step in the schema. </a:t>
            </a:r>
            <a:br>
              <a:rPr lang="en">
                <a:solidFill>
                  <a:schemeClr val="dk1"/>
                </a:solidFill>
              </a:rPr>
            </a:br>
            <a:r>
              <a:rPr lang="en">
                <a:solidFill>
                  <a:schemeClr val="dk1"/>
                </a:solidFill>
              </a:rPr>
              <a:t>We take events with the highest scores (based on some threshold) as the set of steps in the schema.</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The set of steps are feed into the Step Ordering model in pairs. We finally get a complete ordering by tournament ranking.</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The output is the complete schema.</a:t>
            </a:r>
            <a:endParaRPr>
              <a:solidFill>
                <a:schemeClr val="dk1"/>
              </a:solidFill>
            </a:endParaRPr>
          </a:p>
        </p:txBody>
      </p:sp>
      <p:sp>
        <p:nvSpPr>
          <p:cNvPr id="474" name="Google Shape;474;gef5b65b6f4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33</a:t>
            </a:fld>
            <a:endParaRPr/>
          </a:p>
        </p:txBody>
      </p:sp>
    </p:spTree>
    <p:extLst>
      <p:ext uri="{BB962C8B-B14F-4D97-AF65-F5344CB8AC3E}">
        <p14:creationId xmlns:p14="http://schemas.microsoft.com/office/powerpoint/2010/main" val="1003318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f5b65b6f4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f5b65b6f4_0_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One caveat in our pipeline: </a:t>
            </a:r>
            <a:br>
              <a:rPr lang="en"/>
            </a:br>
            <a:r>
              <a:rPr lang="en"/>
              <a:t>wikiHow events are represented as natural language texts, while KAIROS events are represented as trigger+arguments.</a:t>
            </a:r>
            <a:endParaRPr/>
          </a:p>
          <a:p>
            <a:pPr marL="457200" lvl="0" indent="-298450" algn="l" rtl="0">
              <a:spcBef>
                <a:spcPts val="0"/>
              </a:spcBef>
              <a:spcAft>
                <a:spcPts val="0"/>
              </a:spcAft>
              <a:buSzPts val="1100"/>
              <a:buChar char="-"/>
            </a:pPr>
            <a:r>
              <a:rPr lang="en"/>
              <a:t>Our solution:</a:t>
            </a:r>
            <a:br>
              <a:rPr lang="en"/>
            </a:br>
            <a:r>
              <a:rPr lang="en"/>
              <a:t>We convert the extracted KAIROS events to NL form by instantiating the event templates using extracted arguments.</a:t>
            </a:r>
            <a:br>
              <a:rPr lang="en"/>
            </a:br>
            <a:r>
              <a:rPr lang="en"/>
              <a:t>Example above.</a:t>
            </a:r>
            <a:endParaRPr/>
          </a:p>
          <a:p>
            <a:pPr marL="0" lvl="0" indent="0" algn="l" rtl="0">
              <a:spcBef>
                <a:spcPts val="0"/>
              </a:spcBef>
              <a:spcAft>
                <a:spcPts val="0"/>
              </a:spcAft>
              <a:buNone/>
            </a:pPr>
            <a:endParaRPr/>
          </a:p>
        </p:txBody>
      </p:sp>
      <p:sp>
        <p:nvSpPr>
          <p:cNvPr id="502" name="Google Shape;502;gef5b65b6f4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34</a:t>
            </a:fld>
            <a:endParaRPr/>
          </a:p>
        </p:txBody>
      </p:sp>
    </p:spTree>
    <p:extLst>
      <p:ext uri="{BB962C8B-B14F-4D97-AF65-F5344CB8AC3E}">
        <p14:creationId xmlns:p14="http://schemas.microsoft.com/office/powerpoint/2010/main" val="647002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ef5b65b6f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ef5b65b6f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7894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ef5b65b6f4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ef5b65b6f4_0_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an example of the output of our model for the task Blacken Fish. We can observe that a lot of the tasks are relevant in terms of the actions required to blacken the fish, but a lot of the nouns are taken from other how to steps. For example, “use tongs to take the oysters off the grill” would be applicable if instead of oysters we had “fish” as the object. We are looking to improve these schemas with entity extraction and templatic matching of them. </a:t>
            </a:r>
            <a:endParaRPr/>
          </a:p>
        </p:txBody>
      </p:sp>
      <p:sp>
        <p:nvSpPr>
          <p:cNvPr id="519" name="Google Shape;519;gef5b65b6f4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36</a:t>
            </a:fld>
            <a:endParaRPr/>
          </a:p>
        </p:txBody>
      </p:sp>
    </p:spTree>
    <p:extLst>
      <p:ext uri="{BB962C8B-B14F-4D97-AF65-F5344CB8AC3E}">
        <p14:creationId xmlns:p14="http://schemas.microsoft.com/office/powerpoint/2010/main" val="2037792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ef5b65b6f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ef5b65b6f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721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Change low resource IL to a language which is not in </a:t>
            </a:r>
            <a:r>
              <a:rPr lang="en-US" sz="1200" b="0" i="0" u="none" strike="noStrike" cap="none" dirty="0" err="1" smtClean="0">
                <a:solidFill>
                  <a:schemeClr val="dk1"/>
                </a:solidFill>
                <a:latin typeface="Times New Roman"/>
                <a:ea typeface="Times New Roman"/>
                <a:cs typeface="Times New Roman"/>
                <a:sym typeface="Times New Roman"/>
              </a:rPr>
              <a:t>wikipedia</a:t>
            </a:r>
            <a:endParaRPr lang="en-US" sz="1200" b="0" i="0" u="none" strike="noStrike" cap="none" dirty="0" smtClean="0">
              <a:solidFill>
                <a:schemeClr val="dk1"/>
              </a:solidFill>
              <a:latin typeface="Times New Roman"/>
              <a:ea typeface="Times New Roman"/>
              <a:cs typeface="Times New Roman"/>
              <a:sym typeface="Times New Roman"/>
            </a:endParaRPr>
          </a:p>
          <a:p>
            <a:pPr>
              <a:spcBef>
                <a:spcPts val="0"/>
              </a:spcBef>
              <a:buClr>
                <a:srgbClr val="170981"/>
              </a:buClr>
              <a:buSzPts val="1776"/>
              <a:buFont typeface="Arial" charset="0"/>
              <a:buChar char="•"/>
            </a:pPr>
            <a:endParaRPr lang="en-US" sz="2800" dirty="0" smtClean="0">
              <a:solidFill>
                <a:schemeClr val="dk1"/>
              </a:solidFill>
              <a:ea typeface="Calibri"/>
              <a:cs typeface="Calibri"/>
              <a:sym typeface="Calibri"/>
            </a:endParaRPr>
          </a:p>
          <a:p>
            <a:pPr marL="800100" lvl="1" indent="-342900">
              <a:spcBef>
                <a:spcPts val="0"/>
              </a:spcBef>
              <a:buClr>
                <a:srgbClr val="170981"/>
              </a:buClr>
              <a:buSzPts val="1776"/>
              <a:buFont typeface="Noto Sans Symbols"/>
              <a:buChar char="▪"/>
            </a:pPr>
            <a:endParaRPr lang="en-US" sz="2400" dirty="0" smtClean="0">
              <a:solidFill>
                <a:schemeClr val="dk1"/>
              </a:solidFill>
              <a:latin typeface="+mn-lt"/>
              <a:ea typeface="Calibri"/>
              <a:cs typeface="Calibri"/>
              <a:sym typeface="Calibri"/>
            </a:endParaRPr>
          </a:p>
          <a:p>
            <a:pPr marL="800100" lvl="1" indent="-342900">
              <a:spcBef>
                <a:spcPts val="0"/>
              </a:spcBef>
              <a:buClr>
                <a:srgbClr val="170981"/>
              </a:buClr>
              <a:buSzPts val="1776"/>
              <a:buFont typeface="Noto Sans Symbols"/>
              <a:buChar char="▪"/>
            </a:pPr>
            <a:r>
              <a:rPr lang="en-US" sz="2400" dirty="0" smtClean="0">
                <a:solidFill>
                  <a:schemeClr val="dk1"/>
                </a:solidFill>
                <a:latin typeface="+mn-lt"/>
                <a:ea typeface="Calibri"/>
                <a:cs typeface="Calibri"/>
                <a:sym typeface="Calibri"/>
              </a:rPr>
              <a:t>Goal identification</a:t>
            </a:r>
          </a:p>
          <a:p>
            <a:pPr marL="914400" lvl="1" indent="-317500">
              <a:spcBef>
                <a:spcPts val="0"/>
              </a:spcBef>
              <a:buClr>
                <a:srgbClr val="000000"/>
              </a:buClr>
              <a:buSzPts val="1400"/>
              <a:buFont typeface="Calibri"/>
              <a:buChar char="●"/>
            </a:pPr>
            <a:r>
              <a:rPr lang="en-US" sz="1000" dirty="0" smtClean="0">
                <a:solidFill>
                  <a:srgbClr val="000000"/>
                </a:solidFill>
                <a:ea typeface="Calibri"/>
                <a:cs typeface="Calibri"/>
                <a:sym typeface="Calibri"/>
              </a:rPr>
              <a:t>A end goal is a desired end state</a:t>
            </a:r>
          </a:p>
          <a:p>
            <a:pPr marL="914400" lvl="1" indent="-317500">
              <a:spcBef>
                <a:spcPts val="0"/>
              </a:spcBef>
              <a:buClr>
                <a:srgbClr val="000000"/>
              </a:buClr>
              <a:buSzPts val="1400"/>
              <a:buFont typeface="Calibri"/>
              <a:buChar char="●"/>
            </a:pPr>
            <a:r>
              <a:rPr lang="en-US" sz="1000" dirty="0" smtClean="0">
                <a:solidFill>
                  <a:srgbClr val="000000"/>
                </a:solidFill>
                <a:ea typeface="Calibri"/>
                <a:cs typeface="Calibri"/>
                <a:sym typeface="Calibri"/>
              </a:rPr>
              <a:t>A </a:t>
            </a:r>
            <a:r>
              <a:rPr lang="en-US" sz="1000" dirty="0" err="1" smtClean="0">
                <a:solidFill>
                  <a:srgbClr val="000000"/>
                </a:solidFill>
                <a:ea typeface="Calibri"/>
                <a:cs typeface="Calibri"/>
                <a:sym typeface="Calibri"/>
              </a:rPr>
              <a:t>subgoal</a:t>
            </a:r>
            <a:r>
              <a:rPr lang="en-US" sz="1000" dirty="0" smtClean="0">
                <a:solidFill>
                  <a:srgbClr val="000000"/>
                </a:solidFill>
                <a:ea typeface="Calibri"/>
                <a:cs typeface="Calibri"/>
                <a:sym typeface="Calibri"/>
              </a:rPr>
              <a:t> is a milestone of each episode</a:t>
            </a:r>
          </a:p>
          <a:p>
            <a:pPr marL="914400" lvl="1" indent="-317500">
              <a:spcBef>
                <a:spcPts val="0"/>
              </a:spcBef>
              <a:buClr>
                <a:srgbClr val="000000"/>
              </a:buClr>
              <a:buSzPts val="1400"/>
              <a:buFont typeface="Calibri"/>
              <a:buChar char="●"/>
            </a:pPr>
            <a:r>
              <a:rPr lang="en-US" sz="1000" dirty="0" smtClean="0">
                <a:solidFill>
                  <a:srgbClr val="000000"/>
                </a:solidFill>
                <a:ea typeface="Calibri"/>
                <a:cs typeface="Calibri"/>
                <a:sym typeface="Calibri"/>
              </a:rPr>
              <a:t>We can represent the planning procedure as the changes of entity states</a:t>
            </a:r>
          </a:p>
          <a:p>
            <a:pPr marL="914400" lvl="1" indent="-317500">
              <a:spcBef>
                <a:spcPts val="0"/>
              </a:spcBef>
              <a:buClr>
                <a:srgbClr val="000000"/>
              </a:buClr>
              <a:buSzPts val="1400"/>
              <a:buFont typeface="Calibri"/>
              <a:buChar char="●"/>
            </a:pPr>
            <a:r>
              <a:rPr lang="en-US" sz="1000" dirty="0" smtClean="0">
                <a:solidFill>
                  <a:srgbClr val="000000"/>
                </a:solidFill>
                <a:ea typeface="Calibri"/>
                <a:cs typeface="Calibri"/>
                <a:sym typeface="Calibri"/>
              </a:rPr>
              <a:t>Goals may not be explicitly mentioned, so they need to be generalized from hierarchical event graphs  </a:t>
            </a:r>
          </a:p>
          <a:p>
            <a:pPr marL="914400" lvl="1" indent="-317500">
              <a:spcBef>
                <a:spcPts val="0"/>
              </a:spcBef>
              <a:buClr>
                <a:srgbClr val="000000"/>
              </a:buClr>
              <a:buSzPts val="1400"/>
              <a:buFont typeface="Calibri"/>
              <a:buChar char="●"/>
            </a:pPr>
            <a:r>
              <a:rPr lang="en-US" sz="1000" dirty="0" smtClean="0">
                <a:solidFill>
                  <a:srgbClr val="000000"/>
                </a:solidFill>
                <a:ea typeface="Calibri"/>
                <a:cs typeface="Calibri"/>
                <a:sym typeface="Calibri"/>
              </a:rPr>
              <a:t>Classify each episode as goal-oriented or not, and generalize/generate goal descriptions based on episode name, ending event, and entity state changes </a:t>
            </a:r>
          </a:p>
          <a:p>
            <a:pPr marL="231115" marR="0" lvl="0" indent="-231115" algn="l" rtl="0">
              <a:spcBef>
                <a:spcPts val="0"/>
              </a:spcBef>
              <a:spcAft>
                <a:spcPts val="0"/>
              </a:spcAft>
              <a:buClr>
                <a:schemeClr val="dk1"/>
              </a:buClr>
              <a:buSzPts val="1200"/>
              <a:buFont typeface="Times New Roman"/>
              <a:buAutoNum type="arabicPeriod"/>
            </a:pPr>
            <a:endParaRPr sz="1200" b="0" i="0" u="none" strike="noStrike" cap="none" dirty="0">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Word-level: from bi-lingual </a:t>
            </a:r>
            <a:r>
              <a:rPr lang="en-US" sz="1200" b="0" i="0" u="none" strike="noStrike" cap="none" dirty="0" err="1">
                <a:solidFill>
                  <a:schemeClr val="dk1"/>
                </a:solidFill>
                <a:latin typeface="Times New Roman"/>
                <a:ea typeface="Times New Roman"/>
                <a:cs typeface="Times New Roman"/>
                <a:sym typeface="Times New Roman"/>
              </a:rPr>
              <a:t>dicts</a:t>
            </a:r>
            <a:r>
              <a:rPr lang="en-US" sz="1200" b="0" i="0" u="none" strike="noStrike" cap="none" dirty="0">
                <a:solidFill>
                  <a:schemeClr val="dk1"/>
                </a:solidFill>
                <a:latin typeface="Times New Roman"/>
                <a:ea typeface="Times New Roman"/>
                <a:cs typeface="Times New Roman"/>
                <a:sym typeface="Times New Roman"/>
              </a:rPr>
              <a:t> and alignment; structure-level comes from </a:t>
            </a:r>
            <a:r>
              <a:rPr lang="en-US" sz="1200" b="0" i="0" u="none" strike="noStrike" cap="none" dirty="0" err="1">
                <a:solidFill>
                  <a:schemeClr val="dk1"/>
                </a:solidFill>
                <a:latin typeface="Times New Roman"/>
                <a:ea typeface="Times New Roman"/>
                <a:cs typeface="Times New Roman"/>
                <a:sym typeface="Times New Roman"/>
              </a:rPr>
              <a:t>wals</a:t>
            </a:r>
            <a:r>
              <a:rPr lang="en-US" sz="1200" b="0" i="0" u="none" strike="noStrike" cap="none" dirty="0">
                <a:solidFill>
                  <a:schemeClr val="dk1"/>
                </a:solidFill>
                <a:latin typeface="Times New Roman"/>
                <a:ea typeface="Times New Roman"/>
                <a:cs typeface="Times New Roman"/>
                <a:sym typeface="Times New Roman"/>
              </a:rPr>
              <a:t>; multi-level alignment</a:t>
            </a: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82167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7681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The good thing about schema-level event knowledge is that it can help us to achieve a kind of abstraction to transfer the knowledge from observed event instances to unseen ones. At the same time, it can also help select the salient event knowledge and minimize the influence of noise.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Here is an example, assume that we have two instance-level event graph, even though they are not describing the identical event, some components are shared. For example, how are these transport events are connected with the attack events. To effectively find such schema knowledge, they first generate a set of paths and then learn a path language model. As a result, they will then get the final graph schema.</a:t>
            </a:r>
            <a:endParaRPr/>
          </a:p>
        </p:txBody>
      </p:sp>
      <p:sp>
        <p:nvSpPr>
          <p:cNvPr id="517" name="Google Shape;51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75917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Here is how they trained the path language model, the approach is actually very straightforward. You can concatenate multiple paths together and treat it as a sentence to model the coherence of those paths. One thing worth mentioning is that, to capture the co-occurrence information of two paths, they also introduce an additional neightbor path classification loss.</a:t>
            </a:r>
            <a:endParaRPr/>
          </a:p>
        </p:txBody>
      </p:sp>
      <p:sp>
        <p:nvSpPr>
          <p:cNvPr id="533" name="Google Shape;53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889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827f25cce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827f25cce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ga827f25cce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2074792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a827f25cce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a827f25cce_0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a827f25cce_0_1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626965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d9317c73a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gd9317c73a9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900">
                <a:solidFill>
                  <a:schemeClr val="dk1"/>
                </a:solidFill>
                <a:latin typeface="Helvetica Neue"/>
                <a:ea typeface="Helvetica Neue"/>
                <a:cs typeface="Helvetica Neue"/>
                <a:sym typeface="Helvetica Neue"/>
              </a:rPr>
              <a:t>- how hard is it to do internal schema organization for schema clarity and reasonable compression to remove redundancy? [multiple hypotheses? Make schemas more distinguishable from one another, discriminative factor]</a:t>
            </a:r>
            <a:endParaRPr/>
          </a:p>
        </p:txBody>
      </p:sp>
    </p:spTree>
    <p:extLst>
      <p:ext uri="{BB962C8B-B14F-4D97-AF65-F5344CB8AC3E}">
        <p14:creationId xmlns:p14="http://schemas.microsoft.com/office/powerpoint/2010/main" val="1603890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a16="http://schemas.microsoft.com/office/drawing/2014/main" xmlns=""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a16="http://schemas.microsoft.com/office/drawing/2014/main" xmlns=""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a16="http://schemas.microsoft.com/office/drawing/2014/main" xmlns=""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35339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8C2A78-DE61-4C49-9750-40BE82A3468B}"/>
              </a:ext>
            </a:extLst>
          </p:cNvPr>
          <p:cNvSpPr>
            <a:spLocks noGrp="1"/>
          </p:cNvSpPr>
          <p:nvPr>
            <p:ph type="dt" sz="half" idx="10"/>
          </p:nvPr>
        </p:nvSpPr>
        <p:spPr/>
        <p:txBody>
          <a:bodyPr/>
          <a:lstStyle/>
          <a:p>
            <a:fld id="{E64E2E36-3D31-E442-A911-D149FB6B38DD}" type="datetime1">
              <a:rPr lang="en-US" smtClean="0"/>
              <a:t>9/21/21</a:t>
            </a:fld>
            <a:endParaRPr lang="en-US"/>
          </a:p>
        </p:txBody>
      </p:sp>
      <p:sp>
        <p:nvSpPr>
          <p:cNvPr id="6" name="Slide Number Placeholder 5">
            <a:extLst>
              <a:ext uri="{FF2B5EF4-FFF2-40B4-BE49-F238E27FC236}">
                <a16:creationId xmlns:a16="http://schemas.microsoft.com/office/drawing/2014/main" xmlns=""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6232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3A7DED-66E2-4040-ADC0-AAC48425C590}"/>
              </a:ext>
            </a:extLst>
          </p:cNvPr>
          <p:cNvSpPr>
            <a:spLocks noGrp="1"/>
          </p:cNvSpPr>
          <p:nvPr>
            <p:ph type="dt" sz="half" idx="10"/>
          </p:nvPr>
        </p:nvSpPr>
        <p:spPr/>
        <p:txBody>
          <a:bodyPr/>
          <a:lstStyle/>
          <a:p>
            <a:fld id="{76421C6E-51E1-0045-8E04-727B0E92214F}" type="datetime1">
              <a:rPr lang="en-US" smtClean="0"/>
              <a:t>9/21/21</a:t>
            </a:fld>
            <a:endParaRPr lang="en-US"/>
          </a:p>
        </p:txBody>
      </p:sp>
      <p:sp>
        <p:nvSpPr>
          <p:cNvPr id="6" name="Slide Number Placeholder 5">
            <a:extLst>
              <a:ext uri="{FF2B5EF4-FFF2-40B4-BE49-F238E27FC236}">
                <a16:creationId xmlns:a16="http://schemas.microsoft.com/office/drawing/2014/main" xmlns=""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79009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56"/>
          <p:cNvSpPr txBox="1">
            <a:spLocks noGrp="1"/>
          </p:cNvSpPr>
          <p:nvPr>
            <p:ph type="title"/>
          </p:nvPr>
        </p:nvSpPr>
        <p:spPr>
          <a:xfrm>
            <a:off x="415600" y="593367"/>
            <a:ext cx="11360800" cy="763600"/>
          </a:xfrm>
          <a:prstGeom prst="rect">
            <a:avLst/>
          </a:prstGeom>
          <a:noFill/>
          <a:ln>
            <a:noFill/>
          </a:ln>
        </p:spPr>
        <p:txBody>
          <a:bodyPr spcFirstLastPara="1" wrap="square" lIns="91400" tIns="91400" rIns="91400" bIns="91400" anchor="t" anchorCtr="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56"/>
          <p:cNvSpPr txBox="1">
            <a:spLocks noGrp="1"/>
          </p:cNvSpPr>
          <p:nvPr>
            <p:ph type="body" idx="1"/>
          </p:nvPr>
        </p:nvSpPr>
        <p:spPr>
          <a:xfrm>
            <a:off x="415600" y="1536633"/>
            <a:ext cx="11360800" cy="4555200"/>
          </a:xfrm>
          <a:prstGeom prst="rect">
            <a:avLst/>
          </a:prstGeom>
          <a:noFill/>
          <a:ln>
            <a:noFill/>
          </a:ln>
        </p:spPr>
        <p:txBody>
          <a:bodyPr spcFirstLastPara="1" wrap="square" lIns="91400" tIns="91400" rIns="91400" bIns="91400" anchor="t" anchorCtr="0">
            <a:normAutofit/>
          </a:bodyPr>
          <a:lstStyle>
            <a:lvl1pPr marL="609585" lvl="0" indent="-457189" algn="l">
              <a:lnSpc>
                <a:spcPct val="100000"/>
              </a:lnSpc>
              <a:spcBef>
                <a:spcPts val="0"/>
              </a:spcBef>
              <a:spcAft>
                <a:spcPts val="0"/>
              </a:spcAft>
              <a:buSzPts val="1800"/>
              <a:buChar char="●"/>
              <a:defRPr/>
            </a:lvl1pPr>
            <a:lvl2pPr marL="1219170" lvl="1" indent="-423323" algn="l">
              <a:lnSpc>
                <a:spcPct val="100000"/>
              </a:lnSpc>
              <a:spcBef>
                <a:spcPts val="0"/>
              </a:spcBef>
              <a:spcAft>
                <a:spcPts val="0"/>
              </a:spcAft>
              <a:buSzPts val="1400"/>
              <a:buChar char="○"/>
              <a:defRPr/>
            </a:lvl2pPr>
            <a:lvl3pPr marL="1828754" lvl="2" indent="-423323" algn="l">
              <a:lnSpc>
                <a:spcPct val="100000"/>
              </a:lnSpc>
              <a:spcBef>
                <a:spcPts val="0"/>
              </a:spcBef>
              <a:spcAft>
                <a:spcPts val="0"/>
              </a:spcAft>
              <a:buSzPts val="1400"/>
              <a:buChar char="■"/>
              <a:defRPr/>
            </a:lvl3pPr>
            <a:lvl4pPr marL="2438339" lvl="3" indent="-423323" algn="l">
              <a:lnSpc>
                <a:spcPct val="100000"/>
              </a:lnSpc>
              <a:spcBef>
                <a:spcPts val="0"/>
              </a:spcBef>
              <a:spcAft>
                <a:spcPts val="0"/>
              </a:spcAft>
              <a:buSzPts val="1400"/>
              <a:buChar char="●"/>
              <a:defRPr/>
            </a:lvl4pPr>
            <a:lvl5pPr marL="3047924" lvl="4" indent="-423323" algn="l">
              <a:lnSpc>
                <a:spcPct val="100000"/>
              </a:lnSpc>
              <a:spcBef>
                <a:spcPts val="0"/>
              </a:spcBef>
              <a:spcAft>
                <a:spcPts val="0"/>
              </a:spcAft>
              <a:buSzPts val="1400"/>
              <a:buChar char="○"/>
              <a:defRPr/>
            </a:lvl5pPr>
            <a:lvl6pPr marL="3657509" lvl="5" indent="-423323" algn="l">
              <a:lnSpc>
                <a:spcPct val="90000"/>
              </a:lnSpc>
              <a:spcBef>
                <a:spcPts val="0"/>
              </a:spcBef>
              <a:spcAft>
                <a:spcPts val="0"/>
              </a:spcAft>
              <a:buSzPts val="1400"/>
              <a:buChar char="■"/>
              <a:defRPr/>
            </a:lvl6pPr>
            <a:lvl7pPr marL="4267093" lvl="6" indent="-423323" algn="l">
              <a:lnSpc>
                <a:spcPct val="90000"/>
              </a:lnSpc>
              <a:spcBef>
                <a:spcPts val="0"/>
              </a:spcBef>
              <a:spcAft>
                <a:spcPts val="0"/>
              </a:spcAft>
              <a:buSzPts val="1400"/>
              <a:buChar char="●"/>
              <a:defRPr/>
            </a:lvl7pPr>
            <a:lvl8pPr marL="4876678" lvl="7" indent="-423323" algn="l">
              <a:lnSpc>
                <a:spcPct val="90000"/>
              </a:lnSpc>
              <a:spcBef>
                <a:spcPts val="0"/>
              </a:spcBef>
              <a:spcAft>
                <a:spcPts val="0"/>
              </a:spcAft>
              <a:buSzPts val="1400"/>
              <a:buChar char="○"/>
              <a:defRPr/>
            </a:lvl8pPr>
            <a:lvl9pPr marL="5486263" lvl="8" indent="-423323" algn="l">
              <a:lnSpc>
                <a:spcPct val="90000"/>
              </a:lnSpc>
              <a:spcBef>
                <a:spcPts val="0"/>
              </a:spcBef>
              <a:spcAft>
                <a:spcPts val="0"/>
              </a:spcAft>
              <a:buSzPts val="1400"/>
              <a:buChar char="■"/>
              <a:defRPr/>
            </a:lvl9pPr>
          </a:lstStyle>
          <a:p>
            <a:endParaRPr/>
          </a:p>
        </p:txBody>
      </p:sp>
      <p:sp>
        <p:nvSpPr>
          <p:cNvPr id="34" name="Google Shape;34;p56"/>
          <p:cNvSpPr txBox="1">
            <a:spLocks noGrp="1"/>
          </p:cNvSpPr>
          <p:nvPr>
            <p:ph type="sldNum" idx="12"/>
          </p:nvPr>
        </p:nvSpPr>
        <p:spPr>
          <a:xfrm>
            <a:off x="11296611" y="6217623"/>
            <a:ext cx="731600" cy="524800"/>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SzPts val="900"/>
              <a:buNone/>
              <a:defRPr sz="1200" b="1" i="0" u="none" strike="noStrike" cap="none">
                <a:solidFill>
                  <a:srgbClr val="7F7F7F"/>
                </a:solidFill>
                <a:latin typeface="Calibri"/>
                <a:ea typeface="Calibri"/>
                <a:cs typeface="Calibri"/>
                <a:sym typeface="Calibri"/>
              </a:defRPr>
            </a:lvl1pPr>
            <a:lvl2pPr marL="0" lvl="1" indent="0" algn="r">
              <a:lnSpc>
                <a:spcPct val="100000"/>
              </a:lnSpc>
              <a:spcBef>
                <a:spcPts val="0"/>
              </a:spcBef>
              <a:spcAft>
                <a:spcPts val="0"/>
              </a:spcAft>
              <a:buSzPts val="900"/>
              <a:buNone/>
              <a:defRPr sz="1200" b="1" i="0" u="none" strike="noStrike" cap="none">
                <a:solidFill>
                  <a:srgbClr val="7F7F7F"/>
                </a:solidFill>
                <a:latin typeface="Calibri"/>
                <a:ea typeface="Calibri"/>
                <a:cs typeface="Calibri"/>
                <a:sym typeface="Calibri"/>
              </a:defRPr>
            </a:lvl2pPr>
            <a:lvl3pPr marL="0" lvl="2" indent="0" algn="r">
              <a:lnSpc>
                <a:spcPct val="100000"/>
              </a:lnSpc>
              <a:spcBef>
                <a:spcPts val="0"/>
              </a:spcBef>
              <a:spcAft>
                <a:spcPts val="0"/>
              </a:spcAft>
              <a:buSzPts val="900"/>
              <a:buNone/>
              <a:defRPr sz="1200" b="1" i="0" u="none" strike="noStrike" cap="none">
                <a:solidFill>
                  <a:srgbClr val="7F7F7F"/>
                </a:solidFill>
                <a:latin typeface="Calibri"/>
                <a:ea typeface="Calibri"/>
                <a:cs typeface="Calibri"/>
                <a:sym typeface="Calibri"/>
              </a:defRPr>
            </a:lvl3pPr>
            <a:lvl4pPr marL="0" lvl="3" indent="0" algn="r">
              <a:lnSpc>
                <a:spcPct val="100000"/>
              </a:lnSpc>
              <a:spcBef>
                <a:spcPts val="0"/>
              </a:spcBef>
              <a:spcAft>
                <a:spcPts val="0"/>
              </a:spcAft>
              <a:buSzPts val="900"/>
              <a:buNone/>
              <a:defRPr sz="1200" b="1" i="0" u="none" strike="noStrike" cap="none">
                <a:solidFill>
                  <a:srgbClr val="7F7F7F"/>
                </a:solidFill>
                <a:latin typeface="Calibri"/>
                <a:ea typeface="Calibri"/>
                <a:cs typeface="Calibri"/>
                <a:sym typeface="Calibri"/>
              </a:defRPr>
            </a:lvl4pPr>
            <a:lvl5pPr marL="0" lvl="4" indent="0" algn="r">
              <a:lnSpc>
                <a:spcPct val="100000"/>
              </a:lnSpc>
              <a:spcBef>
                <a:spcPts val="0"/>
              </a:spcBef>
              <a:spcAft>
                <a:spcPts val="0"/>
              </a:spcAft>
              <a:buSzPts val="900"/>
              <a:buNone/>
              <a:defRPr sz="1200" b="1" i="0" u="none" strike="noStrike" cap="none">
                <a:solidFill>
                  <a:srgbClr val="7F7F7F"/>
                </a:solidFill>
                <a:latin typeface="Calibri"/>
                <a:ea typeface="Calibri"/>
                <a:cs typeface="Calibri"/>
                <a:sym typeface="Calibri"/>
              </a:defRPr>
            </a:lvl5pPr>
            <a:lvl6pPr marL="0" lvl="5" indent="0" algn="r">
              <a:lnSpc>
                <a:spcPct val="100000"/>
              </a:lnSpc>
              <a:spcBef>
                <a:spcPts val="0"/>
              </a:spcBef>
              <a:spcAft>
                <a:spcPts val="0"/>
              </a:spcAft>
              <a:buSzPts val="900"/>
              <a:buNone/>
              <a:defRPr sz="1200" b="1" i="0" u="none" strike="noStrike" cap="none">
                <a:solidFill>
                  <a:srgbClr val="7F7F7F"/>
                </a:solidFill>
                <a:latin typeface="Calibri"/>
                <a:ea typeface="Calibri"/>
                <a:cs typeface="Calibri"/>
                <a:sym typeface="Calibri"/>
              </a:defRPr>
            </a:lvl6pPr>
            <a:lvl7pPr marL="0" lvl="6" indent="0" algn="r">
              <a:lnSpc>
                <a:spcPct val="100000"/>
              </a:lnSpc>
              <a:spcBef>
                <a:spcPts val="0"/>
              </a:spcBef>
              <a:spcAft>
                <a:spcPts val="0"/>
              </a:spcAft>
              <a:buSzPts val="900"/>
              <a:buNone/>
              <a:defRPr sz="1200" b="1" i="0" u="none" strike="noStrike" cap="none">
                <a:solidFill>
                  <a:srgbClr val="7F7F7F"/>
                </a:solidFill>
                <a:latin typeface="Calibri"/>
                <a:ea typeface="Calibri"/>
                <a:cs typeface="Calibri"/>
                <a:sym typeface="Calibri"/>
              </a:defRPr>
            </a:lvl7pPr>
            <a:lvl8pPr marL="0" lvl="7" indent="0" algn="r">
              <a:lnSpc>
                <a:spcPct val="100000"/>
              </a:lnSpc>
              <a:spcBef>
                <a:spcPts val="0"/>
              </a:spcBef>
              <a:spcAft>
                <a:spcPts val="0"/>
              </a:spcAft>
              <a:buSzPts val="900"/>
              <a:buNone/>
              <a:defRPr sz="1200" b="1" i="0" u="none" strike="noStrike" cap="none">
                <a:solidFill>
                  <a:srgbClr val="7F7F7F"/>
                </a:solidFill>
                <a:latin typeface="Calibri"/>
                <a:ea typeface="Calibri"/>
                <a:cs typeface="Calibri"/>
                <a:sym typeface="Calibri"/>
              </a:defRPr>
            </a:lvl8pPr>
            <a:lvl9pPr marL="0" lvl="8" indent="0" algn="r">
              <a:lnSpc>
                <a:spcPct val="100000"/>
              </a:lnSpc>
              <a:spcBef>
                <a:spcPts val="0"/>
              </a:spcBef>
              <a:spcAft>
                <a:spcPts val="0"/>
              </a:spcAft>
              <a:buSzPts val="900"/>
              <a:buNone/>
              <a:defRPr sz="1200" b="1" i="0" u="none" strike="noStrike" cap="none">
                <a:solidFill>
                  <a:srgbClr val="7F7F7F"/>
                </a:solidFill>
                <a:latin typeface="Calibri"/>
                <a:ea typeface="Calibri"/>
                <a:cs typeface="Calibri"/>
                <a:sym typeface="Calibri"/>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695441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SzPts val="1800"/>
              <a:buFont typeface="Wingdings" pitchFamily="2" charset="2"/>
              <a:buChar char="q"/>
              <a:defRPr/>
            </a:lvl1pPr>
            <a:lvl2pPr marL="914400" lvl="1" indent="-330200" algn="l">
              <a:lnSpc>
                <a:spcPct val="100000"/>
              </a:lnSpc>
              <a:spcBef>
                <a:spcPts val="400"/>
              </a:spcBef>
              <a:spcAft>
                <a:spcPts val="0"/>
              </a:spcAft>
              <a:buSzPts val="1600"/>
              <a:buChar char="◻"/>
              <a:defRPr/>
            </a:lvl2pPr>
            <a:lvl3pPr marL="1371600" lvl="2" indent="-302894" algn="l">
              <a:lnSpc>
                <a:spcPct val="100000"/>
              </a:lnSpc>
              <a:spcBef>
                <a:spcPts val="360"/>
              </a:spcBef>
              <a:spcAft>
                <a:spcPts val="0"/>
              </a:spcAft>
              <a:buSzPts val="1170"/>
              <a:buChar char="■"/>
              <a:defRPr/>
            </a:lvl3pPr>
            <a:lvl4pPr marL="1828800" lvl="3" indent="-299719" algn="l">
              <a:lnSpc>
                <a:spcPct val="100000"/>
              </a:lnSpc>
              <a:spcBef>
                <a:spcPts val="320"/>
              </a:spcBef>
              <a:spcAft>
                <a:spcPts val="0"/>
              </a:spcAft>
              <a:buSzPts val="1120"/>
              <a:buChar char="◻"/>
              <a:defRPr/>
            </a:lvl4pPr>
            <a:lvl5pPr marL="2286000" lvl="4" indent="-330200" algn="l">
              <a:lnSpc>
                <a:spcPct val="100000"/>
              </a:lnSpc>
              <a:spcBef>
                <a:spcPts val="320"/>
              </a:spcBef>
              <a:spcAft>
                <a:spcPts val="0"/>
              </a:spcAft>
              <a:buSzPts val="16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dirty="0"/>
          </a:p>
        </p:txBody>
      </p:sp>
      <p:sp>
        <p:nvSpPr>
          <p:cNvPr id="33" name="Google Shape;33;p8"/>
          <p:cNvSpPr txBox="1">
            <a:spLocks noGrp="1"/>
          </p:cNvSpPr>
          <p:nvPr>
            <p:ph type="ftr" idx="11"/>
          </p:nvPr>
        </p:nvSpPr>
        <p:spPr>
          <a:xfrm>
            <a:off x="5892800" y="6248400"/>
            <a:ext cx="5384800" cy="2286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8"/>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073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A43428-A6E0-3B41-A602-2D3BA56A0274}"/>
              </a:ext>
            </a:extLst>
          </p:cNvPr>
          <p:cNvSpPr>
            <a:spLocks noGrp="1"/>
          </p:cNvSpPr>
          <p:nvPr>
            <p:ph type="dt" sz="half" idx="10"/>
          </p:nvPr>
        </p:nvSpPr>
        <p:spPr/>
        <p:txBody>
          <a:bodyPr/>
          <a:lstStyle/>
          <a:p>
            <a:fld id="{B78DB298-2CF2-9749-B7DA-B43D8F11D612}" type="datetime1">
              <a:rPr lang="en-US" smtClean="0"/>
              <a:t>9/21/21</a:t>
            </a:fld>
            <a:endParaRPr lang="en-US"/>
          </a:p>
        </p:txBody>
      </p:sp>
      <p:sp>
        <p:nvSpPr>
          <p:cNvPr id="6" name="Slide Number Placeholder 5">
            <a:extLst>
              <a:ext uri="{FF2B5EF4-FFF2-40B4-BE49-F238E27FC236}">
                <a16:creationId xmlns:a16="http://schemas.microsoft.com/office/drawing/2014/main" xmlns=""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12846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CC3B4A-80E8-084A-A75B-1A23F82FBC14}"/>
              </a:ext>
            </a:extLst>
          </p:cNvPr>
          <p:cNvSpPr>
            <a:spLocks noGrp="1"/>
          </p:cNvSpPr>
          <p:nvPr>
            <p:ph type="dt" sz="half" idx="10"/>
          </p:nvPr>
        </p:nvSpPr>
        <p:spPr/>
        <p:txBody>
          <a:bodyPr/>
          <a:lstStyle/>
          <a:p>
            <a:fld id="{59AAA00E-6528-9147-827F-54EABC190D3E}" type="datetime1">
              <a:rPr lang="en-US" smtClean="0"/>
              <a:t>9/21/21</a:t>
            </a:fld>
            <a:endParaRPr lang="en-US"/>
          </a:p>
        </p:txBody>
      </p:sp>
      <p:sp>
        <p:nvSpPr>
          <p:cNvPr id="6" name="Slide Number Placeholder 5">
            <a:extLst>
              <a:ext uri="{FF2B5EF4-FFF2-40B4-BE49-F238E27FC236}">
                <a16:creationId xmlns:a16="http://schemas.microsoft.com/office/drawing/2014/main" xmlns=""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8613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188B68-6512-0A4F-A005-B60FC995BB88}"/>
              </a:ext>
            </a:extLst>
          </p:cNvPr>
          <p:cNvSpPr>
            <a:spLocks noGrp="1"/>
          </p:cNvSpPr>
          <p:nvPr>
            <p:ph type="dt" sz="half" idx="10"/>
          </p:nvPr>
        </p:nvSpPr>
        <p:spPr/>
        <p:txBody>
          <a:bodyPr/>
          <a:lstStyle/>
          <a:p>
            <a:fld id="{678C2240-76F3-E147-906E-E0ADE39AECB5}" type="datetime1">
              <a:rPr lang="en-US" smtClean="0"/>
              <a:t>9/21/21</a:t>
            </a:fld>
            <a:endParaRPr lang="en-US"/>
          </a:p>
        </p:txBody>
      </p:sp>
      <p:sp>
        <p:nvSpPr>
          <p:cNvPr id="7" name="Slide Number Placeholder 6">
            <a:extLst>
              <a:ext uri="{FF2B5EF4-FFF2-40B4-BE49-F238E27FC236}">
                <a16:creationId xmlns:a16="http://schemas.microsoft.com/office/drawing/2014/main" xmlns=""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174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1FBA73F-E1B3-C645-A949-5D22BD577A98}"/>
              </a:ext>
            </a:extLst>
          </p:cNvPr>
          <p:cNvSpPr>
            <a:spLocks noGrp="1"/>
          </p:cNvSpPr>
          <p:nvPr>
            <p:ph type="dt" sz="half" idx="10"/>
          </p:nvPr>
        </p:nvSpPr>
        <p:spPr/>
        <p:txBody>
          <a:bodyPr/>
          <a:lstStyle/>
          <a:p>
            <a:fld id="{CA278B2C-C152-BF4E-B097-5C9983E3892C}" type="datetime1">
              <a:rPr lang="en-US" smtClean="0"/>
              <a:t>9/21/21</a:t>
            </a:fld>
            <a:endParaRPr lang="en-US"/>
          </a:p>
        </p:txBody>
      </p:sp>
      <p:sp>
        <p:nvSpPr>
          <p:cNvPr id="9" name="Slide Number Placeholder 8">
            <a:extLst>
              <a:ext uri="{FF2B5EF4-FFF2-40B4-BE49-F238E27FC236}">
                <a16:creationId xmlns:a16="http://schemas.microsoft.com/office/drawing/2014/main" xmlns=""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9637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D23F26-F063-1945-96B6-D910113260ED}"/>
              </a:ext>
            </a:extLst>
          </p:cNvPr>
          <p:cNvSpPr>
            <a:spLocks noGrp="1"/>
          </p:cNvSpPr>
          <p:nvPr>
            <p:ph type="dt" sz="half" idx="10"/>
          </p:nvPr>
        </p:nvSpPr>
        <p:spPr/>
        <p:txBody>
          <a:bodyPr/>
          <a:lstStyle/>
          <a:p>
            <a:fld id="{52120A6D-50D7-DC49-9240-3B897313C86C}" type="datetime1">
              <a:rPr lang="en-US" smtClean="0"/>
              <a:t>9/21/21</a:t>
            </a:fld>
            <a:endParaRPr lang="en-US"/>
          </a:p>
        </p:txBody>
      </p:sp>
      <p:sp>
        <p:nvSpPr>
          <p:cNvPr id="5" name="Slide Number Placeholder 4">
            <a:extLst>
              <a:ext uri="{FF2B5EF4-FFF2-40B4-BE49-F238E27FC236}">
                <a16:creationId xmlns:a16="http://schemas.microsoft.com/office/drawing/2014/main" xmlns=""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936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28B80E-B106-E444-A711-8A25C56DDD4B}"/>
              </a:ext>
            </a:extLst>
          </p:cNvPr>
          <p:cNvSpPr>
            <a:spLocks noGrp="1"/>
          </p:cNvSpPr>
          <p:nvPr>
            <p:ph type="dt" sz="half" idx="10"/>
          </p:nvPr>
        </p:nvSpPr>
        <p:spPr/>
        <p:txBody>
          <a:bodyPr/>
          <a:lstStyle/>
          <a:p>
            <a:fld id="{3EC8B993-7EA8-E14C-B192-82FAF47DDB33}" type="datetime1">
              <a:rPr lang="en-US" smtClean="0"/>
              <a:t>9/21/21</a:t>
            </a:fld>
            <a:endParaRPr lang="en-US"/>
          </a:p>
        </p:txBody>
      </p:sp>
      <p:sp>
        <p:nvSpPr>
          <p:cNvPr id="4" name="Slide Number Placeholder 3">
            <a:extLst>
              <a:ext uri="{FF2B5EF4-FFF2-40B4-BE49-F238E27FC236}">
                <a16:creationId xmlns:a16="http://schemas.microsoft.com/office/drawing/2014/main" xmlns=""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767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F85AE9-1ED6-AC44-AC59-1FB2EF67FC52}"/>
              </a:ext>
            </a:extLst>
          </p:cNvPr>
          <p:cNvSpPr>
            <a:spLocks noGrp="1"/>
          </p:cNvSpPr>
          <p:nvPr>
            <p:ph type="dt" sz="half" idx="10"/>
          </p:nvPr>
        </p:nvSpPr>
        <p:spPr/>
        <p:txBody>
          <a:bodyPr/>
          <a:lstStyle/>
          <a:p>
            <a:fld id="{45F12868-9C68-1E4A-8153-ED8FC06C0642}" type="datetime1">
              <a:rPr lang="en-US" smtClean="0"/>
              <a:t>9/21/21</a:t>
            </a:fld>
            <a:endParaRPr lang="en-US"/>
          </a:p>
        </p:txBody>
      </p:sp>
      <p:sp>
        <p:nvSpPr>
          <p:cNvPr id="7" name="Slide Number Placeholder 6">
            <a:extLst>
              <a:ext uri="{FF2B5EF4-FFF2-40B4-BE49-F238E27FC236}">
                <a16:creationId xmlns:a16="http://schemas.microsoft.com/office/drawing/2014/main" xmlns=""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536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B6E73A-7F1D-CA47-91F5-AE1537B8052B}"/>
              </a:ext>
            </a:extLst>
          </p:cNvPr>
          <p:cNvSpPr>
            <a:spLocks noGrp="1"/>
          </p:cNvSpPr>
          <p:nvPr>
            <p:ph type="dt" sz="half" idx="10"/>
          </p:nvPr>
        </p:nvSpPr>
        <p:spPr/>
        <p:txBody>
          <a:bodyPr/>
          <a:lstStyle/>
          <a:p>
            <a:fld id="{0923CB2D-CAA9-E94A-90B0-BE0AA3893111}" type="datetime1">
              <a:rPr lang="en-US" smtClean="0"/>
              <a:t>9/21/21</a:t>
            </a:fld>
            <a:endParaRPr lang="en-US"/>
          </a:p>
        </p:txBody>
      </p:sp>
      <p:sp>
        <p:nvSpPr>
          <p:cNvPr id="7" name="Slide Number Placeholder 6">
            <a:extLst>
              <a:ext uri="{FF2B5EF4-FFF2-40B4-BE49-F238E27FC236}">
                <a16:creationId xmlns:a16="http://schemas.microsoft.com/office/drawing/2014/main" xmlns=""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88978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9/21/21</a:t>
            </a:fld>
            <a:endParaRPr lang="en-US"/>
          </a:p>
        </p:txBody>
      </p:sp>
      <p:sp>
        <p:nvSpPr>
          <p:cNvPr id="6" name="Slide Number Placeholder 5">
            <a:extLst>
              <a:ext uri="{FF2B5EF4-FFF2-40B4-BE49-F238E27FC236}">
                <a16:creationId xmlns:a16="http://schemas.microsoft.com/office/drawing/2014/main" xmlns=""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167377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ngji@illinois.edu" TargetMode="External"/><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8028" y="605649"/>
            <a:ext cx="8886986" cy="1470025"/>
          </a:xfrm>
        </p:spPr>
        <p:txBody>
          <a:bodyPr>
            <a:noAutofit/>
          </a:bodyPr>
          <a:lstStyle/>
          <a:p>
            <a:pPr fontAlgn="base"/>
            <a:r>
              <a:rPr lang="en-US" sz="4000" dirty="0" smtClean="0"/>
              <a:t>Schema Induction</a:t>
            </a:r>
            <a:endParaRPr lang="en-US" sz="4000" dirty="0"/>
          </a:p>
        </p:txBody>
      </p:sp>
      <p:sp>
        <p:nvSpPr>
          <p:cNvPr id="3" name="Subtitle 2"/>
          <p:cNvSpPr>
            <a:spLocks noGrp="1"/>
          </p:cNvSpPr>
          <p:nvPr>
            <p:ph type="subTitle" idx="1"/>
          </p:nvPr>
        </p:nvSpPr>
        <p:spPr>
          <a:xfrm>
            <a:off x="1503428" y="2885271"/>
            <a:ext cx="9258300" cy="2057400"/>
          </a:xfrm>
        </p:spPr>
        <p:txBody>
          <a:bodyPr>
            <a:noAutofit/>
          </a:bodyPr>
          <a:lstStyle/>
          <a:p>
            <a:r>
              <a:rPr lang="en-US" sz="2800" dirty="0" err="1" smtClean="0"/>
              <a:t>Heng</a:t>
            </a:r>
            <a:r>
              <a:rPr lang="en-US" sz="2800" dirty="0" smtClean="0"/>
              <a:t> </a:t>
            </a:r>
            <a:r>
              <a:rPr lang="en-US" sz="2800" dirty="0" err="1" smtClean="0"/>
              <a:t>Ji</a:t>
            </a:r>
            <a:r>
              <a:rPr lang="en-US" sz="2800" dirty="0" smtClean="0"/>
              <a:t> </a:t>
            </a:r>
          </a:p>
          <a:p>
            <a:pPr algn="ctr"/>
            <a:r>
              <a:rPr lang="en-US" dirty="0" smtClean="0">
                <a:hlinkClick r:id="rId3"/>
              </a:rPr>
              <a:t>hengji@illinois.edu</a:t>
            </a:r>
            <a:endParaRPr lang="en-US" dirty="0" smtClean="0"/>
          </a:p>
        </p:txBody>
      </p:sp>
      <p:sp>
        <p:nvSpPr>
          <p:cNvPr id="4" name="Slide Number Placeholder 3"/>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1</a:t>
            </a:fld>
            <a:endParaRPr lang="en-US" dirty="0"/>
          </a:p>
        </p:txBody>
      </p:sp>
      <p:pic>
        <p:nvPicPr>
          <p:cNvPr id="5" name="Picture 4"/>
          <p:cNvPicPr>
            <a:picLocks noChangeAspect="1"/>
          </p:cNvPicPr>
          <p:nvPr/>
        </p:nvPicPr>
        <p:blipFill>
          <a:blip r:embed="rId4"/>
          <a:stretch>
            <a:fillRect/>
          </a:stretch>
        </p:blipFill>
        <p:spPr>
          <a:xfrm>
            <a:off x="11426300" y="0"/>
            <a:ext cx="765699" cy="991724"/>
          </a:xfrm>
          <a:prstGeom prst="rect">
            <a:avLst/>
          </a:prstGeom>
        </p:spPr>
      </p:pic>
    </p:spTree>
    <p:extLst>
      <p:ext uri="{BB962C8B-B14F-4D97-AF65-F5344CB8AC3E}">
        <p14:creationId xmlns:p14="http://schemas.microsoft.com/office/powerpoint/2010/main" val="1767097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a827f25cce_0_136"/>
          <p:cNvSpPr txBox="1">
            <a:spLocks noGrp="1"/>
          </p:cNvSpPr>
          <p:nvPr>
            <p:ph type="title"/>
          </p:nvPr>
        </p:nvSpPr>
        <p:spPr>
          <a:xfrm>
            <a:off x="378372" y="365126"/>
            <a:ext cx="11435400" cy="570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Generative Event Graph Model</a:t>
            </a:r>
            <a:endParaRPr/>
          </a:p>
        </p:txBody>
      </p:sp>
      <p:sp>
        <p:nvSpPr>
          <p:cNvPr id="93" name="Google Shape;93;ga827f25cce_0_136"/>
          <p:cNvSpPr txBox="1">
            <a:spLocks noGrp="1"/>
          </p:cNvSpPr>
          <p:nvPr>
            <p:ph type="body" idx="1"/>
          </p:nvPr>
        </p:nvSpPr>
        <p:spPr>
          <a:xfrm>
            <a:off x="378372" y="1114097"/>
            <a:ext cx="11435400" cy="5062800"/>
          </a:xfrm>
          <a:prstGeom prst="rect">
            <a:avLst/>
          </a:prstGeom>
        </p:spPr>
        <p:txBody>
          <a:bodyPr spcFirstLastPara="1" wrap="square" lIns="91425" tIns="45700" rIns="91425" bIns="45700" anchor="t" anchorCtr="0">
            <a:noAutofit/>
          </a:bodyPr>
          <a:lstStyle/>
          <a:p>
            <a:pPr marL="457200" lvl="0" indent="-374650" algn="l" rtl="0">
              <a:spcBef>
                <a:spcPts val="1000"/>
              </a:spcBef>
              <a:spcAft>
                <a:spcPts val="0"/>
              </a:spcAft>
              <a:buSzPts val="2300"/>
              <a:buChar char="•"/>
            </a:pPr>
            <a:r>
              <a:rPr lang="en-US" sz="2000" dirty="0"/>
              <a:t>Schemas are the hidden </a:t>
            </a:r>
            <a:br>
              <a:rPr lang="en-US" sz="2000" dirty="0"/>
            </a:br>
            <a:r>
              <a:rPr lang="en-US" sz="2000" dirty="0"/>
              <a:t>knowledge to control </a:t>
            </a:r>
            <a:br>
              <a:rPr lang="en-US" sz="2000" dirty="0"/>
            </a:br>
            <a:r>
              <a:rPr lang="en-US" sz="2000" dirty="0"/>
              <a:t>instance graph generation</a:t>
            </a:r>
            <a:endParaRPr sz="2000" dirty="0"/>
          </a:p>
          <a:p>
            <a:pPr marL="457200" lvl="0" indent="0" algn="l" rtl="0">
              <a:spcBef>
                <a:spcPts val="1000"/>
              </a:spcBef>
              <a:spcAft>
                <a:spcPts val="0"/>
              </a:spcAft>
              <a:buNone/>
            </a:pPr>
            <a:endParaRPr sz="2000" dirty="0"/>
          </a:p>
          <a:p>
            <a:pPr marL="457200" lvl="0" indent="-374650" algn="l" rtl="0">
              <a:spcBef>
                <a:spcPts val="1000"/>
              </a:spcBef>
              <a:spcAft>
                <a:spcPts val="0"/>
              </a:spcAft>
              <a:buSzPts val="2300"/>
              <a:buChar char="•"/>
            </a:pPr>
            <a:r>
              <a:rPr lang="en-US" sz="2000" dirty="0"/>
              <a:t>Step 1. </a:t>
            </a:r>
            <a:br>
              <a:rPr lang="en-US" sz="2000" dirty="0"/>
            </a:br>
            <a:r>
              <a:rPr lang="en-US" sz="1800" dirty="0"/>
              <a:t>Event Node Generation</a:t>
            </a:r>
            <a:endParaRPr sz="1800" dirty="0"/>
          </a:p>
          <a:p>
            <a:pPr marL="457200" lvl="0" indent="-374650" algn="l" rtl="0">
              <a:spcBef>
                <a:spcPts val="0"/>
              </a:spcBef>
              <a:spcAft>
                <a:spcPts val="0"/>
              </a:spcAft>
              <a:buSzPts val="2300"/>
              <a:buChar char="•"/>
            </a:pPr>
            <a:r>
              <a:rPr lang="en-US" sz="2000" dirty="0"/>
              <a:t>Step 2. </a:t>
            </a:r>
            <a:br>
              <a:rPr lang="en-US" sz="2000" dirty="0"/>
            </a:br>
            <a:r>
              <a:rPr lang="en-US" sz="1800" dirty="0"/>
              <a:t>Message Passing</a:t>
            </a:r>
            <a:endParaRPr sz="1800" dirty="0"/>
          </a:p>
          <a:p>
            <a:pPr marL="457200" lvl="0" indent="-374650" algn="l" rtl="0">
              <a:spcBef>
                <a:spcPts val="0"/>
              </a:spcBef>
              <a:spcAft>
                <a:spcPts val="0"/>
              </a:spcAft>
              <a:buSzPts val="2300"/>
              <a:buChar char="•"/>
            </a:pPr>
            <a:r>
              <a:rPr lang="en-US" sz="2000" dirty="0"/>
              <a:t>Step 3. </a:t>
            </a:r>
            <a:br>
              <a:rPr lang="en-US" sz="2000" dirty="0"/>
            </a:br>
            <a:r>
              <a:rPr lang="en-US" sz="2000" dirty="0"/>
              <a:t>Argument Node Generation</a:t>
            </a:r>
            <a:endParaRPr sz="2000" dirty="0"/>
          </a:p>
          <a:p>
            <a:pPr marL="457200" lvl="0" indent="-374650" algn="l" rtl="0">
              <a:spcBef>
                <a:spcPts val="0"/>
              </a:spcBef>
              <a:spcAft>
                <a:spcPts val="0"/>
              </a:spcAft>
              <a:buSzPts val="2300"/>
              <a:buChar char="•"/>
            </a:pPr>
            <a:r>
              <a:rPr lang="en-US" sz="2000" dirty="0"/>
              <a:t>Step 4. </a:t>
            </a:r>
            <a:br>
              <a:rPr lang="en-US" sz="2000" dirty="0"/>
            </a:br>
            <a:r>
              <a:rPr lang="en-US" sz="2000" dirty="0"/>
              <a:t>Relation Edge Generation</a:t>
            </a:r>
            <a:endParaRPr sz="2000" dirty="0"/>
          </a:p>
          <a:p>
            <a:pPr marL="457200" lvl="0" indent="-374650" algn="l" rtl="0">
              <a:spcBef>
                <a:spcPts val="0"/>
              </a:spcBef>
              <a:spcAft>
                <a:spcPts val="0"/>
              </a:spcAft>
              <a:buSzPts val="2300"/>
              <a:buChar char="•"/>
            </a:pPr>
            <a:r>
              <a:rPr lang="en-US" sz="2000" dirty="0"/>
              <a:t>Step 5. </a:t>
            </a:r>
            <a:br>
              <a:rPr lang="en-US" sz="2000" dirty="0"/>
            </a:br>
            <a:r>
              <a:rPr lang="en-US" sz="2000" dirty="0"/>
              <a:t>Temporal Edge Generation</a:t>
            </a:r>
            <a:endParaRPr sz="2000" dirty="0"/>
          </a:p>
        </p:txBody>
      </p:sp>
      <p:sp>
        <p:nvSpPr>
          <p:cNvPr id="94" name="Google Shape;94;ga827f25cce_0_136"/>
          <p:cNvSpPr txBox="1">
            <a:spLocks noGrp="1"/>
          </p:cNvSpPr>
          <p:nvPr>
            <p:ph type="sldNum" idx="12"/>
          </p:nvPr>
        </p:nvSpPr>
        <p:spPr>
          <a:xfrm>
            <a:off x="9070428"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pic>
        <p:nvPicPr>
          <p:cNvPr id="95" name="Google Shape;95;ga827f25cce_0_136"/>
          <p:cNvPicPr preferRelativeResize="0"/>
          <p:nvPr/>
        </p:nvPicPr>
        <p:blipFill>
          <a:blip r:embed="rId3">
            <a:alphaModFix/>
          </a:blip>
          <a:stretch>
            <a:fillRect/>
          </a:stretch>
        </p:blipFill>
        <p:spPr>
          <a:xfrm>
            <a:off x="4064075" y="935425"/>
            <a:ext cx="8071647" cy="5985876"/>
          </a:xfrm>
          <a:prstGeom prst="rect">
            <a:avLst/>
          </a:prstGeom>
          <a:noFill/>
          <a:ln>
            <a:noFill/>
          </a:ln>
        </p:spPr>
      </p:pic>
    </p:spTree>
    <p:extLst>
      <p:ext uri="{BB962C8B-B14F-4D97-AF65-F5344CB8AC3E}">
        <p14:creationId xmlns:p14="http://schemas.microsoft.com/office/powerpoint/2010/main" val="203835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d9317c73a9_0_7"/>
          <p:cNvSpPr txBox="1">
            <a:spLocks noGrp="1"/>
          </p:cNvSpPr>
          <p:nvPr>
            <p:ph type="sldNum" idx="12"/>
          </p:nvPr>
        </p:nvSpPr>
        <p:spPr>
          <a:xfrm>
            <a:off x="9070428" y="6356351"/>
            <a:ext cx="2743200" cy="365200"/>
          </a:xfrm>
          <a:prstGeom prst="rect">
            <a:avLst/>
          </a:prstGeom>
          <a:noFill/>
          <a:ln>
            <a:noFill/>
          </a:ln>
        </p:spPr>
        <p:txBody>
          <a:bodyPr spcFirstLastPara="1" vert="horz" wrap="square" lIns="91400" tIns="45667" rIns="91400" bIns="45667" rtlCol="0" anchor="ctr" anchorCtr="0">
            <a:noAutofit/>
          </a:bodyPr>
          <a:lstStyle/>
          <a:p>
            <a:pPr>
              <a:buClr>
                <a:srgbClr val="000000"/>
              </a:buClr>
              <a:buSzPts val="900"/>
            </a:pPr>
            <a:fld id="{00000000-1234-1234-1234-123412341234}" type="slidenum">
              <a:rPr lang="en-US"/>
              <a:pPr>
                <a:buClr>
                  <a:srgbClr val="000000"/>
                </a:buClr>
                <a:buSzPts val="900"/>
              </a:pPr>
              <a:t>11</a:t>
            </a:fld>
            <a:endParaRPr/>
          </a:p>
        </p:txBody>
      </p:sp>
      <p:sp>
        <p:nvSpPr>
          <p:cNvPr id="327" name="Google Shape;327;gd9317c73a9_0_7"/>
          <p:cNvSpPr txBox="1">
            <a:spLocks noGrp="1"/>
          </p:cNvSpPr>
          <p:nvPr>
            <p:ph type="title" idx="4294967295"/>
          </p:nvPr>
        </p:nvSpPr>
        <p:spPr>
          <a:xfrm>
            <a:off x="175172" y="365125"/>
            <a:ext cx="11435200" cy="570400"/>
          </a:xfrm>
          <a:prstGeom prst="rect">
            <a:avLst/>
          </a:prstGeom>
          <a:noFill/>
          <a:ln>
            <a:noFill/>
          </a:ln>
        </p:spPr>
        <p:txBody>
          <a:bodyPr spcFirstLastPara="1" vert="horz" wrap="square" lIns="91400" tIns="45667" rIns="91400" bIns="45667" rtlCol="0" anchor="ctr" anchorCtr="0">
            <a:normAutofit/>
          </a:bodyPr>
          <a:lstStyle/>
          <a:p>
            <a:pPr>
              <a:spcBef>
                <a:spcPts val="0"/>
              </a:spcBef>
              <a:buSzPct val="66666"/>
            </a:pPr>
            <a:r>
              <a:rPr lang="en-US" sz="2800" dirty="0" smtClean="0"/>
              <a:t>Adding </a:t>
            </a:r>
            <a:r>
              <a:rPr lang="en-US" sz="2800" dirty="0"/>
              <a:t>Hierarchy and Multiple Alternative </a:t>
            </a:r>
            <a:r>
              <a:rPr lang="en-US" sz="2800" dirty="0" smtClean="0"/>
              <a:t>Hypotheses: IED scenario</a:t>
            </a:r>
            <a:endParaRPr sz="2800" dirty="0"/>
          </a:p>
          <a:p>
            <a:pPr>
              <a:spcBef>
                <a:spcPts val="0"/>
              </a:spcBef>
              <a:buSzPct val="66666"/>
            </a:pPr>
            <a:endParaRPr sz="2800" dirty="0"/>
          </a:p>
        </p:txBody>
      </p:sp>
      <p:sp>
        <p:nvSpPr>
          <p:cNvPr id="328" name="Google Shape;328;gd9317c73a9_0_7"/>
          <p:cNvSpPr txBox="1"/>
          <p:nvPr/>
        </p:nvSpPr>
        <p:spPr>
          <a:xfrm>
            <a:off x="280433" y="5044667"/>
            <a:ext cx="10849600" cy="1395403"/>
          </a:xfrm>
          <a:prstGeom prst="rect">
            <a:avLst/>
          </a:prstGeom>
          <a:noFill/>
          <a:ln>
            <a:noFill/>
          </a:ln>
        </p:spPr>
        <p:txBody>
          <a:bodyPr spcFirstLastPara="1" wrap="square" lIns="121867" tIns="121867" rIns="121867" bIns="121867" anchor="t" anchorCtr="0">
            <a:spAutoFit/>
          </a:bodyPr>
          <a:lstStyle/>
          <a:p>
            <a:pPr marL="609570" indent="-423312">
              <a:buClr>
                <a:srgbClr val="000000"/>
              </a:buClr>
              <a:buSzPts val="1400"/>
              <a:buFont typeface="Calibri"/>
              <a:buChar char="●"/>
            </a:pPr>
            <a:r>
              <a:rPr lang="en-US" sz="1867" dirty="0">
                <a:solidFill>
                  <a:srgbClr val="000000"/>
                </a:solidFill>
                <a:latin typeface="Calibri"/>
                <a:ea typeface="Calibri"/>
                <a:cs typeface="Calibri"/>
                <a:sym typeface="Calibri"/>
              </a:rPr>
              <a:t>We add episode nodes (diamond-shaped) to the schema. Each episode node is connected to several event nodes, an event node can only belong to one episode.</a:t>
            </a:r>
            <a:endParaRPr sz="1867" dirty="0">
              <a:solidFill>
                <a:srgbClr val="000000"/>
              </a:solidFill>
              <a:latin typeface="Calibri"/>
              <a:ea typeface="Calibri"/>
              <a:cs typeface="Calibri"/>
              <a:sym typeface="Calibri"/>
            </a:endParaRPr>
          </a:p>
          <a:p>
            <a:pPr marL="609570" indent="-423312">
              <a:buClr>
                <a:srgbClr val="000000"/>
              </a:buClr>
              <a:buSzPts val="1400"/>
              <a:buFont typeface="Calibri"/>
              <a:buChar char="●"/>
            </a:pPr>
            <a:r>
              <a:rPr lang="en-US" sz="1867" dirty="0">
                <a:solidFill>
                  <a:srgbClr val="000000"/>
                </a:solidFill>
                <a:latin typeface="Calibri"/>
                <a:ea typeface="Calibri"/>
                <a:cs typeface="Calibri"/>
                <a:sym typeface="Calibri"/>
              </a:rPr>
              <a:t>Episodes have temporal order</a:t>
            </a:r>
            <a:endParaRPr sz="1867" dirty="0">
              <a:solidFill>
                <a:srgbClr val="000000"/>
              </a:solidFill>
              <a:latin typeface="Calibri"/>
              <a:ea typeface="Calibri"/>
              <a:cs typeface="Calibri"/>
              <a:sym typeface="Calibri"/>
            </a:endParaRPr>
          </a:p>
          <a:p>
            <a:pPr marL="609569" indent="-423311">
              <a:buClr>
                <a:srgbClr val="000000"/>
              </a:buClr>
              <a:buSzPts val="1400"/>
              <a:buFont typeface="Calibri"/>
              <a:buChar char="●"/>
            </a:pPr>
            <a:r>
              <a:rPr lang="en-US" sz="1867" dirty="0">
                <a:solidFill>
                  <a:srgbClr val="000000"/>
                </a:solidFill>
                <a:latin typeface="Calibri"/>
                <a:ea typeface="Calibri"/>
                <a:cs typeface="Calibri"/>
                <a:sym typeface="Calibri"/>
              </a:rPr>
              <a:t>Alternative episodes such as </a:t>
            </a:r>
            <a:r>
              <a:rPr lang="en-US" sz="1867" dirty="0" err="1">
                <a:solidFill>
                  <a:srgbClr val="000000"/>
                </a:solidFill>
                <a:latin typeface="Calibri"/>
                <a:ea typeface="Calibri"/>
                <a:cs typeface="Calibri"/>
                <a:sym typeface="Calibri"/>
              </a:rPr>
              <a:t>FoiledAttack</a:t>
            </a:r>
            <a:r>
              <a:rPr lang="en-US" sz="1867" dirty="0">
                <a:solidFill>
                  <a:srgbClr val="000000"/>
                </a:solidFill>
                <a:latin typeface="Calibri"/>
                <a:ea typeface="Calibri"/>
                <a:cs typeface="Calibri"/>
                <a:sym typeface="Calibri"/>
              </a:rPr>
              <a:t> represent alternative hypotheses for the complex </a:t>
            </a:r>
            <a:r>
              <a:rPr lang="en-US" sz="1867" dirty="0" smtClean="0">
                <a:solidFill>
                  <a:srgbClr val="000000"/>
                </a:solidFill>
                <a:latin typeface="Calibri"/>
                <a:ea typeface="Calibri"/>
                <a:cs typeface="Calibri"/>
                <a:sym typeface="Calibri"/>
              </a:rPr>
              <a:t>event</a:t>
            </a:r>
            <a:endParaRPr sz="1867" dirty="0">
              <a:solidFill>
                <a:srgbClr val="000000"/>
              </a:solidFill>
              <a:latin typeface="Calibri"/>
              <a:ea typeface="Calibri"/>
              <a:cs typeface="Calibri"/>
              <a:sym typeface="Calibri"/>
            </a:endParaRPr>
          </a:p>
        </p:txBody>
      </p:sp>
      <p:pic>
        <p:nvPicPr>
          <p:cNvPr id="6" name="Google Shape;389;gd92393253d_0_0"/>
          <p:cNvPicPr preferRelativeResize="0"/>
          <p:nvPr/>
        </p:nvPicPr>
        <p:blipFill rotWithShape="1">
          <a:blip r:embed="rId3">
            <a:alphaModFix/>
          </a:blip>
          <a:srcRect/>
          <a:stretch/>
        </p:blipFill>
        <p:spPr>
          <a:xfrm>
            <a:off x="481013" y="650325"/>
            <a:ext cx="10448440" cy="4397888"/>
          </a:xfrm>
          <a:prstGeom prst="rect">
            <a:avLst/>
          </a:prstGeom>
          <a:noFill/>
          <a:ln>
            <a:noFill/>
          </a:ln>
        </p:spPr>
      </p:pic>
    </p:spTree>
    <p:extLst>
      <p:ext uri="{BB962C8B-B14F-4D97-AF65-F5344CB8AC3E}">
        <p14:creationId xmlns:p14="http://schemas.microsoft.com/office/powerpoint/2010/main" val="1433582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CA92E6C-3E04-8C43-BCA8-DFC885EA3646}"/>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057327-5C45-3844-9BAD-8A2E33F71C3A}" type="slidenum">
              <a:rPr lang="en-US" smtClean="0"/>
              <a:pPr/>
              <a:t>12</a:t>
            </a:fld>
            <a:endParaRPr lang="en-US"/>
          </a:p>
        </p:txBody>
      </p:sp>
      <p:pic>
        <p:nvPicPr>
          <p:cNvPr id="2" name="Picture 1"/>
          <p:cNvPicPr>
            <a:picLocks noChangeAspect="1"/>
          </p:cNvPicPr>
          <p:nvPr/>
        </p:nvPicPr>
        <p:blipFill>
          <a:blip r:embed="rId2"/>
          <a:stretch>
            <a:fillRect/>
          </a:stretch>
        </p:blipFill>
        <p:spPr>
          <a:xfrm>
            <a:off x="2962656" y="929401"/>
            <a:ext cx="5783446" cy="5928599"/>
          </a:xfrm>
          <a:prstGeom prst="rect">
            <a:avLst/>
          </a:prstGeom>
        </p:spPr>
      </p:pic>
      <p:sp>
        <p:nvSpPr>
          <p:cNvPr id="7" name="Google Shape;1130;p104"/>
          <p:cNvSpPr txBox="1">
            <a:spLocks noGrp="1"/>
          </p:cNvSpPr>
          <p:nvPr>
            <p:ph type="title"/>
          </p:nvPr>
        </p:nvSpPr>
        <p:spPr>
          <a:xfrm>
            <a:off x="687050" y="-3099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Adding Hierarchy: Pandemic Scenario</a:t>
            </a:r>
            <a:endParaRPr sz="3200" dirty="0">
              <a:sym typeface="Palatino Linotype"/>
            </a:endParaRPr>
          </a:p>
        </p:txBody>
      </p:sp>
    </p:spTree>
    <p:extLst>
      <p:ext uri="{BB962C8B-B14F-4D97-AF65-F5344CB8AC3E}">
        <p14:creationId xmlns:p14="http://schemas.microsoft.com/office/powerpoint/2010/main" val="72013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1" name="Google Shape;1131;p104"/>
          <p:cNvSpPr txBox="1">
            <a:spLocks noGrp="1"/>
          </p:cNvSpPr>
          <p:nvPr>
            <p:ph type="body" idx="1"/>
          </p:nvPr>
        </p:nvSpPr>
        <p:spPr>
          <a:xfrm>
            <a:off x="408079" y="951484"/>
            <a:ext cx="11618605" cy="4665348"/>
          </a:xfrm>
          <a:prstGeom prst="rect">
            <a:avLst/>
          </a:prstGeom>
          <a:noFill/>
          <a:ln>
            <a:noFill/>
          </a:ln>
        </p:spPr>
        <p:txBody>
          <a:bodyPr spcFirstLastPara="1" vert="horz" wrap="square" lIns="91425" tIns="45700" rIns="91425" bIns="45700" rtlCol="0" anchor="t" anchorCtr="0">
            <a:noAutofit/>
          </a:bodyPr>
          <a:lstStyle/>
          <a:p>
            <a:pPr marL="457189" lvl="0" indent="-298442">
              <a:spcBef>
                <a:spcPts val="400"/>
              </a:spcBef>
              <a:buSzPts val="1100"/>
              <a:buChar char="●"/>
            </a:pPr>
            <a:r>
              <a:rPr lang="en-US" dirty="0" smtClean="0"/>
              <a:t>Embedding </a:t>
            </a:r>
            <a:r>
              <a:rPr lang="en-US" dirty="0"/>
              <a:t>Initialization</a:t>
            </a:r>
          </a:p>
          <a:p>
            <a:pPr marL="914378" lvl="1" indent="-298442">
              <a:spcBef>
                <a:spcPts val="0"/>
              </a:spcBef>
              <a:buSzPts val="1100"/>
              <a:buChar char="●"/>
            </a:pPr>
            <a:r>
              <a:rPr lang="en-US" dirty="0"/>
              <a:t>Event node </a:t>
            </a:r>
            <a:r>
              <a:rPr lang="en-US" dirty="0" err="1"/>
              <a:t>embeddings</a:t>
            </a:r>
            <a:r>
              <a:rPr lang="en-US" dirty="0"/>
              <a:t> are initialized with BERT and corresponding type </a:t>
            </a:r>
            <a:r>
              <a:rPr lang="en-US" dirty="0" err="1"/>
              <a:t>embeddings</a:t>
            </a:r>
            <a:endParaRPr lang="en-US" dirty="0"/>
          </a:p>
          <a:p>
            <a:pPr marL="914378" lvl="1" indent="-298442">
              <a:spcBef>
                <a:spcPts val="0"/>
              </a:spcBef>
              <a:buSzPts val="1100"/>
              <a:buChar char="●"/>
            </a:pPr>
            <a:r>
              <a:rPr lang="en-US" dirty="0"/>
              <a:t>Entity node </a:t>
            </a:r>
            <a:r>
              <a:rPr lang="en-US" dirty="0" err="1"/>
              <a:t>embeddings</a:t>
            </a:r>
            <a:r>
              <a:rPr lang="en-US" dirty="0"/>
              <a:t> are initialized with type </a:t>
            </a:r>
            <a:r>
              <a:rPr lang="en-US" dirty="0" err="1" smtClean="0"/>
              <a:t>embeddings</a:t>
            </a:r>
            <a:endParaRPr lang="en-US" dirty="0" smtClean="0"/>
          </a:p>
          <a:p>
            <a:pPr marL="914378" lvl="1" indent="-298442">
              <a:spcBef>
                <a:spcPts val="0"/>
              </a:spcBef>
              <a:buSzPts val="1100"/>
              <a:buChar char="●"/>
            </a:pPr>
            <a:endParaRPr lang="en-US" sz="2800" dirty="0">
              <a:solidFill>
                <a:schemeClr val="dk1"/>
              </a:solidFill>
              <a:latin typeface="Calibri"/>
              <a:ea typeface="Calibri"/>
              <a:cs typeface="Calibri"/>
              <a:sym typeface="Calibri"/>
            </a:endParaRPr>
          </a:p>
          <a:p>
            <a:pPr marL="914378" lvl="1" indent="-298442">
              <a:spcBef>
                <a:spcPts val="0"/>
              </a:spcBef>
              <a:buSzPts val="1100"/>
              <a:buChar char="●"/>
            </a:pPr>
            <a:endParaRPr lang="en-US" sz="2800" dirty="0" smtClean="0">
              <a:solidFill>
                <a:schemeClr val="dk1"/>
              </a:solidFill>
              <a:latin typeface="Calibri"/>
              <a:ea typeface="Calibri"/>
              <a:cs typeface="Calibri"/>
              <a:sym typeface="Calibri"/>
            </a:endParaRPr>
          </a:p>
          <a:p>
            <a:pPr marL="457189" lvl="0" indent="-298442">
              <a:spcBef>
                <a:spcPts val="400"/>
              </a:spcBef>
              <a:buSzPts val="1100"/>
              <a:buChar char="●"/>
            </a:pPr>
            <a:r>
              <a:rPr lang="en-US" dirty="0"/>
              <a:t>Heterogeneous Graph Convolution Layers </a:t>
            </a:r>
          </a:p>
          <a:p>
            <a:pPr marL="914378" lvl="1" indent="-298442">
              <a:spcBef>
                <a:spcPts val="0"/>
              </a:spcBef>
              <a:buSzPts val="1100"/>
              <a:buChar char="●"/>
            </a:pPr>
            <a:r>
              <a:rPr lang="en-US" dirty="0"/>
              <a:t>The graph has 2 types of nodes: event, entity and 5 types of edges: argument(event-entity), relation(entity-entity), temporal(event-event), containment(episode-event), global(episode-episode) </a:t>
            </a:r>
          </a:p>
          <a:p>
            <a:pPr marL="914378" lvl="1" indent="-298442">
              <a:spcBef>
                <a:spcPts val="0"/>
              </a:spcBef>
              <a:buSzPts val="1100"/>
              <a:buChar char="●"/>
            </a:pPr>
            <a:r>
              <a:rPr lang="en-US" dirty="0"/>
              <a:t>We parameterize the graph convolution function over each type of edge separately</a:t>
            </a:r>
          </a:p>
          <a:p>
            <a:pPr marL="914378" lvl="1" indent="-298442">
              <a:spcBef>
                <a:spcPts val="0"/>
              </a:spcBef>
              <a:buSzPts val="1100"/>
              <a:buChar char="●"/>
            </a:pPr>
            <a:r>
              <a:rPr lang="en-US" dirty="0"/>
              <a:t>An attention operation is computed over all incoming edges to update the embedding of the target node  </a:t>
            </a:r>
          </a:p>
          <a:p>
            <a:pPr marL="457189" lvl="0" indent="-298442">
              <a:spcBef>
                <a:spcPts val="0"/>
              </a:spcBef>
              <a:buSzPts val="1100"/>
              <a:buChar char="●"/>
            </a:pPr>
            <a:r>
              <a:rPr lang="en-US" dirty="0"/>
              <a:t>Graph Readout Function</a:t>
            </a:r>
          </a:p>
          <a:p>
            <a:pPr marL="914378" lvl="1" indent="-298442">
              <a:spcBef>
                <a:spcPts val="0"/>
              </a:spcBef>
              <a:buSzPts val="1100"/>
              <a:buChar char="●"/>
            </a:pPr>
            <a:r>
              <a:rPr lang="en-US" dirty="0"/>
              <a:t>Weighted sum over all nodes in the graph </a:t>
            </a:r>
          </a:p>
          <a:p>
            <a:pPr marL="914378" lvl="1" indent="-298442">
              <a:spcBef>
                <a:spcPts val="0"/>
              </a:spcBef>
              <a:buSzPts val="1100"/>
              <a:buChar char="●"/>
            </a:pPr>
            <a:endParaRPr lang="en-US" sz="2800" dirty="0" smtClean="0">
              <a:solidFill>
                <a:schemeClr val="dk1"/>
              </a:solidFill>
              <a:latin typeface="Calibri"/>
              <a:ea typeface="Calibri"/>
              <a:cs typeface="Calibri"/>
              <a:sym typeface="Calibri"/>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13</a:t>
            </a:fld>
            <a:endParaRPr sz="1400" b="1">
              <a:solidFill>
                <a:srgbClr val="000000"/>
              </a:solidFill>
              <a:latin typeface="Calibri"/>
              <a:ea typeface="Calibri"/>
              <a:cs typeface="Calibri"/>
              <a:sym typeface="Calibri"/>
            </a:endParaRPr>
          </a:p>
        </p:txBody>
      </p:sp>
      <p:sp>
        <p:nvSpPr>
          <p:cNvPr id="6" name="Google Shape;296;gc35ed651e6_1_1"/>
          <p:cNvSpPr txBox="1">
            <a:spLocks noGrp="1"/>
          </p:cNvSpPr>
          <p:nvPr>
            <p:ph type="title"/>
          </p:nvPr>
        </p:nvSpPr>
        <p:spPr>
          <a:xfrm>
            <a:off x="283779" y="273844"/>
            <a:ext cx="11168706" cy="428000"/>
          </a:xfrm>
          <a:prstGeom prst="rect">
            <a:avLst/>
          </a:prstGeom>
        </p:spPr>
        <p:txBody>
          <a:bodyPr spcFirstLastPara="1" wrap="square" lIns="91431" tIns="45699" rIns="91431" bIns="45699" anchor="ctr" anchorCtr="0">
            <a:normAutofit fontScale="90000"/>
          </a:bodyPr>
          <a:lstStyle/>
          <a:p>
            <a:pPr>
              <a:spcBef>
                <a:spcPts val="0"/>
              </a:spcBef>
            </a:pPr>
            <a:r>
              <a:rPr lang="en-US" dirty="0" smtClean="0"/>
              <a:t>A Graph </a:t>
            </a:r>
            <a:r>
              <a:rPr lang="en-US" dirty="0"/>
              <a:t>Encoder-Decoder </a:t>
            </a:r>
            <a:r>
              <a:rPr lang="en-US" dirty="0" smtClean="0"/>
              <a:t>Model for </a:t>
            </a:r>
            <a:r>
              <a:rPr lang="en-IN" dirty="0"/>
              <a:t>Hierarchical Complex Event Schema</a:t>
            </a:r>
            <a:r>
              <a:rPr lang="en-US" dirty="0"/>
              <a:t> </a:t>
            </a:r>
            <a:r>
              <a:rPr lang="en-US" dirty="0" smtClean="0"/>
              <a:t>Induction</a:t>
            </a:r>
            <a:endParaRPr dirty="0"/>
          </a:p>
        </p:txBody>
      </p:sp>
      <p:pic>
        <p:nvPicPr>
          <p:cNvPr id="5" name="Google Shape;1013;gdb75ac9b92_0_7"/>
          <p:cNvPicPr preferRelativeResize="0"/>
          <p:nvPr/>
        </p:nvPicPr>
        <p:blipFill rotWithShape="1">
          <a:blip r:embed="rId3">
            <a:alphaModFix/>
          </a:blip>
          <a:srcRect/>
          <a:stretch/>
        </p:blipFill>
        <p:spPr>
          <a:xfrm>
            <a:off x="3020491" y="2227753"/>
            <a:ext cx="3102975" cy="445100"/>
          </a:xfrm>
          <a:prstGeom prst="rect">
            <a:avLst/>
          </a:prstGeom>
          <a:noFill/>
          <a:ln>
            <a:noFill/>
          </a:ln>
        </p:spPr>
      </p:pic>
      <p:pic>
        <p:nvPicPr>
          <p:cNvPr id="7" name="Google Shape;1014;gdb75ac9b92_0_7"/>
          <p:cNvPicPr preferRelativeResize="0"/>
          <p:nvPr/>
        </p:nvPicPr>
        <p:blipFill rotWithShape="1">
          <a:blip r:embed="rId4">
            <a:alphaModFix/>
          </a:blip>
          <a:srcRect/>
          <a:stretch/>
        </p:blipFill>
        <p:spPr>
          <a:xfrm>
            <a:off x="3410755" y="5421960"/>
            <a:ext cx="2900104" cy="1217587"/>
          </a:xfrm>
          <a:prstGeom prst="rect">
            <a:avLst/>
          </a:prstGeom>
          <a:noFill/>
          <a:ln>
            <a:noFill/>
          </a:ln>
        </p:spPr>
      </p:pic>
    </p:spTree>
    <p:extLst>
      <p:ext uri="{BB962C8B-B14F-4D97-AF65-F5344CB8AC3E}">
        <p14:creationId xmlns:p14="http://schemas.microsoft.com/office/powerpoint/2010/main" val="1573625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gd9317c73a9_1_101"/>
          <p:cNvPicPr preferRelativeResize="0"/>
          <p:nvPr/>
        </p:nvPicPr>
        <p:blipFill rotWithShape="1">
          <a:blip r:embed="rId3">
            <a:alphaModFix/>
          </a:blip>
          <a:srcRect/>
          <a:stretch/>
        </p:blipFill>
        <p:spPr>
          <a:xfrm>
            <a:off x="950541" y="779035"/>
            <a:ext cx="10290907" cy="3869135"/>
          </a:xfrm>
          <a:prstGeom prst="rect">
            <a:avLst/>
          </a:prstGeom>
          <a:noFill/>
          <a:ln>
            <a:noFill/>
          </a:ln>
        </p:spPr>
      </p:pic>
      <p:sp>
        <p:nvSpPr>
          <p:cNvPr id="396" name="Google Shape;396;gd9317c73a9_1_101"/>
          <p:cNvSpPr txBox="1">
            <a:spLocks noGrp="1"/>
          </p:cNvSpPr>
          <p:nvPr>
            <p:ph type="body" idx="1"/>
          </p:nvPr>
        </p:nvSpPr>
        <p:spPr>
          <a:xfrm>
            <a:off x="415600" y="4839500"/>
            <a:ext cx="11360800" cy="1915600"/>
          </a:xfrm>
          <a:prstGeom prst="rect">
            <a:avLst/>
          </a:prstGeom>
          <a:noFill/>
          <a:ln>
            <a:noFill/>
          </a:ln>
        </p:spPr>
        <p:txBody>
          <a:bodyPr spcFirstLastPara="1" vert="horz" wrap="square" lIns="121867" tIns="121867" rIns="121867" bIns="121867" rtlCol="0" anchor="t" anchorCtr="0">
            <a:normAutofit/>
          </a:bodyPr>
          <a:lstStyle/>
          <a:p>
            <a:pPr marL="609570" indent="-445748">
              <a:buSzPts val="1400"/>
              <a:buChar char="-"/>
            </a:pPr>
            <a:r>
              <a:rPr lang="en-US"/>
              <a:t>We propose to learn how to segment complex event graphs into episodes using </a:t>
            </a:r>
            <a:r>
              <a:rPr lang="en-US" b="1" i="1"/>
              <a:t>distant supervision</a:t>
            </a:r>
            <a:r>
              <a:rPr lang="en-US"/>
              <a:t> from Wikipedia</a:t>
            </a:r>
            <a:endParaRPr/>
          </a:p>
          <a:p>
            <a:pPr marL="609570" indent="-445748">
              <a:buSzPts val="1400"/>
              <a:buChar char="-"/>
            </a:pPr>
            <a:r>
              <a:rPr lang="en-US"/>
              <a:t>We train a </a:t>
            </a:r>
            <a:r>
              <a:rPr lang="en-US" b="1" i="1"/>
              <a:t>graph generation model</a:t>
            </a:r>
            <a:r>
              <a:rPr lang="en-US" b="1"/>
              <a:t> </a:t>
            </a:r>
            <a:r>
              <a:rPr lang="en-US"/>
              <a:t>from a large number of observed complex event graphs that is capable of </a:t>
            </a:r>
            <a:r>
              <a:rPr lang="en-US" b="1" i="1"/>
              <a:t>predicting future events and episodes</a:t>
            </a:r>
            <a:endParaRPr b="1" i="1"/>
          </a:p>
        </p:txBody>
      </p:sp>
      <p:sp>
        <p:nvSpPr>
          <p:cNvPr id="397" name="Google Shape;397;gd9317c73a9_1_101"/>
          <p:cNvSpPr txBox="1">
            <a:spLocks noGrp="1"/>
          </p:cNvSpPr>
          <p:nvPr>
            <p:ph type="sldNum" idx="12"/>
          </p:nvPr>
        </p:nvSpPr>
        <p:spPr>
          <a:xfrm>
            <a:off x="11296611" y="6217623"/>
            <a:ext cx="731600" cy="524800"/>
          </a:xfrm>
          <a:prstGeom prst="rect">
            <a:avLst/>
          </a:prstGeom>
        </p:spPr>
        <p:txBody>
          <a:bodyPr spcFirstLastPara="1" vert="horz" wrap="square" lIns="121867" tIns="121867" rIns="121867" bIns="121867" rtlCol="0" anchor="ctr" anchorCtr="0">
            <a:normAutofit/>
          </a:bodyPr>
          <a:lstStyle/>
          <a:p>
            <a:pPr>
              <a:buClr>
                <a:srgbClr val="000000"/>
              </a:buClr>
            </a:pPr>
            <a:fld id="{00000000-1234-1234-1234-123412341234}" type="slidenum">
              <a:rPr lang="en-US"/>
              <a:pPr>
                <a:buClr>
                  <a:srgbClr val="000000"/>
                </a:buClr>
              </a:pPr>
              <a:t>14</a:t>
            </a:fld>
            <a:endParaRPr/>
          </a:p>
        </p:txBody>
      </p:sp>
      <p:sp>
        <p:nvSpPr>
          <p:cNvPr id="7" name="Google Shape;1020;gdb75ac9b92_1_0"/>
          <p:cNvSpPr txBox="1">
            <a:spLocks noGrp="1"/>
          </p:cNvSpPr>
          <p:nvPr>
            <p:ph type="title"/>
          </p:nvPr>
        </p:nvSpPr>
        <p:spPr>
          <a:xfrm>
            <a:off x="-232905" y="142770"/>
            <a:ext cx="12657797" cy="540600"/>
          </a:xfrm>
          <a:prstGeom prst="rect">
            <a:avLst/>
          </a:prstGeom>
          <a:noFill/>
          <a:ln>
            <a:noFill/>
          </a:ln>
        </p:spPr>
        <p:txBody>
          <a:bodyPr spcFirstLastPara="1" wrap="square" lIns="34250" tIns="34250" rIns="34250" bIns="34250" anchor="ctr" anchorCtr="0">
            <a:normAutofit fontScale="90000"/>
          </a:bodyPr>
          <a:lstStyle/>
          <a:p>
            <a:pPr marL="0" lvl="0" indent="0" algn="ctr" rtl="0">
              <a:lnSpc>
                <a:spcPct val="90000"/>
              </a:lnSpc>
              <a:spcBef>
                <a:spcPts val="0"/>
              </a:spcBef>
              <a:spcAft>
                <a:spcPts val="0"/>
              </a:spcAft>
              <a:buSzPts val="1400"/>
              <a:buNone/>
            </a:pPr>
            <a:r>
              <a:rPr lang="en-US" dirty="0" smtClean="0"/>
              <a:t>Lack of </a:t>
            </a:r>
            <a:r>
              <a:rPr lang="en-US" smtClean="0"/>
              <a:t>training data: Training </a:t>
            </a:r>
            <a:r>
              <a:rPr lang="en-US" dirty="0"/>
              <a:t>the Graph Encoder with Distant Supervision</a:t>
            </a:r>
            <a:endParaRPr dirty="0"/>
          </a:p>
        </p:txBody>
      </p:sp>
    </p:spTree>
    <p:extLst>
      <p:ext uri="{BB962C8B-B14F-4D97-AF65-F5344CB8AC3E}">
        <p14:creationId xmlns:p14="http://schemas.microsoft.com/office/powerpoint/2010/main" val="332644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gdac155861c_0_212"/>
          <p:cNvSpPr txBox="1">
            <a:spLocks noGrp="1"/>
          </p:cNvSpPr>
          <p:nvPr>
            <p:ph type="title"/>
          </p:nvPr>
        </p:nvSpPr>
        <p:spPr>
          <a:xfrm>
            <a:off x="0" y="115889"/>
            <a:ext cx="12192000" cy="720800"/>
          </a:xfrm>
          <a:prstGeom prst="rect">
            <a:avLst/>
          </a:prstGeom>
          <a:noFill/>
          <a:ln>
            <a:noFill/>
          </a:ln>
        </p:spPr>
        <p:txBody>
          <a:bodyPr spcFirstLastPara="1" vert="horz" wrap="square" lIns="45667" tIns="45667" rIns="45667" bIns="45667" rtlCol="0" anchor="ctr" anchorCtr="0">
            <a:normAutofit/>
          </a:bodyPr>
          <a:lstStyle/>
          <a:p>
            <a:pPr algn="ctr">
              <a:spcBef>
                <a:spcPts val="0"/>
              </a:spcBef>
              <a:buSzPts val="1400"/>
            </a:pPr>
            <a:r>
              <a:rPr lang="en-US" dirty="0"/>
              <a:t>Training the Graph Decoder with Graph Reconstruction</a:t>
            </a:r>
            <a:endParaRPr dirty="0"/>
          </a:p>
        </p:txBody>
      </p:sp>
      <p:sp>
        <p:nvSpPr>
          <p:cNvPr id="1029" name="Google Shape;1029;gdac155861c_0_212"/>
          <p:cNvSpPr txBox="1">
            <a:spLocks noGrp="1"/>
          </p:cNvSpPr>
          <p:nvPr>
            <p:ph type="body" idx="1"/>
          </p:nvPr>
        </p:nvSpPr>
        <p:spPr>
          <a:xfrm rot="16200000">
            <a:off x="-821340" y="1861908"/>
            <a:ext cx="5315783" cy="3673099"/>
          </a:xfrm>
          <a:prstGeom prst="rect">
            <a:avLst/>
          </a:prstGeom>
          <a:noFill/>
          <a:ln>
            <a:noFill/>
          </a:ln>
        </p:spPr>
        <p:txBody>
          <a:bodyPr spcFirstLastPara="1" vert="eaVert" wrap="square" lIns="45667" tIns="45667" rIns="45667" bIns="45667" rtlCol="0" anchor="t" anchorCtr="0">
            <a:normAutofit/>
          </a:bodyPr>
          <a:lstStyle/>
          <a:p>
            <a:pPr marL="609570" indent="-372515">
              <a:spcBef>
                <a:spcPts val="533"/>
              </a:spcBef>
              <a:buSzPts val="800"/>
              <a:buChar char="-"/>
            </a:pPr>
            <a:r>
              <a:rPr lang="en-US" sz="2000"/>
              <a:t>We create the partial event graph by randomly removing one episode from the original graph </a:t>
            </a:r>
            <a:endParaRPr sz="2000"/>
          </a:p>
          <a:p>
            <a:pPr marL="609570" indent="-431779">
              <a:spcBef>
                <a:spcPts val="0"/>
              </a:spcBef>
              <a:buSzPts val="1500"/>
              <a:buChar char="-"/>
            </a:pPr>
            <a:r>
              <a:rPr lang="en-US" sz="2000" dirty="0"/>
              <a:t>The graph is generated episode by episode </a:t>
            </a:r>
            <a:endParaRPr sz="2000" dirty="0"/>
          </a:p>
          <a:p>
            <a:pPr marL="609570" indent="-431779">
              <a:spcBef>
                <a:spcPts val="0"/>
              </a:spcBef>
              <a:buSzPts val="1500"/>
              <a:buChar char="-"/>
            </a:pPr>
            <a:r>
              <a:rPr lang="en-US" sz="2000" dirty="0"/>
              <a:t>Within each episode we follow the steps of (1) event generation, (2) argument generation, (3) relation edge generation and (4) temporal edge generation</a:t>
            </a:r>
            <a:endParaRPr sz="2000" dirty="0"/>
          </a:p>
        </p:txBody>
      </p:sp>
      <p:pic>
        <p:nvPicPr>
          <p:cNvPr id="1030" name="Google Shape;1030;gdac155861c_0_212"/>
          <p:cNvPicPr preferRelativeResize="0"/>
          <p:nvPr/>
        </p:nvPicPr>
        <p:blipFill rotWithShape="1">
          <a:blip r:embed="rId3">
            <a:alphaModFix/>
          </a:blip>
          <a:srcRect/>
          <a:stretch/>
        </p:blipFill>
        <p:spPr>
          <a:xfrm>
            <a:off x="3807435" y="1040568"/>
            <a:ext cx="7996165" cy="4636235"/>
          </a:xfrm>
          <a:prstGeom prst="rect">
            <a:avLst/>
          </a:prstGeom>
          <a:noFill/>
          <a:ln>
            <a:noFill/>
          </a:ln>
        </p:spPr>
      </p:pic>
      <p:sp>
        <p:nvSpPr>
          <p:cNvPr id="1031" name="Google Shape;1031;gdac155861c_0_212"/>
          <p:cNvSpPr txBox="1">
            <a:spLocks noGrp="1"/>
          </p:cNvSpPr>
          <p:nvPr>
            <p:ph type="sldNum" idx="12"/>
          </p:nvPr>
        </p:nvSpPr>
        <p:spPr>
          <a:xfrm>
            <a:off x="9070428" y="6356351"/>
            <a:ext cx="2743200" cy="365200"/>
          </a:xfrm>
          <a:prstGeom prst="rect">
            <a:avLst/>
          </a:prstGeom>
        </p:spPr>
        <p:txBody>
          <a:bodyPr spcFirstLastPara="1" vert="horz" wrap="square" lIns="91400" tIns="45667" rIns="91400" bIns="45667" rtlCol="0" anchor="ctr" anchorCtr="0">
            <a:noAutofit/>
          </a:bodyPr>
          <a:lstStyle/>
          <a:p>
            <a:pPr>
              <a:buClr>
                <a:srgbClr val="000000"/>
              </a:buClr>
              <a:buSzPts val="900"/>
            </a:pPr>
            <a:fld id="{00000000-1234-1234-1234-123412341234}" type="slidenum">
              <a:rPr lang="en-US"/>
              <a:pPr>
                <a:buClr>
                  <a:srgbClr val="000000"/>
                </a:buClr>
                <a:buSzPts val="900"/>
              </a:pPr>
              <a:t>15</a:t>
            </a:fld>
            <a:endParaRPr/>
          </a:p>
        </p:txBody>
      </p:sp>
    </p:spTree>
    <p:extLst>
      <p:ext uri="{BB962C8B-B14F-4D97-AF65-F5344CB8AC3E}">
        <p14:creationId xmlns:p14="http://schemas.microsoft.com/office/powerpoint/2010/main" val="268471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227A43-0206-7040-9A05-C789208DC296}"/>
              </a:ext>
            </a:extLst>
          </p:cNvPr>
          <p:cNvSpPr>
            <a:spLocks noGrp="1"/>
          </p:cNvSpPr>
          <p:nvPr>
            <p:ph type="title"/>
          </p:nvPr>
        </p:nvSpPr>
        <p:spPr>
          <a:xfrm>
            <a:off x="370586" y="365125"/>
            <a:ext cx="11674780" cy="688975"/>
          </a:xfrm>
        </p:spPr>
        <p:txBody>
          <a:bodyPr>
            <a:normAutofit fontScale="90000"/>
          </a:bodyPr>
          <a:lstStyle/>
          <a:p>
            <a:pPr algn="ctr"/>
            <a:r>
              <a:rPr lang="en-US" dirty="0" smtClean="0"/>
              <a:t>Why is Event Schema </a:t>
            </a:r>
            <a:r>
              <a:rPr lang="en-US" dirty="0"/>
              <a:t>U</a:t>
            </a:r>
            <a:r>
              <a:rPr lang="en-US" dirty="0" smtClean="0"/>
              <a:t>seful? [1] Enhance Information Extraction</a:t>
            </a:r>
            <a:endParaRPr lang="en-US" dirty="0"/>
          </a:p>
        </p:txBody>
      </p:sp>
      <p:sp>
        <p:nvSpPr>
          <p:cNvPr id="4" name="Slide Number Placeholder 3">
            <a:extLst>
              <a:ext uri="{FF2B5EF4-FFF2-40B4-BE49-F238E27FC236}">
                <a16:creationId xmlns:a16="http://schemas.microsoft.com/office/drawing/2014/main" xmlns="" id="{02228C8F-9C68-CA44-8FE2-B776F14ACE48}"/>
              </a:ext>
            </a:extLst>
          </p:cNvPr>
          <p:cNvSpPr>
            <a:spLocks noGrp="1"/>
          </p:cNvSpPr>
          <p:nvPr>
            <p:ph type="sldNum" sz="quarter" idx="12"/>
          </p:nvPr>
        </p:nvSpPr>
        <p:spPr/>
        <p:txBody>
          <a:bodyPr/>
          <a:lstStyle/>
          <a:p>
            <a:fld id="{5E243917-268D-A04D-8121-790DAE7EE72B}" type="slidenum">
              <a:rPr lang="en-US" smtClean="0"/>
              <a:t>16</a:t>
            </a:fld>
            <a:endParaRPr lang="en-US"/>
          </a:p>
        </p:txBody>
      </p:sp>
      <p:pic>
        <p:nvPicPr>
          <p:cNvPr id="5" name="Google Shape;741;p39">
            <a:extLst>
              <a:ext uri="{FF2B5EF4-FFF2-40B4-BE49-F238E27FC236}">
                <a16:creationId xmlns:a16="http://schemas.microsoft.com/office/drawing/2014/main" xmlns="" id="{04267FF1-F219-6C40-AE8B-53D2246F41DA}"/>
              </a:ext>
            </a:extLst>
          </p:cNvPr>
          <p:cNvPicPr preferRelativeResize="0">
            <a:picLocks noGrp="1"/>
          </p:cNvPicPr>
          <p:nvPr>
            <p:ph idx="1"/>
          </p:nvPr>
        </p:nvPicPr>
        <p:blipFill>
          <a:blip r:embed="rId3"/>
          <a:srcRect/>
          <a:stretch/>
        </p:blipFill>
        <p:spPr>
          <a:xfrm>
            <a:off x="854873" y="1988747"/>
            <a:ext cx="9882644" cy="3904940"/>
          </a:xfrm>
          <a:prstGeom prst="rect">
            <a:avLst/>
          </a:prstGeom>
          <a:noFill/>
          <a:ln>
            <a:noFill/>
          </a:ln>
        </p:spPr>
      </p:pic>
      <p:sp>
        <p:nvSpPr>
          <p:cNvPr id="8" name="Content Placeholder 2">
            <a:extLst>
              <a:ext uri="{FF2B5EF4-FFF2-40B4-BE49-F238E27FC236}">
                <a16:creationId xmlns:a16="http://schemas.microsoft.com/office/drawing/2014/main" xmlns="" id="{09DAAC0A-2FAF-7547-A7E0-098DE969B171}"/>
              </a:ext>
            </a:extLst>
          </p:cNvPr>
          <p:cNvSpPr txBox="1">
            <a:spLocks/>
          </p:cNvSpPr>
          <p:nvPr/>
        </p:nvSpPr>
        <p:spPr>
          <a:xfrm>
            <a:off x="592319" y="1398587"/>
            <a:ext cx="10947400" cy="7905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Helvetica"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Helvetica"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Helvetica"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 typical sequence-to-graph information extraction </a:t>
            </a:r>
            <a:r>
              <a:rPr lang="en-US" smtClean="0"/>
              <a:t>model [</a:t>
            </a:r>
            <a:r>
              <a:rPr lang="en-US" dirty="0" smtClean="0"/>
              <a:t>Lin et al., </a:t>
            </a:r>
            <a:r>
              <a:rPr lang="en-US" smtClean="0"/>
              <a:t>ACL2020]</a:t>
            </a:r>
          </a:p>
        </p:txBody>
      </p:sp>
    </p:spTree>
    <p:extLst>
      <p:ext uri="{BB962C8B-B14F-4D97-AF65-F5344CB8AC3E}">
        <p14:creationId xmlns:p14="http://schemas.microsoft.com/office/powerpoint/2010/main" val="1563534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C8EDEA5-384A-CF41-BADC-92F59D55B3F9}"/>
              </a:ext>
            </a:extLst>
          </p:cNvPr>
          <p:cNvSpPr>
            <a:spLocks noGrp="1"/>
          </p:cNvSpPr>
          <p:nvPr>
            <p:ph idx="1"/>
          </p:nvPr>
        </p:nvSpPr>
        <p:spPr>
          <a:xfrm>
            <a:off x="482600" y="1178560"/>
            <a:ext cx="11226800" cy="1900813"/>
          </a:xfrm>
        </p:spPr>
        <p:txBody>
          <a:bodyPr>
            <a:normAutofit/>
          </a:bodyPr>
          <a:lstStyle/>
          <a:p>
            <a:pPr>
              <a:spcBef>
                <a:spcPts val="0"/>
              </a:spcBef>
              <a:buSzPts val="1800"/>
            </a:pPr>
            <a:r>
              <a:rPr lang="en-US" sz="2000" dirty="0">
                <a:latin typeface="Arial" panose="020B0604020202020204" pitchFamily="34" charset="0"/>
                <a:cs typeface="Arial" panose="020B0604020202020204" pitchFamily="34" charset="0"/>
              </a:rPr>
              <a:t>We design a set of </a:t>
            </a:r>
            <a:r>
              <a:rPr lang="en-US" sz="2000" i="1" dirty="0">
                <a:latin typeface="Arial" panose="020B0604020202020204" pitchFamily="34" charset="0"/>
                <a:cs typeface="Arial" panose="020B0604020202020204" pitchFamily="34" charset="0"/>
              </a:rPr>
              <a:t>global feature templates</a:t>
            </a:r>
            <a:r>
              <a:rPr lang="en-US" sz="2000" dirty="0">
                <a:latin typeface="Arial" panose="020B0604020202020204" pitchFamily="34" charset="0"/>
                <a:cs typeface="Arial" panose="020B0604020202020204" pitchFamily="34" charset="0"/>
              </a:rPr>
              <a:t> (e.g., event_type</a:t>
            </a:r>
            <a:r>
              <a:rPr lang="en-US" sz="2000"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 role</a:t>
            </a:r>
            <a:r>
              <a:rPr lang="en-US" sz="2000"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 role</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event_type</a:t>
            </a:r>
            <a:r>
              <a:rPr lang="en-US" sz="2000" baseline="-25000"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 an entity acts a role</a:t>
            </a:r>
            <a:r>
              <a:rPr lang="en-US" sz="2000"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argument for an event_type</a:t>
            </a:r>
            <a:r>
              <a:rPr lang="en-US" sz="2000"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event and a role</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argument for an event_type</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event in the same sentence). A more comprehensive event schema library is inducted following (Li et al, 2020).</a:t>
            </a:r>
          </a:p>
          <a:p>
            <a:pPr>
              <a:spcBef>
                <a:spcPts val="0"/>
              </a:spcBef>
              <a:buSzPts val="1800"/>
            </a:pPr>
            <a:r>
              <a:rPr lang="en-US" sz="2000" dirty="0">
                <a:latin typeface="Arial" panose="020B0604020202020204" pitchFamily="34" charset="0"/>
                <a:cs typeface="Arial" panose="020B0604020202020204" pitchFamily="34" charset="0"/>
              </a:rPr>
              <a:t>The model learns the </a:t>
            </a:r>
            <a:r>
              <a:rPr lang="en-US" sz="2000" i="1" dirty="0">
                <a:latin typeface="Arial" panose="020B0604020202020204" pitchFamily="34" charset="0"/>
                <a:cs typeface="Arial" panose="020B0604020202020204" pitchFamily="34" charset="0"/>
              </a:rPr>
              <a:t>weight</a:t>
            </a:r>
            <a:r>
              <a:rPr lang="en-US" sz="2000" dirty="0">
                <a:latin typeface="Arial" panose="020B0604020202020204" pitchFamily="34" charset="0"/>
                <a:cs typeface="Arial" panose="020B0604020202020204" pitchFamily="34" charset="0"/>
              </a:rPr>
              <a:t> of each feature during training</a:t>
            </a:r>
            <a:endParaRPr lang="en-US" sz="1800" dirty="0">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E4546C0B-4002-2548-AE6F-E771B4C60EE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Arial"/>
                <a:ea typeface="+mn-ea"/>
                <a:cs typeface="+mn-cs"/>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lang="en-US" sz="1200" b="0" i="0" u="none" strike="noStrike" kern="1200" cap="none" spc="0" normalizeH="0" baseline="0" noProof="0">
              <a:ln>
                <a:noFill/>
              </a:ln>
              <a:solidFill>
                <a:srgbClr val="424857"/>
              </a:solidFill>
              <a:effectLst/>
              <a:uLnTx/>
              <a:uFillTx/>
              <a:latin typeface="Arial"/>
              <a:ea typeface="+mn-ea"/>
              <a:cs typeface="+mn-cs"/>
              <a:sym typeface="Arial"/>
            </a:endParaRPr>
          </a:p>
        </p:txBody>
      </p:sp>
      <p:sp>
        <p:nvSpPr>
          <p:cNvPr id="6" name="Google Shape;750;p40">
            <a:extLst>
              <a:ext uri="{FF2B5EF4-FFF2-40B4-BE49-F238E27FC236}">
                <a16:creationId xmlns:a16="http://schemas.microsoft.com/office/drawing/2014/main" xmlns="" id="{6F77E673-5CAF-BA49-A1F0-279FD46A02D0}"/>
              </a:ext>
            </a:extLst>
          </p:cNvPr>
          <p:cNvSpPr txBox="1">
            <a:spLocks/>
          </p:cNvSpPr>
          <p:nvPr/>
        </p:nvSpPr>
        <p:spPr>
          <a:xfrm>
            <a:off x="6252547" y="3528864"/>
            <a:ext cx="1297452"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Calibri"/>
                <a:sym typeface="Calibri"/>
              </a:rPr>
              <a:t>target</a:t>
            </a:r>
            <a:endParaRPr kumimoji="0"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7" name="Google Shape;751;p40">
            <a:extLst>
              <a:ext uri="{FF2B5EF4-FFF2-40B4-BE49-F238E27FC236}">
                <a16:creationId xmlns:a16="http://schemas.microsoft.com/office/drawing/2014/main" xmlns="" id="{53D062D4-E4DF-6245-8192-7E45D1777B2B}"/>
              </a:ext>
            </a:extLst>
          </p:cNvPr>
          <p:cNvSpPr txBox="1">
            <a:spLocks/>
          </p:cNvSpPr>
          <p:nvPr/>
        </p:nvSpPr>
        <p:spPr>
          <a:xfrm>
            <a:off x="4640744" y="4339015"/>
            <a:ext cx="1296736"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cs typeface="Calibri"/>
                <a:sym typeface="Calibri"/>
              </a:rPr>
              <a:t>Life.Die</a:t>
            </a:r>
            <a:endParaRPr kumimoji="0" sz="14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Calibri"/>
              <a:sym typeface="Calibri"/>
            </a:endParaRPr>
          </a:p>
        </p:txBody>
      </p:sp>
      <p:sp>
        <p:nvSpPr>
          <p:cNvPr id="8" name="Google Shape;752;p40">
            <a:extLst>
              <a:ext uri="{FF2B5EF4-FFF2-40B4-BE49-F238E27FC236}">
                <a16:creationId xmlns:a16="http://schemas.microsoft.com/office/drawing/2014/main" xmlns="" id="{C0F29326-423C-164F-AE45-6396487A13F5}"/>
              </a:ext>
            </a:extLst>
          </p:cNvPr>
          <p:cNvSpPr txBox="1">
            <a:spLocks/>
          </p:cNvSpPr>
          <p:nvPr/>
        </p:nvSpPr>
        <p:spPr>
          <a:xfrm>
            <a:off x="5947877" y="4314156"/>
            <a:ext cx="1984472"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cs typeface="Calibri"/>
                <a:sym typeface="Calibri"/>
              </a:rPr>
              <a:t>Conflict.Attack</a:t>
            </a:r>
            <a:endParaRPr kumimoji="0" sz="14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Calibri"/>
              <a:sym typeface="Calibri"/>
            </a:endParaRPr>
          </a:p>
        </p:txBody>
      </p:sp>
      <p:cxnSp>
        <p:nvCxnSpPr>
          <p:cNvPr id="9" name="Google Shape;753;p40">
            <a:extLst>
              <a:ext uri="{FF2B5EF4-FFF2-40B4-BE49-F238E27FC236}">
                <a16:creationId xmlns:a16="http://schemas.microsoft.com/office/drawing/2014/main" xmlns="" id="{76D45485-0E61-2D4D-B0E0-1CBA1E439995}"/>
              </a:ext>
            </a:extLst>
          </p:cNvPr>
          <p:cNvCxnSpPr>
            <a:cxnSpLocks/>
            <a:stCxn id="12" idx="3"/>
          </p:cNvCxnSpPr>
          <p:nvPr/>
        </p:nvCxnSpPr>
        <p:spPr>
          <a:xfrm flipH="1">
            <a:off x="5284316" y="3520520"/>
            <a:ext cx="769200" cy="644700"/>
          </a:xfrm>
          <a:prstGeom prst="straightConnector1">
            <a:avLst/>
          </a:prstGeom>
          <a:noFill/>
          <a:ln w="38100" cap="flat" cmpd="sng">
            <a:solidFill>
              <a:srgbClr val="8F9FB3"/>
            </a:solidFill>
            <a:prstDash val="solid"/>
            <a:miter lim="800000"/>
            <a:headEnd type="none" w="sm" len="sm"/>
            <a:tailEnd type="none" w="sm" len="sm"/>
          </a:ln>
        </p:spPr>
      </p:cxnSp>
      <p:cxnSp>
        <p:nvCxnSpPr>
          <p:cNvPr id="10" name="Google Shape;756;p40">
            <a:extLst>
              <a:ext uri="{FF2B5EF4-FFF2-40B4-BE49-F238E27FC236}">
                <a16:creationId xmlns:a16="http://schemas.microsoft.com/office/drawing/2014/main" xmlns="" id="{95A39D67-35DB-6B42-BD1B-AED29DB47CB1}"/>
              </a:ext>
            </a:extLst>
          </p:cNvPr>
          <p:cNvCxnSpPr>
            <a:cxnSpLocks/>
            <a:stCxn id="12" idx="5"/>
          </p:cNvCxnSpPr>
          <p:nvPr/>
        </p:nvCxnSpPr>
        <p:spPr>
          <a:xfrm>
            <a:off x="6161279" y="3520520"/>
            <a:ext cx="774000" cy="644700"/>
          </a:xfrm>
          <a:prstGeom prst="straightConnector1">
            <a:avLst/>
          </a:prstGeom>
          <a:noFill/>
          <a:ln w="38100" cap="flat" cmpd="sng">
            <a:solidFill>
              <a:srgbClr val="8F9FB3"/>
            </a:solidFill>
            <a:prstDash val="solid"/>
            <a:miter lim="800000"/>
            <a:headEnd type="none" w="sm" len="sm"/>
            <a:tailEnd type="none" w="sm" len="sm"/>
          </a:ln>
        </p:spPr>
      </p:cxnSp>
      <p:sp>
        <p:nvSpPr>
          <p:cNvPr id="12" name="Google Shape;754;p40">
            <a:extLst>
              <a:ext uri="{FF2B5EF4-FFF2-40B4-BE49-F238E27FC236}">
                <a16:creationId xmlns:a16="http://schemas.microsoft.com/office/drawing/2014/main" xmlns="" id="{30C2E8EC-D33D-4A40-BC78-A5715B46F3BF}"/>
              </a:ext>
            </a:extLst>
          </p:cNvPr>
          <p:cNvSpPr>
            <a:spLocks/>
          </p:cNvSpPr>
          <p:nvPr/>
        </p:nvSpPr>
        <p:spPr>
          <a:xfrm>
            <a:off x="6031197" y="3390438"/>
            <a:ext cx="152400" cy="1524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17" name="Google Shape;761;p40">
            <a:extLst>
              <a:ext uri="{FF2B5EF4-FFF2-40B4-BE49-F238E27FC236}">
                <a16:creationId xmlns:a16="http://schemas.microsoft.com/office/drawing/2014/main" xmlns="" id="{C196C798-2984-F74F-96B9-77B0273B0924}"/>
              </a:ext>
            </a:extLst>
          </p:cNvPr>
          <p:cNvSpPr txBox="1">
            <a:spLocks/>
          </p:cNvSpPr>
          <p:nvPr/>
        </p:nvSpPr>
        <p:spPr>
          <a:xfrm>
            <a:off x="4670082" y="3542839"/>
            <a:ext cx="115555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Calibri"/>
                <a:sym typeface="Calibri"/>
              </a:rPr>
              <a:t>victim</a:t>
            </a:r>
            <a:endParaRPr kumimoji="0"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9" name="Google Shape;763;p40">
            <a:extLst>
              <a:ext uri="{FF2B5EF4-FFF2-40B4-BE49-F238E27FC236}">
                <a16:creationId xmlns:a16="http://schemas.microsoft.com/office/drawing/2014/main" xmlns="" id="{6E97ACA9-64B9-D345-9454-27453212919F}"/>
              </a:ext>
            </a:extLst>
          </p:cNvPr>
          <p:cNvSpPr txBox="1">
            <a:spLocks/>
          </p:cNvSpPr>
          <p:nvPr/>
        </p:nvSpPr>
        <p:spPr>
          <a:xfrm>
            <a:off x="9984145" y="3528864"/>
            <a:ext cx="1249842"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4757"/>
                </a:solidFill>
                <a:effectLst/>
                <a:uLnTx/>
                <a:uFillTx/>
                <a:latin typeface="Roboto" panose="02000000000000000000" pitchFamily="2" charset="0"/>
                <a:ea typeface="Roboto" panose="02000000000000000000" pitchFamily="2" charset="0"/>
                <a:cs typeface="Calibri"/>
                <a:sym typeface="Calibri"/>
              </a:rPr>
              <a:t>attacker</a:t>
            </a:r>
            <a:endParaRPr kumimoji="0"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0" name="Google Shape;764;p40">
            <a:extLst>
              <a:ext uri="{FF2B5EF4-FFF2-40B4-BE49-F238E27FC236}">
                <a16:creationId xmlns:a16="http://schemas.microsoft.com/office/drawing/2014/main" xmlns="" id="{BE16E24D-9B6D-E94D-97BD-4DF96473EA6F}"/>
              </a:ext>
            </a:extLst>
          </p:cNvPr>
          <p:cNvSpPr txBox="1">
            <a:spLocks/>
          </p:cNvSpPr>
          <p:nvPr/>
        </p:nvSpPr>
        <p:spPr>
          <a:xfrm>
            <a:off x="7977564" y="4333384"/>
            <a:ext cx="1588502"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cs typeface="Calibri"/>
                <a:sym typeface="Calibri"/>
              </a:rPr>
              <a:t>Life.Die</a:t>
            </a:r>
            <a:endParaRPr kumimoji="0" sz="14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Calibri"/>
              <a:sym typeface="Calibri"/>
            </a:endParaRPr>
          </a:p>
        </p:txBody>
      </p:sp>
      <p:sp>
        <p:nvSpPr>
          <p:cNvPr id="21" name="Google Shape;765;p40">
            <a:extLst>
              <a:ext uri="{FF2B5EF4-FFF2-40B4-BE49-F238E27FC236}">
                <a16:creationId xmlns:a16="http://schemas.microsoft.com/office/drawing/2014/main" xmlns="" id="{FAB5A8BB-12AF-884C-B4D1-036E7AF326B9}"/>
              </a:ext>
            </a:extLst>
          </p:cNvPr>
          <p:cNvSpPr txBox="1">
            <a:spLocks/>
          </p:cNvSpPr>
          <p:nvPr/>
        </p:nvSpPr>
        <p:spPr>
          <a:xfrm>
            <a:off x="9429275" y="4308525"/>
            <a:ext cx="1987082"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cs typeface="Calibri"/>
                <a:sym typeface="Calibri"/>
              </a:rPr>
              <a:t>Conflict.Attack</a:t>
            </a:r>
            <a:endParaRPr kumimoji="0" sz="14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Calibri"/>
              <a:sym typeface="Calibri"/>
            </a:endParaRPr>
          </a:p>
        </p:txBody>
      </p:sp>
      <p:cxnSp>
        <p:nvCxnSpPr>
          <p:cNvPr id="22" name="Google Shape;766;p40">
            <a:extLst>
              <a:ext uri="{FF2B5EF4-FFF2-40B4-BE49-F238E27FC236}">
                <a16:creationId xmlns:a16="http://schemas.microsoft.com/office/drawing/2014/main" xmlns="" id="{60D27196-59B3-DC49-8B97-2E338750136B}"/>
              </a:ext>
            </a:extLst>
          </p:cNvPr>
          <p:cNvCxnSpPr>
            <a:cxnSpLocks/>
            <a:stCxn id="25" idx="3"/>
          </p:cNvCxnSpPr>
          <p:nvPr/>
        </p:nvCxnSpPr>
        <p:spPr>
          <a:xfrm flipH="1">
            <a:off x="8767018" y="3514889"/>
            <a:ext cx="769200" cy="644700"/>
          </a:xfrm>
          <a:prstGeom prst="straightConnector1">
            <a:avLst/>
          </a:prstGeom>
          <a:noFill/>
          <a:ln w="38100" cap="flat" cmpd="sng">
            <a:solidFill>
              <a:srgbClr val="8F9FB3"/>
            </a:solidFill>
            <a:prstDash val="solid"/>
            <a:miter lim="800000"/>
            <a:headEnd type="none" w="sm" len="sm"/>
            <a:tailEnd type="none" w="sm" len="sm"/>
          </a:ln>
        </p:spPr>
      </p:cxnSp>
      <p:cxnSp>
        <p:nvCxnSpPr>
          <p:cNvPr id="23" name="Google Shape;769;p40">
            <a:extLst>
              <a:ext uri="{FF2B5EF4-FFF2-40B4-BE49-F238E27FC236}">
                <a16:creationId xmlns:a16="http://schemas.microsoft.com/office/drawing/2014/main" xmlns="" id="{628D3E75-D604-0943-AA68-6DB0230BFB0A}"/>
              </a:ext>
            </a:extLst>
          </p:cNvPr>
          <p:cNvCxnSpPr>
            <a:cxnSpLocks/>
            <a:stCxn id="25" idx="5"/>
          </p:cNvCxnSpPr>
          <p:nvPr/>
        </p:nvCxnSpPr>
        <p:spPr>
          <a:xfrm>
            <a:off x="9643981" y="3514889"/>
            <a:ext cx="774000" cy="644700"/>
          </a:xfrm>
          <a:prstGeom prst="straightConnector1">
            <a:avLst/>
          </a:prstGeom>
          <a:noFill/>
          <a:ln w="38100" cap="flat" cmpd="sng">
            <a:solidFill>
              <a:srgbClr val="8F9FB3"/>
            </a:solidFill>
            <a:prstDash val="solid"/>
            <a:miter lim="800000"/>
            <a:headEnd type="none" w="sm" len="sm"/>
            <a:tailEnd type="none" w="sm" len="sm"/>
          </a:ln>
        </p:spPr>
      </p:cxnSp>
      <p:sp>
        <p:nvSpPr>
          <p:cNvPr id="25" name="Google Shape;767;p40">
            <a:extLst>
              <a:ext uri="{FF2B5EF4-FFF2-40B4-BE49-F238E27FC236}">
                <a16:creationId xmlns:a16="http://schemas.microsoft.com/office/drawing/2014/main" xmlns="" id="{EC6C80E4-F214-2E40-8AB1-D41A21E69D6F}"/>
              </a:ext>
            </a:extLst>
          </p:cNvPr>
          <p:cNvSpPr>
            <a:spLocks/>
          </p:cNvSpPr>
          <p:nvPr/>
        </p:nvSpPr>
        <p:spPr>
          <a:xfrm>
            <a:off x="9513900" y="3384807"/>
            <a:ext cx="152400" cy="1524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0" name="Google Shape;774;p40">
            <a:extLst>
              <a:ext uri="{FF2B5EF4-FFF2-40B4-BE49-F238E27FC236}">
                <a16:creationId xmlns:a16="http://schemas.microsoft.com/office/drawing/2014/main" xmlns="" id="{97D5EDEC-1CED-D64D-8644-DEA2B7971F10}"/>
              </a:ext>
            </a:extLst>
          </p:cNvPr>
          <p:cNvSpPr txBox="1">
            <a:spLocks/>
          </p:cNvSpPr>
          <p:nvPr/>
        </p:nvSpPr>
        <p:spPr>
          <a:xfrm>
            <a:off x="8300898" y="3537208"/>
            <a:ext cx="1037124"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Calibri"/>
                <a:sym typeface="Calibri"/>
              </a:rPr>
              <a:t>victim</a:t>
            </a:r>
            <a:endParaRPr kumimoji="0"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31" name="Google Shape;775;p40">
            <a:extLst>
              <a:ext uri="{FF2B5EF4-FFF2-40B4-BE49-F238E27FC236}">
                <a16:creationId xmlns:a16="http://schemas.microsoft.com/office/drawing/2014/main" xmlns="" id="{DAC7B89B-E2F9-004D-AE8A-485165610C06}"/>
              </a:ext>
            </a:extLst>
          </p:cNvPr>
          <p:cNvSpPr>
            <a:spLocks/>
          </p:cNvSpPr>
          <p:nvPr/>
        </p:nvSpPr>
        <p:spPr>
          <a:xfrm rot="18900000">
            <a:off x="9929505" y="3750997"/>
            <a:ext cx="187975" cy="187975"/>
          </a:xfrm>
          <a:prstGeom prst="plus">
            <a:avLst>
              <a:gd name="adj" fmla="val 33781"/>
            </a:avLst>
          </a:prstGeom>
          <a:solidFill>
            <a:srgbClr val="FF4757"/>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4" name="Google Shape;778;p40">
            <a:extLst>
              <a:ext uri="{FF2B5EF4-FFF2-40B4-BE49-F238E27FC236}">
                <a16:creationId xmlns:a16="http://schemas.microsoft.com/office/drawing/2014/main" xmlns="" id="{DEC9BCFB-E981-DC40-9907-CDB5CC3A8E0E}"/>
              </a:ext>
            </a:extLst>
          </p:cNvPr>
          <p:cNvSpPr>
            <a:spLocks/>
          </p:cNvSpPr>
          <p:nvPr/>
        </p:nvSpPr>
        <p:spPr>
          <a:xfrm rot="10800000">
            <a:off x="4452293" y="3680913"/>
            <a:ext cx="347241" cy="462988"/>
          </a:xfrm>
          <a:prstGeom prst="downArrow">
            <a:avLst>
              <a:gd name="adj1" fmla="val 50000"/>
              <a:gd name="adj2" fmla="val 50000"/>
            </a:avLst>
          </a:prstGeom>
          <a:solidFill>
            <a:srgbClr val="B1D1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5" name="Google Shape;779;p40">
            <a:extLst>
              <a:ext uri="{FF2B5EF4-FFF2-40B4-BE49-F238E27FC236}">
                <a16:creationId xmlns:a16="http://schemas.microsoft.com/office/drawing/2014/main" xmlns="" id="{9FE3A1C8-7D65-B84D-A443-77CB9C6A345E}"/>
              </a:ext>
            </a:extLst>
          </p:cNvPr>
          <p:cNvSpPr>
            <a:spLocks/>
          </p:cNvSpPr>
          <p:nvPr/>
        </p:nvSpPr>
        <p:spPr>
          <a:xfrm>
            <a:off x="11117762" y="3677507"/>
            <a:ext cx="347241" cy="462988"/>
          </a:xfrm>
          <a:prstGeom prst="downArrow">
            <a:avLst>
              <a:gd name="adj1" fmla="val 50000"/>
              <a:gd name="adj2" fmla="val 50000"/>
            </a:avLst>
          </a:prstGeom>
          <a:solidFill>
            <a:srgbClr val="FF475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6" name="Google Shape;780;p40">
            <a:extLst>
              <a:ext uri="{FF2B5EF4-FFF2-40B4-BE49-F238E27FC236}">
                <a16:creationId xmlns:a16="http://schemas.microsoft.com/office/drawing/2014/main" xmlns="" id="{EF72EAD7-4BBC-8545-A05B-7677026A2297}"/>
              </a:ext>
            </a:extLst>
          </p:cNvPr>
          <p:cNvSpPr txBox="1">
            <a:spLocks/>
          </p:cNvSpPr>
          <p:nvPr/>
        </p:nvSpPr>
        <p:spPr>
          <a:xfrm>
            <a:off x="4640745" y="4970854"/>
            <a:ext cx="2966214"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A3BA66"/>
                </a:solidFill>
                <a:effectLst/>
                <a:uLnTx/>
                <a:uFillTx/>
                <a:latin typeface="Roboto Medium" panose="02000000000000000000" pitchFamily="2" charset="0"/>
                <a:ea typeface="Roboto Medium" panose="02000000000000000000" pitchFamily="2" charset="0"/>
                <a:cs typeface="Calibri"/>
                <a:sym typeface="Calibri"/>
              </a:rPr>
              <a:t>Positive weight</a:t>
            </a:r>
            <a:endParaRPr kumimoji="0" sz="1400" b="0" i="0" u="none" strike="noStrike" kern="0" cap="none" spc="0" normalizeH="0" baseline="0" noProof="0" dirty="0">
              <a:ln>
                <a:noFill/>
              </a:ln>
              <a:solidFill>
                <a:srgbClr val="A3BA66"/>
              </a:solidFill>
              <a:effectLst/>
              <a:uLnTx/>
              <a:uFillTx/>
              <a:latin typeface="Roboto Medium" panose="02000000000000000000" pitchFamily="2" charset="0"/>
              <a:ea typeface="Roboto Medium" panose="02000000000000000000" pitchFamily="2" charset="0"/>
              <a:cs typeface="Arial"/>
              <a:sym typeface="Arial"/>
            </a:endParaRPr>
          </a:p>
        </p:txBody>
      </p:sp>
      <p:sp>
        <p:nvSpPr>
          <p:cNvPr id="37" name="Google Shape;781;p40">
            <a:extLst>
              <a:ext uri="{FF2B5EF4-FFF2-40B4-BE49-F238E27FC236}">
                <a16:creationId xmlns:a16="http://schemas.microsoft.com/office/drawing/2014/main" xmlns="" id="{3BEAEFA1-5C20-204D-8B13-2B28128D0C53}"/>
              </a:ext>
            </a:extLst>
          </p:cNvPr>
          <p:cNvSpPr txBox="1">
            <a:spLocks/>
          </p:cNvSpPr>
          <p:nvPr/>
        </p:nvSpPr>
        <p:spPr>
          <a:xfrm>
            <a:off x="8590013" y="4970854"/>
            <a:ext cx="2057400"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4757"/>
                </a:solidFill>
                <a:effectLst/>
                <a:uLnTx/>
                <a:uFillTx/>
                <a:latin typeface="Roboto Medium" panose="02000000000000000000" pitchFamily="2" charset="0"/>
                <a:ea typeface="Roboto Medium" panose="02000000000000000000" pitchFamily="2" charset="0"/>
                <a:cs typeface="Calibri"/>
                <a:sym typeface="Calibri"/>
              </a:rPr>
              <a:t>Negative weight</a:t>
            </a:r>
            <a:endParaRPr kumimoji="0" sz="14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Arial"/>
              <a:sym typeface="Arial"/>
            </a:endParaRPr>
          </a:p>
        </p:txBody>
      </p:sp>
      <p:cxnSp>
        <p:nvCxnSpPr>
          <p:cNvPr id="41" name="Google Shape;753;p40">
            <a:extLst>
              <a:ext uri="{FF2B5EF4-FFF2-40B4-BE49-F238E27FC236}">
                <a16:creationId xmlns:a16="http://schemas.microsoft.com/office/drawing/2014/main" xmlns="" id="{65AA5094-8F54-9E47-8C34-EC4287BF5F96}"/>
              </a:ext>
            </a:extLst>
          </p:cNvPr>
          <p:cNvCxnSpPr>
            <a:cxnSpLocks/>
            <a:stCxn id="44" idx="3"/>
          </p:cNvCxnSpPr>
          <p:nvPr/>
        </p:nvCxnSpPr>
        <p:spPr>
          <a:xfrm flipH="1">
            <a:off x="1461616" y="3520520"/>
            <a:ext cx="769200" cy="644700"/>
          </a:xfrm>
          <a:prstGeom prst="straightConnector1">
            <a:avLst/>
          </a:prstGeom>
          <a:noFill/>
          <a:ln w="38100" cap="flat" cmpd="sng">
            <a:solidFill>
              <a:srgbClr val="8F9FB3"/>
            </a:solidFill>
            <a:prstDash val="solid"/>
            <a:miter lim="800000"/>
            <a:headEnd type="none" w="sm" len="sm"/>
            <a:tailEnd type="none" w="sm" len="sm"/>
          </a:ln>
        </p:spPr>
      </p:cxnSp>
      <p:cxnSp>
        <p:nvCxnSpPr>
          <p:cNvPr id="42" name="Google Shape;756;p40">
            <a:extLst>
              <a:ext uri="{FF2B5EF4-FFF2-40B4-BE49-F238E27FC236}">
                <a16:creationId xmlns:a16="http://schemas.microsoft.com/office/drawing/2014/main" xmlns="" id="{240EFADD-D107-044B-8D86-39ADFBA26056}"/>
              </a:ext>
            </a:extLst>
          </p:cNvPr>
          <p:cNvCxnSpPr>
            <a:cxnSpLocks/>
            <a:stCxn id="44" idx="5"/>
          </p:cNvCxnSpPr>
          <p:nvPr/>
        </p:nvCxnSpPr>
        <p:spPr>
          <a:xfrm>
            <a:off x="2338579" y="3520520"/>
            <a:ext cx="774000" cy="644700"/>
          </a:xfrm>
          <a:prstGeom prst="straightConnector1">
            <a:avLst/>
          </a:prstGeom>
          <a:noFill/>
          <a:ln w="38100" cap="flat" cmpd="sng">
            <a:solidFill>
              <a:srgbClr val="8F9FB3"/>
            </a:solidFill>
            <a:prstDash val="solid"/>
            <a:miter lim="800000"/>
            <a:headEnd type="none" w="sm" len="sm"/>
            <a:tailEnd type="none" w="sm" len="sm"/>
          </a:ln>
        </p:spPr>
      </p:cxnSp>
      <p:sp>
        <p:nvSpPr>
          <p:cNvPr id="44" name="Google Shape;754;p40">
            <a:extLst>
              <a:ext uri="{FF2B5EF4-FFF2-40B4-BE49-F238E27FC236}">
                <a16:creationId xmlns:a16="http://schemas.microsoft.com/office/drawing/2014/main" xmlns="" id="{5CA03466-CC84-4E41-89F7-B0E56E7A563D}"/>
              </a:ext>
            </a:extLst>
          </p:cNvPr>
          <p:cNvSpPr>
            <a:spLocks/>
          </p:cNvSpPr>
          <p:nvPr/>
        </p:nvSpPr>
        <p:spPr>
          <a:xfrm>
            <a:off x="2208497" y="3390438"/>
            <a:ext cx="152400" cy="1524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48" name="Google Shape;780;p40">
            <a:extLst>
              <a:ext uri="{FF2B5EF4-FFF2-40B4-BE49-F238E27FC236}">
                <a16:creationId xmlns:a16="http://schemas.microsoft.com/office/drawing/2014/main" xmlns="" id="{680DC4A3-AFBE-2D4F-B4F7-BE0217E0338A}"/>
              </a:ext>
            </a:extLst>
          </p:cNvPr>
          <p:cNvSpPr txBox="1">
            <a:spLocks/>
          </p:cNvSpPr>
          <p:nvPr/>
        </p:nvSpPr>
        <p:spPr>
          <a:xfrm>
            <a:off x="818045" y="4970854"/>
            <a:ext cx="2966214"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49525D"/>
                </a:solidFill>
                <a:effectLst/>
                <a:uLnTx/>
                <a:uFillTx/>
                <a:latin typeface="Roboto Medium" panose="02000000000000000000" pitchFamily="2" charset="0"/>
                <a:ea typeface="Roboto Medium" panose="02000000000000000000" pitchFamily="2" charset="0"/>
                <a:cs typeface="Calibri"/>
                <a:sym typeface="Calibri"/>
              </a:rPr>
              <a:t>Template</a:t>
            </a:r>
            <a:endParaRPr kumimoji="0" sz="1400" b="0" i="0" u="none" strike="noStrike" kern="0" cap="none" spc="0" normalizeH="0" baseline="0" noProof="0" dirty="0">
              <a:ln>
                <a:noFill/>
              </a:ln>
              <a:solidFill>
                <a:srgbClr val="49525D"/>
              </a:solidFill>
              <a:effectLst/>
              <a:uLnTx/>
              <a:uFillTx/>
              <a:latin typeface="Roboto Medium" panose="02000000000000000000" pitchFamily="2" charset="0"/>
              <a:ea typeface="Roboto Medium" panose="02000000000000000000" pitchFamily="2" charset="0"/>
              <a:cs typeface="Arial"/>
              <a:sym typeface="Arial"/>
            </a:endParaRPr>
          </a:p>
        </p:txBody>
      </p:sp>
      <p:sp>
        <p:nvSpPr>
          <p:cNvPr id="49" name="Rounded Rectangle 48">
            <a:extLst>
              <a:ext uri="{FF2B5EF4-FFF2-40B4-BE49-F238E27FC236}">
                <a16:creationId xmlns:a16="http://schemas.microsoft.com/office/drawing/2014/main" xmlns="" id="{A004C94B-607B-DE4C-B925-D0E08A30BE9E}"/>
              </a:ext>
            </a:extLst>
          </p:cNvPr>
          <p:cNvSpPr/>
          <p:nvPr/>
        </p:nvSpPr>
        <p:spPr>
          <a:xfrm>
            <a:off x="740427" y="4356623"/>
            <a:ext cx="1442350" cy="421760"/>
          </a:xfrm>
          <a:prstGeom prst="roundRect">
            <a:avLst/>
          </a:prstGeom>
          <a:solidFill>
            <a:schemeClr val="bg1"/>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49525D"/>
                </a:solidFill>
                <a:effectLst/>
                <a:uLnTx/>
                <a:uFillTx/>
                <a:latin typeface="Roboto Medium" panose="02000000000000000000" pitchFamily="2" charset="0"/>
                <a:ea typeface="Roboto Medium" panose="02000000000000000000" pitchFamily="2" charset="0"/>
                <a:cs typeface="+mn-cs"/>
                <a:sym typeface="Arial"/>
              </a:rPr>
              <a:t>event_type</a:t>
            </a:r>
            <a:r>
              <a:rPr kumimoji="0" lang="en-US" sz="1600" b="0" i="0" u="none" strike="noStrike" kern="0" cap="none" spc="0" normalizeH="0" baseline="-25000" noProof="0" dirty="0">
                <a:ln>
                  <a:noFill/>
                </a:ln>
                <a:solidFill>
                  <a:srgbClr val="49525D"/>
                </a:solidFill>
                <a:effectLst/>
                <a:uLnTx/>
                <a:uFillTx/>
                <a:latin typeface="Roboto Medium" panose="02000000000000000000" pitchFamily="2" charset="0"/>
                <a:ea typeface="Roboto Medium" panose="02000000000000000000" pitchFamily="2" charset="0"/>
                <a:cs typeface="+mn-cs"/>
                <a:sym typeface="Arial"/>
              </a:rPr>
              <a:t>1</a:t>
            </a:r>
          </a:p>
        </p:txBody>
      </p:sp>
      <p:sp>
        <p:nvSpPr>
          <p:cNvPr id="50" name="Rounded Rectangle 49">
            <a:extLst>
              <a:ext uri="{FF2B5EF4-FFF2-40B4-BE49-F238E27FC236}">
                <a16:creationId xmlns:a16="http://schemas.microsoft.com/office/drawing/2014/main" xmlns="" id="{F8095EE4-6738-D74B-BC64-A12D43EC0EF1}"/>
              </a:ext>
            </a:extLst>
          </p:cNvPr>
          <p:cNvSpPr/>
          <p:nvPr/>
        </p:nvSpPr>
        <p:spPr>
          <a:xfrm>
            <a:off x="2386747" y="4350188"/>
            <a:ext cx="1442350" cy="421760"/>
          </a:xfrm>
          <a:prstGeom prst="roundRect">
            <a:avLst/>
          </a:prstGeom>
          <a:solidFill>
            <a:schemeClr val="bg1"/>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49525D"/>
                </a:solidFill>
                <a:effectLst/>
                <a:uLnTx/>
                <a:uFillTx/>
                <a:latin typeface="Roboto Medium" panose="02000000000000000000" pitchFamily="2" charset="0"/>
                <a:ea typeface="Roboto Medium" panose="02000000000000000000" pitchFamily="2" charset="0"/>
                <a:cs typeface="+mn-cs"/>
                <a:sym typeface="Arial"/>
              </a:rPr>
              <a:t>event_type</a:t>
            </a:r>
            <a:r>
              <a:rPr kumimoji="0" lang="en-US" sz="1600" b="0" i="0" u="none" strike="noStrike" kern="0" cap="none" spc="0" normalizeH="0" baseline="-25000" noProof="0" dirty="0">
                <a:ln>
                  <a:noFill/>
                </a:ln>
                <a:solidFill>
                  <a:srgbClr val="49525D"/>
                </a:solidFill>
                <a:effectLst/>
                <a:uLnTx/>
                <a:uFillTx/>
                <a:latin typeface="Roboto Medium" panose="02000000000000000000" pitchFamily="2" charset="0"/>
                <a:ea typeface="Roboto Medium" panose="02000000000000000000" pitchFamily="2" charset="0"/>
                <a:cs typeface="+mn-cs"/>
                <a:sym typeface="Arial"/>
              </a:rPr>
              <a:t>2</a:t>
            </a:r>
          </a:p>
        </p:txBody>
      </p:sp>
      <p:sp>
        <p:nvSpPr>
          <p:cNvPr id="51" name="Rounded Rectangle 50">
            <a:extLst>
              <a:ext uri="{FF2B5EF4-FFF2-40B4-BE49-F238E27FC236}">
                <a16:creationId xmlns:a16="http://schemas.microsoft.com/office/drawing/2014/main" xmlns="" id="{1207AC75-F204-AA4E-AD10-FF70D9CB46C3}"/>
              </a:ext>
            </a:extLst>
          </p:cNvPr>
          <p:cNvSpPr/>
          <p:nvPr/>
        </p:nvSpPr>
        <p:spPr>
          <a:xfrm>
            <a:off x="1154066" y="3487241"/>
            <a:ext cx="767471" cy="421760"/>
          </a:xfrm>
          <a:prstGeom prst="roundRect">
            <a:avLst/>
          </a:prstGeom>
          <a:solidFill>
            <a:schemeClr val="bg1"/>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49525D"/>
                </a:solidFill>
                <a:effectLst/>
                <a:uLnTx/>
                <a:uFillTx/>
                <a:latin typeface="Roboto Medium" panose="02000000000000000000" pitchFamily="2" charset="0"/>
                <a:ea typeface="Roboto Medium" panose="02000000000000000000" pitchFamily="2" charset="0"/>
                <a:cs typeface="+mn-cs"/>
                <a:sym typeface="Arial"/>
              </a:rPr>
              <a:t>role</a:t>
            </a:r>
            <a:r>
              <a:rPr kumimoji="0" lang="en-US" sz="1600" b="0" i="0" u="none" strike="noStrike" kern="0" cap="none" spc="0" normalizeH="0" baseline="-25000" noProof="0" dirty="0">
                <a:ln>
                  <a:noFill/>
                </a:ln>
                <a:solidFill>
                  <a:srgbClr val="49525D"/>
                </a:solidFill>
                <a:effectLst/>
                <a:uLnTx/>
                <a:uFillTx/>
                <a:latin typeface="Roboto Medium" panose="02000000000000000000" pitchFamily="2" charset="0"/>
                <a:ea typeface="Roboto Medium" panose="02000000000000000000" pitchFamily="2" charset="0"/>
                <a:cs typeface="+mn-cs"/>
                <a:sym typeface="Arial"/>
              </a:rPr>
              <a:t>1</a:t>
            </a:r>
          </a:p>
        </p:txBody>
      </p:sp>
      <p:sp>
        <p:nvSpPr>
          <p:cNvPr id="52" name="Rounded Rectangle 51">
            <a:extLst>
              <a:ext uri="{FF2B5EF4-FFF2-40B4-BE49-F238E27FC236}">
                <a16:creationId xmlns:a16="http://schemas.microsoft.com/office/drawing/2014/main" xmlns="" id="{34382DCE-02E2-A94D-96E4-489D1AEE6DBE}"/>
              </a:ext>
            </a:extLst>
          </p:cNvPr>
          <p:cNvSpPr/>
          <p:nvPr/>
        </p:nvSpPr>
        <p:spPr>
          <a:xfrm>
            <a:off x="2641424" y="3487241"/>
            <a:ext cx="767471" cy="421760"/>
          </a:xfrm>
          <a:prstGeom prst="roundRect">
            <a:avLst/>
          </a:prstGeom>
          <a:solidFill>
            <a:schemeClr val="bg1"/>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49525D"/>
                </a:solidFill>
                <a:effectLst/>
                <a:uLnTx/>
                <a:uFillTx/>
                <a:latin typeface="Roboto Medium" panose="02000000000000000000" pitchFamily="2" charset="0"/>
                <a:ea typeface="Roboto Medium" panose="02000000000000000000" pitchFamily="2" charset="0"/>
                <a:cs typeface="+mn-cs"/>
                <a:sym typeface="Arial"/>
              </a:rPr>
              <a:t>role</a:t>
            </a:r>
            <a:r>
              <a:rPr kumimoji="0" lang="en-US" sz="1600" b="0" i="0" u="none" strike="noStrike" kern="0" cap="none" spc="0" normalizeH="0" baseline="-25000" noProof="0" dirty="0">
                <a:ln>
                  <a:noFill/>
                </a:ln>
                <a:solidFill>
                  <a:srgbClr val="49525D"/>
                </a:solidFill>
                <a:effectLst/>
                <a:uLnTx/>
                <a:uFillTx/>
                <a:latin typeface="Roboto Medium" panose="02000000000000000000" pitchFamily="2" charset="0"/>
                <a:ea typeface="Roboto Medium" panose="02000000000000000000" pitchFamily="2" charset="0"/>
                <a:cs typeface="+mn-cs"/>
                <a:sym typeface="Arial"/>
              </a:rPr>
              <a:t>2</a:t>
            </a:r>
          </a:p>
        </p:txBody>
      </p:sp>
      <p:sp>
        <p:nvSpPr>
          <p:cNvPr id="53" name="Triangle 52">
            <a:extLst>
              <a:ext uri="{FF2B5EF4-FFF2-40B4-BE49-F238E27FC236}">
                <a16:creationId xmlns:a16="http://schemas.microsoft.com/office/drawing/2014/main" xmlns="" id="{0EC679DE-AAE8-334D-97BB-A2377B0DA849}"/>
              </a:ext>
            </a:extLst>
          </p:cNvPr>
          <p:cNvSpPr/>
          <p:nvPr/>
        </p:nvSpPr>
        <p:spPr>
          <a:xfrm>
            <a:off x="1313071" y="4086713"/>
            <a:ext cx="198363" cy="171003"/>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sym typeface="Arial"/>
            </a:endParaRPr>
          </a:p>
        </p:txBody>
      </p:sp>
      <p:sp>
        <p:nvSpPr>
          <p:cNvPr id="54" name="Triangle 53">
            <a:extLst>
              <a:ext uri="{FF2B5EF4-FFF2-40B4-BE49-F238E27FC236}">
                <a16:creationId xmlns:a16="http://schemas.microsoft.com/office/drawing/2014/main" xmlns="" id="{3B1B30AB-0005-5040-A285-586D6296846B}"/>
              </a:ext>
            </a:extLst>
          </p:cNvPr>
          <p:cNvSpPr/>
          <p:nvPr/>
        </p:nvSpPr>
        <p:spPr>
          <a:xfrm>
            <a:off x="3067141" y="4086713"/>
            <a:ext cx="198363" cy="171003"/>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sym typeface="Arial"/>
            </a:endParaRPr>
          </a:p>
        </p:txBody>
      </p:sp>
      <p:sp>
        <p:nvSpPr>
          <p:cNvPr id="55" name="Triangle 54">
            <a:extLst>
              <a:ext uri="{FF2B5EF4-FFF2-40B4-BE49-F238E27FC236}">
                <a16:creationId xmlns:a16="http://schemas.microsoft.com/office/drawing/2014/main" xmlns="" id="{DAEE0E22-82CF-9548-BFB5-CFC56500B8FA}"/>
              </a:ext>
            </a:extLst>
          </p:cNvPr>
          <p:cNvSpPr/>
          <p:nvPr/>
        </p:nvSpPr>
        <p:spPr>
          <a:xfrm>
            <a:off x="5113217" y="4086713"/>
            <a:ext cx="198363" cy="171003"/>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sym typeface="Arial"/>
            </a:endParaRPr>
          </a:p>
        </p:txBody>
      </p:sp>
      <p:sp>
        <p:nvSpPr>
          <p:cNvPr id="56" name="Triangle 55">
            <a:extLst>
              <a:ext uri="{FF2B5EF4-FFF2-40B4-BE49-F238E27FC236}">
                <a16:creationId xmlns:a16="http://schemas.microsoft.com/office/drawing/2014/main" xmlns="" id="{900CD03C-3D4C-2A4F-9789-26504DEE7FFC}"/>
              </a:ext>
            </a:extLst>
          </p:cNvPr>
          <p:cNvSpPr/>
          <p:nvPr/>
        </p:nvSpPr>
        <p:spPr>
          <a:xfrm>
            <a:off x="6903871" y="4086713"/>
            <a:ext cx="198363" cy="171003"/>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sym typeface="Arial"/>
            </a:endParaRPr>
          </a:p>
        </p:txBody>
      </p:sp>
      <p:sp>
        <p:nvSpPr>
          <p:cNvPr id="57" name="Triangle 56">
            <a:extLst>
              <a:ext uri="{FF2B5EF4-FFF2-40B4-BE49-F238E27FC236}">
                <a16:creationId xmlns:a16="http://schemas.microsoft.com/office/drawing/2014/main" xmlns="" id="{12D34831-916B-FD4E-978C-2AD4B04CD3C7}"/>
              </a:ext>
            </a:extLst>
          </p:cNvPr>
          <p:cNvSpPr/>
          <p:nvPr/>
        </p:nvSpPr>
        <p:spPr>
          <a:xfrm>
            <a:off x="8595343" y="4086713"/>
            <a:ext cx="198363" cy="171003"/>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sym typeface="Arial"/>
            </a:endParaRPr>
          </a:p>
        </p:txBody>
      </p:sp>
      <p:sp>
        <p:nvSpPr>
          <p:cNvPr id="58" name="Triangle 57">
            <a:extLst>
              <a:ext uri="{FF2B5EF4-FFF2-40B4-BE49-F238E27FC236}">
                <a16:creationId xmlns:a16="http://schemas.microsoft.com/office/drawing/2014/main" xmlns="" id="{F0B111CC-B7D4-0D42-AF22-40E1387046C2}"/>
              </a:ext>
            </a:extLst>
          </p:cNvPr>
          <p:cNvSpPr/>
          <p:nvPr/>
        </p:nvSpPr>
        <p:spPr>
          <a:xfrm>
            <a:off x="10394125" y="4086713"/>
            <a:ext cx="198363" cy="171003"/>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sym typeface="Arial"/>
            </a:endParaRPr>
          </a:p>
        </p:txBody>
      </p:sp>
      <p:sp>
        <p:nvSpPr>
          <p:cNvPr id="5" name="Rectangle 4">
            <a:extLst>
              <a:ext uri="{FF2B5EF4-FFF2-40B4-BE49-F238E27FC236}">
                <a16:creationId xmlns:a16="http://schemas.microsoft.com/office/drawing/2014/main" xmlns="" id="{CB6BEF28-3A99-3A4F-ADBC-31FA4172CC1C}"/>
              </a:ext>
            </a:extLst>
          </p:cNvPr>
          <p:cNvSpPr/>
          <p:nvPr/>
        </p:nvSpPr>
        <p:spPr>
          <a:xfrm>
            <a:off x="482600" y="5664115"/>
            <a:ext cx="8013732" cy="400110"/>
          </a:xfrm>
          <a:prstGeom prst="rect">
            <a:avLst/>
          </a:prstGeom>
          <a:noFill/>
          <a:ln>
            <a:noFill/>
          </a:ln>
        </p:spPr>
        <p:txBody>
          <a:bodyPr spcFirstLastPara="1" wrap="square" lIns="91425" tIns="45700" rIns="91425" bIns="45700" anchor="t" anchorCtr="0">
            <a:normAutofit/>
          </a:bodyPr>
          <a:lstStyle/>
          <a:p>
            <a:pPr marL="457200" marR="0" lvl="0" indent="-342900" algn="l" defTabSz="914400" rtl="0" eaLnBrk="1" fontAlgn="auto" latinLnBrk="0" hangingPunct="1">
              <a:lnSpc>
                <a:spcPct val="100000"/>
              </a:lnSpc>
              <a:spcBef>
                <a:spcPts val="0"/>
              </a:spcBef>
              <a:spcAft>
                <a:spcPts val="0"/>
              </a:spcAft>
              <a:buClr>
                <a:srgbClr val="E7E6E6"/>
              </a:buClr>
              <a:buSzPts val="1800"/>
              <a:buFont typeface="Noto Sans Symbols"/>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Global score of a graph: local graph score + global feature score</a:t>
            </a:r>
          </a:p>
        </p:txBody>
      </p:sp>
      <p:pic>
        <p:nvPicPr>
          <p:cNvPr id="39" name="Picture 38">
            <a:extLst>
              <a:ext uri="{FF2B5EF4-FFF2-40B4-BE49-F238E27FC236}">
                <a16:creationId xmlns:a16="http://schemas.microsoft.com/office/drawing/2014/main" xmlns="" id="{0DA81A16-F424-9F4B-BB4A-FA3CA94EBE24}"/>
              </a:ext>
            </a:extLst>
          </p:cNvPr>
          <p:cNvPicPr>
            <a:picLocks noChangeAspect="1"/>
          </p:cNvPicPr>
          <p:nvPr/>
        </p:nvPicPr>
        <p:blipFill>
          <a:blip r:embed="rId3"/>
          <a:stretch>
            <a:fillRect/>
          </a:stretch>
        </p:blipFill>
        <p:spPr>
          <a:xfrm>
            <a:off x="4603371" y="6069034"/>
            <a:ext cx="2313244" cy="469878"/>
          </a:xfrm>
          <a:prstGeom prst="rect">
            <a:avLst/>
          </a:prstGeom>
        </p:spPr>
      </p:pic>
      <p:sp>
        <p:nvSpPr>
          <p:cNvPr id="43" name="Title 1">
            <a:extLst>
              <a:ext uri="{FF2B5EF4-FFF2-40B4-BE49-F238E27FC236}">
                <a16:creationId xmlns:a16="http://schemas.microsoft.com/office/drawing/2014/main" xmlns="" id="{DEF956A6-93A7-424B-9EFE-F192AF66B864}"/>
              </a:ext>
            </a:extLst>
          </p:cNvPr>
          <p:cNvSpPr>
            <a:spLocks noGrp="1"/>
          </p:cNvSpPr>
          <p:nvPr>
            <p:ph type="title"/>
          </p:nvPr>
        </p:nvSpPr>
        <p:spPr>
          <a:xfrm>
            <a:off x="274320" y="206829"/>
            <a:ext cx="8658102" cy="533400"/>
          </a:xfr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pPr>
            <a:r>
              <a:rPr lang="en-US" dirty="0" smtClean="0">
                <a:latin typeface="+mj-lt"/>
                <a:ea typeface="+mj-ea"/>
                <a:cs typeface="+mj-cs"/>
              </a:rPr>
              <a:t>Schema-Enhanced </a:t>
            </a:r>
            <a:r>
              <a:rPr lang="en-US" dirty="0">
                <a:latin typeface="+mj-lt"/>
                <a:ea typeface="+mj-ea"/>
                <a:cs typeface="+mj-cs"/>
              </a:rPr>
              <a:t>Information Extraction</a:t>
            </a:r>
          </a:p>
        </p:txBody>
      </p:sp>
    </p:spTree>
    <p:extLst>
      <p:ext uri="{BB962C8B-B14F-4D97-AF65-F5344CB8AC3E}">
        <p14:creationId xmlns:p14="http://schemas.microsoft.com/office/powerpoint/2010/main" val="1555222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956A6-93A7-424B-9EFE-F192AF66B864}"/>
              </a:ext>
            </a:extLst>
          </p:cNvPr>
          <p:cNvSpPr>
            <a:spLocks noGrp="1"/>
          </p:cNvSpPr>
          <p:nvPr>
            <p:ph type="title"/>
          </p:nvPr>
        </p:nvSpPr>
        <p:spPr>
          <a:xfrm>
            <a:off x="274320" y="206829"/>
            <a:ext cx="8658102" cy="533400"/>
          </a:xfr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pPr>
            <a:r>
              <a:rPr lang="en-US" dirty="0" smtClean="0">
                <a:latin typeface="+mj-lt"/>
                <a:ea typeface="+mj-ea"/>
                <a:cs typeface="+mj-cs"/>
              </a:rPr>
              <a:t>Schema-Enhanced </a:t>
            </a:r>
            <a:r>
              <a:rPr lang="en-US" dirty="0">
                <a:latin typeface="+mj-lt"/>
                <a:ea typeface="+mj-ea"/>
                <a:cs typeface="+mj-cs"/>
              </a:rPr>
              <a:t>Information Extraction</a:t>
            </a:r>
          </a:p>
        </p:txBody>
      </p:sp>
      <p:sp>
        <p:nvSpPr>
          <p:cNvPr id="3" name="Content Placeholder 2">
            <a:extLst>
              <a:ext uri="{FF2B5EF4-FFF2-40B4-BE49-F238E27FC236}">
                <a16:creationId xmlns:a16="http://schemas.microsoft.com/office/drawing/2014/main" xmlns="" id="{95D731A5-E8BD-8D43-B311-2E805A4DC8AD}"/>
              </a:ext>
            </a:extLst>
          </p:cNvPr>
          <p:cNvSpPr>
            <a:spLocks noGrp="1"/>
          </p:cNvSpPr>
          <p:nvPr>
            <p:ph idx="1"/>
          </p:nvPr>
        </p:nvSpPr>
        <p:spPr>
          <a:xfrm>
            <a:off x="482600" y="1178560"/>
            <a:ext cx="11226800" cy="923681"/>
          </a:xfrm>
        </p:spPr>
        <p:txBody>
          <a:bodyPr>
            <a:normAutofit/>
          </a:bodyPr>
          <a:lstStyle/>
          <a:p>
            <a:r>
              <a:rPr lang="en-US" sz="2000" dirty="0">
                <a:latin typeface="Arial" panose="020B0604020202020204" pitchFamily="34" charset="0"/>
                <a:cs typeface="Arial" panose="020B0604020202020204" pitchFamily="34" charset="0"/>
              </a:rPr>
              <a:t>We use beam search to decode the information graph (Lin, et al, 2020)</a:t>
            </a:r>
          </a:p>
          <a:p>
            <a:r>
              <a:rPr lang="en-US" sz="2000" dirty="0">
                <a:latin typeface="Arial" panose="020B0604020202020204" pitchFamily="34" charset="0"/>
                <a:cs typeface="Arial" panose="020B0604020202020204" pitchFamily="34" charset="0"/>
              </a:rPr>
              <a:t>Example: </a:t>
            </a:r>
            <a:r>
              <a:rPr lang="en-US" sz="2000" i="1" dirty="0">
                <a:latin typeface="Arial" panose="020B0604020202020204" pitchFamily="34" charset="0"/>
                <a:cs typeface="Arial" panose="020B0604020202020204" pitchFamily="34" charset="0"/>
              </a:rPr>
              <a:t>He also brought a check from </a:t>
            </a:r>
            <a:r>
              <a:rPr lang="en-US" sz="2000" b="1" i="1" dirty="0">
                <a:latin typeface="Arial" panose="020B0604020202020204" pitchFamily="34" charset="0"/>
                <a:cs typeface="Arial" panose="020B0604020202020204" pitchFamily="34" charset="0"/>
              </a:rPr>
              <a:t>Campbell</a:t>
            </a:r>
            <a:r>
              <a:rPr lang="en-US" sz="2000" i="1" dirty="0">
                <a:latin typeface="Arial" panose="020B0604020202020204" pitchFamily="34" charset="0"/>
                <a:cs typeface="Arial" panose="020B0604020202020204" pitchFamily="34" charset="0"/>
              </a:rPr>
              <a:t> to pay the </a:t>
            </a:r>
            <a:r>
              <a:rPr lang="en-US" sz="2000" b="1" i="1" dirty="0">
                <a:latin typeface="Arial" panose="020B0604020202020204" pitchFamily="34" charset="0"/>
                <a:cs typeface="Arial" panose="020B0604020202020204" pitchFamily="34" charset="0"/>
              </a:rPr>
              <a:t>fines</a:t>
            </a:r>
            <a:r>
              <a:rPr lang="en-US" sz="2000" i="1" dirty="0">
                <a:latin typeface="Arial" panose="020B0604020202020204" pitchFamily="34" charset="0"/>
                <a:cs typeface="Arial" panose="020B0604020202020204" pitchFamily="34" charset="0"/>
              </a:rPr>
              <a:t> and fees.</a:t>
            </a:r>
          </a:p>
          <a:p>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E7427B3E-4BFC-A84D-843F-DCC7D9C7110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Arial"/>
                <a:ea typeface="+mn-ea"/>
                <a:cs typeface="+mn-cs"/>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US" sz="1200" b="0" i="0" u="none" strike="noStrike" kern="1200" cap="none" spc="0" normalizeH="0" baseline="0" noProof="0">
              <a:ln>
                <a:noFill/>
              </a:ln>
              <a:solidFill>
                <a:srgbClr val="424857"/>
              </a:solidFill>
              <a:effectLst/>
              <a:uLnTx/>
              <a:uFillTx/>
              <a:latin typeface="Arial"/>
              <a:ea typeface="+mn-ea"/>
              <a:cs typeface="+mn-cs"/>
              <a:sym typeface="Arial"/>
            </a:endParaRPr>
          </a:p>
        </p:txBody>
      </p:sp>
      <p:sp>
        <p:nvSpPr>
          <p:cNvPr id="247" name="Google Shape;875;p45">
            <a:extLst>
              <a:ext uri="{FF2B5EF4-FFF2-40B4-BE49-F238E27FC236}">
                <a16:creationId xmlns:a16="http://schemas.microsoft.com/office/drawing/2014/main" xmlns="" id="{FAD77214-C8E6-D54E-9455-0CB674294919}"/>
              </a:ext>
            </a:extLst>
          </p:cNvPr>
          <p:cNvSpPr>
            <a:spLocks/>
          </p:cNvSpPr>
          <p:nvPr/>
        </p:nvSpPr>
        <p:spPr>
          <a:xfrm>
            <a:off x="6757699" y="2243146"/>
            <a:ext cx="1975472" cy="3429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248" name="Google Shape;856;p45">
            <a:extLst>
              <a:ext uri="{FF2B5EF4-FFF2-40B4-BE49-F238E27FC236}">
                <a16:creationId xmlns:a16="http://schemas.microsoft.com/office/drawing/2014/main" xmlns="" id="{AFDD33D8-CA83-A342-8032-96B36E45FD89}"/>
              </a:ext>
            </a:extLst>
          </p:cNvPr>
          <p:cNvSpPr>
            <a:spLocks/>
          </p:cNvSpPr>
          <p:nvPr/>
        </p:nvSpPr>
        <p:spPr>
          <a:xfrm>
            <a:off x="458200" y="2243144"/>
            <a:ext cx="1371161" cy="3429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249" name="Google Shape;860;p45">
            <a:extLst>
              <a:ext uri="{FF2B5EF4-FFF2-40B4-BE49-F238E27FC236}">
                <a16:creationId xmlns:a16="http://schemas.microsoft.com/office/drawing/2014/main" xmlns="" id="{D4BDDABD-3C5F-2F42-BE7D-F2F96BD051D3}"/>
              </a:ext>
            </a:extLst>
          </p:cNvPr>
          <p:cNvSpPr>
            <a:spLocks/>
          </p:cNvSpPr>
          <p:nvPr/>
        </p:nvSpPr>
        <p:spPr>
          <a:xfrm>
            <a:off x="865987" y="3040894"/>
            <a:ext cx="457200" cy="457200"/>
          </a:xfrm>
          <a:prstGeom prst="ellipse">
            <a:avLst/>
          </a:prstGeom>
          <a:solidFill>
            <a:srgbClr val="8F9FB3"/>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50" name="Google Shape;861;p45">
            <a:extLst>
              <a:ext uri="{FF2B5EF4-FFF2-40B4-BE49-F238E27FC236}">
                <a16:creationId xmlns:a16="http://schemas.microsoft.com/office/drawing/2014/main" xmlns="" id="{87B38B4B-99A1-2249-8740-B4AE03E79361}"/>
              </a:ext>
            </a:extLst>
          </p:cNvPr>
          <p:cNvSpPr>
            <a:spLocks/>
          </p:cNvSpPr>
          <p:nvPr/>
        </p:nvSpPr>
        <p:spPr>
          <a:xfrm>
            <a:off x="865987" y="443418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51" name="Google Shape;862;p45">
            <a:extLst>
              <a:ext uri="{FF2B5EF4-FFF2-40B4-BE49-F238E27FC236}">
                <a16:creationId xmlns:a16="http://schemas.microsoft.com/office/drawing/2014/main" xmlns="" id="{69803046-8EAB-1E4A-8FCF-223F9C346E0E}"/>
              </a:ext>
            </a:extLst>
          </p:cNvPr>
          <p:cNvSpPr txBox="1">
            <a:spLocks/>
          </p:cNvSpPr>
          <p:nvPr/>
        </p:nvSpPr>
        <p:spPr>
          <a:xfrm>
            <a:off x="479063" y="3591079"/>
            <a:ext cx="1217922"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Candidate 1 of node E1</a:t>
            </a:r>
            <a:endParaRPr kumimoji="0" sz="11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52" name="Google Shape;863;p45">
            <a:extLst>
              <a:ext uri="{FF2B5EF4-FFF2-40B4-BE49-F238E27FC236}">
                <a16:creationId xmlns:a16="http://schemas.microsoft.com/office/drawing/2014/main" xmlns="" id="{6AA17A2B-30C4-9349-8AF3-00FBBCA79BF5}"/>
              </a:ext>
            </a:extLst>
          </p:cNvPr>
          <p:cNvSpPr txBox="1">
            <a:spLocks/>
          </p:cNvSpPr>
          <p:nvPr/>
        </p:nvSpPr>
        <p:spPr>
          <a:xfrm>
            <a:off x="506202" y="4962719"/>
            <a:ext cx="1163647"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Candidate 2 of node E1</a:t>
            </a:r>
            <a:endParaRPr kumimoji="0" sz="11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53" name="Google Shape;864;p45">
            <a:extLst>
              <a:ext uri="{FF2B5EF4-FFF2-40B4-BE49-F238E27FC236}">
                <a16:creationId xmlns:a16="http://schemas.microsoft.com/office/drawing/2014/main" xmlns="" id="{A36C94DD-C409-A648-B631-5072F3448831}"/>
              </a:ext>
            </a:extLst>
          </p:cNvPr>
          <p:cNvSpPr txBox="1">
            <a:spLocks/>
          </p:cNvSpPr>
          <p:nvPr/>
        </p:nvSpPr>
        <p:spPr>
          <a:xfrm>
            <a:off x="555124" y="2324614"/>
            <a:ext cx="117731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Helvetica" pitchFamily="2" charset="0"/>
                <a:ea typeface="Calibri"/>
                <a:cs typeface="Calibri"/>
                <a:sym typeface="Calibri"/>
              </a:rPr>
              <a:t>Node Step</a:t>
            </a:r>
            <a:endParaRPr kumimoji="0" sz="1100" b="0"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54" name="Google Shape;865;p45">
            <a:extLst>
              <a:ext uri="{FF2B5EF4-FFF2-40B4-BE49-F238E27FC236}">
                <a16:creationId xmlns:a16="http://schemas.microsoft.com/office/drawing/2014/main" xmlns="" id="{70B16577-280D-E64A-877E-A14612263C27}"/>
              </a:ext>
            </a:extLst>
          </p:cNvPr>
          <p:cNvSpPr>
            <a:spLocks/>
          </p:cNvSpPr>
          <p:nvPr/>
        </p:nvSpPr>
        <p:spPr>
          <a:xfrm>
            <a:off x="1973442" y="2243145"/>
            <a:ext cx="1411494" cy="3429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255" name="Google Shape;866;p45">
            <a:extLst>
              <a:ext uri="{FF2B5EF4-FFF2-40B4-BE49-F238E27FC236}">
                <a16:creationId xmlns:a16="http://schemas.microsoft.com/office/drawing/2014/main" xmlns="" id="{C4D8F783-25EB-9F4F-B3F5-B902B39CF827}"/>
              </a:ext>
            </a:extLst>
          </p:cNvPr>
          <p:cNvSpPr txBox="1">
            <a:spLocks/>
          </p:cNvSpPr>
          <p:nvPr/>
        </p:nvSpPr>
        <p:spPr>
          <a:xfrm>
            <a:off x="2090534" y="2324614"/>
            <a:ext cx="117731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Node Step</a:t>
            </a:r>
            <a:endParaRPr kumimoji="0" sz="11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56" name="Google Shape;867;p45">
            <a:extLst>
              <a:ext uri="{FF2B5EF4-FFF2-40B4-BE49-F238E27FC236}">
                <a16:creationId xmlns:a16="http://schemas.microsoft.com/office/drawing/2014/main" xmlns="" id="{9AF1934B-60DC-744B-9BDD-33B97B65CD8C}"/>
              </a:ext>
            </a:extLst>
          </p:cNvPr>
          <p:cNvSpPr>
            <a:spLocks/>
          </p:cNvSpPr>
          <p:nvPr/>
        </p:nvSpPr>
        <p:spPr>
          <a:xfrm>
            <a:off x="2124202" y="2801610"/>
            <a:ext cx="457200" cy="457200"/>
          </a:xfrm>
          <a:prstGeom prst="ellipse">
            <a:avLst/>
          </a:prstGeom>
          <a:solidFill>
            <a:srgbClr val="8F9FB3"/>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57" name="Google Shape;868;p45">
            <a:extLst>
              <a:ext uri="{FF2B5EF4-FFF2-40B4-BE49-F238E27FC236}">
                <a16:creationId xmlns:a16="http://schemas.microsoft.com/office/drawing/2014/main" xmlns="" id="{27A9E4C1-9948-B84D-BE12-851E433BFA22}"/>
              </a:ext>
            </a:extLst>
          </p:cNvPr>
          <p:cNvSpPr>
            <a:spLocks/>
          </p:cNvSpPr>
          <p:nvPr/>
        </p:nvSpPr>
        <p:spPr>
          <a:xfrm>
            <a:off x="2124202" y="3493460"/>
            <a:ext cx="457200" cy="457200"/>
          </a:xfrm>
          <a:prstGeom prst="ellipse">
            <a:avLst/>
          </a:prstGeom>
          <a:solidFill>
            <a:srgbClr val="8F9FB3"/>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58" name="Google Shape;869;p45">
            <a:extLst>
              <a:ext uri="{FF2B5EF4-FFF2-40B4-BE49-F238E27FC236}">
                <a16:creationId xmlns:a16="http://schemas.microsoft.com/office/drawing/2014/main" xmlns="" id="{10397D50-54C7-8A41-AB91-580D068AD7AE}"/>
              </a:ext>
            </a:extLst>
          </p:cNvPr>
          <p:cNvSpPr>
            <a:spLocks/>
          </p:cNvSpPr>
          <p:nvPr/>
        </p:nvSpPr>
        <p:spPr>
          <a:xfrm>
            <a:off x="2124202" y="418531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59" name="Google Shape;870;p45">
            <a:extLst>
              <a:ext uri="{FF2B5EF4-FFF2-40B4-BE49-F238E27FC236}">
                <a16:creationId xmlns:a16="http://schemas.microsoft.com/office/drawing/2014/main" xmlns="" id="{BE3A5B81-2016-B94B-BF6C-16A9AF30D81C}"/>
              </a:ext>
            </a:extLst>
          </p:cNvPr>
          <p:cNvSpPr>
            <a:spLocks/>
          </p:cNvSpPr>
          <p:nvPr/>
        </p:nvSpPr>
        <p:spPr>
          <a:xfrm>
            <a:off x="2124201" y="487716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60" name="Google Shape;871;p45">
            <a:extLst>
              <a:ext uri="{FF2B5EF4-FFF2-40B4-BE49-F238E27FC236}">
                <a16:creationId xmlns:a16="http://schemas.microsoft.com/office/drawing/2014/main" xmlns="" id="{12453745-D865-AB4E-ADAF-2DC0E529C38D}"/>
              </a:ext>
            </a:extLst>
          </p:cNvPr>
          <p:cNvSpPr>
            <a:spLocks/>
          </p:cNvSpPr>
          <p:nvPr/>
        </p:nvSpPr>
        <p:spPr>
          <a:xfrm>
            <a:off x="2737830" y="2801610"/>
            <a:ext cx="457200" cy="457200"/>
          </a:xfrm>
          <a:prstGeom prst="ellipse">
            <a:avLst/>
          </a:prstGeom>
          <a:solidFill>
            <a:srgbClr val="B1D1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61" name="Google Shape;872;p45">
            <a:extLst>
              <a:ext uri="{FF2B5EF4-FFF2-40B4-BE49-F238E27FC236}">
                <a16:creationId xmlns:a16="http://schemas.microsoft.com/office/drawing/2014/main" xmlns="" id="{F0D6C350-BC8D-1F4F-B920-7433867AAD09}"/>
              </a:ext>
            </a:extLst>
          </p:cNvPr>
          <p:cNvSpPr>
            <a:spLocks/>
          </p:cNvSpPr>
          <p:nvPr/>
        </p:nvSpPr>
        <p:spPr>
          <a:xfrm>
            <a:off x="2737830" y="349346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62" name="Google Shape;873;p45">
            <a:extLst>
              <a:ext uri="{FF2B5EF4-FFF2-40B4-BE49-F238E27FC236}">
                <a16:creationId xmlns:a16="http://schemas.microsoft.com/office/drawing/2014/main" xmlns="" id="{63716B8B-884E-CB4E-BE83-0243AA1BBF44}"/>
              </a:ext>
            </a:extLst>
          </p:cNvPr>
          <p:cNvSpPr>
            <a:spLocks/>
          </p:cNvSpPr>
          <p:nvPr/>
        </p:nvSpPr>
        <p:spPr>
          <a:xfrm>
            <a:off x="2737830" y="4185310"/>
            <a:ext cx="457200" cy="457200"/>
          </a:xfrm>
          <a:prstGeom prst="ellipse">
            <a:avLst/>
          </a:prstGeom>
          <a:solidFill>
            <a:srgbClr val="B1D1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63" name="Google Shape;874;p45">
            <a:extLst>
              <a:ext uri="{FF2B5EF4-FFF2-40B4-BE49-F238E27FC236}">
                <a16:creationId xmlns:a16="http://schemas.microsoft.com/office/drawing/2014/main" xmlns="" id="{AB2EFBCF-BDA9-DC43-843D-EF44E5470345}"/>
              </a:ext>
            </a:extLst>
          </p:cNvPr>
          <p:cNvSpPr>
            <a:spLocks/>
          </p:cNvSpPr>
          <p:nvPr/>
        </p:nvSpPr>
        <p:spPr>
          <a:xfrm>
            <a:off x="2737829" y="487716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64" name="Google Shape;875;p45">
            <a:extLst>
              <a:ext uri="{FF2B5EF4-FFF2-40B4-BE49-F238E27FC236}">
                <a16:creationId xmlns:a16="http://schemas.microsoft.com/office/drawing/2014/main" xmlns="" id="{A4C41689-3525-9649-BD92-C57D9D73A09B}"/>
              </a:ext>
            </a:extLst>
          </p:cNvPr>
          <p:cNvSpPr>
            <a:spLocks/>
          </p:cNvSpPr>
          <p:nvPr/>
        </p:nvSpPr>
        <p:spPr>
          <a:xfrm>
            <a:off x="3691120" y="2243146"/>
            <a:ext cx="2924263" cy="3429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265" name="Google Shape;876;p45">
            <a:extLst>
              <a:ext uri="{FF2B5EF4-FFF2-40B4-BE49-F238E27FC236}">
                <a16:creationId xmlns:a16="http://schemas.microsoft.com/office/drawing/2014/main" xmlns="" id="{BAAD87C1-3B53-3A4B-9E72-A477BB7168F3}"/>
              </a:ext>
            </a:extLst>
          </p:cNvPr>
          <p:cNvSpPr txBox="1">
            <a:spLocks/>
          </p:cNvSpPr>
          <p:nvPr/>
        </p:nvSpPr>
        <p:spPr>
          <a:xfrm>
            <a:off x="4134687" y="2324614"/>
            <a:ext cx="2041943"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Edge Step</a:t>
            </a:r>
            <a:endParaRPr kumimoji="0" sz="11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66" name="Google Shape;877;p45">
            <a:extLst>
              <a:ext uri="{FF2B5EF4-FFF2-40B4-BE49-F238E27FC236}">
                <a16:creationId xmlns:a16="http://schemas.microsoft.com/office/drawing/2014/main" xmlns="" id="{5A783330-BF22-D340-AC38-CB0DD8312656}"/>
              </a:ext>
            </a:extLst>
          </p:cNvPr>
          <p:cNvSpPr>
            <a:spLocks/>
          </p:cNvSpPr>
          <p:nvPr/>
        </p:nvSpPr>
        <p:spPr>
          <a:xfrm>
            <a:off x="3857371" y="2801610"/>
            <a:ext cx="457200" cy="457200"/>
          </a:xfrm>
          <a:prstGeom prst="ellipse">
            <a:avLst/>
          </a:prstGeom>
          <a:solidFill>
            <a:srgbClr val="8F9FB3"/>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67" name="Google Shape;878;p45">
            <a:extLst>
              <a:ext uri="{FF2B5EF4-FFF2-40B4-BE49-F238E27FC236}">
                <a16:creationId xmlns:a16="http://schemas.microsoft.com/office/drawing/2014/main" xmlns="" id="{B103C63F-E409-C640-B86F-C8D97BF5F912}"/>
              </a:ext>
            </a:extLst>
          </p:cNvPr>
          <p:cNvSpPr>
            <a:spLocks/>
          </p:cNvSpPr>
          <p:nvPr/>
        </p:nvSpPr>
        <p:spPr>
          <a:xfrm>
            <a:off x="3857371" y="3493460"/>
            <a:ext cx="457200" cy="457200"/>
          </a:xfrm>
          <a:prstGeom prst="ellipse">
            <a:avLst/>
          </a:prstGeom>
          <a:solidFill>
            <a:srgbClr val="8F9FB3"/>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68" name="Google Shape;879;p45">
            <a:extLst>
              <a:ext uri="{FF2B5EF4-FFF2-40B4-BE49-F238E27FC236}">
                <a16:creationId xmlns:a16="http://schemas.microsoft.com/office/drawing/2014/main" xmlns="" id="{33760BF3-F23C-1449-BFD5-663C77523454}"/>
              </a:ext>
            </a:extLst>
          </p:cNvPr>
          <p:cNvSpPr>
            <a:spLocks/>
          </p:cNvSpPr>
          <p:nvPr/>
        </p:nvSpPr>
        <p:spPr>
          <a:xfrm>
            <a:off x="3857371" y="418531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69" name="Google Shape;880;p45">
            <a:extLst>
              <a:ext uri="{FF2B5EF4-FFF2-40B4-BE49-F238E27FC236}">
                <a16:creationId xmlns:a16="http://schemas.microsoft.com/office/drawing/2014/main" xmlns="" id="{B02E3E3A-37A1-A340-8120-006A59D96341}"/>
              </a:ext>
            </a:extLst>
          </p:cNvPr>
          <p:cNvSpPr>
            <a:spLocks/>
          </p:cNvSpPr>
          <p:nvPr/>
        </p:nvSpPr>
        <p:spPr>
          <a:xfrm>
            <a:off x="3857370" y="487716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70" name="Google Shape;881;p45">
            <a:extLst>
              <a:ext uri="{FF2B5EF4-FFF2-40B4-BE49-F238E27FC236}">
                <a16:creationId xmlns:a16="http://schemas.microsoft.com/office/drawing/2014/main" xmlns="" id="{8CB8FEE5-EDCD-994C-9CE7-D6480357ADBF}"/>
              </a:ext>
            </a:extLst>
          </p:cNvPr>
          <p:cNvSpPr>
            <a:spLocks/>
          </p:cNvSpPr>
          <p:nvPr/>
        </p:nvSpPr>
        <p:spPr>
          <a:xfrm>
            <a:off x="4636260" y="2801610"/>
            <a:ext cx="457200" cy="457200"/>
          </a:xfrm>
          <a:prstGeom prst="ellipse">
            <a:avLst/>
          </a:prstGeom>
          <a:solidFill>
            <a:srgbClr val="B1D1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71" name="Google Shape;882;p45">
            <a:extLst>
              <a:ext uri="{FF2B5EF4-FFF2-40B4-BE49-F238E27FC236}">
                <a16:creationId xmlns:a16="http://schemas.microsoft.com/office/drawing/2014/main" xmlns="" id="{122A568B-1D61-4C46-A0C7-F62B7FCC34C6}"/>
              </a:ext>
            </a:extLst>
          </p:cNvPr>
          <p:cNvSpPr>
            <a:spLocks/>
          </p:cNvSpPr>
          <p:nvPr/>
        </p:nvSpPr>
        <p:spPr>
          <a:xfrm>
            <a:off x="4636260" y="349346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72" name="Google Shape;883;p45">
            <a:extLst>
              <a:ext uri="{FF2B5EF4-FFF2-40B4-BE49-F238E27FC236}">
                <a16:creationId xmlns:a16="http://schemas.microsoft.com/office/drawing/2014/main" xmlns="" id="{69C3B295-3D03-EA4A-9D59-851A45B46BBF}"/>
              </a:ext>
            </a:extLst>
          </p:cNvPr>
          <p:cNvSpPr>
            <a:spLocks/>
          </p:cNvSpPr>
          <p:nvPr/>
        </p:nvSpPr>
        <p:spPr>
          <a:xfrm>
            <a:off x="4636260" y="4185310"/>
            <a:ext cx="457200" cy="457200"/>
          </a:xfrm>
          <a:prstGeom prst="ellipse">
            <a:avLst/>
          </a:prstGeom>
          <a:solidFill>
            <a:srgbClr val="B1D1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73" name="Google Shape;884;p45">
            <a:extLst>
              <a:ext uri="{FF2B5EF4-FFF2-40B4-BE49-F238E27FC236}">
                <a16:creationId xmlns:a16="http://schemas.microsoft.com/office/drawing/2014/main" xmlns="" id="{50E99E26-4C52-9D40-AC99-6B0723D75169}"/>
              </a:ext>
            </a:extLst>
          </p:cNvPr>
          <p:cNvSpPr>
            <a:spLocks/>
          </p:cNvSpPr>
          <p:nvPr/>
        </p:nvSpPr>
        <p:spPr>
          <a:xfrm>
            <a:off x="4636259" y="487716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74" name="Google Shape;885;p45">
            <a:extLst>
              <a:ext uri="{FF2B5EF4-FFF2-40B4-BE49-F238E27FC236}">
                <a16:creationId xmlns:a16="http://schemas.microsoft.com/office/drawing/2014/main" xmlns="" id="{AD4ABC14-0BD3-9A47-BF85-C8CD4C72E9F8}"/>
              </a:ext>
            </a:extLst>
          </p:cNvPr>
          <p:cNvSpPr>
            <a:spLocks/>
          </p:cNvSpPr>
          <p:nvPr/>
        </p:nvSpPr>
        <p:spPr>
          <a:xfrm>
            <a:off x="5235776" y="2801610"/>
            <a:ext cx="457200" cy="457200"/>
          </a:xfrm>
          <a:prstGeom prst="ellipse">
            <a:avLst/>
          </a:prstGeom>
          <a:solidFill>
            <a:srgbClr val="8F9FB3"/>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75" name="Google Shape;886;p45">
            <a:extLst>
              <a:ext uri="{FF2B5EF4-FFF2-40B4-BE49-F238E27FC236}">
                <a16:creationId xmlns:a16="http://schemas.microsoft.com/office/drawing/2014/main" xmlns="" id="{278FC570-E377-5345-9B6A-BA2AB6FE1E61}"/>
              </a:ext>
            </a:extLst>
          </p:cNvPr>
          <p:cNvSpPr>
            <a:spLocks/>
          </p:cNvSpPr>
          <p:nvPr/>
        </p:nvSpPr>
        <p:spPr>
          <a:xfrm>
            <a:off x="5235776" y="3493460"/>
            <a:ext cx="457200" cy="457200"/>
          </a:xfrm>
          <a:prstGeom prst="ellipse">
            <a:avLst/>
          </a:prstGeom>
          <a:solidFill>
            <a:srgbClr val="8F9FB3"/>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76" name="Google Shape;887;p45">
            <a:extLst>
              <a:ext uri="{FF2B5EF4-FFF2-40B4-BE49-F238E27FC236}">
                <a16:creationId xmlns:a16="http://schemas.microsoft.com/office/drawing/2014/main" xmlns="" id="{C2B71BD1-B5F5-F246-A579-E3685D200EB3}"/>
              </a:ext>
            </a:extLst>
          </p:cNvPr>
          <p:cNvSpPr>
            <a:spLocks/>
          </p:cNvSpPr>
          <p:nvPr/>
        </p:nvSpPr>
        <p:spPr>
          <a:xfrm>
            <a:off x="5235776" y="418531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77" name="Google Shape;888;p45">
            <a:extLst>
              <a:ext uri="{FF2B5EF4-FFF2-40B4-BE49-F238E27FC236}">
                <a16:creationId xmlns:a16="http://schemas.microsoft.com/office/drawing/2014/main" xmlns="" id="{7B6256B9-435D-7247-BE72-CB7983EBF276}"/>
              </a:ext>
            </a:extLst>
          </p:cNvPr>
          <p:cNvSpPr>
            <a:spLocks/>
          </p:cNvSpPr>
          <p:nvPr/>
        </p:nvSpPr>
        <p:spPr>
          <a:xfrm>
            <a:off x="5235775" y="487716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78" name="Google Shape;889;p45">
            <a:extLst>
              <a:ext uri="{FF2B5EF4-FFF2-40B4-BE49-F238E27FC236}">
                <a16:creationId xmlns:a16="http://schemas.microsoft.com/office/drawing/2014/main" xmlns="" id="{1C7C578A-C683-D546-A553-C66801B7FA43}"/>
              </a:ext>
            </a:extLst>
          </p:cNvPr>
          <p:cNvSpPr>
            <a:spLocks/>
          </p:cNvSpPr>
          <p:nvPr/>
        </p:nvSpPr>
        <p:spPr>
          <a:xfrm>
            <a:off x="6014665" y="2801610"/>
            <a:ext cx="457200" cy="457200"/>
          </a:xfrm>
          <a:prstGeom prst="ellipse">
            <a:avLst/>
          </a:prstGeom>
          <a:solidFill>
            <a:srgbClr val="B1D1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79" name="Google Shape;890;p45">
            <a:extLst>
              <a:ext uri="{FF2B5EF4-FFF2-40B4-BE49-F238E27FC236}">
                <a16:creationId xmlns:a16="http://schemas.microsoft.com/office/drawing/2014/main" xmlns="" id="{A576EF0C-A7E2-6B44-ACBD-BC1D37996B3E}"/>
              </a:ext>
            </a:extLst>
          </p:cNvPr>
          <p:cNvSpPr>
            <a:spLocks/>
          </p:cNvSpPr>
          <p:nvPr/>
        </p:nvSpPr>
        <p:spPr>
          <a:xfrm>
            <a:off x="6014665" y="349346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80" name="Google Shape;891;p45">
            <a:extLst>
              <a:ext uri="{FF2B5EF4-FFF2-40B4-BE49-F238E27FC236}">
                <a16:creationId xmlns:a16="http://schemas.microsoft.com/office/drawing/2014/main" xmlns="" id="{58BD28BF-C642-4740-9D83-B01B0FC3377E}"/>
              </a:ext>
            </a:extLst>
          </p:cNvPr>
          <p:cNvSpPr>
            <a:spLocks/>
          </p:cNvSpPr>
          <p:nvPr/>
        </p:nvSpPr>
        <p:spPr>
          <a:xfrm>
            <a:off x="6014665" y="4185310"/>
            <a:ext cx="457200" cy="457200"/>
          </a:xfrm>
          <a:prstGeom prst="ellipse">
            <a:avLst/>
          </a:prstGeom>
          <a:solidFill>
            <a:srgbClr val="B1D1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81" name="Google Shape;892;p45">
            <a:extLst>
              <a:ext uri="{FF2B5EF4-FFF2-40B4-BE49-F238E27FC236}">
                <a16:creationId xmlns:a16="http://schemas.microsoft.com/office/drawing/2014/main" xmlns="" id="{1E1576F2-39C7-D647-957E-18A9DAC835F8}"/>
              </a:ext>
            </a:extLst>
          </p:cNvPr>
          <p:cNvSpPr>
            <a:spLocks/>
          </p:cNvSpPr>
          <p:nvPr/>
        </p:nvSpPr>
        <p:spPr>
          <a:xfrm>
            <a:off x="6014664" y="487716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cxnSp>
        <p:nvCxnSpPr>
          <p:cNvPr id="282" name="Google Shape;893;p45">
            <a:extLst>
              <a:ext uri="{FF2B5EF4-FFF2-40B4-BE49-F238E27FC236}">
                <a16:creationId xmlns:a16="http://schemas.microsoft.com/office/drawing/2014/main" xmlns="" id="{479085E1-1284-1F46-9596-0E49B27793DA}"/>
              </a:ext>
            </a:extLst>
          </p:cNvPr>
          <p:cNvCxnSpPr>
            <a:stCxn id="266" idx="6"/>
            <a:endCxn id="270" idx="2"/>
          </p:cNvCxnSpPr>
          <p:nvPr/>
        </p:nvCxnSpPr>
        <p:spPr>
          <a:xfrm>
            <a:off x="4314572" y="3030210"/>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283" name="Google Shape;894;p45">
            <a:extLst>
              <a:ext uri="{FF2B5EF4-FFF2-40B4-BE49-F238E27FC236}">
                <a16:creationId xmlns:a16="http://schemas.microsoft.com/office/drawing/2014/main" xmlns="" id="{3959203B-D464-9948-9EA7-685A8FF9AC17}"/>
              </a:ext>
            </a:extLst>
          </p:cNvPr>
          <p:cNvCxnSpPr>
            <a:stCxn id="267" idx="6"/>
            <a:endCxn id="271" idx="2"/>
          </p:cNvCxnSpPr>
          <p:nvPr/>
        </p:nvCxnSpPr>
        <p:spPr>
          <a:xfrm>
            <a:off x="4314572" y="3722060"/>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284" name="Google Shape;895;p45">
            <a:extLst>
              <a:ext uri="{FF2B5EF4-FFF2-40B4-BE49-F238E27FC236}">
                <a16:creationId xmlns:a16="http://schemas.microsoft.com/office/drawing/2014/main" xmlns="" id="{4E78D5EB-BD7A-2349-8C37-68E2E322B442}"/>
              </a:ext>
            </a:extLst>
          </p:cNvPr>
          <p:cNvCxnSpPr>
            <a:stCxn id="268" idx="6"/>
            <a:endCxn id="272" idx="2"/>
          </p:cNvCxnSpPr>
          <p:nvPr/>
        </p:nvCxnSpPr>
        <p:spPr>
          <a:xfrm>
            <a:off x="4314572" y="4413910"/>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285" name="Google Shape;896;p45">
            <a:extLst>
              <a:ext uri="{FF2B5EF4-FFF2-40B4-BE49-F238E27FC236}">
                <a16:creationId xmlns:a16="http://schemas.microsoft.com/office/drawing/2014/main" xmlns="" id="{7C42FE10-E505-4341-9604-31358D122AAB}"/>
              </a:ext>
            </a:extLst>
          </p:cNvPr>
          <p:cNvCxnSpPr>
            <a:stCxn id="269" idx="6"/>
            <a:endCxn id="273" idx="2"/>
          </p:cNvCxnSpPr>
          <p:nvPr/>
        </p:nvCxnSpPr>
        <p:spPr>
          <a:xfrm>
            <a:off x="4314571" y="5105760"/>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286" name="Google Shape;897;p45">
            <a:extLst>
              <a:ext uri="{FF2B5EF4-FFF2-40B4-BE49-F238E27FC236}">
                <a16:creationId xmlns:a16="http://schemas.microsoft.com/office/drawing/2014/main" xmlns="" id="{ED1E5A53-5676-A247-9B70-6220C849321A}"/>
              </a:ext>
            </a:extLst>
          </p:cNvPr>
          <p:cNvCxnSpPr>
            <a:stCxn id="277" idx="6"/>
            <a:endCxn id="281" idx="2"/>
          </p:cNvCxnSpPr>
          <p:nvPr/>
        </p:nvCxnSpPr>
        <p:spPr>
          <a:xfrm>
            <a:off x="5692976" y="5105760"/>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287" name="Google Shape;898;p45">
            <a:extLst>
              <a:ext uri="{FF2B5EF4-FFF2-40B4-BE49-F238E27FC236}">
                <a16:creationId xmlns:a16="http://schemas.microsoft.com/office/drawing/2014/main" xmlns="" id="{86CFDE59-D590-6E40-A082-2BABEE8F28FE}"/>
              </a:ext>
            </a:extLst>
          </p:cNvPr>
          <p:cNvCxnSpPr>
            <a:stCxn id="276" idx="6"/>
            <a:endCxn id="280" idx="2"/>
          </p:cNvCxnSpPr>
          <p:nvPr/>
        </p:nvCxnSpPr>
        <p:spPr>
          <a:xfrm>
            <a:off x="5692977" y="4413910"/>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288" name="Google Shape;899;p45">
            <a:extLst>
              <a:ext uri="{FF2B5EF4-FFF2-40B4-BE49-F238E27FC236}">
                <a16:creationId xmlns:a16="http://schemas.microsoft.com/office/drawing/2014/main" xmlns="" id="{173524ED-B78A-4C42-83F0-0CC4E521026B}"/>
              </a:ext>
            </a:extLst>
          </p:cNvPr>
          <p:cNvCxnSpPr>
            <a:stCxn id="275" idx="6"/>
            <a:endCxn id="279" idx="2"/>
          </p:cNvCxnSpPr>
          <p:nvPr/>
        </p:nvCxnSpPr>
        <p:spPr>
          <a:xfrm>
            <a:off x="5692977" y="3722060"/>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289" name="Google Shape;900;p45">
            <a:extLst>
              <a:ext uri="{FF2B5EF4-FFF2-40B4-BE49-F238E27FC236}">
                <a16:creationId xmlns:a16="http://schemas.microsoft.com/office/drawing/2014/main" xmlns="" id="{BDC44962-B2FD-4A44-8072-25F01AC06312}"/>
              </a:ext>
            </a:extLst>
          </p:cNvPr>
          <p:cNvCxnSpPr>
            <a:stCxn id="274" idx="6"/>
            <a:endCxn id="278" idx="2"/>
          </p:cNvCxnSpPr>
          <p:nvPr/>
        </p:nvCxnSpPr>
        <p:spPr>
          <a:xfrm>
            <a:off x="5692977" y="3030210"/>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sp>
        <p:nvSpPr>
          <p:cNvPr id="290" name="Google Shape;901;p45">
            <a:extLst>
              <a:ext uri="{FF2B5EF4-FFF2-40B4-BE49-F238E27FC236}">
                <a16:creationId xmlns:a16="http://schemas.microsoft.com/office/drawing/2014/main" xmlns="" id="{6A9380E4-519D-7442-B84C-581D67D74102}"/>
              </a:ext>
            </a:extLst>
          </p:cNvPr>
          <p:cNvSpPr txBox="1">
            <a:spLocks/>
          </p:cNvSpPr>
          <p:nvPr/>
        </p:nvSpPr>
        <p:spPr>
          <a:xfrm>
            <a:off x="4296733" y="2671563"/>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dirty="0">
                <a:ln>
                  <a:noFill/>
                </a:ln>
                <a:solidFill>
                  <a:srgbClr val="000000"/>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291" name="Google Shape;902;p45">
            <a:extLst>
              <a:ext uri="{FF2B5EF4-FFF2-40B4-BE49-F238E27FC236}">
                <a16:creationId xmlns:a16="http://schemas.microsoft.com/office/drawing/2014/main" xmlns="" id="{030D3973-A3AC-5443-9406-5F4F59AED569}"/>
              </a:ext>
            </a:extLst>
          </p:cNvPr>
          <p:cNvSpPr txBox="1">
            <a:spLocks/>
          </p:cNvSpPr>
          <p:nvPr/>
        </p:nvSpPr>
        <p:spPr>
          <a:xfrm>
            <a:off x="4296733" y="3372423"/>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92" name="Google Shape;903;p45">
            <a:extLst>
              <a:ext uri="{FF2B5EF4-FFF2-40B4-BE49-F238E27FC236}">
                <a16:creationId xmlns:a16="http://schemas.microsoft.com/office/drawing/2014/main" xmlns="" id="{ECDA5643-2CB8-174E-A65E-F2023B70FB7A}"/>
              </a:ext>
            </a:extLst>
          </p:cNvPr>
          <p:cNvSpPr txBox="1">
            <a:spLocks/>
          </p:cNvSpPr>
          <p:nvPr/>
        </p:nvSpPr>
        <p:spPr>
          <a:xfrm>
            <a:off x="4296733" y="4055665"/>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93" name="Google Shape;904;p45">
            <a:extLst>
              <a:ext uri="{FF2B5EF4-FFF2-40B4-BE49-F238E27FC236}">
                <a16:creationId xmlns:a16="http://schemas.microsoft.com/office/drawing/2014/main" xmlns="" id="{3C9E562B-B761-B24C-912A-B014E575A05D}"/>
              </a:ext>
            </a:extLst>
          </p:cNvPr>
          <p:cNvSpPr txBox="1">
            <a:spLocks/>
          </p:cNvSpPr>
          <p:nvPr/>
        </p:nvSpPr>
        <p:spPr>
          <a:xfrm>
            <a:off x="4296733" y="4746047"/>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94" name="Google Shape;905;p45">
            <a:extLst>
              <a:ext uri="{FF2B5EF4-FFF2-40B4-BE49-F238E27FC236}">
                <a16:creationId xmlns:a16="http://schemas.microsoft.com/office/drawing/2014/main" xmlns="" id="{E5D30CC3-510D-2B41-9B53-D6B1AFD8D247}"/>
              </a:ext>
            </a:extLst>
          </p:cNvPr>
          <p:cNvSpPr txBox="1">
            <a:spLocks/>
          </p:cNvSpPr>
          <p:nvPr/>
        </p:nvSpPr>
        <p:spPr>
          <a:xfrm>
            <a:off x="5677593" y="2678420"/>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95" name="Google Shape;906;p45">
            <a:extLst>
              <a:ext uri="{FF2B5EF4-FFF2-40B4-BE49-F238E27FC236}">
                <a16:creationId xmlns:a16="http://schemas.microsoft.com/office/drawing/2014/main" xmlns="" id="{151DAF64-AC52-7A47-9087-A6A8E4573AC6}"/>
              </a:ext>
            </a:extLst>
          </p:cNvPr>
          <p:cNvSpPr txBox="1">
            <a:spLocks/>
          </p:cNvSpPr>
          <p:nvPr/>
        </p:nvSpPr>
        <p:spPr>
          <a:xfrm>
            <a:off x="5677593" y="3379280"/>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96" name="Google Shape;907;p45">
            <a:extLst>
              <a:ext uri="{FF2B5EF4-FFF2-40B4-BE49-F238E27FC236}">
                <a16:creationId xmlns:a16="http://schemas.microsoft.com/office/drawing/2014/main" xmlns="" id="{6787F13D-1F7A-1B46-A500-1E903EE943B3}"/>
              </a:ext>
            </a:extLst>
          </p:cNvPr>
          <p:cNvSpPr txBox="1">
            <a:spLocks/>
          </p:cNvSpPr>
          <p:nvPr/>
        </p:nvSpPr>
        <p:spPr>
          <a:xfrm>
            <a:off x="5677593" y="4062522"/>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97" name="Google Shape;908;p45">
            <a:extLst>
              <a:ext uri="{FF2B5EF4-FFF2-40B4-BE49-F238E27FC236}">
                <a16:creationId xmlns:a16="http://schemas.microsoft.com/office/drawing/2014/main" xmlns="" id="{01021CBF-F4C1-6346-850D-E30914D72D8D}"/>
              </a:ext>
            </a:extLst>
          </p:cNvPr>
          <p:cNvSpPr txBox="1">
            <a:spLocks/>
          </p:cNvSpPr>
          <p:nvPr/>
        </p:nvSpPr>
        <p:spPr>
          <a:xfrm>
            <a:off x="5677593" y="4752904"/>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298" name="Google Shape;909;p45">
            <a:extLst>
              <a:ext uri="{FF2B5EF4-FFF2-40B4-BE49-F238E27FC236}">
                <a16:creationId xmlns:a16="http://schemas.microsoft.com/office/drawing/2014/main" xmlns="" id="{74C7AE7A-3063-2F49-A57D-36C4E501A0F8}"/>
              </a:ext>
            </a:extLst>
          </p:cNvPr>
          <p:cNvSpPr>
            <a:spLocks/>
          </p:cNvSpPr>
          <p:nvPr/>
        </p:nvSpPr>
        <p:spPr>
          <a:xfrm>
            <a:off x="1778876" y="2422208"/>
            <a:ext cx="322127" cy="197258"/>
          </a:xfrm>
          <a:prstGeom prst="rightArrow">
            <a:avLst>
              <a:gd name="adj1" fmla="val 50000"/>
              <a:gd name="adj2" fmla="val 50000"/>
            </a:avLst>
          </a:prstGeom>
          <a:solidFill>
            <a:srgbClr val="515E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299" name="TextBox 298">
            <a:extLst>
              <a:ext uri="{FF2B5EF4-FFF2-40B4-BE49-F238E27FC236}">
                <a16:creationId xmlns:a16="http://schemas.microsoft.com/office/drawing/2014/main" xmlns="" id="{1F532E61-FC8C-8541-B3E5-2A0646E6DE7B}"/>
              </a:ext>
            </a:extLst>
          </p:cNvPr>
          <p:cNvSpPr txBox="1">
            <a:spLocks/>
          </p:cNvSpPr>
          <p:nvPr/>
        </p:nvSpPr>
        <p:spPr>
          <a:xfrm>
            <a:off x="604208" y="5983708"/>
            <a:ext cx="10791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Helvetica" pitchFamily="2" charset="0"/>
                <a:cs typeface="Arial"/>
                <a:sym typeface="Arial"/>
              </a:rPr>
              <a:t>add node 1</a:t>
            </a:r>
          </a:p>
        </p:txBody>
      </p:sp>
      <p:cxnSp>
        <p:nvCxnSpPr>
          <p:cNvPr id="300" name="Straight Arrow Connector 299">
            <a:extLst>
              <a:ext uri="{FF2B5EF4-FFF2-40B4-BE49-F238E27FC236}">
                <a16:creationId xmlns:a16="http://schemas.microsoft.com/office/drawing/2014/main" xmlns="" id="{468A9A9B-5089-0043-9F50-BFE6B3A8BBE7}"/>
              </a:ext>
            </a:extLst>
          </p:cNvPr>
          <p:cNvCxnSpPr>
            <a:cxnSpLocks/>
            <a:stCxn id="299" idx="0"/>
            <a:endCxn id="248" idx="2"/>
          </p:cNvCxnSpPr>
          <p:nvPr/>
        </p:nvCxnSpPr>
        <p:spPr>
          <a:xfrm flipV="1">
            <a:off x="1143779" y="5672144"/>
            <a:ext cx="2" cy="311564"/>
          </a:xfrm>
          <a:prstGeom prst="straightConnector1">
            <a:avLst/>
          </a:prstGeom>
          <a:noFill/>
          <a:ln w="28575" cap="flat" cmpd="sng" algn="ctr">
            <a:solidFill>
              <a:srgbClr val="FFFFFF">
                <a:lumMod val="75000"/>
              </a:srgbClr>
            </a:solidFill>
            <a:prstDash val="solid"/>
            <a:tailEnd type="triangle"/>
          </a:ln>
          <a:effectLst/>
        </p:spPr>
      </p:cxnSp>
      <p:sp>
        <p:nvSpPr>
          <p:cNvPr id="301" name="TextBox 300">
            <a:extLst>
              <a:ext uri="{FF2B5EF4-FFF2-40B4-BE49-F238E27FC236}">
                <a16:creationId xmlns:a16="http://schemas.microsoft.com/office/drawing/2014/main" xmlns="" id="{BF099B34-BD6E-C745-AB23-3F86F3C2545E}"/>
              </a:ext>
            </a:extLst>
          </p:cNvPr>
          <p:cNvSpPr txBox="1">
            <a:spLocks/>
          </p:cNvSpPr>
          <p:nvPr/>
        </p:nvSpPr>
        <p:spPr>
          <a:xfrm>
            <a:off x="2139617" y="5983708"/>
            <a:ext cx="10791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Helvetica" pitchFamily="2" charset="0"/>
                <a:cs typeface="Arial"/>
                <a:sym typeface="Arial"/>
              </a:rPr>
              <a:t>add node 2</a:t>
            </a:r>
          </a:p>
        </p:txBody>
      </p:sp>
      <p:cxnSp>
        <p:nvCxnSpPr>
          <p:cNvPr id="302" name="Straight Arrow Connector 301">
            <a:extLst>
              <a:ext uri="{FF2B5EF4-FFF2-40B4-BE49-F238E27FC236}">
                <a16:creationId xmlns:a16="http://schemas.microsoft.com/office/drawing/2014/main" xmlns="" id="{416F96BC-E800-B448-BC37-0FC235A2E837}"/>
              </a:ext>
            </a:extLst>
          </p:cNvPr>
          <p:cNvCxnSpPr>
            <a:cxnSpLocks/>
            <a:stCxn id="301" idx="0"/>
            <a:endCxn id="254" idx="2"/>
          </p:cNvCxnSpPr>
          <p:nvPr/>
        </p:nvCxnSpPr>
        <p:spPr>
          <a:xfrm flipV="1">
            <a:off x="2679188" y="5672145"/>
            <a:ext cx="1" cy="311563"/>
          </a:xfrm>
          <a:prstGeom prst="straightConnector1">
            <a:avLst/>
          </a:prstGeom>
          <a:noFill/>
          <a:ln w="28575" cap="flat" cmpd="sng" algn="ctr">
            <a:solidFill>
              <a:srgbClr val="FFFFFF">
                <a:lumMod val="75000"/>
              </a:srgbClr>
            </a:solidFill>
            <a:prstDash val="solid"/>
            <a:tailEnd type="triangle"/>
          </a:ln>
          <a:effectLst/>
        </p:spPr>
      </p:cxnSp>
      <p:sp>
        <p:nvSpPr>
          <p:cNvPr id="303" name="TextBox 302">
            <a:extLst>
              <a:ext uri="{FF2B5EF4-FFF2-40B4-BE49-F238E27FC236}">
                <a16:creationId xmlns:a16="http://schemas.microsoft.com/office/drawing/2014/main" xmlns="" id="{55BB9495-E1BE-C349-A470-331BA590D810}"/>
              </a:ext>
            </a:extLst>
          </p:cNvPr>
          <p:cNvSpPr txBox="1">
            <a:spLocks/>
          </p:cNvSpPr>
          <p:nvPr/>
        </p:nvSpPr>
        <p:spPr>
          <a:xfrm>
            <a:off x="3640918" y="5983708"/>
            <a:ext cx="30246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Helvetica" pitchFamily="2" charset="0"/>
                <a:cs typeface="Arial"/>
                <a:sym typeface="Arial"/>
              </a:rPr>
              <a:t>add the edge between node 1 and 2</a:t>
            </a:r>
          </a:p>
        </p:txBody>
      </p:sp>
      <p:cxnSp>
        <p:nvCxnSpPr>
          <p:cNvPr id="304" name="Straight Arrow Connector 303">
            <a:extLst>
              <a:ext uri="{FF2B5EF4-FFF2-40B4-BE49-F238E27FC236}">
                <a16:creationId xmlns:a16="http://schemas.microsoft.com/office/drawing/2014/main" xmlns="" id="{16016713-797E-B941-B006-9F8C2556EDA0}"/>
              </a:ext>
            </a:extLst>
          </p:cNvPr>
          <p:cNvCxnSpPr>
            <a:cxnSpLocks/>
            <a:stCxn id="303" idx="0"/>
            <a:endCxn id="264" idx="2"/>
          </p:cNvCxnSpPr>
          <p:nvPr/>
        </p:nvCxnSpPr>
        <p:spPr>
          <a:xfrm flipV="1">
            <a:off x="5153250" y="5672146"/>
            <a:ext cx="2" cy="311562"/>
          </a:xfrm>
          <a:prstGeom prst="straightConnector1">
            <a:avLst/>
          </a:prstGeom>
          <a:noFill/>
          <a:ln w="28575" cap="flat" cmpd="sng" algn="ctr">
            <a:solidFill>
              <a:srgbClr val="FFFFFF">
                <a:lumMod val="75000"/>
              </a:srgbClr>
            </a:solidFill>
            <a:prstDash val="solid"/>
            <a:tailEnd type="triangle"/>
          </a:ln>
          <a:effectLst/>
        </p:spPr>
      </p:cxnSp>
      <p:sp>
        <p:nvSpPr>
          <p:cNvPr id="305" name="Google Shape;909;p45">
            <a:extLst>
              <a:ext uri="{FF2B5EF4-FFF2-40B4-BE49-F238E27FC236}">
                <a16:creationId xmlns:a16="http://schemas.microsoft.com/office/drawing/2014/main" xmlns="" id="{995587E5-58B8-8E48-98C6-5C31D99A6D60}"/>
              </a:ext>
            </a:extLst>
          </p:cNvPr>
          <p:cNvSpPr>
            <a:spLocks/>
          </p:cNvSpPr>
          <p:nvPr/>
        </p:nvSpPr>
        <p:spPr>
          <a:xfrm>
            <a:off x="3493148" y="2422208"/>
            <a:ext cx="322127" cy="197258"/>
          </a:xfrm>
          <a:prstGeom prst="rightArrow">
            <a:avLst>
              <a:gd name="adj1" fmla="val 50000"/>
              <a:gd name="adj2" fmla="val 50000"/>
            </a:avLst>
          </a:prstGeom>
          <a:solidFill>
            <a:srgbClr val="515E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06" name="TextBox 305">
            <a:extLst>
              <a:ext uri="{FF2B5EF4-FFF2-40B4-BE49-F238E27FC236}">
                <a16:creationId xmlns:a16="http://schemas.microsoft.com/office/drawing/2014/main" xmlns="" id="{11DDE46E-D6BA-E748-9EBA-102CA5C6CBA9}"/>
              </a:ext>
            </a:extLst>
          </p:cNvPr>
          <p:cNvSpPr txBox="1">
            <a:spLocks/>
          </p:cNvSpPr>
          <p:nvPr/>
        </p:nvSpPr>
        <p:spPr>
          <a:xfrm>
            <a:off x="223258" y="6283386"/>
            <a:ext cx="18410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Helvetica" pitchFamily="2" charset="0"/>
                <a:cs typeface="Calibri" panose="020F0502020204030204" pitchFamily="34" charset="0"/>
                <a:sym typeface="Arial"/>
              </a:rPr>
              <a:t>Campbell: </a:t>
            </a:r>
            <a:r>
              <a:rPr kumimoji="0" lang="en-US" sz="1200" b="0" i="0" u="none" strike="noStrike" kern="0" cap="none" spc="0" normalizeH="0" baseline="0" noProof="0" dirty="0">
                <a:ln>
                  <a:noFill/>
                </a:ln>
                <a:solidFill>
                  <a:srgbClr val="000000"/>
                </a:solidFill>
                <a:effectLst/>
                <a:uLnTx/>
                <a:uFillTx/>
                <a:latin typeface="Helvetica" pitchFamily="2" charset="0"/>
                <a:cs typeface="Calibri" panose="020F0502020204030204" pitchFamily="34" charset="0"/>
                <a:sym typeface="Arial"/>
              </a:rPr>
              <a:t>FAC, ORG</a:t>
            </a:r>
          </a:p>
        </p:txBody>
      </p:sp>
      <p:sp>
        <p:nvSpPr>
          <p:cNvPr id="307" name="TextBox 306">
            <a:extLst>
              <a:ext uri="{FF2B5EF4-FFF2-40B4-BE49-F238E27FC236}">
                <a16:creationId xmlns:a16="http://schemas.microsoft.com/office/drawing/2014/main" xmlns="" id="{B7F4DE49-BF0D-E448-A44E-2A12BBCE18A3}"/>
              </a:ext>
            </a:extLst>
          </p:cNvPr>
          <p:cNvSpPr txBox="1">
            <a:spLocks/>
          </p:cNvSpPr>
          <p:nvPr/>
        </p:nvSpPr>
        <p:spPr>
          <a:xfrm>
            <a:off x="2044193" y="6283386"/>
            <a:ext cx="126999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Helvetica" pitchFamily="2" charset="0"/>
                <a:cs typeface="Calibri" panose="020F0502020204030204" pitchFamily="34" charset="0"/>
                <a:sym typeface="Arial"/>
              </a:rPr>
              <a:t>fine: </a:t>
            </a:r>
            <a:r>
              <a:rPr kumimoji="0" lang="en-US" sz="1200" b="0" i="0" u="none" strike="noStrike" kern="0" cap="none" spc="0" normalizeH="0" baseline="0" noProof="0" dirty="0">
                <a:ln>
                  <a:noFill/>
                </a:ln>
                <a:solidFill>
                  <a:srgbClr val="000000"/>
                </a:solidFill>
                <a:effectLst/>
                <a:uLnTx/>
                <a:uFillTx/>
                <a:latin typeface="Helvetica" pitchFamily="2" charset="0"/>
                <a:cs typeface="Calibri" panose="020F0502020204030204" pitchFamily="34" charset="0"/>
                <a:sym typeface="Arial"/>
              </a:rPr>
              <a:t>Fine, Sue</a:t>
            </a:r>
          </a:p>
        </p:txBody>
      </p:sp>
      <p:sp>
        <p:nvSpPr>
          <p:cNvPr id="308" name="TextBox 307">
            <a:extLst>
              <a:ext uri="{FF2B5EF4-FFF2-40B4-BE49-F238E27FC236}">
                <a16:creationId xmlns:a16="http://schemas.microsoft.com/office/drawing/2014/main" xmlns="" id="{56A3D8C2-50BF-FB4F-8BDA-4594D37BD027}"/>
              </a:ext>
            </a:extLst>
          </p:cNvPr>
          <p:cNvSpPr txBox="1">
            <a:spLocks/>
          </p:cNvSpPr>
          <p:nvPr/>
        </p:nvSpPr>
        <p:spPr>
          <a:xfrm>
            <a:off x="4308844" y="6283386"/>
            <a:ext cx="172139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Helvetica" pitchFamily="2" charset="0"/>
                <a:cs typeface="Calibri" panose="020F0502020204030204" pitchFamily="34" charset="0"/>
                <a:sym typeface="Arial"/>
              </a:rPr>
              <a:t>null, entity, person, …</a:t>
            </a:r>
            <a:endParaRPr kumimoji="0" lang="en-US" sz="1200" b="0" i="0" u="none" strike="noStrike" kern="0" cap="none" spc="0" normalizeH="0" baseline="0" noProof="0" dirty="0">
              <a:ln>
                <a:noFill/>
              </a:ln>
              <a:solidFill>
                <a:srgbClr val="000000"/>
              </a:solidFill>
              <a:effectLst/>
              <a:uLnTx/>
              <a:uFillTx/>
              <a:latin typeface="Helvetica" pitchFamily="2" charset="0"/>
              <a:cs typeface="Calibri" panose="020F0502020204030204" pitchFamily="34" charset="0"/>
              <a:sym typeface="Arial"/>
            </a:endParaRPr>
          </a:p>
        </p:txBody>
      </p:sp>
      <p:sp>
        <p:nvSpPr>
          <p:cNvPr id="309" name="Google Shape;751;p40">
            <a:extLst>
              <a:ext uri="{FF2B5EF4-FFF2-40B4-BE49-F238E27FC236}">
                <a16:creationId xmlns:a16="http://schemas.microsoft.com/office/drawing/2014/main" xmlns="" id="{6AC056D9-AB25-1540-936A-F1B980B9D528}"/>
              </a:ext>
            </a:extLst>
          </p:cNvPr>
          <p:cNvSpPr txBox="1">
            <a:spLocks/>
          </p:cNvSpPr>
          <p:nvPr/>
        </p:nvSpPr>
        <p:spPr>
          <a:xfrm>
            <a:off x="7111464" y="3150250"/>
            <a:ext cx="728780"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Fine</a:t>
            </a:r>
            <a:endParaRPr kumimoji="0" sz="12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endParaRPr>
          </a:p>
        </p:txBody>
      </p:sp>
      <p:sp>
        <p:nvSpPr>
          <p:cNvPr id="310" name="Google Shape;752;p40">
            <a:extLst>
              <a:ext uri="{FF2B5EF4-FFF2-40B4-BE49-F238E27FC236}">
                <a16:creationId xmlns:a16="http://schemas.microsoft.com/office/drawing/2014/main" xmlns="" id="{9C89B1BD-9FA1-7B48-93D8-BEAD2B7A4E53}"/>
              </a:ext>
            </a:extLst>
          </p:cNvPr>
          <p:cNvSpPr txBox="1">
            <a:spLocks/>
          </p:cNvSpPr>
          <p:nvPr/>
        </p:nvSpPr>
        <p:spPr>
          <a:xfrm>
            <a:off x="7958617" y="3150250"/>
            <a:ext cx="613904"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4757"/>
                </a:solidFill>
                <a:effectLst/>
                <a:uLnTx/>
                <a:uFillTx/>
                <a:latin typeface="Helvetica" pitchFamily="2" charset="0"/>
                <a:ea typeface="Calibri"/>
                <a:cs typeface="Calibri"/>
                <a:sym typeface="Calibri"/>
              </a:rPr>
              <a:t>FAC</a:t>
            </a:r>
            <a:endParaRPr kumimoji="0" sz="1200" b="1" i="0" u="none" strike="noStrike" kern="0" cap="none" spc="0" normalizeH="0" baseline="0" noProof="0" dirty="0">
              <a:ln>
                <a:noFill/>
              </a:ln>
              <a:solidFill>
                <a:srgbClr val="FF4757"/>
              </a:solidFill>
              <a:effectLst/>
              <a:uLnTx/>
              <a:uFillTx/>
              <a:latin typeface="Helvetica" pitchFamily="2" charset="0"/>
              <a:ea typeface="Calibri"/>
              <a:cs typeface="Calibri"/>
              <a:sym typeface="Calibri"/>
            </a:endParaRPr>
          </a:p>
        </p:txBody>
      </p:sp>
      <p:sp>
        <p:nvSpPr>
          <p:cNvPr id="311" name="Google Shape;759;p40">
            <a:extLst>
              <a:ext uri="{FF2B5EF4-FFF2-40B4-BE49-F238E27FC236}">
                <a16:creationId xmlns:a16="http://schemas.microsoft.com/office/drawing/2014/main" xmlns="" id="{5FEDE224-097F-E745-8356-9D83132701EF}"/>
              </a:ext>
            </a:extLst>
          </p:cNvPr>
          <p:cNvSpPr txBox="1">
            <a:spLocks/>
          </p:cNvSpPr>
          <p:nvPr/>
        </p:nvSpPr>
        <p:spPr>
          <a:xfrm>
            <a:off x="7788342" y="3359615"/>
            <a:ext cx="944830"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Helvetica" pitchFamily="2" charset="0"/>
                <a:cs typeface="Calibri"/>
                <a:sym typeface="Calibri"/>
              </a:rPr>
              <a:t>Campbell</a:t>
            </a:r>
            <a:endParaRPr kumimoji="0" sz="12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12" name="Google Shape;760;p40">
            <a:extLst>
              <a:ext uri="{FF2B5EF4-FFF2-40B4-BE49-F238E27FC236}">
                <a16:creationId xmlns:a16="http://schemas.microsoft.com/office/drawing/2014/main" xmlns="" id="{B904F70E-4026-6A47-AB75-5DAAB1A1984B}"/>
              </a:ext>
            </a:extLst>
          </p:cNvPr>
          <p:cNvSpPr txBox="1">
            <a:spLocks/>
          </p:cNvSpPr>
          <p:nvPr/>
        </p:nvSpPr>
        <p:spPr>
          <a:xfrm>
            <a:off x="7095422" y="3365246"/>
            <a:ext cx="745782"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Helvetica" pitchFamily="2" charset="0"/>
                <a:ea typeface="Calibri"/>
                <a:cs typeface="Calibri"/>
                <a:sym typeface="Calibri"/>
              </a:rPr>
              <a:t>fines</a:t>
            </a:r>
            <a:endParaRPr kumimoji="0" sz="12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13" name="Google Shape;761;p40">
            <a:extLst>
              <a:ext uri="{FF2B5EF4-FFF2-40B4-BE49-F238E27FC236}">
                <a16:creationId xmlns:a16="http://schemas.microsoft.com/office/drawing/2014/main" xmlns="" id="{E6A1528D-BDBE-0C48-ABB8-8B2C78702528}"/>
              </a:ext>
            </a:extLst>
          </p:cNvPr>
          <p:cNvSpPr txBox="1">
            <a:spLocks/>
          </p:cNvSpPr>
          <p:nvPr/>
        </p:nvSpPr>
        <p:spPr>
          <a:xfrm>
            <a:off x="7555427" y="2742544"/>
            <a:ext cx="628814"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entity</a:t>
            </a:r>
            <a:endParaRPr kumimoji="0" sz="12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cxnSp>
        <p:nvCxnSpPr>
          <p:cNvPr id="314" name="Google Shape;753;p40">
            <a:extLst>
              <a:ext uri="{FF2B5EF4-FFF2-40B4-BE49-F238E27FC236}">
                <a16:creationId xmlns:a16="http://schemas.microsoft.com/office/drawing/2014/main" xmlns="" id="{C15EFB79-D24F-0344-94FE-531AE12145A1}"/>
              </a:ext>
            </a:extLst>
          </p:cNvPr>
          <p:cNvCxnSpPr>
            <a:stCxn id="316" idx="2"/>
            <a:endCxn id="315" idx="6"/>
          </p:cNvCxnSpPr>
          <p:nvPr/>
        </p:nvCxnSpPr>
        <p:spPr>
          <a:xfrm flipH="1">
            <a:off x="7555746" y="3063498"/>
            <a:ext cx="628813" cy="0"/>
          </a:xfrm>
          <a:prstGeom prst="straightConnector1">
            <a:avLst/>
          </a:prstGeom>
          <a:noFill/>
          <a:ln w="38100" cap="flat" cmpd="sng">
            <a:solidFill>
              <a:srgbClr val="8F9FB3"/>
            </a:solidFill>
            <a:prstDash val="solid"/>
            <a:miter lim="800000"/>
            <a:headEnd type="none" w="sm" len="sm"/>
            <a:tailEnd type="none" w="sm" len="sm"/>
          </a:ln>
        </p:spPr>
      </p:cxnSp>
      <p:sp>
        <p:nvSpPr>
          <p:cNvPr id="315" name="Google Shape;755;p40">
            <a:extLst>
              <a:ext uri="{FF2B5EF4-FFF2-40B4-BE49-F238E27FC236}">
                <a16:creationId xmlns:a16="http://schemas.microsoft.com/office/drawing/2014/main" xmlns="" id="{76EAF130-482B-7C44-A1B0-E1770625D1B0}"/>
              </a:ext>
            </a:extLst>
          </p:cNvPr>
          <p:cNvSpPr>
            <a:spLocks/>
          </p:cNvSpPr>
          <p:nvPr/>
        </p:nvSpPr>
        <p:spPr>
          <a:xfrm>
            <a:off x="7403345" y="2987298"/>
            <a:ext cx="152400" cy="152400"/>
          </a:xfrm>
          <a:prstGeom prst="ellipse">
            <a:avLst/>
          </a:prstGeom>
          <a:solidFill>
            <a:srgbClr val="B1D1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16" name="Google Shape;757;p40">
            <a:extLst>
              <a:ext uri="{FF2B5EF4-FFF2-40B4-BE49-F238E27FC236}">
                <a16:creationId xmlns:a16="http://schemas.microsoft.com/office/drawing/2014/main" xmlns="" id="{89604E6F-A0A4-EA48-8957-8FCBC7C82D6B}"/>
              </a:ext>
            </a:extLst>
          </p:cNvPr>
          <p:cNvSpPr>
            <a:spLocks/>
          </p:cNvSpPr>
          <p:nvPr/>
        </p:nvSpPr>
        <p:spPr>
          <a:xfrm>
            <a:off x="8184558" y="2987298"/>
            <a:ext cx="152400" cy="152400"/>
          </a:xfrm>
          <a:prstGeom prst="ellipse">
            <a:avLst/>
          </a:prstGeom>
          <a:solidFill>
            <a:srgbClr val="8F9FB3"/>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17" name="Google Shape;751;p40">
            <a:extLst>
              <a:ext uri="{FF2B5EF4-FFF2-40B4-BE49-F238E27FC236}">
                <a16:creationId xmlns:a16="http://schemas.microsoft.com/office/drawing/2014/main" xmlns="" id="{1D96C1A8-1A74-7945-926B-976D21099AF7}"/>
              </a:ext>
            </a:extLst>
          </p:cNvPr>
          <p:cNvSpPr txBox="1">
            <a:spLocks/>
          </p:cNvSpPr>
          <p:nvPr/>
        </p:nvSpPr>
        <p:spPr>
          <a:xfrm>
            <a:off x="7111464" y="4638956"/>
            <a:ext cx="728780"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Fine</a:t>
            </a:r>
            <a:endParaRPr kumimoji="0" sz="12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endParaRPr>
          </a:p>
        </p:txBody>
      </p:sp>
      <p:sp>
        <p:nvSpPr>
          <p:cNvPr id="318" name="Google Shape;752;p40">
            <a:extLst>
              <a:ext uri="{FF2B5EF4-FFF2-40B4-BE49-F238E27FC236}">
                <a16:creationId xmlns:a16="http://schemas.microsoft.com/office/drawing/2014/main" xmlns="" id="{E456EC05-EF72-7F4E-8858-C6F24322D2A9}"/>
              </a:ext>
            </a:extLst>
          </p:cNvPr>
          <p:cNvSpPr txBox="1">
            <a:spLocks/>
          </p:cNvSpPr>
          <p:nvPr/>
        </p:nvSpPr>
        <p:spPr>
          <a:xfrm>
            <a:off x="7958617" y="4638956"/>
            <a:ext cx="613904"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PER</a:t>
            </a:r>
            <a:endParaRPr kumimoji="0" sz="12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endParaRPr>
          </a:p>
        </p:txBody>
      </p:sp>
      <p:sp>
        <p:nvSpPr>
          <p:cNvPr id="319" name="Google Shape;759;p40">
            <a:extLst>
              <a:ext uri="{FF2B5EF4-FFF2-40B4-BE49-F238E27FC236}">
                <a16:creationId xmlns:a16="http://schemas.microsoft.com/office/drawing/2014/main" xmlns="" id="{6631EF69-972F-1540-82A4-C49630B0FBBC}"/>
              </a:ext>
            </a:extLst>
          </p:cNvPr>
          <p:cNvSpPr txBox="1">
            <a:spLocks/>
          </p:cNvSpPr>
          <p:nvPr/>
        </p:nvSpPr>
        <p:spPr>
          <a:xfrm>
            <a:off x="7788342" y="4848321"/>
            <a:ext cx="944830"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Helvetica" pitchFamily="2" charset="0"/>
                <a:cs typeface="Calibri"/>
                <a:sym typeface="Calibri"/>
              </a:rPr>
              <a:t>Campbell</a:t>
            </a:r>
            <a:endParaRPr kumimoji="0" sz="12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20" name="Google Shape;760;p40">
            <a:extLst>
              <a:ext uri="{FF2B5EF4-FFF2-40B4-BE49-F238E27FC236}">
                <a16:creationId xmlns:a16="http://schemas.microsoft.com/office/drawing/2014/main" xmlns="" id="{9207245C-0665-174F-A132-D756B7D213D8}"/>
              </a:ext>
            </a:extLst>
          </p:cNvPr>
          <p:cNvSpPr txBox="1">
            <a:spLocks/>
          </p:cNvSpPr>
          <p:nvPr/>
        </p:nvSpPr>
        <p:spPr>
          <a:xfrm>
            <a:off x="7095422" y="4853952"/>
            <a:ext cx="745782"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Helvetica" pitchFamily="2" charset="0"/>
                <a:ea typeface="Calibri"/>
                <a:cs typeface="Calibri"/>
                <a:sym typeface="Calibri"/>
              </a:rPr>
              <a:t>fines</a:t>
            </a:r>
            <a:endParaRPr kumimoji="0" sz="12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21" name="Google Shape;761;p40">
            <a:extLst>
              <a:ext uri="{FF2B5EF4-FFF2-40B4-BE49-F238E27FC236}">
                <a16:creationId xmlns:a16="http://schemas.microsoft.com/office/drawing/2014/main" xmlns="" id="{F3BF56A1-E97F-7245-A3E5-D9D482E6C185}"/>
              </a:ext>
            </a:extLst>
          </p:cNvPr>
          <p:cNvSpPr txBox="1">
            <a:spLocks/>
          </p:cNvSpPr>
          <p:nvPr/>
        </p:nvSpPr>
        <p:spPr>
          <a:xfrm>
            <a:off x="7555427" y="4231250"/>
            <a:ext cx="628814"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entity</a:t>
            </a:r>
            <a:endParaRPr kumimoji="0" sz="12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cxnSp>
        <p:nvCxnSpPr>
          <p:cNvPr id="322" name="Google Shape;753;p40">
            <a:extLst>
              <a:ext uri="{FF2B5EF4-FFF2-40B4-BE49-F238E27FC236}">
                <a16:creationId xmlns:a16="http://schemas.microsoft.com/office/drawing/2014/main" xmlns="" id="{E22CD59E-A6C7-4A47-8A1C-837DE0517F41}"/>
              </a:ext>
            </a:extLst>
          </p:cNvPr>
          <p:cNvCxnSpPr>
            <a:stCxn id="324" idx="2"/>
            <a:endCxn id="323" idx="6"/>
          </p:cNvCxnSpPr>
          <p:nvPr/>
        </p:nvCxnSpPr>
        <p:spPr>
          <a:xfrm flipH="1">
            <a:off x="7555746" y="4552204"/>
            <a:ext cx="628813" cy="0"/>
          </a:xfrm>
          <a:prstGeom prst="straightConnector1">
            <a:avLst/>
          </a:prstGeom>
          <a:noFill/>
          <a:ln w="38100" cap="flat" cmpd="sng">
            <a:solidFill>
              <a:srgbClr val="8F9FB3"/>
            </a:solidFill>
            <a:prstDash val="solid"/>
            <a:miter lim="800000"/>
            <a:headEnd type="none" w="sm" len="sm"/>
            <a:tailEnd type="none" w="sm" len="sm"/>
          </a:ln>
        </p:spPr>
      </p:cxnSp>
      <p:sp>
        <p:nvSpPr>
          <p:cNvPr id="323" name="Google Shape;755;p40">
            <a:extLst>
              <a:ext uri="{FF2B5EF4-FFF2-40B4-BE49-F238E27FC236}">
                <a16:creationId xmlns:a16="http://schemas.microsoft.com/office/drawing/2014/main" xmlns="" id="{7257E209-5B0E-674B-9B12-6180CF4D95DA}"/>
              </a:ext>
            </a:extLst>
          </p:cNvPr>
          <p:cNvSpPr>
            <a:spLocks/>
          </p:cNvSpPr>
          <p:nvPr/>
        </p:nvSpPr>
        <p:spPr>
          <a:xfrm>
            <a:off x="7403345" y="4476004"/>
            <a:ext cx="152400" cy="152400"/>
          </a:xfrm>
          <a:prstGeom prst="ellipse">
            <a:avLst/>
          </a:prstGeom>
          <a:solidFill>
            <a:srgbClr val="B1D1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24" name="Google Shape;757;p40">
            <a:extLst>
              <a:ext uri="{FF2B5EF4-FFF2-40B4-BE49-F238E27FC236}">
                <a16:creationId xmlns:a16="http://schemas.microsoft.com/office/drawing/2014/main" xmlns="" id="{A2031621-B1D5-D144-98B4-6818C7CC7E7F}"/>
              </a:ext>
            </a:extLst>
          </p:cNvPr>
          <p:cNvSpPr>
            <a:spLocks/>
          </p:cNvSpPr>
          <p:nvPr/>
        </p:nvSpPr>
        <p:spPr>
          <a:xfrm>
            <a:off x="8184558" y="4476004"/>
            <a:ext cx="152400" cy="152400"/>
          </a:xfrm>
          <a:prstGeom prst="ellipse">
            <a:avLst/>
          </a:prstGeom>
          <a:solidFill>
            <a:srgbClr val="8F9FB3"/>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25" name="Google Shape;876;p45">
            <a:extLst>
              <a:ext uri="{FF2B5EF4-FFF2-40B4-BE49-F238E27FC236}">
                <a16:creationId xmlns:a16="http://schemas.microsoft.com/office/drawing/2014/main" xmlns="" id="{EB19835B-8DA1-5E4C-8378-BF654D4ED0D4}"/>
              </a:ext>
            </a:extLst>
          </p:cNvPr>
          <p:cNvSpPr txBox="1">
            <a:spLocks/>
          </p:cNvSpPr>
          <p:nvPr/>
        </p:nvSpPr>
        <p:spPr>
          <a:xfrm>
            <a:off x="6757700" y="2324614"/>
            <a:ext cx="1975471"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Sort</a:t>
            </a:r>
            <a:endParaRPr kumimoji="0" sz="11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26" name="Google Shape;778;p40">
            <a:extLst>
              <a:ext uri="{FF2B5EF4-FFF2-40B4-BE49-F238E27FC236}">
                <a16:creationId xmlns:a16="http://schemas.microsoft.com/office/drawing/2014/main" xmlns="" id="{C6787E82-CA5C-3D4E-A982-BB07C9DCF23A}"/>
              </a:ext>
            </a:extLst>
          </p:cNvPr>
          <p:cNvSpPr>
            <a:spLocks/>
          </p:cNvSpPr>
          <p:nvPr/>
        </p:nvSpPr>
        <p:spPr>
          <a:xfrm rot="10800000">
            <a:off x="6899213" y="4335950"/>
            <a:ext cx="218167" cy="568481"/>
          </a:xfrm>
          <a:prstGeom prst="downArrow">
            <a:avLst>
              <a:gd name="adj1" fmla="val 50000"/>
              <a:gd name="adj2" fmla="val 50000"/>
            </a:avLst>
          </a:prstGeom>
          <a:solidFill>
            <a:srgbClr val="B1D1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27" name="Google Shape;778;p40">
            <a:extLst>
              <a:ext uri="{FF2B5EF4-FFF2-40B4-BE49-F238E27FC236}">
                <a16:creationId xmlns:a16="http://schemas.microsoft.com/office/drawing/2014/main" xmlns="" id="{CC501A4B-232B-024B-BD9C-20484BDB8369}"/>
              </a:ext>
            </a:extLst>
          </p:cNvPr>
          <p:cNvSpPr>
            <a:spLocks/>
          </p:cNvSpPr>
          <p:nvPr/>
        </p:nvSpPr>
        <p:spPr>
          <a:xfrm>
            <a:off x="6904631" y="2860735"/>
            <a:ext cx="218167" cy="568481"/>
          </a:xfrm>
          <a:prstGeom prst="downArrow">
            <a:avLst>
              <a:gd name="adj1" fmla="val 50000"/>
              <a:gd name="adj2" fmla="val 50000"/>
            </a:avLst>
          </a:prstGeom>
          <a:solidFill>
            <a:srgbClr val="FF475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28" name="TextBox 327">
            <a:extLst>
              <a:ext uri="{FF2B5EF4-FFF2-40B4-BE49-F238E27FC236}">
                <a16:creationId xmlns:a16="http://schemas.microsoft.com/office/drawing/2014/main" xmlns="" id="{89CD0116-2B71-E845-8164-A6946AAD2FC6}"/>
              </a:ext>
            </a:extLst>
          </p:cNvPr>
          <p:cNvSpPr txBox="1">
            <a:spLocks/>
          </p:cNvSpPr>
          <p:nvPr/>
        </p:nvSpPr>
        <p:spPr>
          <a:xfrm>
            <a:off x="6930928" y="3710438"/>
            <a:ext cx="161775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Helvetica" pitchFamily="2" charset="0"/>
                <a:cs typeface="Arial"/>
                <a:sym typeface="Arial"/>
              </a:rPr>
              <a:t>Higher local score</a:t>
            </a:r>
          </a:p>
        </p:txBody>
      </p:sp>
      <p:sp>
        <p:nvSpPr>
          <p:cNvPr id="329" name="TextBox 328">
            <a:extLst>
              <a:ext uri="{FF2B5EF4-FFF2-40B4-BE49-F238E27FC236}">
                <a16:creationId xmlns:a16="http://schemas.microsoft.com/office/drawing/2014/main" xmlns="" id="{0BE4D5A1-7733-D64D-828E-477B9CF1E90E}"/>
              </a:ext>
            </a:extLst>
          </p:cNvPr>
          <p:cNvSpPr txBox="1">
            <a:spLocks/>
          </p:cNvSpPr>
          <p:nvPr/>
        </p:nvSpPr>
        <p:spPr>
          <a:xfrm>
            <a:off x="6876425" y="5181432"/>
            <a:ext cx="172675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Helvetica" pitchFamily="2" charset="0"/>
                <a:cs typeface="Arial"/>
                <a:sym typeface="Arial"/>
              </a:rPr>
              <a:t>Higher global score</a:t>
            </a:r>
          </a:p>
        </p:txBody>
      </p:sp>
      <p:sp>
        <p:nvSpPr>
          <p:cNvPr id="330" name="Google Shape;909;p45">
            <a:extLst>
              <a:ext uri="{FF2B5EF4-FFF2-40B4-BE49-F238E27FC236}">
                <a16:creationId xmlns:a16="http://schemas.microsoft.com/office/drawing/2014/main" xmlns="" id="{750D349F-D863-8746-B0B5-6245B27812C2}"/>
              </a:ext>
            </a:extLst>
          </p:cNvPr>
          <p:cNvSpPr>
            <a:spLocks/>
          </p:cNvSpPr>
          <p:nvPr/>
        </p:nvSpPr>
        <p:spPr>
          <a:xfrm>
            <a:off x="6529628" y="2430880"/>
            <a:ext cx="322127" cy="197258"/>
          </a:xfrm>
          <a:prstGeom prst="rightArrow">
            <a:avLst>
              <a:gd name="adj1" fmla="val 50000"/>
              <a:gd name="adj2" fmla="val 50000"/>
            </a:avLst>
          </a:prstGeom>
          <a:solidFill>
            <a:srgbClr val="515E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31" name="Google Shape;875;p45">
            <a:extLst>
              <a:ext uri="{FF2B5EF4-FFF2-40B4-BE49-F238E27FC236}">
                <a16:creationId xmlns:a16="http://schemas.microsoft.com/office/drawing/2014/main" xmlns="" id="{12404137-C0BB-9341-A150-73B5AD66BFBB}"/>
              </a:ext>
            </a:extLst>
          </p:cNvPr>
          <p:cNvSpPr>
            <a:spLocks/>
          </p:cNvSpPr>
          <p:nvPr/>
        </p:nvSpPr>
        <p:spPr>
          <a:xfrm>
            <a:off x="8877587" y="2243146"/>
            <a:ext cx="2924263" cy="342899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32" name="Google Shape;876;p45">
            <a:extLst>
              <a:ext uri="{FF2B5EF4-FFF2-40B4-BE49-F238E27FC236}">
                <a16:creationId xmlns:a16="http://schemas.microsoft.com/office/drawing/2014/main" xmlns="" id="{E1D5E5EA-3DDD-1A45-A26E-830C4E5F37F5}"/>
              </a:ext>
            </a:extLst>
          </p:cNvPr>
          <p:cNvSpPr txBox="1">
            <a:spLocks/>
          </p:cNvSpPr>
          <p:nvPr/>
        </p:nvSpPr>
        <p:spPr>
          <a:xfrm>
            <a:off x="9321154" y="2324612"/>
            <a:ext cx="2041943"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Prune</a:t>
            </a:r>
            <a:endParaRPr kumimoji="0" sz="11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33" name="Google Shape;877;p45">
            <a:extLst>
              <a:ext uri="{FF2B5EF4-FFF2-40B4-BE49-F238E27FC236}">
                <a16:creationId xmlns:a16="http://schemas.microsoft.com/office/drawing/2014/main" xmlns="" id="{578D6716-D9F0-8445-8058-1E76AF0248F8}"/>
              </a:ext>
            </a:extLst>
          </p:cNvPr>
          <p:cNvSpPr>
            <a:spLocks/>
          </p:cNvSpPr>
          <p:nvPr/>
        </p:nvSpPr>
        <p:spPr>
          <a:xfrm>
            <a:off x="9043838" y="2801608"/>
            <a:ext cx="457200" cy="457200"/>
          </a:xfrm>
          <a:prstGeom prst="ellipse">
            <a:avLst/>
          </a:prstGeom>
          <a:solidFill>
            <a:srgbClr val="8F9FB3">
              <a:alpha val="70000"/>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34" name="Google Shape;878;p45">
            <a:extLst>
              <a:ext uri="{FF2B5EF4-FFF2-40B4-BE49-F238E27FC236}">
                <a16:creationId xmlns:a16="http://schemas.microsoft.com/office/drawing/2014/main" xmlns="" id="{BCB106FB-769A-9F44-82F2-FAA02FC541AA}"/>
              </a:ext>
            </a:extLst>
          </p:cNvPr>
          <p:cNvSpPr>
            <a:spLocks/>
          </p:cNvSpPr>
          <p:nvPr/>
        </p:nvSpPr>
        <p:spPr>
          <a:xfrm>
            <a:off x="9043838" y="3493458"/>
            <a:ext cx="457200" cy="457200"/>
          </a:xfrm>
          <a:prstGeom prst="ellipse">
            <a:avLst/>
          </a:prstGeom>
          <a:solidFill>
            <a:srgbClr val="8F9FB3"/>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335" name="Google Shape;879;p45">
            <a:extLst>
              <a:ext uri="{FF2B5EF4-FFF2-40B4-BE49-F238E27FC236}">
                <a16:creationId xmlns:a16="http://schemas.microsoft.com/office/drawing/2014/main" xmlns="" id="{05E548C8-2480-6C4F-9964-6C320287F487}"/>
              </a:ext>
            </a:extLst>
          </p:cNvPr>
          <p:cNvSpPr>
            <a:spLocks/>
          </p:cNvSpPr>
          <p:nvPr/>
        </p:nvSpPr>
        <p:spPr>
          <a:xfrm>
            <a:off x="9043838" y="4185308"/>
            <a:ext cx="457200" cy="457200"/>
          </a:xfrm>
          <a:prstGeom prst="ellipse">
            <a:avLst/>
          </a:prstGeom>
          <a:solidFill>
            <a:srgbClr val="8F9FB3"/>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36" name="Google Shape;880;p45">
            <a:extLst>
              <a:ext uri="{FF2B5EF4-FFF2-40B4-BE49-F238E27FC236}">
                <a16:creationId xmlns:a16="http://schemas.microsoft.com/office/drawing/2014/main" xmlns="" id="{12E94A03-A72C-0547-BB3B-0FC632C527C0}"/>
              </a:ext>
            </a:extLst>
          </p:cNvPr>
          <p:cNvSpPr>
            <a:spLocks/>
          </p:cNvSpPr>
          <p:nvPr/>
        </p:nvSpPr>
        <p:spPr>
          <a:xfrm>
            <a:off x="9043837" y="4877158"/>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37" name="Google Shape;881;p45">
            <a:extLst>
              <a:ext uri="{FF2B5EF4-FFF2-40B4-BE49-F238E27FC236}">
                <a16:creationId xmlns:a16="http://schemas.microsoft.com/office/drawing/2014/main" xmlns="" id="{8A2C4DCD-8345-AE49-AEDE-590A41926DD9}"/>
              </a:ext>
            </a:extLst>
          </p:cNvPr>
          <p:cNvSpPr>
            <a:spLocks/>
          </p:cNvSpPr>
          <p:nvPr/>
        </p:nvSpPr>
        <p:spPr>
          <a:xfrm>
            <a:off x="9822727" y="2801608"/>
            <a:ext cx="457200" cy="457200"/>
          </a:xfrm>
          <a:prstGeom prst="ellipse">
            <a:avLst/>
          </a:prstGeom>
          <a:solidFill>
            <a:srgbClr val="B1D1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38" name="Google Shape;882;p45">
            <a:extLst>
              <a:ext uri="{FF2B5EF4-FFF2-40B4-BE49-F238E27FC236}">
                <a16:creationId xmlns:a16="http://schemas.microsoft.com/office/drawing/2014/main" xmlns="" id="{C76CF892-B605-AA41-AD6B-EA089209A777}"/>
              </a:ext>
            </a:extLst>
          </p:cNvPr>
          <p:cNvSpPr>
            <a:spLocks/>
          </p:cNvSpPr>
          <p:nvPr/>
        </p:nvSpPr>
        <p:spPr>
          <a:xfrm>
            <a:off x="9822727" y="3493458"/>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39" name="Google Shape;883;p45">
            <a:extLst>
              <a:ext uri="{FF2B5EF4-FFF2-40B4-BE49-F238E27FC236}">
                <a16:creationId xmlns:a16="http://schemas.microsoft.com/office/drawing/2014/main" xmlns="" id="{CDD2AD64-4012-E246-9AC3-1B6F7568A09A}"/>
              </a:ext>
            </a:extLst>
          </p:cNvPr>
          <p:cNvSpPr>
            <a:spLocks/>
          </p:cNvSpPr>
          <p:nvPr/>
        </p:nvSpPr>
        <p:spPr>
          <a:xfrm>
            <a:off x="9822727" y="4185308"/>
            <a:ext cx="457200" cy="457200"/>
          </a:xfrm>
          <a:prstGeom prst="ellipse">
            <a:avLst/>
          </a:prstGeom>
          <a:solidFill>
            <a:srgbClr val="B1D1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40" name="Google Shape;884;p45">
            <a:extLst>
              <a:ext uri="{FF2B5EF4-FFF2-40B4-BE49-F238E27FC236}">
                <a16:creationId xmlns:a16="http://schemas.microsoft.com/office/drawing/2014/main" xmlns="" id="{F562529C-436E-3E4B-8023-2CCE22265F01}"/>
              </a:ext>
            </a:extLst>
          </p:cNvPr>
          <p:cNvSpPr>
            <a:spLocks/>
          </p:cNvSpPr>
          <p:nvPr/>
        </p:nvSpPr>
        <p:spPr>
          <a:xfrm>
            <a:off x="9822726" y="4877158"/>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41" name="Google Shape;885;p45">
            <a:extLst>
              <a:ext uri="{FF2B5EF4-FFF2-40B4-BE49-F238E27FC236}">
                <a16:creationId xmlns:a16="http://schemas.microsoft.com/office/drawing/2014/main" xmlns="" id="{9A68B6EB-CB5D-584D-B1AC-6956C1893E96}"/>
              </a:ext>
            </a:extLst>
          </p:cNvPr>
          <p:cNvSpPr>
            <a:spLocks/>
          </p:cNvSpPr>
          <p:nvPr/>
        </p:nvSpPr>
        <p:spPr>
          <a:xfrm>
            <a:off x="10422243" y="2801608"/>
            <a:ext cx="457200" cy="457200"/>
          </a:xfrm>
          <a:prstGeom prst="ellipse">
            <a:avLst/>
          </a:prstGeom>
          <a:solidFill>
            <a:srgbClr val="8F9FB3"/>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342" name="Google Shape;886;p45">
            <a:extLst>
              <a:ext uri="{FF2B5EF4-FFF2-40B4-BE49-F238E27FC236}">
                <a16:creationId xmlns:a16="http://schemas.microsoft.com/office/drawing/2014/main" xmlns="" id="{3B98192A-1CFA-8040-ADB6-79212E918962}"/>
              </a:ext>
            </a:extLst>
          </p:cNvPr>
          <p:cNvSpPr>
            <a:spLocks/>
          </p:cNvSpPr>
          <p:nvPr/>
        </p:nvSpPr>
        <p:spPr>
          <a:xfrm>
            <a:off x="10422243" y="3493458"/>
            <a:ext cx="457200" cy="457200"/>
          </a:xfrm>
          <a:prstGeom prst="ellipse">
            <a:avLst/>
          </a:prstGeom>
          <a:solidFill>
            <a:srgbClr val="8F9FB3"/>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343" name="Google Shape;887;p45">
            <a:extLst>
              <a:ext uri="{FF2B5EF4-FFF2-40B4-BE49-F238E27FC236}">
                <a16:creationId xmlns:a16="http://schemas.microsoft.com/office/drawing/2014/main" xmlns="" id="{ECAC4A0F-455F-924C-A9EE-F8354D77B777}"/>
              </a:ext>
            </a:extLst>
          </p:cNvPr>
          <p:cNvSpPr>
            <a:spLocks/>
          </p:cNvSpPr>
          <p:nvPr/>
        </p:nvSpPr>
        <p:spPr>
          <a:xfrm>
            <a:off x="10422243" y="4185308"/>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344" name="Google Shape;888;p45">
            <a:extLst>
              <a:ext uri="{FF2B5EF4-FFF2-40B4-BE49-F238E27FC236}">
                <a16:creationId xmlns:a16="http://schemas.microsoft.com/office/drawing/2014/main" xmlns="" id="{DF3EA42F-6DC1-2041-9AF8-02CED852CA8C}"/>
              </a:ext>
            </a:extLst>
          </p:cNvPr>
          <p:cNvSpPr>
            <a:spLocks/>
          </p:cNvSpPr>
          <p:nvPr/>
        </p:nvSpPr>
        <p:spPr>
          <a:xfrm>
            <a:off x="10422242" y="4877158"/>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Helvetica" pitchFamily="2" charset="0"/>
                <a:ea typeface="Calibri"/>
                <a:cs typeface="Calibri"/>
                <a:sym typeface="Calibri"/>
              </a:rPr>
              <a:t>E1</a:t>
            </a:r>
            <a:r>
              <a:rPr kumimoji="0" lang="en-US" sz="1400" b="1" i="0" u="none" strike="noStrike" kern="0" cap="none" spc="0" normalizeH="0" baseline="30000" noProof="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345" name="Google Shape;889;p45">
            <a:extLst>
              <a:ext uri="{FF2B5EF4-FFF2-40B4-BE49-F238E27FC236}">
                <a16:creationId xmlns:a16="http://schemas.microsoft.com/office/drawing/2014/main" xmlns="" id="{F71F7C26-71DD-A34F-BFF3-A4854639C95B}"/>
              </a:ext>
            </a:extLst>
          </p:cNvPr>
          <p:cNvSpPr>
            <a:spLocks/>
          </p:cNvSpPr>
          <p:nvPr/>
        </p:nvSpPr>
        <p:spPr>
          <a:xfrm>
            <a:off x="11201132" y="2801608"/>
            <a:ext cx="457200" cy="457200"/>
          </a:xfrm>
          <a:prstGeom prst="ellipse">
            <a:avLst/>
          </a:prstGeom>
          <a:solidFill>
            <a:srgbClr val="B1D1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46" name="Google Shape;890;p45">
            <a:extLst>
              <a:ext uri="{FF2B5EF4-FFF2-40B4-BE49-F238E27FC236}">
                <a16:creationId xmlns:a16="http://schemas.microsoft.com/office/drawing/2014/main" xmlns="" id="{34BD1FEE-58C0-DA4C-AD74-43B1E4021786}"/>
              </a:ext>
            </a:extLst>
          </p:cNvPr>
          <p:cNvSpPr>
            <a:spLocks/>
          </p:cNvSpPr>
          <p:nvPr/>
        </p:nvSpPr>
        <p:spPr>
          <a:xfrm>
            <a:off x="11201132" y="3493458"/>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47" name="Google Shape;891;p45">
            <a:extLst>
              <a:ext uri="{FF2B5EF4-FFF2-40B4-BE49-F238E27FC236}">
                <a16:creationId xmlns:a16="http://schemas.microsoft.com/office/drawing/2014/main" xmlns="" id="{047641B9-A949-9C42-853B-FF0C06F4EBD0}"/>
              </a:ext>
            </a:extLst>
          </p:cNvPr>
          <p:cNvSpPr>
            <a:spLocks/>
          </p:cNvSpPr>
          <p:nvPr/>
        </p:nvSpPr>
        <p:spPr>
          <a:xfrm>
            <a:off x="11201132" y="4185308"/>
            <a:ext cx="457200" cy="457200"/>
          </a:xfrm>
          <a:prstGeom prst="ellipse">
            <a:avLst/>
          </a:prstGeom>
          <a:solidFill>
            <a:srgbClr val="B1D100">
              <a:alpha val="70000"/>
            </a:srgb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48" name="Google Shape;892;p45">
            <a:extLst>
              <a:ext uri="{FF2B5EF4-FFF2-40B4-BE49-F238E27FC236}">
                <a16:creationId xmlns:a16="http://schemas.microsoft.com/office/drawing/2014/main" xmlns="" id="{367B073B-57B4-C141-A468-042177D2AA39}"/>
              </a:ext>
            </a:extLst>
          </p:cNvPr>
          <p:cNvSpPr>
            <a:spLocks/>
          </p:cNvSpPr>
          <p:nvPr/>
        </p:nvSpPr>
        <p:spPr>
          <a:xfrm>
            <a:off x="11201131" y="4877158"/>
            <a:ext cx="457200" cy="457200"/>
          </a:xfrm>
          <a:prstGeom prst="ellipse">
            <a:avLst/>
          </a:prstGeom>
          <a:solidFill>
            <a:srgbClr val="B1D1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Calibri"/>
                <a:cs typeface="Calibri"/>
                <a:sym typeface="Calibri"/>
              </a:rPr>
              <a:t>T1</a:t>
            </a:r>
            <a:r>
              <a:rPr kumimoji="0" lang="en-US" sz="1400" b="1" i="0" u="none" strike="noStrike" kern="0" cap="none" spc="0" normalizeH="0" baseline="30000" noProof="0" dirty="0">
                <a:ln>
                  <a:noFill/>
                </a:ln>
                <a:solidFill>
                  <a:srgbClr val="FFFFFF"/>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cxnSp>
        <p:nvCxnSpPr>
          <p:cNvPr id="349" name="Google Shape;893;p45">
            <a:extLst>
              <a:ext uri="{FF2B5EF4-FFF2-40B4-BE49-F238E27FC236}">
                <a16:creationId xmlns:a16="http://schemas.microsoft.com/office/drawing/2014/main" xmlns="" id="{E22F8FB0-3217-D34F-ADD7-0F8D7B2EE61F}"/>
              </a:ext>
            </a:extLst>
          </p:cNvPr>
          <p:cNvCxnSpPr>
            <a:stCxn id="333" idx="6"/>
            <a:endCxn id="337" idx="2"/>
          </p:cNvCxnSpPr>
          <p:nvPr/>
        </p:nvCxnSpPr>
        <p:spPr>
          <a:xfrm>
            <a:off x="9501039" y="3030208"/>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350" name="Google Shape;894;p45">
            <a:extLst>
              <a:ext uri="{FF2B5EF4-FFF2-40B4-BE49-F238E27FC236}">
                <a16:creationId xmlns:a16="http://schemas.microsoft.com/office/drawing/2014/main" xmlns="" id="{9C5CB172-990A-A245-9EC5-FB319F95013F}"/>
              </a:ext>
            </a:extLst>
          </p:cNvPr>
          <p:cNvCxnSpPr>
            <a:stCxn id="334" idx="6"/>
            <a:endCxn id="338" idx="2"/>
          </p:cNvCxnSpPr>
          <p:nvPr/>
        </p:nvCxnSpPr>
        <p:spPr>
          <a:xfrm>
            <a:off x="9501039" y="3722058"/>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351" name="Google Shape;895;p45">
            <a:extLst>
              <a:ext uri="{FF2B5EF4-FFF2-40B4-BE49-F238E27FC236}">
                <a16:creationId xmlns:a16="http://schemas.microsoft.com/office/drawing/2014/main" xmlns="" id="{A469FC52-6289-3647-A055-978019E1756E}"/>
              </a:ext>
            </a:extLst>
          </p:cNvPr>
          <p:cNvCxnSpPr>
            <a:stCxn id="335" idx="6"/>
            <a:endCxn id="339" idx="2"/>
          </p:cNvCxnSpPr>
          <p:nvPr/>
        </p:nvCxnSpPr>
        <p:spPr>
          <a:xfrm>
            <a:off x="9501039" y="4413908"/>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352" name="Google Shape;896;p45">
            <a:extLst>
              <a:ext uri="{FF2B5EF4-FFF2-40B4-BE49-F238E27FC236}">
                <a16:creationId xmlns:a16="http://schemas.microsoft.com/office/drawing/2014/main" xmlns="" id="{37519E03-FFA7-494B-AD80-20A5978797B2}"/>
              </a:ext>
            </a:extLst>
          </p:cNvPr>
          <p:cNvCxnSpPr>
            <a:stCxn id="336" idx="6"/>
            <a:endCxn id="340" idx="2"/>
          </p:cNvCxnSpPr>
          <p:nvPr/>
        </p:nvCxnSpPr>
        <p:spPr>
          <a:xfrm>
            <a:off x="9501038" y="5105758"/>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353" name="Google Shape;897;p45">
            <a:extLst>
              <a:ext uri="{FF2B5EF4-FFF2-40B4-BE49-F238E27FC236}">
                <a16:creationId xmlns:a16="http://schemas.microsoft.com/office/drawing/2014/main" xmlns="" id="{56BF45C5-04CF-7B45-80A0-57C0CCBD8934}"/>
              </a:ext>
            </a:extLst>
          </p:cNvPr>
          <p:cNvCxnSpPr>
            <a:stCxn id="344" idx="6"/>
            <a:endCxn id="348" idx="2"/>
          </p:cNvCxnSpPr>
          <p:nvPr/>
        </p:nvCxnSpPr>
        <p:spPr>
          <a:xfrm>
            <a:off x="10879443" y="5105758"/>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354" name="Google Shape;898;p45">
            <a:extLst>
              <a:ext uri="{FF2B5EF4-FFF2-40B4-BE49-F238E27FC236}">
                <a16:creationId xmlns:a16="http://schemas.microsoft.com/office/drawing/2014/main" xmlns="" id="{3AB34E71-8233-F844-B8EF-6578CB0D8C23}"/>
              </a:ext>
            </a:extLst>
          </p:cNvPr>
          <p:cNvCxnSpPr>
            <a:stCxn id="343" idx="6"/>
            <a:endCxn id="347" idx="2"/>
          </p:cNvCxnSpPr>
          <p:nvPr/>
        </p:nvCxnSpPr>
        <p:spPr>
          <a:xfrm>
            <a:off x="10879444" y="4413908"/>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355" name="Google Shape;899;p45">
            <a:extLst>
              <a:ext uri="{FF2B5EF4-FFF2-40B4-BE49-F238E27FC236}">
                <a16:creationId xmlns:a16="http://schemas.microsoft.com/office/drawing/2014/main" xmlns="" id="{C687E1AE-BFC9-F440-B611-A1C069A22A77}"/>
              </a:ext>
            </a:extLst>
          </p:cNvPr>
          <p:cNvCxnSpPr>
            <a:stCxn id="342" idx="6"/>
            <a:endCxn id="346" idx="2"/>
          </p:cNvCxnSpPr>
          <p:nvPr/>
        </p:nvCxnSpPr>
        <p:spPr>
          <a:xfrm>
            <a:off x="10879444" y="3722058"/>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356" name="Google Shape;900;p45">
            <a:extLst>
              <a:ext uri="{FF2B5EF4-FFF2-40B4-BE49-F238E27FC236}">
                <a16:creationId xmlns:a16="http://schemas.microsoft.com/office/drawing/2014/main" xmlns="" id="{4CBF9435-BB98-4549-97F6-4824AB61C8E3}"/>
              </a:ext>
            </a:extLst>
          </p:cNvPr>
          <p:cNvCxnSpPr>
            <a:stCxn id="341" idx="6"/>
            <a:endCxn id="345" idx="2"/>
          </p:cNvCxnSpPr>
          <p:nvPr/>
        </p:nvCxnSpPr>
        <p:spPr>
          <a:xfrm>
            <a:off x="10879444" y="3030208"/>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sp>
        <p:nvSpPr>
          <p:cNvPr id="357" name="Google Shape;901;p45">
            <a:extLst>
              <a:ext uri="{FF2B5EF4-FFF2-40B4-BE49-F238E27FC236}">
                <a16:creationId xmlns:a16="http://schemas.microsoft.com/office/drawing/2014/main" xmlns="" id="{69C6678A-DB36-774E-B470-901797FDE20E}"/>
              </a:ext>
            </a:extLst>
          </p:cNvPr>
          <p:cNvSpPr txBox="1">
            <a:spLocks/>
          </p:cNvSpPr>
          <p:nvPr/>
        </p:nvSpPr>
        <p:spPr>
          <a:xfrm>
            <a:off x="9483200" y="2671561"/>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dirty="0">
                <a:ln>
                  <a:noFill/>
                </a:ln>
                <a:solidFill>
                  <a:srgbClr val="000000"/>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58" name="Google Shape;902;p45">
            <a:extLst>
              <a:ext uri="{FF2B5EF4-FFF2-40B4-BE49-F238E27FC236}">
                <a16:creationId xmlns:a16="http://schemas.microsoft.com/office/drawing/2014/main" xmlns="" id="{44B3973F-49C1-7343-84BD-D5078742D04A}"/>
              </a:ext>
            </a:extLst>
          </p:cNvPr>
          <p:cNvSpPr txBox="1">
            <a:spLocks/>
          </p:cNvSpPr>
          <p:nvPr/>
        </p:nvSpPr>
        <p:spPr>
          <a:xfrm>
            <a:off x="9483200" y="3372421"/>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dirty="0">
                <a:ln>
                  <a:noFill/>
                </a:ln>
                <a:solidFill>
                  <a:srgbClr val="000000"/>
                </a:solidFill>
                <a:effectLst/>
                <a:uLnTx/>
                <a:uFillTx/>
                <a:latin typeface="Helvetica" pitchFamily="2" charset="0"/>
                <a:ea typeface="Calibri"/>
                <a:cs typeface="Calibri"/>
                <a:sym typeface="Calibri"/>
              </a:rPr>
              <a:t>2</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59" name="Google Shape;903;p45">
            <a:extLst>
              <a:ext uri="{FF2B5EF4-FFF2-40B4-BE49-F238E27FC236}">
                <a16:creationId xmlns:a16="http://schemas.microsoft.com/office/drawing/2014/main" xmlns="" id="{4EC03A98-EEA5-104F-B531-F85782EB3E26}"/>
              </a:ext>
            </a:extLst>
          </p:cNvPr>
          <p:cNvSpPr txBox="1">
            <a:spLocks/>
          </p:cNvSpPr>
          <p:nvPr/>
        </p:nvSpPr>
        <p:spPr>
          <a:xfrm>
            <a:off x="9483200" y="4055663"/>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360" name="Google Shape;904;p45">
            <a:extLst>
              <a:ext uri="{FF2B5EF4-FFF2-40B4-BE49-F238E27FC236}">
                <a16:creationId xmlns:a16="http://schemas.microsoft.com/office/drawing/2014/main" xmlns="" id="{D9E2DFF7-EF5A-BC40-91A7-BA48A91238B9}"/>
              </a:ext>
            </a:extLst>
          </p:cNvPr>
          <p:cNvSpPr txBox="1">
            <a:spLocks/>
          </p:cNvSpPr>
          <p:nvPr/>
        </p:nvSpPr>
        <p:spPr>
          <a:xfrm>
            <a:off x="9483200" y="4746045"/>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1</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361" name="Google Shape;905;p45">
            <a:extLst>
              <a:ext uri="{FF2B5EF4-FFF2-40B4-BE49-F238E27FC236}">
                <a16:creationId xmlns:a16="http://schemas.microsoft.com/office/drawing/2014/main" xmlns="" id="{DEC3DD1C-6D22-094D-B005-6A0D5D3F2BC3}"/>
              </a:ext>
            </a:extLst>
          </p:cNvPr>
          <p:cNvSpPr txBox="1">
            <a:spLocks/>
          </p:cNvSpPr>
          <p:nvPr/>
        </p:nvSpPr>
        <p:spPr>
          <a:xfrm>
            <a:off x="10864060" y="2678418"/>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362" name="Google Shape;906;p45">
            <a:extLst>
              <a:ext uri="{FF2B5EF4-FFF2-40B4-BE49-F238E27FC236}">
                <a16:creationId xmlns:a16="http://schemas.microsoft.com/office/drawing/2014/main" xmlns="" id="{E6CA0B59-2E25-164C-BD4B-D64B22A7D538}"/>
              </a:ext>
            </a:extLst>
          </p:cNvPr>
          <p:cNvSpPr txBox="1">
            <a:spLocks/>
          </p:cNvSpPr>
          <p:nvPr/>
        </p:nvSpPr>
        <p:spPr>
          <a:xfrm>
            <a:off x="10864060" y="3379278"/>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dirty="0">
                <a:ln>
                  <a:noFill/>
                </a:ln>
                <a:solidFill>
                  <a:srgbClr val="000000"/>
                </a:solidFill>
                <a:effectLst/>
                <a:uLnTx/>
                <a:uFillTx/>
                <a:latin typeface="Helvetica" pitchFamily="2" charset="0"/>
                <a:ea typeface="Calibri"/>
                <a:cs typeface="Calibri"/>
                <a:sym typeface="Calibri"/>
              </a:rPr>
              <a:t>1</a:t>
            </a:r>
            <a:endParaRPr kumimoji="0" sz="1100" b="1"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363" name="Google Shape;907;p45">
            <a:extLst>
              <a:ext uri="{FF2B5EF4-FFF2-40B4-BE49-F238E27FC236}">
                <a16:creationId xmlns:a16="http://schemas.microsoft.com/office/drawing/2014/main" xmlns="" id="{045D4F97-87E8-6F4A-9A1C-D5E70465BACB}"/>
              </a:ext>
            </a:extLst>
          </p:cNvPr>
          <p:cNvSpPr txBox="1">
            <a:spLocks/>
          </p:cNvSpPr>
          <p:nvPr/>
        </p:nvSpPr>
        <p:spPr>
          <a:xfrm>
            <a:off x="10864060" y="4062520"/>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364" name="Google Shape;908;p45">
            <a:extLst>
              <a:ext uri="{FF2B5EF4-FFF2-40B4-BE49-F238E27FC236}">
                <a16:creationId xmlns:a16="http://schemas.microsoft.com/office/drawing/2014/main" xmlns="" id="{67254B28-B4D2-9146-A05C-0C4EFB4EAFC8}"/>
              </a:ext>
            </a:extLst>
          </p:cNvPr>
          <p:cNvSpPr txBox="1">
            <a:spLocks/>
          </p:cNvSpPr>
          <p:nvPr/>
        </p:nvSpPr>
        <p:spPr>
          <a:xfrm>
            <a:off x="10864060" y="4752902"/>
            <a:ext cx="4347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Helvetica" pitchFamily="2" charset="0"/>
                <a:ea typeface="Calibri"/>
                <a:cs typeface="Calibri"/>
                <a:sym typeface="Calibri"/>
              </a:rPr>
              <a:t>R1</a:t>
            </a:r>
            <a:r>
              <a:rPr kumimoji="0" lang="en-US" sz="1100" b="1" i="0" u="none" strike="noStrike" kern="0" cap="none" spc="0" normalizeH="0" baseline="30000" noProof="0">
                <a:ln>
                  <a:noFill/>
                </a:ln>
                <a:solidFill>
                  <a:srgbClr val="000000"/>
                </a:solidFill>
                <a:effectLst/>
                <a:uLnTx/>
                <a:uFillTx/>
                <a:latin typeface="Helvetica" pitchFamily="2" charset="0"/>
                <a:ea typeface="Calibri"/>
                <a:cs typeface="Calibri"/>
                <a:sym typeface="Calibri"/>
              </a:rPr>
              <a:t>2</a:t>
            </a:r>
            <a:endParaRPr kumimoji="0" sz="1100" b="1" i="0" u="none" strike="noStrike" kern="0" cap="none" spc="0" normalizeH="0" baseline="0" noProof="0">
              <a:ln>
                <a:noFill/>
              </a:ln>
              <a:solidFill>
                <a:srgbClr val="000000"/>
              </a:solidFill>
              <a:effectLst/>
              <a:uLnTx/>
              <a:uFillTx/>
              <a:latin typeface="Helvetica" pitchFamily="2" charset="0"/>
              <a:cs typeface="Arial"/>
              <a:sym typeface="Arial"/>
            </a:endParaRPr>
          </a:p>
        </p:txBody>
      </p:sp>
      <p:sp>
        <p:nvSpPr>
          <p:cNvPr id="365" name="Google Shape;909;p45">
            <a:extLst>
              <a:ext uri="{FF2B5EF4-FFF2-40B4-BE49-F238E27FC236}">
                <a16:creationId xmlns:a16="http://schemas.microsoft.com/office/drawing/2014/main" xmlns="" id="{C415666B-894C-3D45-821D-9FFE868C43B9}"/>
              </a:ext>
            </a:extLst>
          </p:cNvPr>
          <p:cNvSpPr>
            <a:spLocks/>
          </p:cNvSpPr>
          <p:nvPr/>
        </p:nvSpPr>
        <p:spPr>
          <a:xfrm>
            <a:off x="8596949" y="2430880"/>
            <a:ext cx="322127" cy="197258"/>
          </a:xfrm>
          <a:prstGeom prst="rightArrow">
            <a:avLst>
              <a:gd name="adj1" fmla="val 50000"/>
              <a:gd name="adj2" fmla="val 50000"/>
            </a:avLst>
          </a:prstGeom>
          <a:solidFill>
            <a:srgbClr val="515E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
        <p:nvSpPr>
          <p:cNvPr id="366" name="Rounded Rectangle 365">
            <a:extLst>
              <a:ext uri="{FF2B5EF4-FFF2-40B4-BE49-F238E27FC236}">
                <a16:creationId xmlns:a16="http://schemas.microsoft.com/office/drawing/2014/main" xmlns="" id="{EA76546F-DBDE-0744-A3FE-98F81B4B840E}"/>
              </a:ext>
            </a:extLst>
          </p:cNvPr>
          <p:cNvSpPr>
            <a:spLocks/>
          </p:cNvSpPr>
          <p:nvPr/>
        </p:nvSpPr>
        <p:spPr>
          <a:xfrm>
            <a:off x="8960383" y="2662086"/>
            <a:ext cx="1400622" cy="1381285"/>
          </a:xfrm>
          <a:prstGeom prst="roundRect">
            <a:avLst/>
          </a:prstGeom>
          <a:noFill/>
          <a:ln w="19050" cap="flat" cmpd="sng" algn="ctr">
            <a:solidFill>
              <a:srgbClr val="FFFFFF">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Helvetica" pitchFamily="2" charset="0"/>
              <a:cs typeface="Arial"/>
              <a:sym typeface="Arial"/>
            </a:endParaRPr>
          </a:p>
        </p:txBody>
      </p:sp>
      <p:sp>
        <p:nvSpPr>
          <p:cNvPr id="367" name="Google Shape;909;p45">
            <a:extLst>
              <a:ext uri="{FF2B5EF4-FFF2-40B4-BE49-F238E27FC236}">
                <a16:creationId xmlns:a16="http://schemas.microsoft.com/office/drawing/2014/main" xmlns="" id="{2AB5578B-7E65-1F4F-B968-CEB3043B490A}"/>
              </a:ext>
            </a:extLst>
          </p:cNvPr>
          <p:cNvSpPr>
            <a:spLocks/>
          </p:cNvSpPr>
          <p:nvPr/>
        </p:nvSpPr>
        <p:spPr>
          <a:xfrm>
            <a:off x="11653252" y="2430880"/>
            <a:ext cx="322127" cy="197258"/>
          </a:xfrm>
          <a:prstGeom prst="rightArrow">
            <a:avLst>
              <a:gd name="adj1" fmla="val 50000"/>
              <a:gd name="adj2" fmla="val 50000"/>
            </a:avLst>
          </a:prstGeom>
          <a:solidFill>
            <a:srgbClr val="515E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pitchFamily="2" charset="0"/>
              <a:ea typeface="Calibri"/>
              <a:cs typeface="Calibri"/>
              <a:sym typeface="Calibri"/>
            </a:endParaRPr>
          </a:p>
        </p:txBody>
      </p:sp>
    </p:spTree>
    <p:extLst>
      <p:ext uri="{BB962C8B-B14F-4D97-AF65-F5344CB8AC3E}">
        <p14:creationId xmlns:p14="http://schemas.microsoft.com/office/powerpoint/2010/main" val="19218714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DE6018-33C6-A240-AF30-8C00C2AC87A3}"/>
              </a:ext>
            </a:extLst>
          </p:cNvPr>
          <p:cNvSpPr>
            <a:spLocks noGrp="1"/>
          </p:cNvSpPr>
          <p:nvPr>
            <p:ph type="title"/>
          </p:nvPr>
        </p:nvSpPr>
        <p:spPr>
          <a:xfrm>
            <a:off x="600500" y="356525"/>
            <a:ext cx="11004030" cy="688975"/>
          </a:xfrm>
        </p:spPr>
        <p:txBody>
          <a:bodyPr>
            <a:normAutofit fontScale="90000"/>
          </a:bodyPr>
          <a:lstStyle/>
          <a:p>
            <a:r>
              <a:rPr lang="en-US" smtClean="0"/>
              <a:t>Schema-Enhanced </a:t>
            </a:r>
            <a:r>
              <a:rPr lang="en-US" dirty="0"/>
              <a:t>Information Extraction (Li et al., EMNLP2020)</a:t>
            </a:r>
          </a:p>
        </p:txBody>
      </p:sp>
      <p:sp>
        <p:nvSpPr>
          <p:cNvPr id="4" name="Slide Number Placeholder 3">
            <a:extLst>
              <a:ext uri="{FF2B5EF4-FFF2-40B4-BE49-F238E27FC236}">
                <a16:creationId xmlns="" xmlns:a16="http://schemas.microsoft.com/office/drawing/2014/main" id="{A2C06FF7-81AE-AA4C-9B8D-8FAD3440BD35}"/>
              </a:ext>
            </a:extLst>
          </p:cNvPr>
          <p:cNvSpPr>
            <a:spLocks noGrp="1"/>
          </p:cNvSpPr>
          <p:nvPr>
            <p:ph type="sldNum" sz="quarter" idx="12"/>
          </p:nvPr>
        </p:nvSpPr>
        <p:spPr/>
        <p:txBody>
          <a:bodyPr/>
          <a:lstStyle/>
          <a:p>
            <a:fld id="{C15EC6CD-959F-7F4A-9DAB-F4C6252E2A97}" type="slidenum">
              <a:rPr lang="en-US" smtClean="0"/>
              <a:t>19</a:t>
            </a:fld>
            <a:endParaRPr lang="en-US"/>
          </a:p>
        </p:txBody>
      </p:sp>
      <p:sp>
        <p:nvSpPr>
          <p:cNvPr id="8" name="Content Placeholder 2">
            <a:extLst>
              <a:ext uri="{FF2B5EF4-FFF2-40B4-BE49-F238E27FC236}">
                <a16:creationId xmlns="" xmlns:a16="http://schemas.microsoft.com/office/drawing/2014/main" id="{816F5DEA-0BF5-5C47-AB34-C835B125DCA4}"/>
              </a:ext>
            </a:extLst>
          </p:cNvPr>
          <p:cNvSpPr txBox="1">
            <a:spLocks/>
          </p:cNvSpPr>
          <p:nvPr/>
        </p:nvSpPr>
        <p:spPr>
          <a:xfrm>
            <a:off x="378371" y="1114096"/>
            <a:ext cx="5026142" cy="364363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Use the state-of-the-art  IE system </a:t>
            </a:r>
            <a:r>
              <a:rPr lang="en-US" sz="2000" dirty="0" err="1"/>
              <a:t>OneIE</a:t>
            </a:r>
            <a:r>
              <a:rPr lang="en-US" sz="2000" dirty="0"/>
              <a:t> (Lin et al, 2020) to decode converts each input document into an IE graph </a:t>
            </a:r>
          </a:p>
          <a:p>
            <a:r>
              <a:rPr lang="en-US" sz="2000" dirty="0"/>
              <a:t>Each path in the graph schema is encoded as a single global feature for scoring candidate IE graphs</a:t>
            </a:r>
          </a:p>
          <a:p>
            <a:r>
              <a:rPr lang="en-US" sz="2000" dirty="0" err="1"/>
              <a:t>OneIE</a:t>
            </a:r>
            <a:r>
              <a:rPr lang="en-US" sz="2000" dirty="0"/>
              <a:t> promotes candidate IE graphs containing paths matching schema graphs</a:t>
            </a:r>
          </a:p>
          <a:p>
            <a:r>
              <a:rPr lang="en-US" sz="2000" dirty="0"/>
              <a:t>http://</a:t>
            </a:r>
            <a:r>
              <a:rPr lang="en-US" sz="2000" dirty="0" err="1"/>
              <a:t>blender.cs.illinois.edu</a:t>
            </a:r>
            <a:r>
              <a:rPr lang="en-US" sz="2000" dirty="0"/>
              <a:t>/software/</a:t>
            </a:r>
            <a:r>
              <a:rPr lang="en-US" sz="2000" dirty="0" err="1"/>
              <a:t>oneie</a:t>
            </a:r>
            <a:endParaRPr lang="en-US" sz="2400" dirty="0"/>
          </a:p>
          <a:p>
            <a:r>
              <a:rPr lang="en-US" sz="2000" dirty="0"/>
              <a:t>F-scores (%) on ACE2005 data [Lin et al., ACL2020]: </a:t>
            </a:r>
          </a:p>
        </p:txBody>
      </p:sp>
      <p:pic>
        <p:nvPicPr>
          <p:cNvPr id="9" name="Content Placeholder 6">
            <a:extLst>
              <a:ext uri="{FF2B5EF4-FFF2-40B4-BE49-F238E27FC236}">
                <a16:creationId xmlns="" xmlns:a16="http://schemas.microsoft.com/office/drawing/2014/main" id="{8DA38324-D8E7-9948-9606-847784AA0378}"/>
              </a:ext>
            </a:extLst>
          </p:cNvPr>
          <p:cNvPicPr>
            <a:picLocks noChangeAspect="1"/>
          </p:cNvPicPr>
          <p:nvPr/>
        </p:nvPicPr>
        <p:blipFill>
          <a:blip r:embed="rId3"/>
          <a:stretch>
            <a:fillRect/>
          </a:stretch>
        </p:blipFill>
        <p:spPr>
          <a:xfrm>
            <a:off x="5825474" y="1003662"/>
            <a:ext cx="5497942" cy="3500099"/>
          </a:xfrm>
          <a:prstGeom prst="rect">
            <a:avLst/>
          </a:prstGeom>
        </p:spPr>
      </p:pic>
      <p:graphicFrame>
        <p:nvGraphicFramePr>
          <p:cNvPr id="12" name="Content Placeholder 6">
            <a:extLst>
              <a:ext uri="{FF2B5EF4-FFF2-40B4-BE49-F238E27FC236}">
                <a16:creationId xmlns="" xmlns:a16="http://schemas.microsoft.com/office/drawing/2014/main" id="{301DA417-C841-4F40-87BA-9C8F213EF5ED}"/>
              </a:ext>
            </a:extLst>
          </p:cNvPr>
          <p:cNvGraphicFramePr>
            <a:graphicFrameLocks/>
          </p:cNvGraphicFramePr>
          <p:nvPr>
            <p:extLst/>
          </p:nvPr>
        </p:nvGraphicFramePr>
        <p:xfrm>
          <a:off x="600500" y="4757730"/>
          <a:ext cx="10722915" cy="1461428"/>
        </p:xfrm>
        <a:graphic>
          <a:graphicData uri="http://schemas.openxmlformats.org/drawingml/2006/table">
            <a:tbl>
              <a:tblPr firstRow="1" bandRow="1">
                <a:tableStyleId>{5C22544A-7EE6-4342-B048-85BDC9FD1C3A}</a:tableStyleId>
              </a:tblPr>
              <a:tblGrid>
                <a:gridCol w="1038487">
                  <a:extLst>
                    <a:ext uri="{9D8B030D-6E8A-4147-A177-3AD203B41FA5}">
                      <a16:colId xmlns="" xmlns:a16="http://schemas.microsoft.com/office/drawing/2014/main" val="1519485191"/>
                    </a:ext>
                  </a:extLst>
                </a:gridCol>
                <a:gridCol w="1009442">
                  <a:extLst>
                    <a:ext uri="{9D8B030D-6E8A-4147-A177-3AD203B41FA5}">
                      <a16:colId xmlns="" xmlns:a16="http://schemas.microsoft.com/office/drawing/2014/main" val="2065146456"/>
                    </a:ext>
                  </a:extLst>
                </a:gridCol>
                <a:gridCol w="1552153">
                  <a:extLst>
                    <a:ext uri="{9D8B030D-6E8A-4147-A177-3AD203B41FA5}">
                      <a16:colId xmlns="" xmlns:a16="http://schemas.microsoft.com/office/drawing/2014/main" val="990001948"/>
                    </a:ext>
                  </a:extLst>
                </a:gridCol>
                <a:gridCol w="1606424">
                  <a:extLst>
                    <a:ext uri="{9D8B030D-6E8A-4147-A177-3AD203B41FA5}">
                      <a16:colId xmlns="" xmlns:a16="http://schemas.microsoft.com/office/drawing/2014/main" val="275876723"/>
                    </a:ext>
                  </a:extLst>
                </a:gridCol>
                <a:gridCol w="1888634">
                  <a:extLst>
                    <a:ext uri="{9D8B030D-6E8A-4147-A177-3AD203B41FA5}">
                      <a16:colId xmlns="" xmlns:a16="http://schemas.microsoft.com/office/drawing/2014/main" val="3874421807"/>
                    </a:ext>
                  </a:extLst>
                </a:gridCol>
                <a:gridCol w="2227314">
                  <a:extLst>
                    <a:ext uri="{9D8B030D-6E8A-4147-A177-3AD203B41FA5}">
                      <a16:colId xmlns="" xmlns:a16="http://schemas.microsoft.com/office/drawing/2014/main" val="3826805457"/>
                    </a:ext>
                  </a:extLst>
                </a:gridCol>
                <a:gridCol w="1400461">
                  <a:extLst>
                    <a:ext uri="{9D8B030D-6E8A-4147-A177-3AD203B41FA5}">
                      <a16:colId xmlns="" xmlns:a16="http://schemas.microsoft.com/office/drawing/2014/main" val="1956267980"/>
                    </a:ext>
                  </a:extLst>
                </a:gridCol>
              </a:tblGrid>
              <a:tr h="471634">
                <a:tc>
                  <a:txBody>
                    <a:bodyPr/>
                    <a:lstStyle/>
                    <a:p>
                      <a:pPr algn="l"/>
                      <a:r>
                        <a:rPr lang="en-US" sz="1600" dirty="0">
                          <a:solidFill>
                            <a:schemeClr val="tx1"/>
                          </a:solidFill>
                          <a:latin typeface="Arial" panose="020B0604020202020204" pitchFamily="34" charset="0"/>
                          <a:cs typeface="Arial" panose="020B0604020202020204" pitchFamily="34" charset="0"/>
                        </a:rPr>
                        <a:t>Dataset</a:t>
                      </a:r>
                    </a:p>
                  </a:txBody>
                  <a:tcPr anchor="ctr">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5F5F5"/>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Entity</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Event Trigger</a:t>
                      </a:r>
                    </a:p>
                    <a:p>
                      <a:pPr algn="ctr"/>
                      <a:r>
                        <a:rPr lang="en-US" sz="1200" b="0" dirty="0">
                          <a:solidFill>
                            <a:schemeClr val="tx1"/>
                          </a:solidFill>
                          <a:latin typeface="Arial" panose="020B0604020202020204" pitchFamily="34" charset="0"/>
                          <a:cs typeface="Arial" panose="020B0604020202020204" pitchFamily="34" charset="0"/>
                        </a:rPr>
                        <a:t>Identification</a:t>
                      </a:r>
                      <a:endParaRPr lang="en-US" sz="1600" b="0" dirty="0">
                        <a:solidFill>
                          <a:schemeClr val="tx1"/>
                        </a:solidFill>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Event</a:t>
                      </a:r>
                      <a:r>
                        <a:rPr lang="en-US" sz="1600" baseline="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Trigger</a:t>
                      </a:r>
                    </a:p>
                    <a:p>
                      <a:pPr algn="ctr"/>
                      <a:r>
                        <a:rPr lang="en-US" sz="1200" b="0" dirty="0">
                          <a:solidFill>
                            <a:schemeClr val="tx1"/>
                          </a:solidFill>
                          <a:latin typeface="Arial" panose="020B0604020202020204" pitchFamily="34" charset="0"/>
                          <a:cs typeface="Arial" panose="020B0604020202020204" pitchFamily="34" charset="0"/>
                        </a:rPr>
                        <a:t>Classification</a:t>
                      </a:r>
                      <a:endParaRPr lang="en-US" sz="1600" b="0" dirty="0">
                        <a:solidFill>
                          <a:schemeClr val="tx1"/>
                        </a:solidFill>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Event</a:t>
                      </a:r>
                      <a:r>
                        <a:rPr lang="en-US" sz="1600" baseline="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Argument</a:t>
                      </a:r>
                    </a:p>
                    <a:p>
                      <a:pPr algn="ctr"/>
                      <a:r>
                        <a:rPr lang="en-US" sz="1200" b="0" dirty="0">
                          <a:solidFill>
                            <a:schemeClr val="tx1"/>
                          </a:solidFill>
                          <a:latin typeface="Arial" panose="020B0604020202020204" pitchFamily="34" charset="0"/>
                          <a:cs typeface="Arial" panose="020B0604020202020204" pitchFamily="34" charset="0"/>
                        </a:rPr>
                        <a:t>Identification</a:t>
                      </a:r>
                      <a:endParaRPr lang="en-US" sz="1600" b="0" dirty="0">
                        <a:solidFill>
                          <a:schemeClr val="tx1"/>
                        </a:solidFill>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 Argument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Classification</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Relation</a:t>
                      </a:r>
                    </a:p>
                  </a:txBody>
                  <a:tcPr anchor="ctr">
                    <a:lnL w="19050" cap="flat" cmpd="sng" algn="ctr">
                      <a:noFill/>
                      <a:prstDash val="solid"/>
                      <a:round/>
                      <a:headEnd type="none" w="med" len="med"/>
                      <a:tailEnd type="none" w="med" len="med"/>
                    </a:lnL>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extLst>
                  <a:ext uri="{0D108BD9-81ED-4DB2-BD59-A6C34878D82A}">
                    <a16:rowId xmlns="" xmlns:a16="http://schemas.microsoft.com/office/drawing/2014/main" val="1957887319"/>
                  </a:ext>
                </a:extLst>
              </a:tr>
              <a:tr h="471634">
                <a:tc>
                  <a:txBody>
                    <a:bodyPr/>
                    <a:lstStyle/>
                    <a:p>
                      <a:pPr algn="l"/>
                      <a:r>
                        <a:rPr lang="en-US" sz="1400" dirty="0">
                          <a:solidFill>
                            <a:schemeClr val="tx1"/>
                          </a:solidFill>
                          <a:latin typeface="Arial" panose="020B0604020202020204" pitchFamily="34" charset="0"/>
                          <a:cs typeface="Arial" panose="020B0604020202020204" pitchFamily="34" charset="0"/>
                        </a:rPr>
                        <a:t>Baseline</a:t>
                      </a:r>
                      <a:endParaRPr lang="en-US" sz="1400" baseline="30000" dirty="0">
                        <a:solidFill>
                          <a:schemeClr val="tx1"/>
                        </a:solidFill>
                        <a:latin typeface="Arial" panose="020B0604020202020204" pitchFamily="34" charset="0"/>
                        <a:cs typeface="Arial" panose="020B0604020202020204" pitchFamily="34" charset="0"/>
                      </a:endParaRPr>
                    </a:p>
                  </a:txBody>
                  <a:tcPr anchor="ctr">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5F5F5"/>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90.3</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75.8</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72.7</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57.8</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55.5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44.7</a:t>
                      </a:r>
                    </a:p>
                  </a:txBody>
                  <a:tcPr anchor="ctr">
                    <a:lnL w="19050" cap="flat" cmpd="sng" algn="ctr">
                      <a:noFill/>
                      <a:prstDash val="solid"/>
                      <a:round/>
                      <a:headEnd type="none" w="med" len="med"/>
                      <a:tailEnd type="none" w="med" len="med"/>
                    </a:lnL>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extLst>
                  <a:ext uri="{0D108BD9-81ED-4DB2-BD59-A6C34878D82A}">
                    <a16:rowId xmlns="" xmlns:a16="http://schemas.microsoft.com/office/drawing/2014/main" val="2173752424"/>
                  </a:ext>
                </a:extLst>
              </a:tr>
              <a:tr h="471634">
                <a:tc>
                  <a:txBody>
                    <a:bodyPr/>
                    <a:lstStyle/>
                    <a:p>
                      <a:pPr algn="l"/>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PathLM</a:t>
                      </a:r>
                      <a:endParaRPr lang="en-US" sz="1400" dirty="0">
                        <a:solidFill>
                          <a:schemeClr val="tx1"/>
                        </a:solidFill>
                        <a:latin typeface="Arial" panose="020B0604020202020204" pitchFamily="34" charset="0"/>
                        <a:cs typeface="Arial" panose="020B0604020202020204" pitchFamily="34" charset="0"/>
                      </a:endParaRPr>
                    </a:p>
                  </a:txBody>
                  <a:tcPr anchor="ctr">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5F5F5"/>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90.2</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76.0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73.4</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59.0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56.6</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60.9</a:t>
                      </a:r>
                    </a:p>
                  </a:txBody>
                  <a:tcPr anchor="ctr">
                    <a:lnL w="19050" cap="flat" cmpd="sng" algn="ctr">
                      <a:noFill/>
                      <a:prstDash val="solid"/>
                      <a:round/>
                      <a:headEnd type="none" w="med" len="med"/>
                      <a:tailEnd type="none" w="med" len="med"/>
                    </a:lnL>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extLst>
                  <a:ext uri="{0D108BD9-81ED-4DB2-BD59-A6C34878D82A}">
                    <a16:rowId xmlns="" xmlns:a16="http://schemas.microsoft.com/office/drawing/2014/main" val="520017319"/>
                  </a:ext>
                </a:extLst>
              </a:tr>
            </a:tbl>
          </a:graphicData>
        </a:graphic>
      </p:graphicFrame>
    </p:spTree>
    <p:extLst>
      <p:ext uri="{BB962C8B-B14F-4D97-AF65-F5344CB8AC3E}">
        <p14:creationId xmlns:p14="http://schemas.microsoft.com/office/powerpoint/2010/main" val="9459738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21697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Complex Event Example: </a:t>
            </a:r>
            <a:r>
              <a:rPr lang="en-US" sz="3200" dirty="0"/>
              <a:t>2013 Boston Marathon Bombing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a:t>
            </a:fld>
            <a:endParaRPr sz="1400" b="1">
              <a:solidFill>
                <a:srgbClr val="000000"/>
              </a:solidFill>
              <a:latin typeface="Calibri"/>
              <a:ea typeface="Calibri"/>
              <a:cs typeface="Calibri"/>
              <a:sym typeface="Calibri"/>
            </a:endParaRPr>
          </a:p>
        </p:txBody>
      </p:sp>
      <p:pic>
        <p:nvPicPr>
          <p:cNvPr id="7" name="image20.png" descr="boston.png"/>
          <p:cNvPicPr/>
          <p:nvPr/>
        </p:nvPicPr>
        <p:blipFill>
          <a:blip r:embed="rId3"/>
          <a:srcRect/>
          <a:stretch>
            <a:fillRect/>
          </a:stretch>
        </p:blipFill>
        <p:spPr>
          <a:xfrm>
            <a:off x="2622363" y="535131"/>
            <a:ext cx="7109013" cy="6322869"/>
          </a:xfrm>
          <a:prstGeom prst="rect">
            <a:avLst/>
          </a:prstGeom>
          <a:ln/>
        </p:spPr>
      </p:pic>
      <p:sp>
        <p:nvSpPr>
          <p:cNvPr id="5" name="Google Shape;1131;p104"/>
          <p:cNvSpPr txBox="1">
            <a:spLocks/>
          </p:cNvSpPr>
          <p:nvPr/>
        </p:nvSpPr>
        <p:spPr>
          <a:xfrm>
            <a:off x="687050" y="975355"/>
            <a:ext cx="1935313" cy="466534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IN" sz="2800" dirty="0" smtClean="0"/>
              <a:t>Events don’t  happen </a:t>
            </a:r>
            <a:r>
              <a:rPr lang="en-IN" sz="2800" smtClean="0"/>
              <a:t>in isolation</a:t>
            </a:r>
            <a:endParaRPr lang="en-IN" sz="2800" dirty="0" smtClean="0"/>
          </a:p>
        </p:txBody>
      </p:sp>
    </p:spTree>
    <p:extLst>
      <p:ext uri="{BB962C8B-B14F-4D97-AF65-F5344CB8AC3E}">
        <p14:creationId xmlns:p14="http://schemas.microsoft.com/office/powerpoint/2010/main" val="1463756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c35ed651e6_1_1"/>
          <p:cNvSpPr txBox="1">
            <a:spLocks noGrp="1"/>
          </p:cNvSpPr>
          <p:nvPr>
            <p:ph type="title"/>
          </p:nvPr>
        </p:nvSpPr>
        <p:spPr>
          <a:xfrm>
            <a:off x="283778" y="273844"/>
            <a:ext cx="11295975" cy="428000"/>
          </a:xfrm>
          <a:prstGeom prst="rect">
            <a:avLst/>
          </a:prstGeom>
        </p:spPr>
        <p:txBody>
          <a:bodyPr spcFirstLastPara="1" wrap="square" lIns="91431" tIns="45699" rIns="91431" bIns="45699" anchor="ctr" anchorCtr="0">
            <a:normAutofit fontScale="90000"/>
          </a:bodyPr>
          <a:lstStyle/>
          <a:p>
            <a:pPr>
              <a:spcBef>
                <a:spcPts val="0"/>
              </a:spcBef>
            </a:pPr>
            <a:r>
              <a:rPr lang="en-US" dirty="0"/>
              <a:t>Why is Event Schema Useful? </a:t>
            </a:r>
            <a:r>
              <a:rPr lang="en-US" dirty="0" smtClean="0"/>
              <a:t>[2] Predicting the Future [Li et al., 2021]</a:t>
            </a:r>
            <a:endParaRPr dirty="0"/>
          </a:p>
        </p:txBody>
      </p:sp>
      <p:sp>
        <p:nvSpPr>
          <p:cNvPr id="297" name="Google Shape;297;gc35ed651e6_1_1"/>
          <p:cNvSpPr txBox="1">
            <a:spLocks noGrp="1"/>
          </p:cNvSpPr>
          <p:nvPr>
            <p:ph type="body" idx="1"/>
          </p:nvPr>
        </p:nvSpPr>
        <p:spPr>
          <a:xfrm>
            <a:off x="283763" y="835567"/>
            <a:ext cx="11296000" cy="3797200"/>
          </a:xfrm>
          <a:prstGeom prst="rect">
            <a:avLst/>
          </a:prstGeom>
        </p:spPr>
        <p:txBody>
          <a:bodyPr spcFirstLastPara="1" wrap="square" lIns="91431" tIns="45699" rIns="91431" bIns="45699" anchor="t" anchorCtr="0">
            <a:normAutofit/>
          </a:bodyPr>
          <a:lstStyle/>
          <a:p>
            <a:pPr marL="457189" indent="-364058">
              <a:spcBef>
                <a:spcPts val="1067"/>
              </a:spcBef>
              <a:buSzPts val="1700"/>
            </a:pPr>
            <a:r>
              <a:rPr lang="en-US" sz="2300" b="1"/>
              <a:t>Schema-guided Event Prediction: </a:t>
            </a:r>
            <a:r>
              <a:rPr lang="en-US" sz="2300"/>
              <a:t>The task aims to predict ending events of each graph.</a:t>
            </a:r>
            <a:endParaRPr sz="2300"/>
          </a:p>
          <a:p>
            <a:pPr marL="914377" lvl="1" indent="-364058">
              <a:spcBef>
                <a:spcPts val="0"/>
              </a:spcBef>
              <a:buSzPts val="1700"/>
              <a:buFont typeface="Calibri"/>
              <a:buChar char="•"/>
            </a:pPr>
            <a:r>
              <a:rPr lang="en-US" sz="2300"/>
              <a:t>Considering that there can be multiple ending events in one instance graph, we rank event type prediction scores and adopt MRR and HITS@1 as evaluation metrics.</a:t>
            </a:r>
            <a:endParaRPr sz="2300"/>
          </a:p>
        </p:txBody>
      </p:sp>
      <p:graphicFrame>
        <p:nvGraphicFramePr>
          <p:cNvPr id="298" name="Google Shape;298;gc35ed651e6_1_1"/>
          <p:cNvGraphicFramePr/>
          <p:nvPr/>
        </p:nvGraphicFramePr>
        <p:xfrm>
          <a:off x="405121" y="5804893"/>
          <a:ext cx="5382300" cy="975439"/>
        </p:xfrm>
        <a:graphic>
          <a:graphicData uri="http://schemas.openxmlformats.org/drawingml/2006/table">
            <a:tbl>
              <a:tblPr firstRow="1" bandRow="1">
                <a:noFill/>
              </a:tblPr>
              <a:tblGrid>
                <a:gridCol w="1008633">
                  <a:extLst>
                    <a:ext uri="{9D8B030D-6E8A-4147-A177-3AD203B41FA5}">
                      <a16:colId xmlns="" xmlns:a16="http://schemas.microsoft.com/office/drawing/2014/main" val="20000"/>
                    </a:ext>
                  </a:extLst>
                </a:gridCol>
                <a:gridCol w="2698400">
                  <a:extLst>
                    <a:ext uri="{9D8B030D-6E8A-4147-A177-3AD203B41FA5}">
                      <a16:colId xmlns="" xmlns:a16="http://schemas.microsoft.com/office/drawing/2014/main" val="20001"/>
                    </a:ext>
                  </a:extLst>
                </a:gridCol>
                <a:gridCol w="707500">
                  <a:extLst>
                    <a:ext uri="{9D8B030D-6E8A-4147-A177-3AD203B41FA5}">
                      <a16:colId xmlns="" xmlns:a16="http://schemas.microsoft.com/office/drawing/2014/main" val="20002"/>
                    </a:ext>
                  </a:extLst>
                </a:gridCol>
                <a:gridCol w="967767">
                  <a:extLst>
                    <a:ext uri="{9D8B030D-6E8A-4147-A177-3AD203B41FA5}">
                      <a16:colId xmlns="" xmlns:a16="http://schemas.microsoft.com/office/drawing/2014/main" val="20003"/>
                    </a:ext>
                  </a:extLst>
                </a:gridCol>
              </a:tblGrid>
              <a:tr h="335307">
                <a:tc>
                  <a:txBody>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Dataset</a:t>
                      </a:r>
                      <a:endParaRPr sz="1500"/>
                    </a:p>
                  </a:txBody>
                  <a:tcPr marL="91467" marR="91467" marT="45733" marB="45733" anchor="ctr">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u="none" strike="noStrike" cap="none">
                          <a:solidFill>
                            <a:schemeClr val="dk1"/>
                          </a:solidFill>
                          <a:latin typeface="Arial"/>
                          <a:ea typeface="Arial"/>
                          <a:cs typeface="Arial"/>
                          <a:sym typeface="Arial"/>
                        </a:rPr>
                        <a:t>Models</a:t>
                      </a:r>
                      <a:endParaRPr sz="1500"/>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MRR</a:t>
                      </a:r>
                      <a:endParaRPr sz="1600">
                        <a:solidFill>
                          <a:schemeClr val="dk1"/>
                        </a:solidFill>
                        <a:latin typeface="Arial"/>
                        <a:ea typeface="Arial"/>
                        <a:cs typeface="Arial"/>
                        <a:sym typeface="Arial"/>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600">
                          <a:solidFill>
                            <a:schemeClr val="dk1"/>
                          </a:solidFill>
                          <a:latin typeface="Arial"/>
                          <a:ea typeface="Arial"/>
                          <a:cs typeface="Arial"/>
                          <a:sym typeface="Arial"/>
                        </a:rPr>
                        <a:t>HITS@1</a:t>
                      </a:r>
                      <a:endParaRPr sz="1500"/>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 xmlns:a16="http://schemas.microsoft.com/office/drawing/2014/main" val="10000"/>
                  </a:ext>
                </a:extLst>
              </a:tr>
              <a:tr h="314987">
                <a:tc rowSpan="2">
                  <a:txBody>
                    <a:bodyPr/>
                    <a:lstStyle/>
                    <a:p>
                      <a:pPr marL="0" marR="0" lvl="0" indent="0" algn="l" rtl="0">
                        <a:spcBef>
                          <a:spcPts val="0"/>
                        </a:spcBef>
                        <a:spcAft>
                          <a:spcPts val="0"/>
                        </a:spcAft>
                        <a:buNone/>
                      </a:pPr>
                      <a:r>
                        <a:rPr lang="en-US" sz="1500">
                          <a:latin typeface="Arial"/>
                          <a:ea typeface="Arial"/>
                          <a:cs typeface="Arial"/>
                          <a:sym typeface="Arial"/>
                        </a:rPr>
                        <a:t>General</a:t>
                      </a:r>
                      <a:endParaRPr sz="1500" u="none" strike="noStrike" cap="none" baseline="30000">
                        <a:solidFill>
                          <a:schemeClr val="dk1"/>
                        </a:solidFill>
                        <a:latin typeface="Arial"/>
                        <a:ea typeface="Arial"/>
                        <a:cs typeface="Arial"/>
                        <a:sym typeface="Arial"/>
                      </a:endParaRPr>
                    </a:p>
                  </a:txBody>
                  <a:tcPr marL="91467" marR="91467" marT="45733" marB="45733"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alpha val="0"/>
                        </a:srgbClr>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500">
                          <a:latin typeface="Arial"/>
                          <a:ea typeface="Arial"/>
                          <a:cs typeface="Arial"/>
                          <a:sym typeface="Arial"/>
                        </a:rPr>
                        <a:t>Human Schema</a:t>
                      </a:r>
                      <a:endParaRPr sz="1500">
                        <a:latin typeface="Arial"/>
                        <a:ea typeface="Arial"/>
                        <a:cs typeface="Arial"/>
                        <a:sym typeface="Arial"/>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500">
                          <a:latin typeface="Arial"/>
                          <a:ea typeface="Arial"/>
                          <a:cs typeface="Arial"/>
                          <a:sym typeface="Arial"/>
                        </a:rPr>
                        <a:t>0.173</a:t>
                      </a:r>
                      <a:endParaRPr sz="1500">
                        <a:latin typeface="Arial"/>
                        <a:ea typeface="Arial"/>
                        <a:cs typeface="Arial"/>
                        <a:sym typeface="Arial"/>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500">
                          <a:latin typeface="Arial"/>
                          <a:ea typeface="Arial"/>
                          <a:cs typeface="Arial"/>
                          <a:sym typeface="Arial"/>
                        </a:rPr>
                        <a:t>0.205</a:t>
                      </a:r>
                      <a:endParaRPr sz="1500" b="0" u="none" strike="noStrike" cap="none">
                        <a:solidFill>
                          <a:schemeClr val="dk1"/>
                        </a:solidFill>
                        <a:latin typeface="Arial"/>
                        <a:ea typeface="Arial"/>
                        <a:cs typeface="Arial"/>
                        <a:sym typeface="Arial"/>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 xmlns:a16="http://schemas.microsoft.com/office/drawing/2014/main" val="10001"/>
                  </a:ext>
                </a:extLst>
              </a:tr>
              <a:tr h="314987">
                <a:tc vMerge="1">
                  <a:txBody>
                    <a:bodyPr/>
                    <a:lstStyle/>
                    <a:p>
                      <a:endParaRPr lang="en-US"/>
                    </a:p>
                  </a:txBody>
                  <a:tcPr/>
                </a:tc>
                <a:tc>
                  <a:txBody>
                    <a:bodyPr/>
                    <a:lstStyle/>
                    <a:p>
                      <a:pPr marL="0" marR="0" lvl="0" indent="0" algn="l" rtl="0">
                        <a:spcBef>
                          <a:spcPts val="0"/>
                        </a:spcBef>
                        <a:spcAft>
                          <a:spcPts val="0"/>
                        </a:spcAft>
                        <a:buNone/>
                      </a:pPr>
                      <a:r>
                        <a:rPr lang="en-US" sz="1500" b="1">
                          <a:latin typeface="Arial"/>
                          <a:ea typeface="Arial"/>
                          <a:cs typeface="Arial"/>
                          <a:sym typeface="Arial"/>
                        </a:rPr>
                        <a:t>Event Graph Model</a:t>
                      </a:r>
                      <a:endParaRPr sz="1500" b="1" u="none" strike="noStrike" cap="none">
                        <a:solidFill>
                          <a:schemeClr val="dk1"/>
                        </a:solidFill>
                        <a:latin typeface="Arial"/>
                        <a:ea typeface="Arial"/>
                        <a:cs typeface="Arial"/>
                        <a:sym typeface="Arial"/>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500" b="1">
                          <a:latin typeface="Arial"/>
                          <a:ea typeface="Arial"/>
                          <a:cs typeface="Arial"/>
                          <a:sym typeface="Arial"/>
                        </a:rPr>
                        <a:t>0.457</a:t>
                      </a:r>
                      <a:endParaRPr sz="1500"/>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500" b="1">
                          <a:latin typeface="Arial"/>
                          <a:ea typeface="Arial"/>
                          <a:cs typeface="Arial"/>
                          <a:sym typeface="Arial"/>
                        </a:rPr>
                        <a:t>0.591</a:t>
                      </a:r>
                      <a:endParaRPr sz="1500"/>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 xmlns:a16="http://schemas.microsoft.com/office/drawing/2014/main" val="10002"/>
                  </a:ext>
                </a:extLst>
              </a:tr>
            </a:tbl>
          </a:graphicData>
        </a:graphic>
      </p:graphicFrame>
      <p:graphicFrame>
        <p:nvGraphicFramePr>
          <p:cNvPr id="299" name="Google Shape;299;gc35ed651e6_1_1"/>
          <p:cNvGraphicFramePr/>
          <p:nvPr/>
        </p:nvGraphicFramePr>
        <p:xfrm>
          <a:off x="6197454" y="5804893"/>
          <a:ext cx="5382300" cy="975439"/>
        </p:xfrm>
        <a:graphic>
          <a:graphicData uri="http://schemas.openxmlformats.org/drawingml/2006/table">
            <a:tbl>
              <a:tblPr firstRow="1" bandRow="1">
                <a:noFill/>
              </a:tblPr>
              <a:tblGrid>
                <a:gridCol w="1008633">
                  <a:extLst>
                    <a:ext uri="{9D8B030D-6E8A-4147-A177-3AD203B41FA5}">
                      <a16:colId xmlns="" xmlns:a16="http://schemas.microsoft.com/office/drawing/2014/main" val="20000"/>
                    </a:ext>
                  </a:extLst>
                </a:gridCol>
                <a:gridCol w="2698400">
                  <a:extLst>
                    <a:ext uri="{9D8B030D-6E8A-4147-A177-3AD203B41FA5}">
                      <a16:colId xmlns="" xmlns:a16="http://schemas.microsoft.com/office/drawing/2014/main" val="20001"/>
                    </a:ext>
                  </a:extLst>
                </a:gridCol>
                <a:gridCol w="707500">
                  <a:extLst>
                    <a:ext uri="{9D8B030D-6E8A-4147-A177-3AD203B41FA5}">
                      <a16:colId xmlns="" xmlns:a16="http://schemas.microsoft.com/office/drawing/2014/main" val="20002"/>
                    </a:ext>
                  </a:extLst>
                </a:gridCol>
                <a:gridCol w="967767">
                  <a:extLst>
                    <a:ext uri="{9D8B030D-6E8A-4147-A177-3AD203B41FA5}">
                      <a16:colId xmlns="" xmlns:a16="http://schemas.microsoft.com/office/drawing/2014/main" val="20003"/>
                    </a:ext>
                  </a:extLst>
                </a:gridCol>
              </a:tblGrid>
              <a:tr h="335307">
                <a:tc>
                  <a:txBody>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Dataset</a:t>
                      </a:r>
                      <a:endParaRPr sz="1500"/>
                    </a:p>
                  </a:txBody>
                  <a:tcPr marL="91467" marR="91467" marT="45733" marB="45733" anchor="ctr">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u="none" strike="noStrike" cap="none">
                          <a:solidFill>
                            <a:schemeClr val="dk1"/>
                          </a:solidFill>
                          <a:latin typeface="Arial"/>
                          <a:ea typeface="Arial"/>
                          <a:cs typeface="Arial"/>
                          <a:sym typeface="Arial"/>
                        </a:rPr>
                        <a:t>Models</a:t>
                      </a:r>
                      <a:endParaRPr sz="1500"/>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MRR</a:t>
                      </a:r>
                      <a:endParaRPr sz="1600">
                        <a:solidFill>
                          <a:schemeClr val="dk1"/>
                        </a:solidFill>
                        <a:latin typeface="Arial"/>
                        <a:ea typeface="Arial"/>
                        <a:cs typeface="Arial"/>
                        <a:sym typeface="Arial"/>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600">
                          <a:solidFill>
                            <a:schemeClr val="dk1"/>
                          </a:solidFill>
                          <a:latin typeface="Arial"/>
                          <a:ea typeface="Arial"/>
                          <a:cs typeface="Arial"/>
                          <a:sym typeface="Arial"/>
                        </a:rPr>
                        <a:t>HITS@1</a:t>
                      </a:r>
                      <a:endParaRPr sz="1500"/>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 xmlns:a16="http://schemas.microsoft.com/office/drawing/2014/main" val="10000"/>
                  </a:ext>
                </a:extLst>
              </a:tr>
              <a:tr h="314987">
                <a:tc rowSpan="2">
                  <a:txBody>
                    <a:bodyPr/>
                    <a:lstStyle/>
                    <a:p>
                      <a:pPr marL="0" marR="0" lvl="0" indent="0" algn="l" rtl="0">
                        <a:spcBef>
                          <a:spcPts val="0"/>
                        </a:spcBef>
                        <a:spcAft>
                          <a:spcPts val="0"/>
                        </a:spcAft>
                        <a:buNone/>
                      </a:pPr>
                      <a:r>
                        <a:rPr lang="en-US" sz="1500">
                          <a:latin typeface="Arial"/>
                          <a:ea typeface="Arial"/>
                          <a:cs typeface="Arial"/>
                          <a:sym typeface="Arial"/>
                        </a:rPr>
                        <a:t>IED</a:t>
                      </a:r>
                      <a:endParaRPr sz="1500"/>
                    </a:p>
                  </a:txBody>
                  <a:tcPr marL="91467" marR="91467" marT="45733" marB="45733"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alpha val="0"/>
                        </a:srgb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500">
                          <a:latin typeface="Arial"/>
                          <a:ea typeface="Arial"/>
                          <a:cs typeface="Arial"/>
                          <a:sym typeface="Arial"/>
                        </a:rPr>
                        <a:t>Human Schema</a:t>
                      </a:r>
                      <a:endParaRPr sz="1500">
                        <a:latin typeface="Arial"/>
                        <a:ea typeface="Arial"/>
                        <a:cs typeface="Arial"/>
                        <a:sym typeface="Arial"/>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500">
                          <a:latin typeface="Arial"/>
                          <a:ea typeface="Arial"/>
                          <a:cs typeface="Arial"/>
                          <a:sym typeface="Arial"/>
                        </a:rPr>
                        <a:t>0.072</a:t>
                      </a:r>
                      <a:endParaRPr sz="1500" b="0" u="none" strike="noStrike" cap="none">
                        <a:solidFill>
                          <a:schemeClr val="dk1"/>
                        </a:solidFill>
                        <a:latin typeface="Arial"/>
                        <a:ea typeface="Arial"/>
                        <a:cs typeface="Arial"/>
                        <a:sym typeface="Arial"/>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500">
                          <a:latin typeface="Arial"/>
                          <a:ea typeface="Arial"/>
                          <a:cs typeface="Arial"/>
                          <a:sym typeface="Arial"/>
                        </a:rPr>
                        <a:t>0.222</a:t>
                      </a:r>
                      <a:endParaRPr sz="1500" b="0" u="none" strike="noStrike" cap="none">
                        <a:solidFill>
                          <a:schemeClr val="dk1"/>
                        </a:solidFill>
                        <a:latin typeface="Arial"/>
                        <a:ea typeface="Arial"/>
                        <a:cs typeface="Arial"/>
                        <a:sym typeface="Arial"/>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 xmlns:a16="http://schemas.microsoft.com/office/drawing/2014/main" val="10001"/>
                  </a:ext>
                </a:extLst>
              </a:tr>
              <a:tr h="314987">
                <a:tc vMerge="1">
                  <a:txBody>
                    <a:bodyPr/>
                    <a:lstStyle/>
                    <a:p>
                      <a:endParaRPr lang="en-US"/>
                    </a:p>
                  </a:txBody>
                  <a:tcPr/>
                </a:tc>
                <a:tc>
                  <a:txBody>
                    <a:bodyPr/>
                    <a:lstStyle/>
                    <a:p>
                      <a:pPr marL="0" marR="0" lvl="0" indent="0" algn="l" rtl="0">
                        <a:spcBef>
                          <a:spcPts val="0"/>
                        </a:spcBef>
                        <a:spcAft>
                          <a:spcPts val="0"/>
                        </a:spcAft>
                        <a:buNone/>
                      </a:pPr>
                      <a:r>
                        <a:rPr lang="en-US" sz="1500" b="1">
                          <a:latin typeface="Arial"/>
                          <a:ea typeface="Arial"/>
                          <a:cs typeface="Arial"/>
                          <a:sym typeface="Arial"/>
                        </a:rPr>
                        <a:t>Event Graph Model</a:t>
                      </a:r>
                      <a:endParaRPr sz="1500" b="1" u="none" strike="noStrike" cap="none">
                        <a:solidFill>
                          <a:schemeClr val="dk1"/>
                        </a:solidFill>
                        <a:latin typeface="Arial"/>
                        <a:ea typeface="Arial"/>
                        <a:cs typeface="Arial"/>
                        <a:sym typeface="Arial"/>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500" b="1">
                          <a:latin typeface="Arial"/>
                          <a:ea typeface="Arial"/>
                          <a:cs typeface="Arial"/>
                          <a:sym typeface="Arial"/>
                        </a:rPr>
                        <a:t>0.203</a:t>
                      </a:r>
                      <a:endParaRPr sz="1500"/>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500" b="1">
                          <a:latin typeface="Arial"/>
                          <a:ea typeface="Arial"/>
                          <a:cs typeface="Arial"/>
                          <a:sym typeface="Arial"/>
                        </a:rPr>
                        <a:t>0.426</a:t>
                      </a:r>
                      <a:endParaRPr sz="1500"/>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 xmlns:a16="http://schemas.microsoft.com/office/drawing/2014/main" val="10002"/>
                  </a:ext>
                </a:extLst>
              </a:tr>
            </a:tbl>
          </a:graphicData>
        </a:graphic>
      </p:graphicFrame>
      <p:pic>
        <p:nvPicPr>
          <p:cNvPr id="300" name="Google Shape;300;gc35ed651e6_1_1"/>
          <p:cNvPicPr preferRelativeResize="0"/>
          <p:nvPr/>
        </p:nvPicPr>
        <p:blipFill>
          <a:blip r:embed="rId3">
            <a:alphaModFix/>
          </a:blip>
          <a:stretch>
            <a:fillRect/>
          </a:stretch>
        </p:blipFill>
        <p:spPr>
          <a:xfrm>
            <a:off x="2003727" y="2224781"/>
            <a:ext cx="7761711" cy="3235116"/>
          </a:xfrm>
          <a:prstGeom prst="rect">
            <a:avLst/>
          </a:prstGeom>
          <a:noFill/>
          <a:ln>
            <a:noFill/>
          </a:ln>
        </p:spPr>
      </p:pic>
    </p:spTree>
    <p:extLst>
      <p:ext uri="{BB962C8B-B14F-4D97-AF65-F5344CB8AC3E}">
        <p14:creationId xmlns:p14="http://schemas.microsoft.com/office/powerpoint/2010/main" val="2096916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2" name="Google Shape;1052;p31"/>
          <p:cNvSpPr txBox="1">
            <a:spLocks noGrp="1"/>
          </p:cNvSpPr>
          <p:nvPr>
            <p:ph type="body" idx="1"/>
          </p:nvPr>
        </p:nvSpPr>
        <p:spPr>
          <a:xfrm rot="16200000">
            <a:off x="257059" y="6123491"/>
            <a:ext cx="11887200" cy="11225938"/>
          </a:xfrm>
          <a:prstGeom prst="rect">
            <a:avLst/>
          </a:prstGeom>
          <a:noFill/>
          <a:ln>
            <a:noFill/>
          </a:ln>
        </p:spPr>
        <p:txBody>
          <a:bodyPr spcFirstLastPara="1" vert="eaVert" wrap="square" lIns="45667" tIns="45667" rIns="45667" bIns="45667" rtlCol="0" anchor="t" anchorCtr="0">
            <a:normAutofit/>
          </a:bodyPr>
          <a:lstStyle/>
          <a:p>
            <a:pPr marL="0" indent="0">
              <a:lnSpc>
                <a:spcPct val="80000"/>
              </a:lnSpc>
              <a:spcBef>
                <a:spcPts val="533"/>
              </a:spcBef>
              <a:buSzPts val="1400"/>
              <a:buNone/>
            </a:pPr>
            <a:r>
              <a:rPr lang="en-US" sz="2000"/>
              <a:t>Yellow nodes are newly predicted, the nodes with green outline are matched in the ground truth graph.</a:t>
            </a:r>
            <a:endParaRPr sz="2000"/>
          </a:p>
        </p:txBody>
      </p:sp>
      <p:pic>
        <p:nvPicPr>
          <p:cNvPr id="1053" name="Google Shape;1053;p31"/>
          <p:cNvPicPr preferRelativeResize="0"/>
          <p:nvPr/>
        </p:nvPicPr>
        <p:blipFill rotWithShape="1">
          <a:blip r:embed="rId3">
            <a:alphaModFix/>
          </a:blip>
          <a:srcRect/>
          <a:stretch/>
        </p:blipFill>
        <p:spPr>
          <a:xfrm>
            <a:off x="1043602" y="1295584"/>
            <a:ext cx="9663236" cy="4421100"/>
          </a:xfrm>
          <a:prstGeom prst="rect">
            <a:avLst/>
          </a:prstGeom>
          <a:noFill/>
          <a:ln>
            <a:noFill/>
          </a:ln>
        </p:spPr>
      </p:pic>
      <p:sp>
        <p:nvSpPr>
          <p:cNvPr id="1054" name="Google Shape;1054;p31"/>
          <p:cNvSpPr txBox="1">
            <a:spLocks noGrp="1"/>
          </p:cNvSpPr>
          <p:nvPr>
            <p:ph type="sldNum" idx="12"/>
          </p:nvPr>
        </p:nvSpPr>
        <p:spPr>
          <a:xfrm>
            <a:off x="9070428" y="6356351"/>
            <a:ext cx="2743200" cy="365200"/>
          </a:xfrm>
          <a:prstGeom prst="rect">
            <a:avLst/>
          </a:prstGeom>
        </p:spPr>
        <p:txBody>
          <a:bodyPr spcFirstLastPara="1" vert="horz" wrap="square" lIns="91400" tIns="45667" rIns="91400" bIns="45667" rtlCol="0" anchor="ctr" anchorCtr="0">
            <a:noAutofit/>
          </a:bodyPr>
          <a:lstStyle/>
          <a:p>
            <a:pPr>
              <a:buClr>
                <a:srgbClr val="000000"/>
              </a:buClr>
              <a:buSzPts val="900"/>
            </a:pPr>
            <a:fld id="{00000000-1234-1234-1234-123412341234}" type="slidenum">
              <a:rPr lang="en-US"/>
              <a:pPr>
                <a:buClr>
                  <a:srgbClr val="000000"/>
                </a:buClr>
                <a:buSzPts val="900"/>
              </a:pPr>
              <a:t>21</a:t>
            </a:fld>
            <a:endParaRPr/>
          </a:p>
        </p:txBody>
      </p:sp>
      <p:sp>
        <p:nvSpPr>
          <p:cNvPr id="7" name="Google Shape;296;gc35ed651e6_1_1"/>
          <p:cNvSpPr txBox="1">
            <a:spLocks noGrp="1"/>
          </p:cNvSpPr>
          <p:nvPr>
            <p:ph type="title"/>
          </p:nvPr>
        </p:nvSpPr>
        <p:spPr>
          <a:xfrm>
            <a:off x="283778" y="273844"/>
            <a:ext cx="10539119" cy="428000"/>
          </a:xfrm>
          <a:prstGeom prst="rect">
            <a:avLst/>
          </a:prstGeom>
        </p:spPr>
        <p:txBody>
          <a:bodyPr spcFirstLastPara="1" wrap="square" lIns="91431" tIns="45699" rIns="91431" bIns="45699" anchor="ctr" anchorCtr="0">
            <a:normAutofit fontScale="90000"/>
          </a:bodyPr>
          <a:lstStyle/>
          <a:p>
            <a:pPr>
              <a:spcBef>
                <a:spcPts val="0"/>
              </a:spcBef>
            </a:pPr>
            <a:r>
              <a:rPr lang="en-US" dirty="0"/>
              <a:t>Why is Event Schema Useful? </a:t>
            </a:r>
            <a:r>
              <a:rPr lang="en-US" dirty="0" smtClean="0"/>
              <a:t>[2] Predicting the Future</a:t>
            </a:r>
            <a:endParaRPr dirty="0"/>
          </a:p>
        </p:txBody>
      </p:sp>
      <p:sp>
        <p:nvSpPr>
          <p:cNvPr id="8" name="Google Shape;1131;p104"/>
          <p:cNvSpPr txBox="1">
            <a:spLocks/>
          </p:cNvSpPr>
          <p:nvPr/>
        </p:nvSpPr>
        <p:spPr>
          <a:xfrm>
            <a:off x="105355" y="701844"/>
            <a:ext cx="10990288" cy="466534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US" sz="2800" dirty="0" smtClean="0">
                <a:solidFill>
                  <a:schemeClr val="dk1"/>
                </a:solidFill>
                <a:latin typeface="Calibri"/>
                <a:ea typeface="Calibri"/>
                <a:cs typeface="Calibri"/>
                <a:sym typeface="Calibri"/>
              </a:rPr>
              <a:t> Schema-guided Episode Prediction (Li et al., 2021submission)</a:t>
            </a:r>
          </a:p>
        </p:txBody>
      </p:sp>
    </p:spTree>
    <p:extLst>
      <p:ext uri="{BB962C8B-B14F-4D97-AF65-F5344CB8AC3E}">
        <p14:creationId xmlns:p14="http://schemas.microsoft.com/office/powerpoint/2010/main" val="1370198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29"/>
          <p:cNvSpPr txBox="1">
            <a:spLocks noGrp="1"/>
          </p:cNvSpPr>
          <p:nvPr>
            <p:ph type="title"/>
          </p:nvPr>
        </p:nvSpPr>
        <p:spPr>
          <a:xfrm>
            <a:off x="0" y="115889"/>
            <a:ext cx="12192000" cy="720800"/>
          </a:xfrm>
          <a:prstGeom prst="rect">
            <a:avLst/>
          </a:prstGeom>
          <a:noFill/>
          <a:ln>
            <a:noFill/>
          </a:ln>
        </p:spPr>
        <p:txBody>
          <a:bodyPr spcFirstLastPara="1" vert="horz" wrap="square" lIns="45667" tIns="45667" rIns="45667" bIns="45667" rtlCol="0" anchor="ctr" anchorCtr="0">
            <a:normAutofit/>
          </a:bodyPr>
          <a:lstStyle/>
          <a:p>
            <a:pPr algn="ctr">
              <a:spcBef>
                <a:spcPts val="0"/>
              </a:spcBef>
              <a:buSzPts val="1400"/>
            </a:pPr>
            <a:r>
              <a:rPr lang="en-US"/>
              <a:t>Event Segmentation Results</a:t>
            </a:r>
            <a:endParaRPr/>
          </a:p>
        </p:txBody>
      </p:sp>
      <p:sp>
        <p:nvSpPr>
          <p:cNvPr id="1037" name="Google Shape;1037;p29"/>
          <p:cNvSpPr txBox="1">
            <a:spLocks noGrp="1"/>
          </p:cNvSpPr>
          <p:nvPr>
            <p:ph type="body" idx="1"/>
          </p:nvPr>
        </p:nvSpPr>
        <p:spPr>
          <a:xfrm rot="16200000">
            <a:off x="4134674" y="3432989"/>
            <a:ext cx="9395367" cy="6264668"/>
          </a:xfrm>
          <a:prstGeom prst="rect">
            <a:avLst/>
          </a:prstGeom>
          <a:noFill/>
          <a:ln>
            <a:noFill/>
          </a:ln>
        </p:spPr>
        <p:txBody>
          <a:bodyPr spcFirstLastPara="1" vert="eaVert" wrap="square" lIns="45667" tIns="45667" rIns="45667" bIns="45667" rtlCol="0" anchor="t" anchorCtr="0">
            <a:normAutofit/>
          </a:bodyPr>
          <a:lstStyle/>
          <a:p>
            <a:pPr marL="609570" indent="-397913">
              <a:spcBef>
                <a:spcPts val="533"/>
              </a:spcBef>
              <a:buSzPts val="1100"/>
              <a:buChar char="●"/>
            </a:pPr>
            <a:r>
              <a:rPr lang="en-US" dirty="0"/>
              <a:t>This is a probing task to check the performance of our graph </a:t>
            </a:r>
            <a:r>
              <a:rPr lang="en-US" dirty="0" smtClean="0"/>
              <a:t>encoder </a:t>
            </a:r>
            <a:endParaRPr dirty="0"/>
          </a:p>
          <a:p>
            <a:pPr marL="609570" indent="-397913">
              <a:spcBef>
                <a:spcPts val="0"/>
              </a:spcBef>
              <a:buSzPts val="1100"/>
              <a:buChar char="●"/>
            </a:pPr>
            <a:r>
              <a:rPr lang="en-US" dirty="0"/>
              <a:t>By combining both graph structure and text features, we do better than models that rely on text or graph </a:t>
            </a:r>
            <a:r>
              <a:rPr lang="en-US" dirty="0" smtClean="0"/>
              <a:t>alone</a:t>
            </a:r>
            <a:endParaRPr dirty="0"/>
          </a:p>
        </p:txBody>
      </p:sp>
      <p:pic>
        <p:nvPicPr>
          <p:cNvPr id="1038" name="Google Shape;1038;p29"/>
          <p:cNvPicPr preferRelativeResize="0"/>
          <p:nvPr/>
        </p:nvPicPr>
        <p:blipFill rotWithShape="1">
          <a:blip r:embed="rId3">
            <a:alphaModFix/>
          </a:blip>
          <a:srcRect/>
          <a:stretch/>
        </p:blipFill>
        <p:spPr>
          <a:xfrm>
            <a:off x="1055301" y="1855968"/>
            <a:ext cx="4311667" cy="2414533"/>
          </a:xfrm>
          <a:prstGeom prst="rect">
            <a:avLst/>
          </a:prstGeom>
          <a:noFill/>
          <a:ln>
            <a:noFill/>
          </a:ln>
        </p:spPr>
      </p:pic>
      <p:sp>
        <p:nvSpPr>
          <p:cNvPr id="1039" name="Google Shape;1039;p29"/>
          <p:cNvSpPr txBox="1">
            <a:spLocks noGrp="1"/>
          </p:cNvSpPr>
          <p:nvPr>
            <p:ph type="sldNum" idx="12"/>
          </p:nvPr>
        </p:nvSpPr>
        <p:spPr>
          <a:xfrm>
            <a:off x="9070428" y="6356351"/>
            <a:ext cx="2743200" cy="365200"/>
          </a:xfrm>
          <a:prstGeom prst="rect">
            <a:avLst/>
          </a:prstGeom>
        </p:spPr>
        <p:txBody>
          <a:bodyPr spcFirstLastPara="1" vert="horz" wrap="square" lIns="91400" tIns="45667" rIns="91400" bIns="45667" rtlCol="0" anchor="ctr" anchorCtr="0">
            <a:noAutofit/>
          </a:bodyPr>
          <a:lstStyle/>
          <a:p>
            <a:pPr>
              <a:buClr>
                <a:srgbClr val="000000"/>
              </a:buClr>
              <a:buSzPts val="900"/>
            </a:pPr>
            <a:fld id="{00000000-1234-1234-1234-123412341234}" type="slidenum">
              <a:rPr lang="en-US"/>
              <a:pPr>
                <a:buClr>
                  <a:srgbClr val="000000"/>
                </a:buClr>
                <a:buSzPts val="900"/>
              </a:pPr>
              <a:t>22</a:t>
            </a:fld>
            <a:endParaRPr/>
          </a:p>
        </p:txBody>
      </p:sp>
    </p:spTree>
    <p:extLst>
      <p:ext uri="{BB962C8B-B14F-4D97-AF65-F5344CB8AC3E}">
        <p14:creationId xmlns:p14="http://schemas.microsoft.com/office/powerpoint/2010/main" val="1288200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30"/>
          <p:cNvSpPr txBox="1">
            <a:spLocks noGrp="1"/>
          </p:cNvSpPr>
          <p:nvPr>
            <p:ph type="title"/>
          </p:nvPr>
        </p:nvSpPr>
        <p:spPr>
          <a:xfrm>
            <a:off x="0" y="115889"/>
            <a:ext cx="12192000" cy="720800"/>
          </a:xfrm>
          <a:prstGeom prst="rect">
            <a:avLst/>
          </a:prstGeom>
          <a:noFill/>
          <a:ln>
            <a:noFill/>
          </a:ln>
        </p:spPr>
        <p:txBody>
          <a:bodyPr spcFirstLastPara="1" vert="horz" wrap="square" lIns="45667" tIns="45667" rIns="45667" bIns="45667" rtlCol="0" anchor="ctr" anchorCtr="0">
            <a:normAutofit/>
          </a:bodyPr>
          <a:lstStyle/>
          <a:p>
            <a:pPr algn="ctr">
              <a:spcBef>
                <a:spcPts val="0"/>
              </a:spcBef>
              <a:buSzPts val="1400"/>
            </a:pPr>
            <a:r>
              <a:rPr lang="en-US" dirty="0" smtClean="0"/>
              <a:t>Event and Episode </a:t>
            </a:r>
            <a:r>
              <a:rPr lang="en-US" dirty="0"/>
              <a:t>Prediction Results</a:t>
            </a:r>
            <a:endParaRPr dirty="0"/>
          </a:p>
        </p:txBody>
      </p:sp>
      <p:pic>
        <p:nvPicPr>
          <p:cNvPr id="1045" name="Google Shape;1045;p30"/>
          <p:cNvPicPr preferRelativeResize="0"/>
          <p:nvPr/>
        </p:nvPicPr>
        <p:blipFill rotWithShape="1">
          <a:blip r:embed="rId3">
            <a:alphaModFix/>
          </a:blip>
          <a:srcRect/>
          <a:stretch/>
        </p:blipFill>
        <p:spPr>
          <a:xfrm>
            <a:off x="1628501" y="1133473"/>
            <a:ext cx="8338667" cy="4007065"/>
          </a:xfrm>
          <a:prstGeom prst="rect">
            <a:avLst/>
          </a:prstGeom>
          <a:noFill/>
          <a:ln>
            <a:noFill/>
          </a:ln>
        </p:spPr>
      </p:pic>
      <p:sp>
        <p:nvSpPr>
          <p:cNvPr id="1046" name="Google Shape;1046;p30"/>
          <p:cNvSpPr txBox="1">
            <a:spLocks noGrp="1"/>
          </p:cNvSpPr>
          <p:nvPr>
            <p:ph type="sldNum" idx="12"/>
          </p:nvPr>
        </p:nvSpPr>
        <p:spPr>
          <a:xfrm>
            <a:off x="9070428" y="6356351"/>
            <a:ext cx="2743200" cy="365200"/>
          </a:xfrm>
          <a:prstGeom prst="rect">
            <a:avLst/>
          </a:prstGeom>
        </p:spPr>
        <p:txBody>
          <a:bodyPr spcFirstLastPara="1" vert="horz" wrap="square" lIns="91400" tIns="45667" rIns="91400" bIns="45667" rtlCol="0" anchor="ctr" anchorCtr="0">
            <a:noAutofit/>
          </a:bodyPr>
          <a:lstStyle/>
          <a:p>
            <a:pPr>
              <a:buClr>
                <a:srgbClr val="000000"/>
              </a:buClr>
              <a:buSzPts val="900"/>
            </a:pPr>
            <a:fld id="{00000000-1234-1234-1234-123412341234}" type="slidenum">
              <a:rPr lang="en-US"/>
              <a:pPr>
                <a:buClr>
                  <a:srgbClr val="000000"/>
                </a:buClr>
                <a:buSzPts val="900"/>
              </a:pPr>
              <a:t>23</a:t>
            </a:fld>
            <a:endParaRPr/>
          </a:p>
        </p:txBody>
      </p:sp>
    </p:spTree>
    <p:extLst>
      <p:ext uri="{BB962C8B-B14F-4D97-AF65-F5344CB8AC3E}">
        <p14:creationId xmlns:p14="http://schemas.microsoft.com/office/powerpoint/2010/main" val="740456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df9541f3af_0_40"/>
          <p:cNvSpPr txBox="1">
            <a:spLocks noGrp="1"/>
          </p:cNvSpPr>
          <p:nvPr>
            <p:ph type="title"/>
          </p:nvPr>
        </p:nvSpPr>
        <p:spPr>
          <a:xfrm>
            <a:off x="175167" y="230214"/>
            <a:ext cx="11435200" cy="570400"/>
          </a:xfrm>
          <a:prstGeom prst="rect">
            <a:avLst/>
          </a:prstGeom>
          <a:noFill/>
          <a:ln>
            <a:noFill/>
          </a:ln>
        </p:spPr>
        <p:txBody>
          <a:bodyPr spcFirstLastPara="1" vert="horz" wrap="square" lIns="91433" tIns="45700" rIns="91433" bIns="45700" rtlCol="0" anchor="ctr" anchorCtr="0">
            <a:normAutofit/>
          </a:bodyPr>
          <a:lstStyle/>
          <a:p>
            <a:pPr algn="ctr">
              <a:spcBef>
                <a:spcPts val="0"/>
              </a:spcBef>
              <a:buSzPts val="1400"/>
            </a:pPr>
            <a:r>
              <a:rPr lang="en-US" sz="3200" dirty="0" smtClean="0"/>
              <a:t>Instance-level Event and Episode Prediction</a:t>
            </a:r>
            <a:endParaRPr sz="3200" dirty="0"/>
          </a:p>
        </p:txBody>
      </p:sp>
      <p:sp>
        <p:nvSpPr>
          <p:cNvPr id="96" name="Google Shape;96;gdf9541f3af_0_40"/>
          <p:cNvSpPr txBox="1">
            <a:spLocks noGrp="1"/>
          </p:cNvSpPr>
          <p:nvPr>
            <p:ph type="sldNum" idx="12"/>
          </p:nvPr>
        </p:nvSpPr>
        <p:spPr>
          <a:xfrm>
            <a:off x="9070428" y="6356351"/>
            <a:ext cx="2743200" cy="365200"/>
          </a:xfrm>
          <a:prstGeom prst="rect">
            <a:avLst/>
          </a:prstGeom>
          <a:noFill/>
          <a:ln>
            <a:noFill/>
          </a:ln>
        </p:spPr>
        <p:txBody>
          <a:bodyPr spcFirstLastPara="1" vert="horz" wrap="square" lIns="91433" tIns="45700" rIns="91433" bIns="45700" rtlCol="0" anchor="ctr" anchorCtr="0">
            <a:noAutofit/>
          </a:bodyPr>
          <a:lstStyle/>
          <a:p>
            <a:pPr>
              <a:buClr>
                <a:srgbClr val="000000"/>
              </a:buClr>
              <a:buSzPts val="900"/>
            </a:pPr>
            <a:fld id="{00000000-1234-1234-1234-123412341234}" type="slidenum">
              <a:rPr lang="en-US"/>
              <a:pPr>
                <a:buClr>
                  <a:srgbClr val="000000"/>
                </a:buClr>
                <a:buSzPts val="900"/>
              </a:pPr>
              <a:t>24</a:t>
            </a:fld>
            <a:endParaRPr/>
          </a:p>
        </p:txBody>
      </p:sp>
      <p:pic>
        <p:nvPicPr>
          <p:cNvPr id="97" name="Google Shape;97;gdf9541f3af_0_40"/>
          <p:cNvPicPr preferRelativeResize="0"/>
          <p:nvPr/>
        </p:nvPicPr>
        <p:blipFill rotWithShape="1">
          <a:blip r:embed="rId3">
            <a:alphaModFix/>
          </a:blip>
          <a:srcRect/>
          <a:stretch/>
        </p:blipFill>
        <p:spPr>
          <a:xfrm>
            <a:off x="237751" y="967551"/>
            <a:ext cx="11310032" cy="5356799"/>
          </a:xfrm>
          <a:prstGeom prst="rect">
            <a:avLst/>
          </a:prstGeom>
          <a:noFill/>
          <a:ln>
            <a:noFill/>
          </a:ln>
        </p:spPr>
      </p:pic>
    </p:spTree>
    <p:extLst>
      <p:ext uri="{BB962C8B-B14F-4D97-AF65-F5344CB8AC3E}">
        <p14:creationId xmlns:p14="http://schemas.microsoft.com/office/powerpoint/2010/main" val="17105416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5" name="Google Shape;335;gd9317c73a9_1_86"/>
          <p:cNvSpPr txBox="1">
            <a:spLocks noGrp="1"/>
          </p:cNvSpPr>
          <p:nvPr>
            <p:ph type="sldNum" idx="12"/>
          </p:nvPr>
        </p:nvSpPr>
        <p:spPr>
          <a:xfrm>
            <a:off x="9070428" y="6356351"/>
            <a:ext cx="2743200" cy="365200"/>
          </a:xfrm>
          <a:prstGeom prst="rect">
            <a:avLst/>
          </a:prstGeom>
          <a:noFill/>
          <a:ln>
            <a:noFill/>
          </a:ln>
        </p:spPr>
        <p:txBody>
          <a:bodyPr spcFirstLastPara="1" vert="horz" wrap="square" lIns="91400" tIns="45667" rIns="91400" bIns="45667" rtlCol="0" anchor="ctr" anchorCtr="0">
            <a:noAutofit/>
          </a:bodyPr>
          <a:lstStyle/>
          <a:p>
            <a:pPr>
              <a:buClr>
                <a:srgbClr val="000000"/>
              </a:buClr>
              <a:buSzPts val="900"/>
            </a:pPr>
            <a:fld id="{00000000-1234-1234-1234-123412341234}" type="slidenum">
              <a:rPr lang="en-US"/>
              <a:pPr>
                <a:buClr>
                  <a:srgbClr val="000000"/>
                </a:buClr>
                <a:buSzPts val="900"/>
              </a:pPr>
              <a:t>25</a:t>
            </a:fld>
            <a:endParaRPr/>
          </a:p>
        </p:txBody>
      </p:sp>
      <p:sp>
        <p:nvSpPr>
          <p:cNvPr id="336" name="Google Shape;336;gd9317c73a9_1_86"/>
          <p:cNvSpPr txBox="1"/>
          <p:nvPr/>
        </p:nvSpPr>
        <p:spPr>
          <a:xfrm>
            <a:off x="280416" y="897580"/>
            <a:ext cx="11631200" cy="820759"/>
          </a:xfrm>
          <a:prstGeom prst="rect">
            <a:avLst/>
          </a:prstGeom>
          <a:noFill/>
          <a:ln>
            <a:noFill/>
          </a:ln>
        </p:spPr>
        <p:txBody>
          <a:bodyPr spcFirstLastPara="1" wrap="square" lIns="121867" tIns="121867" rIns="121867" bIns="121867" anchor="t" anchorCtr="0">
            <a:spAutoFit/>
          </a:bodyPr>
          <a:lstStyle/>
          <a:p>
            <a:pPr marL="609585" indent="-423323">
              <a:buClr>
                <a:srgbClr val="000000"/>
              </a:buClr>
              <a:buSzPts val="1400"/>
              <a:buFont typeface="Calibri"/>
              <a:buChar char="●"/>
            </a:pPr>
            <a:r>
              <a:rPr lang="en-US" sz="1867" dirty="0" smtClean="0">
                <a:solidFill>
                  <a:srgbClr val="000000"/>
                </a:solidFill>
                <a:latin typeface="Calibri"/>
                <a:ea typeface="Calibri"/>
                <a:cs typeface="Calibri"/>
                <a:sym typeface="Calibri"/>
              </a:rPr>
              <a:t>Event salience: </a:t>
            </a:r>
            <a:r>
              <a:rPr lang="en-US" sz="1867" dirty="0">
                <a:solidFill>
                  <a:srgbClr val="000000"/>
                </a:solidFill>
                <a:latin typeface="Calibri"/>
                <a:ea typeface="Calibri"/>
                <a:cs typeface="Calibri"/>
                <a:sym typeface="Calibri"/>
              </a:rPr>
              <a:t>checking the drop in coherence after we remove the event</a:t>
            </a:r>
            <a:endParaRPr sz="2400" dirty="0">
              <a:latin typeface="Calibri"/>
              <a:ea typeface="Calibri"/>
              <a:cs typeface="Calibri"/>
              <a:sym typeface="Calibri"/>
            </a:endParaRPr>
          </a:p>
          <a:p>
            <a:pPr marL="609585" indent="-423323">
              <a:buClr>
                <a:srgbClr val="000000"/>
              </a:buClr>
              <a:buSzPts val="1400"/>
              <a:buFont typeface="Calibri"/>
              <a:buChar char="●"/>
            </a:pPr>
            <a:r>
              <a:rPr lang="en-US" sz="1867" dirty="0">
                <a:solidFill>
                  <a:srgbClr val="000000"/>
                </a:solidFill>
                <a:latin typeface="Calibri"/>
                <a:ea typeface="Calibri"/>
                <a:cs typeface="Calibri"/>
                <a:sym typeface="Calibri"/>
              </a:rPr>
              <a:t>We measure coherence as the generation probability of the entire complex event </a:t>
            </a:r>
            <a:r>
              <a:rPr lang="en-US" sz="1867" dirty="0" smtClean="0">
                <a:solidFill>
                  <a:srgbClr val="000000"/>
                </a:solidFill>
                <a:latin typeface="Calibri"/>
                <a:ea typeface="Calibri"/>
                <a:cs typeface="Calibri"/>
                <a:sym typeface="Calibri"/>
              </a:rPr>
              <a:t>graph</a:t>
            </a:r>
            <a:endParaRPr sz="1867" dirty="0">
              <a:solidFill>
                <a:srgbClr val="000000"/>
              </a:solidFill>
              <a:latin typeface="Calibri"/>
              <a:ea typeface="Calibri"/>
              <a:cs typeface="Calibri"/>
              <a:sym typeface="Calibri"/>
            </a:endParaRPr>
          </a:p>
        </p:txBody>
      </p:sp>
      <p:pic>
        <p:nvPicPr>
          <p:cNvPr id="337" name="Google Shape;337;gd9317c73a9_1_86"/>
          <p:cNvPicPr preferRelativeResize="0"/>
          <p:nvPr/>
        </p:nvPicPr>
        <p:blipFill rotWithShape="1">
          <a:blip r:embed="rId3">
            <a:alphaModFix/>
          </a:blip>
          <a:srcRect/>
          <a:stretch/>
        </p:blipFill>
        <p:spPr>
          <a:xfrm>
            <a:off x="2750902" y="1702107"/>
            <a:ext cx="5698300" cy="518033"/>
          </a:xfrm>
          <a:prstGeom prst="rect">
            <a:avLst/>
          </a:prstGeom>
          <a:noFill/>
          <a:ln>
            <a:noFill/>
          </a:ln>
        </p:spPr>
      </p:pic>
      <p:pic>
        <p:nvPicPr>
          <p:cNvPr id="338" name="Google Shape;338;gd9317c73a9_1_86"/>
          <p:cNvPicPr preferRelativeResize="0"/>
          <p:nvPr/>
        </p:nvPicPr>
        <p:blipFill rotWithShape="1">
          <a:blip r:embed="rId4">
            <a:alphaModFix/>
          </a:blip>
          <a:srcRect/>
          <a:stretch/>
        </p:blipFill>
        <p:spPr>
          <a:xfrm>
            <a:off x="870727" y="2858344"/>
            <a:ext cx="7176333" cy="3384600"/>
          </a:xfrm>
          <a:prstGeom prst="rect">
            <a:avLst/>
          </a:prstGeom>
          <a:noFill/>
          <a:ln>
            <a:noFill/>
          </a:ln>
        </p:spPr>
      </p:pic>
      <p:sp>
        <p:nvSpPr>
          <p:cNvPr id="339" name="Google Shape;339;gd9317c73a9_1_86"/>
          <p:cNvSpPr txBox="1"/>
          <p:nvPr/>
        </p:nvSpPr>
        <p:spPr>
          <a:xfrm>
            <a:off x="870727" y="2160696"/>
            <a:ext cx="5995021" cy="697648"/>
          </a:xfrm>
          <a:prstGeom prst="rect">
            <a:avLst/>
          </a:prstGeom>
          <a:noFill/>
          <a:ln>
            <a:noFill/>
          </a:ln>
        </p:spPr>
        <p:txBody>
          <a:bodyPr spcFirstLastPara="1" wrap="square" lIns="121867" tIns="121867" rIns="121867" bIns="121867" anchor="t" anchorCtr="0">
            <a:spAutoFit/>
          </a:bodyPr>
          <a:lstStyle/>
          <a:p>
            <a:r>
              <a:rPr lang="en-US" sz="1467" dirty="0">
                <a:solidFill>
                  <a:srgbClr val="000000"/>
                </a:solidFill>
                <a:latin typeface="Calibri"/>
                <a:ea typeface="Calibri"/>
                <a:cs typeface="Calibri"/>
                <a:sym typeface="Calibri"/>
              </a:rPr>
              <a:t>Top salient events detected on the 1994 India plague (https://</a:t>
            </a:r>
            <a:r>
              <a:rPr lang="en-US" sz="1467" dirty="0" err="1">
                <a:solidFill>
                  <a:srgbClr val="000000"/>
                </a:solidFill>
                <a:latin typeface="Calibri"/>
                <a:ea typeface="Calibri"/>
                <a:cs typeface="Calibri"/>
                <a:sym typeface="Calibri"/>
              </a:rPr>
              <a:t>en.wikipedia.org</a:t>
            </a:r>
            <a:r>
              <a:rPr lang="en-US" sz="1467" dirty="0">
                <a:solidFill>
                  <a:srgbClr val="000000"/>
                </a:solidFill>
                <a:latin typeface="Calibri"/>
                <a:ea typeface="Calibri"/>
                <a:cs typeface="Calibri"/>
                <a:sym typeface="Calibri"/>
              </a:rPr>
              <a:t>/wiki/1994_plague_in_India) </a:t>
            </a:r>
            <a:r>
              <a:rPr lang="en-US" sz="1467" dirty="0" smtClean="0">
                <a:solidFill>
                  <a:srgbClr val="000000"/>
                </a:solidFill>
                <a:latin typeface="Calibri"/>
                <a:ea typeface="Calibri"/>
                <a:cs typeface="Calibri"/>
                <a:sym typeface="Calibri"/>
              </a:rPr>
              <a:t>event</a:t>
            </a:r>
          </a:p>
        </p:txBody>
      </p:sp>
      <p:sp>
        <p:nvSpPr>
          <p:cNvPr id="9" name="Google Shape;296;gc35ed651e6_1_1"/>
          <p:cNvSpPr txBox="1">
            <a:spLocks noGrp="1"/>
          </p:cNvSpPr>
          <p:nvPr>
            <p:ph type="title"/>
          </p:nvPr>
        </p:nvSpPr>
        <p:spPr>
          <a:xfrm>
            <a:off x="283778" y="273844"/>
            <a:ext cx="11273637" cy="428000"/>
          </a:xfrm>
          <a:prstGeom prst="rect">
            <a:avLst/>
          </a:prstGeom>
        </p:spPr>
        <p:txBody>
          <a:bodyPr spcFirstLastPara="1" wrap="square" lIns="91431" tIns="45699" rIns="91431" bIns="45699" anchor="ctr" anchorCtr="0">
            <a:normAutofit fontScale="90000"/>
          </a:bodyPr>
          <a:lstStyle/>
          <a:p>
            <a:pPr>
              <a:spcBef>
                <a:spcPts val="0"/>
              </a:spcBef>
            </a:pPr>
            <a:r>
              <a:rPr lang="en-US" dirty="0"/>
              <a:t>Why is Event Schema Useful? </a:t>
            </a:r>
            <a:r>
              <a:rPr lang="en-US" dirty="0" smtClean="0"/>
              <a:t>[3] Tracking Entity States</a:t>
            </a:r>
            <a:endParaRPr dirty="0"/>
          </a:p>
        </p:txBody>
      </p:sp>
    </p:spTree>
    <p:extLst>
      <p:ext uri="{BB962C8B-B14F-4D97-AF65-F5344CB8AC3E}">
        <p14:creationId xmlns:p14="http://schemas.microsoft.com/office/powerpoint/2010/main" val="1123147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d9317c73a9_1_93"/>
          <p:cNvSpPr txBox="1">
            <a:spLocks noGrp="1"/>
          </p:cNvSpPr>
          <p:nvPr>
            <p:ph type="title"/>
          </p:nvPr>
        </p:nvSpPr>
        <p:spPr>
          <a:xfrm>
            <a:off x="175172" y="365125"/>
            <a:ext cx="11435200" cy="570400"/>
          </a:xfrm>
          <a:prstGeom prst="rect">
            <a:avLst/>
          </a:prstGeom>
          <a:noFill/>
          <a:ln>
            <a:noFill/>
          </a:ln>
        </p:spPr>
        <p:txBody>
          <a:bodyPr spcFirstLastPara="1" vert="horz" wrap="square" lIns="91400" tIns="45667" rIns="91400" bIns="45667" rtlCol="0" anchor="ctr" anchorCtr="0">
            <a:normAutofit/>
          </a:bodyPr>
          <a:lstStyle/>
          <a:p>
            <a:pPr>
              <a:spcBef>
                <a:spcPts val="0"/>
              </a:spcBef>
              <a:buClr>
                <a:schemeClr val="dk1"/>
              </a:buClr>
              <a:buSzPts val="1400"/>
            </a:pPr>
            <a:r>
              <a:rPr lang="en-US" sz="2800" dirty="0"/>
              <a:t>Tracking Entity States: </a:t>
            </a:r>
            <a:r>
              <a:rPr lang="en-US" sz="2800" dirty="0" smtClean="0"/>
              <a:t>Protagonist </a:t>
            </a:r>
            <a:r>
              <a:rPr lang="en-US" sz="2800" dirty="0"/>
              <a:t>(salient entity) Identification</a:t>
            </a:r>
            <a:endParaRPr sz="2800" dirty="0"/>
          </a:p>
        </p:txBody>
      </p:sp>
      <p:sp>
        <p:nvSpPr>
          <p:cNvPr id="345" name="Google Shape;345;gd9317c73a9_1_93"/>
          <p:cNvSpPr txBox="1">
            <a:spLocks noGrp="1"/>
          </p:cNvSpPr>
          <p:nvPr>
            <p:ph type="sldNum" idx="12"/>
          </p:nvPr>
        </p:nvSpPr>
        <p:spPr>
          <a:xfrm>
            <a:off x="9070428" y="6356351"/>
            <a:ext cx="2743200" cy="365200"/>
          </a:xfrm>
          <a:prstGeom prst="rect">
            <a:avLst/>
          </a:prstGeom>
          <a:noFill/>
          <a:ln>
            <a:noFill/>
          </a:ln>
        </p:spPr>
        <p:txBody>
          <a:bodyPr spcFirstLastPara="1" vert="horz" wrap="square" lIns="91400" tIns="45667" rIns="91400" bIns="45667" rtlCol="0" anchor="ctr" anchorCtr="0">
            <a:noAutofit/>
          </a:bodyPr>
          <a:lstStyle/>
          <a:p>
            <a:pPr>
              <a:buClr>
                <a:srgbClr val="000000"/>
              </a:buClr>
              <a:buSzPts val="900"/>
            </a:pPr>
            <a:fld id="{00000000-1234-1234-1234-123412341234}" type="slidenum">
              <a:rPr lang="en-US"/>
              <a:pPr>
                <a:buClr>
                  <a:srgbClr val="000000"/>
                </a:buClr>
                <a:buSzPts val="900"/>
              </a:pPr>
              <a:t>26</a:t>
            </a:fld>
            <a:endParaRPr/>
          </a:p>
        </p:txBody>
      </p:sp>
      <p:sp>
        <p:nvSpPr>
          <p:cNvPr id="346" name="Google Shape;346;gd9317c73a9_1_93"/>
          <p:cNvSpPr txBox="1"/>
          <p:nvPr/>
        </p:nvSpPr>
        <p:spPr>
          <a:xfrm>
            <a:off x="280416" y="897581"/>
            <a:ext cx="11631200" cy="1395403"/>
          </a:xfrm>
          <a:prstGeom prst="rect">
            <a:avLst/>
          </a:prstGeom>
          <a:noFill/>
          <a:ln>
            <a:noFill/>
          </a:ln>
        </p:spPr>
        <p:txBody>
          <a:bodyPr spcFirstLastPara="1" wrap="square" lIns="121867" tIns="121867" rIns="121867" bIns="121867" anchor="t" anchorCtr="0">
            <a:spAutoFit/>
          </a:bodyPr>
          <a:lstStyle/>
          <a:p>
            <a:r>
              <a:rPr lang="en-US" sz="1867">
                <a:solidFill>
                  <a:srgbClr val="000000"/>
                </a:solidFill>
                <a:latin typeface="Calibri"/>
                <a:ea typeface="Calibri"/>
                <a:cs typeface="Calibri"/>
                <a:sym typeface="Calibri"/>
              </a:rPr>
              <a:t>The saliency of an entity is determined by the events it is involved in and the role it plays in each event.</a:t>
            </a:r>
            <a:endParaRPr sz="1867">
              <a:solidFill>
                <a:srgbClr val="000000"/>
              </a:solidFill>
              <a:latin typeface="Calibri"/>
              <a:ea typeface="Calibri"/>
              <a:cs typeface="Calibri"/>
              <a:sym typeface="Calibri"/>
            </a:endParaRPr>
          </a:p>
          <a:p>
            <a:endParaRPr sz="1867">
              <a:solidFill>
                <a:srgbClr val="000000"/>
              </a:solidFill>
              <a:latin typeface="Calibri"/>
              <a:ea typeface="Calibri"/>
              <a:cs typeface="Calibri"/>
              <a:sym typeface="Calibri"/>
            </a:endParaRPr>
          </a:p>
          <a:p>
            <a:r>
              <a:rPr lang="en-US" sz="1867">
                <a:solidFill>
                  <a:srgbClr val="000000"/>
                </a:solidFill>
                <a:latin typeface="Calibri"/>
                <a:ea typeface="Calibri"/>
                <a:cs typeface="Calibri"/>
                <a:sym typeface="Calibri"/>
              </a:rPr>
              <a:t>Thus, we compute the saliency score by aggregating over each edge &lt;e_j, a, ent_i&gt;: </a:t>
            </a:r>
            <a:endParaRPr sz="1867">
              <a:solidFill>
                <a:srgbClr val="000000"/>
              </a:solidFill>
              <a:latin typeface="Calibri"/>
              <a:ea typeface="Calibri"/>
              <a:cs typeface="Calibri"/>
              <a:sym typeface="Calibri"/>
            </a:endParaRPr>
          </a:p>
          <a:p>
            <a:endParaRPr sz="1867">
              <a:solidFill>
                <a:srgbClr val="000000"/>
              </a:solidFill>
              <a:latin typeface="Calibri"/>
              <a:ea typeface="Calibri"/>
              <a:cs typeface="Calibri"/>
              <a:sym typeface="Calibri"/>
            </a:endParaRPr>
          </a:p>
        </p:txBody>
      </p:sp>
      <p:pic>
        <p:nvPicPr>
          <p:cNvPr id="347" name="Google Shape;347;gd9317c73a9_1_93"/>
          <p:cNvPicPr preferRelativeResize="0"/>
          <p:nvPr/>
        </p:nvPicPr>
        <p:blipFill rotWithShape="1">
          <a:blip r:embed="rId3">
            <a:alphaModFix/>
          </a:blip>
          <a:srcRect/>
          <a:stretch/>
        </p:blipFill>
        <p:spPr>
          <a:xfrm>
            <a:off x="2731667" y="2787270"/>
            <a:ext cx="6054168" cy="926767"/>
          </a:xfrm>
          <a:prstGeom prst="rect">
            <a:avLst/>
          </a:prstGeom>
          <a:noFill/>
          <a:ln>
            <a:noFill/>
          </a:ln>
        </p:spPr>
      </p:pic>
      <p:sp>
        <p:nvSpPr>
          <p:cNvPr id="348" name="Google Shape;348;gd9317c73a9_1_93"/>
          <p:cNvSpPr txBox="1"/>
          <p:nvPr/>
        </p:nvSpPr>
        <p:spPr>
          <a:xfrm>
            <a:off x="8656667" y="3597333"/>
            <a:ext cx="1654400" cy="533437"/>
          </a:xfrm>
          <a:prstGeom prst="rect">
            <a:avLst/>
          </a:prstGeom>
          <a:noFill/>
          <a:ln>
            <a:noFill/>
          </a:ln>
        </p:spPr>
        <p:txBody>
          <a:bodyPr spcFirstLastPara="1" wrap="square" lIns="121867" tIns="121867" rIns="121867" bIns="121867" anchor="t" anchorCtr="0">
            <a:spAutoFit/>
          </a:bodyPr>
          <a:lstStyle/>
          <a:p>
            <a:r>
              <a:rPr lang="en-US" sz="1867">
                <a:solidFill>
                  <a:srgbClr val="000000"/>
                </a:solidFill>
                <a:latin typeface="Calibri"/>
                <a:ea typeface="Calibri"/>
                <a:cs typeface="Calibri"/>
                <a:sym typeface="Calibri"/>
              </a:rPr>
              <a:t>argument role</a:t>
            </a:r>
            <a:endParaRPr sz="1867">
              <a:solidFill>
                <a:srgbClr val="000000"/>
              </a:solidFill>
              <a:latin typeface="Calibri"/>
              <a:ea typeface="Calibri"/>
              <a:cs typeface="Calibri"/>
              <a:sym typeface="Calibri"/>
            </a:endParaRPr>
          </a:p>
        </p:txBody>
      </p:sp>
      <p:cxnSp>
        <p:nvCxnSpPr>
          <p:cNvPr id="349" name="Google Shape;349;gd9317c73a9_1_93"/>
          <p:cNvCxnSpPr>
            <a:stCxn id="348" idx="0"/>
            <a:endCxn id="347" idx="3"/>
          </p:cNvCxnSpPr>
          <p:nvPr/>
        </p:nvCxnSpPr>
        <p:spPr>
          <a:xfrm flipH="1" flipV="1">
            <a:off x="8785835" y="3250654"/>
            <a:ext cx="698032" cy="346679"/>
          </a:xfrm>
          <a:prstGeom prst="straightConnector1">
            <a:avLst/>
          </a:prstGeom>
          <a:noFill/>
          <a:ln w="9525" cap="flat" cmpd="sng">
            <a:solidFill>
              <a:schemeClr val="dk2"/>
            </a:solidFill>
            <a:prstDash val="solid"/>
            <a:round/>
            <a:headEnd type="none" w="sm" len="sm"/>
            <a:tailEnd type="triangle" w="med" len="med"/>
          </a:ln>
        </p:spPr>
      </p:cxnSp>
      <p:sp>
        <p:nvSpPr>
          <p:cNvPr id="8" name="Google Shape;356;p3"/>
          <p:cNvSpPr/>
          <p:nvPr/>
        </p:nvSpPr>
        <p:spPr>
          <a:xfrm>
            <a:off x="1285234" y="4208323"/>
            <a:ext cx="8729600" cy="19340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spcBef>
                <a:spcPts val="1067"/>
              </a:spcBef>
              <a:buClr>
                <a:schemeClr val="dk1"/>
              </a:buClr>
              <a:buSzPts val="1100"/>
            </a:pPr>
            <a:r>
              <a:rPr lang="en-US" sz="2133">
                <a:solidFill>
                  <a:schemeClr val="dk1"/>
                </a:solidFill>
                <a:latin typeface="Open Sans"/>
                <a:ea typeface="Open Sans"/>
                <a:cs typeface="Open Sans"/>
                <a:sym typeface="Open Sans"/>
              </a:rPr>
              <a:t>At any particular </a:t>
            </a:r>
            <a:r>
              <a:rPr lang="en-US" sz="2133" dirty="0" err="1">
                <a:solidFill>
                  <a:schemeClr val="dk1"/>
                </a:solidFill>
                <a:latin typeface="Open Sans"/>
                <a:ea typeface="Open Sans"/>
                <a:cs typeface="Open Sans"/>
                <a:sym typeface="Open Sans"/>
              </a:rPr>
              <a:t>timestep</a:t>
            </a:r>
            <a:r>
              <a:rPr lang="en-US" sz="2133" dirty="0">
                <a:solidFill>
                  <a:schemeClr val="dk1"/>
                </a:solidFill>
                <a:latin typeface="Open Sans"/>
                <a:ea typeface="Open Sans"/>
                <a:cs typeface="Open Sans"/>
                <a:sym typeface="Open Sans"/>
              </a:rPr>
              <a:t> t, we should be able to know:</a:t>
            </a:r>
            <a:endParaRPr sz="2133" dirty="0">
              <a:solidFill>
                <a:schemeClr val="dk1"/>
              </a:solidFill>
              <a:latin typeface="Open Sans"/>
              <a:ea typeface="Open Sans"/>
              <a:cs typeface="Open Sans"/>
              <a:sym typeface="Open Sans"/>
            </a:endParaRPr>
          </a:p>
          <a:p>
            <a:pPr marL="609585" indent="-440256">
              <a:spcBef>
                <a:spcPts val="1067"/>
              </a:spcBef>
              <a:buClr>
                <a:schemeClr val="dk1"/>
              </a:buClr>
              <a:buSzPts val="1600"/>
              <a:buFont typeface="Open Sans"/>
              <a:buChar char="•"/>
            </a:pPr>
            <a:r>
              <a:rPr lang="en-US" sz="2133" dirty="0">
                <a:solidFill>
                  <a:schemeClr val="dk1"/>
                </a:solidFill>
                <a:latin typeface="Open Sans"/>
                <a:ea typeface="Open Sans"/>
                <a:cs typeface="Open Sans"/>
                <a:sym typeface="Open Sans"/>
              </a:rPr>
              <a:t>Does entity A exist at </a:t>
            </a:r>
            <a:r>
              <a:rPr lang="en-US" sz="2133" dirty="0" err="1">
                <a:solidFill>
                  <a:schemeClr val="dk1"/>
                </a:solidFill>
                <a:latin typeface="Open Sans"/>
                <a:ea typeface="Open Sans"/>
                <a:cs typeface="Open Sans"/>
                <a:sym typeface="Open Sans"/>
              </a:rPr>
              <a:t>timestep</a:t>
            </a:r>
            <a:r>
              <a:rPr lang="en-US" sz="2133" dirty="0">
                <a:solidFill>
                  <a:schemeClr val="dk1"/>
                </a:solidFill>
                <a:latin typeface="Open Sans"/>
                <a:ea typeface="Open Sans"/>
                <a:cs typeface="Open Sans"/>
                <a:sym typeface="Open Sans"/>
              </a:rPr>
              <a:t> t? </a:t>
            </a:r>
            <a:endParaRPr sz="2133" dirty="0">
              <a:solidFill>
                <a:schemeClr val="dk1"/>
              </a:solidFill>
              <a:latin typeface="Open Sans"/>
              <a:ea typeface="Open Sans"/>
              <a:cs typeface="Open Sans"/>
              <a:sym typeface="Open Sans"/>
            </a:endParaRPr>
          </a:p>
          <a:p>
            <a:pPr marL="609585" indent="-440256">
              <a:buClr>
                <a:schemeClr val="dk1"/>
              </a:buClr>
              <a:buSzPts val="1600"/>
              <a:buFont typeface="Open Sans"/>
              <a:buChar char="•"/>
            </a:pPr>
            <a:r>
              <a:rPr lang="en-US" sz="2133" dirty="0">
                <a:solidFill>
                  <a:schemeClr val="dk1"/>
                </a:solidFill>
                <a:latin typeface="Open Sans"/>
                <a:ea typeface="Open Sans"/>
                <a:cs typeface="Open Sans"/>
                <a:sym typeface="Open Sans"/>
              </a:rPr>
              <a:t>Is entity A involved in any event at </a:t>
            </a:r>
            <a:r>
              <a:rPr lang="en-US" sz="2133" dirty="0" err="1">
                <a:solidFill>
                  <a:schemeClr val="dk1"/>
                </a:solidFill>
                <a:latin typeface="Open Sans"/>
                <a:ea typeface="Open Sans"/>
                <a:cs typeface="Open Sans"/>
                <a:sym typeface="Open Sans"/>
              </a:rPr>
              <a:t>timestep</a:t>
            </a:r>
            <a:r>
              <a:rPr lang="en-US" sz="2133" dirty="0">
                <a:solidFill>
                  <a:schemeClr val="dk1"/>
                </a:solidFill>
                <a:latin typeface="Open Sans"/>
                <a:ea typeface="Open Sans"/>
                <a:cs typeface="Open Sans"/>
                <a:sym typeface="Open Sans"/>
              </a:rPr>
              <a:t> t? </a:t>
            </a:r>
            <a:endParaRPr sz="2133" dirty="0">
              <a:solidFill>
                <a:schemeClr val="dk1"/>
              </a:solidFill>
              <a:latin typeface="Open Sans"/>
              <a:ea typeface="Open Sans"/>
              <a:cs typeface="Open Sans"/>
              <a:sym typeface="Open Sans"/>
            </a:endParaRPr>
          </a:p>
          <a:p>
            <a:pPr marL="609585" indent="-440256">
              <a:buClr>
                <a:schemeClr val="dk1"/>
              </a:buClr>
              <a:buSzPts val="1600"/>
              <a:buFont typeface="Open Sans"/>
              <a:buChar char="•"/>
            </a:pPr>
            <a:r>
              <a:rPr lang="en-US" sz="2133" dirty="0">
                <a:solidFill>
                  <a:schemeClr val="dk1"/>
                </a:solidFill>
                <a:latin typeface="Open Sans"/>
                <a:ea typeface="Open Sans"/>
                <a:cs typeface="Open Sans"/>
                <a:sym typeface="Open Sans"/>
              </a:rPr>
              <a:t>What is the location of entity A at </a:t>
            </a:r>
            <a:r>
              <a:rPr lang="en-US" sz="2133" dirty="0" err="1">
                <a:solidFill>
                  <a:schemeClr val="dk1"/>
                </a:solidFill>
                <a:latin typeface="Open Sans"/>
                <a:ea typeface="Open Sans"/>
                <a:cs typeface="Open Sans"/>
                <a:sym typeface="Open Sans"/>
              </a:rPr>
              <a:t>timestep</a:t>
            </a:r>
            <a:r>
              <a:rPr lang="en-US" sz="2133" dirty="0">
                <a:solidFill>
                  <a:schemeClr val="dk1"/>
                </a:solidFill>
                <a:latin typeface="Open Sans"/>
                <a:ea typeface="Open Sans"/>
                <a:cs typeface="Open Sans"/>
                <a:sym typeface="Open Sans"/>
              </a:rPr>
              <a:t> t? </a:t>
            </a:r>
            <a:endParaRPr sz="2133"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0080962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gd9317c73a9_1_78"/>
          <p:cNvPicPr preferRelativeResize="0"/>
          <p:nvPr/>
        </p:nvPicPr>
        <p:blipFill rotWithShape="1">
          <a:blip r:embed="rId3">
            <a:alphaModFix/>
          </a:blip>
          <a:srcRect/>
          <a:stretch/>
        </p:blipFill>
        <p:spPr>
          <a:xfrm>
            <a:off x="2340832" y="720916"/>
            <a:ext cx="7103867" cy="4100268"/>
          </a:xfrm>
          <a:prstGeom prst="rect">
            <a:avLst/>
          </a:prstGeom>
          <a:noFill/>
          <a:ln>
            <a:noFill/>
          </a:ln>
        </p:spPr>
      </p:pic>
      <p:sp>
        <p:nvSpPr>
          <p:cNvPr id="363" name="Google Shape;363;gd9317c73a9_1_78"/>
          <p:cNvSpPr txBox="1">
            <a:spLocks noGrp="1"/>
          </p:cNvSpPr>
          <p:nvPr>
            <p:ph type="title"/>
          </p:nvPr>
        </p:nvSpPr>
        <p:spPr>
          <a:xfrm>
            <a:off x="175166" y="223935"/>
            <a:ext cx="11435200" cy="570400"/>
          </a:xfrm>
          <a:prstGeom prst="rect">
            <a:avLst/>
          </a:prstGeom>
          <a:noFill/>
          <a:ln>
            <a:noFill/>
          </a:ln>
        </p:spPr>
        <p:txBody>
          <a:bodyPr spcFirstLastPara="1" vert="horz" wrap="square" lIns="91400" tIns="45667" rIns="91400" bIns="45667" rtlCol="0" anchor="ctr" anchorCtr="0">
            <a:normAutofit/>
          </a:bodyPr>
          <a:lstStyle/>
          <a:p>
            <a:pPr>
              <a:spcBef>
                <a:spcPts val="0"/>
              </a:spcBef>
              <a:buClr>
                <a:schemeClr val="dk1"/>
              </a:buClr>
              <a:buSzPts val="1400"/>
            </a:pPr>
            <a:r>
              <a:rPr lang="en-US" sz="2800" dirty="0" smtClean="0"/>
              <a:t>Temporal </a:t>
            </a:r>
            <a:r>
              <a:rPr lang="en-US" sz="2800" dirty="0"/>
              <a:t>and Spatial Tracking of </a:t>
            </a:r>
            <a:r>
              <a:rPr lang="en-US" sz="2800" dirty="0" smtClean="0"/>
              <a:t>Protagonists: Type-level</a:t>
            </a:r>
            <a:endParaRPr sz="2800" dirty="0"/>
          </a:p>
        </p:txBody>
      </p:sp>
      <p:sp>
        <p:nvSpPr>
          <p:cNvPr id="364" name="Google Shape;364;gd9317c73a9_1_78"/>
          <p:cNvSpPr txBox="1">
            <a:spLocks noGrp="1"/>
          </p:cNvSpPr>
          <p:nvPr>
            <p:ph type="sldNum" idx="12"/>
          </p:nvPr>
        </p:nvSpPr>
        <p:spPr>
          <a:xfrm>
            <a:off x="9070428" y="6356351"/>
            <a:ext cx="2743200" cy="365200"/>
          </a:xfrm>
          <a:prstGeom prst="rect">
            <a:avLst/>
          </a:prstGeom>
          <a:noFill/>
          <a:ln>
            <a:noFill/>
          </a:ln>
        </p:spPr>
        <p:txBody>
          <a:bodyPr spcFirstLastPara="1" vert="horz" wrap="square" lIns="91400" tIns="45667" rIns="91400" bIns="45667" rtlCol="0" anchor="ctr" anchorCtr="0">
            <a:noAutofit/>
          </a:bodyPr>
          <a:lstStyle/>
          <a:p>
            <a:pPr>
              <a:buClr>
                <a:srgbClr val="000000"/>
              </a:buClr>
              <a:buSzPts val="900"/>
            </a:pPr>
            <a:fld id="{00000000-1234-1234-1234-123412341234}" type="slidenum">
              <a:rPr lang="en-US"/>
              <a:pPr>
                <a:buClr>
                  <a:srgbClr val="000000"/>
                </a:buClr>
                <a:buSzPts val="900"/>
              </a:pPr>
              <a:t>27</a:t>
            </a:fld>
            <a:endParaRPr/>
          </a:p>
        </p:txBody>
      </p:sp>
      <p:graphicFrame>
        <p:nvGraphicFramePr>
          <p:cNvPr id="365" name="Google Shape;365;gd9317c73a9_1_78"/>
          <p:cNvGraphicFramePr/>
          <p:nvPr>
            <p:extLst>
              <p:ext uri="{D42A27DB-BD31-4B8C-83A1-F6EECF244321}">
                <p14:modId xmlns:p14="http://schemas.microsoft.com/office/powerpoint/2010/main" val="1162432074"/>
              </p:ext>
            </p:extLst>
          </p:nvPr>
        </p:nvGraphicFramePr>
        <p:xfrm>
          <a:off x="366768" y="4894602"/>
          <a:ext cx="11142932" cy="1900367"/>
        </p:xfrm>
        <a:graphic>
          <a:graphicData uri="http://schemas.openxmlformats.org/drawingml/2006/table">
            <a:tbl>
              <a:tblPr>
                <a:noFill/>
              </a:tblPr>
              <a:tblGrid>
                <a:gridCol w="1047733"/>
                <a:gridCol w="1210933"/>
                <a:gridCol w="1230233"/>
                <a:gridCol w="1288900"/>
                <a:gridCol w="1581697"/>
                <a:gridCol w="1384470"/>
                <a:gridCol w="1675433"/>
                <a:gridCol w="1723533"/>
              </a:tblGrid>
              <a:tr h="498367">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Timestep</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1</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2</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3</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4</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5</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6</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7</a:t>
                      </a:r>
                      <a:endParaRPr sz="1500" u="none" strike="noStrike" cap="none"/>
                    </a:p>
                  </a:txBody>
                  <a:tcPr marL="121900" marR="121900" marT="121900" marB="121900"/>
                </a:tc>
              </a:tr>
              <a:tr h="701000">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Event</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Learning</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Contact</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Request</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ExchangeBuySell</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Manufacture</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Transport</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DetonateExplode</a:t>
                      </a:r>
                      <a:endParaRPr sz="1500" u="none" strike="noStrike" cap="none"/>
                    </a:p>
                  </a:txBody>
                  <a:tcPr marL="121900" marR="121900" marT="121900" marB="121900"/>
                </a:tc>
              </a:tr>
              <a:tr h="701000">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Location</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TrainingLoc</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TrainingLoc</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TrainingLoc</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Store</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AttackerHome</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AttackerHome-&gt;PlaceOfAttack</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dirty="0" err="1"/>
                        <a:t>PlaceOfAttack</a:t>
                      </a:r>
                      <a:endParaRPr sz="1500" u="none" strike="noStrike" cap="none" dirty="0"/>
                    </a:p>
                  </a:txBody>
                  <a:tcPr marL="121900" marR="121900" marT="121900" marB="121900"/>
                </a:tc>
              </a:tr>
            </a:tbl>
          </a:graphicData>
        </a:graphic>
      </p:graphicFrame>
      <p:sp>
        <p:nvSpPr>
          <p:cNvPr id="366" name="Google Shape;366;gd9317c73a9_1_78"/>
          <p:cNvSpPr txBox="1">
            <a:spLocks noGrp="1"/>
          </p:cNvSpPr>
          <p:nvPr>
            <p:ph type="body" idx="1"/>
          </p:nvPr>
        </p:nvSpPr>
        <p:spPr>
          <a:xfrm>
            <a:off x="74504" y="4301533"/>
            <a:ext cx="3324400" cy="5062800"/>
          </a:xfrm>
          <a:prstGeom prst="rect">
            <a:avLst/>
          </a:prstGeom>
          <a:noFill/>
          <a:ln>
            <a:noFill/>
          </a:ln>
        </p:spPr>
        <p:txBody>
          <a:bodyPr spcFirstLastPara="1" vert="horz" wrap="square" lIns="91400" tIns="45667" rIns="91400" bIns="45667" rtlCol="0" anchor="t" anchorCtr="0">
            <a:normAutofit/>
          </a:bodyPr>
          <a:lstStyle/>
          <a:p>
            <a:pPr marL="609570" indent="-448711">
              <a:spcBef>
                <a:spcPts val="1067"/>
              </a:spcBef>
              <a:buSzPts val="1700"/>
              <a:buChar char="●"/>
            </a:pPr>
            <a:r>
              <a:rPr lang="en-US" sz="2267"/>
              <a:t>State of attacker:</a:t>
            </a:r>
            <a:endParaRPr sz="2267"/>
          </a:p>
        </p:txBody>
      </p:sp>
    </p:spTree>
    <p:extLst>
      <p:ext uri="{BB962C8B-B14F-4D97-AF65-F5344CB8AC3E}">
        <p14:creationId xmlns:p14="http://schemas.microsoft.com/office/powerpoint/2010/main" val="1536808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2" name="Google Shape;372;gd9317c73a9_0_53"/>
          <p:cNvSpPr txBox="1">
            <a:spLocks noGrp="1"/>
          </p:cNvSpPr>
          <p:nvPr>
            <p:ph type="sldNum" idx="12"/>
          </p:nvPr>
        </p:nvSpPr>
        <p:spPr>
          <a:xfrm>
            <a:off x="9070428" y="6356351"/>
            <a:ext cx="2743200" cy="365200"/>
          </a:xfrm>
          <a:prstGeom prst="rect">
            <a:avLst/>
          </a:prstGeom>
          <a:noFill/>
          <a:ln>
            <a:noFill/>
          </a:ln>
        </p:spPr>
        <p:txBody>
          <a:bodyPr spcFirstLastPara="1" vert="horz" wrap="square" lIns="91400" tIns="45667" rIns="91400" bIns="45667" rtlCol="0" anchor="ctr" anchorCtr="0">
            <a:noAutofit/>
          </a:bodyPr>
          <a:lstStyle/>
          <a:p>
            <a:pPr>
              <a:buClr>
                <a:srgbClr val="000000"/>
              </a:buClr>
              <a:buSzPts val="900"/>
            </a:pPr>
            <a:fld id="{00000000-1234-1234-1234-123412341234}" type="slidenum">
              <a:rPr lang="en-US"/>
              <a:pPr>
                <a:buClr>
                  <a:srgbClr val="000000"/>
                </a:buClr>
                <a:buSzPts val="900"/>
              </a:pPr>
              <a:t>28</a:t>
            </a:fld>
            <a:endParaRPr/>
          </a:p>
        </p:txBody>
      </p:sp>
      <p:graphicFrame>
        <p:nvGraphicFramePr>
          <p:cNvPr id="373" name="Google Shape;373;gd9317c73a9_0_53"/>
          <p:cNvGraphicFramePr/>
          <p:nvPr/>
        </p:nvGraphicFramePr>
        <p:xfrm>
          <a:off x="321300" y="4653602"/>
          <a:ext cx="11142933" cy="2215367"/>
        </p:xfrm>
        <a:graphic>
          <a:graphicData uri="http://schemas.openxmlformats.org/drawingml/2006/table">
            <a:tbl>
              <a:tblPr>
                <a:noFill/>
              </a:tblPr>
              <a:tblGrid>
                <a:gridCol w="1233367"/>
                <a:gridCol w="1025300"/>
                <a:gridCol w="1230233"/>
                <a:gridCol w="1288900"/>
                <a:gridCol w="1483100"/>
                <a:gridCol w="1483067"/>
                <a:gridCol w="1675433"/>
                <a:gridCol w="1723533"/>
              </a:tblGrid>
              <a:tr h="498367">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Timestep</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1</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2</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3</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4</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5</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6</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7</a:t>
                      </a:r>
                      <a:endParaRPr sz="1500" u="none" strike="noStrike" cap="none"/>
                    </a:p>
                  </a:txBody>
                  <a:tcPr marL="121900" marR="121900" marT="121900" marB="121900"/>
                </a:tc>
              </a:tr>
              <a:tr h="508000">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Existence</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Created </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Destroyed</a:t>
                      </a:r>
                      <a:endParaRPr sz="1500" u="none" strike="noStrike" cap="none"/>
                    </a:p>
                  </a:txBody>
                  <a:tcPr marL="121900" marR="121900" marT="121900" marB="121900"/>
                </a:tc>
              </a:tr>
              <a:tr h="508000">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Event</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Manufacture</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Transport</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DetonateExplode</a:t>
                      </a:r>
                      <a:endParaRPr sz="1500" u="none" strike="noStrike" cap="none"/>
                    </a:p>
                  </a:txBody>
                  <a:tcPr marL="121900" marR="121900" marT="121900" marB="121900"/>
                </a:tc>
              </a:tr>
              <a:tr h="701000">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Location</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AttackerHome</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AttackerHome-&gt;PlaceOfAttack</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PlaceOfAttack</a:t>
                      </a:r>
                      <a:endParaRPr sz="1500" u="none" strike="noStrike" cap="none"/>
                    </a:p>
                  </a:txBody>
                  <a:tcPr marL="121900" marR="121900" marT="121900" marB="121900"/>
                </a:tc>
              </a:tr>
            </a:tbl>
          </a:graphicData>
        </a:graphic>
      </p:graphicFrame>
      <p:sp>
        <p:nvSpPr>
          <p:cNvPr id="374" name="Google Shape;374;gd9317c73a9_0_53"/>
          <p:cNvSpPr txBox="1">
            <a:spLocks noGrp="1"/>
          </p:cNvSpPr>
          <p:nvPr>
            <p:ph type="body" idx="1"/>
          </p:nvPr>
        </p:nvSpPr>
        <p:spPr>
          <a:xfrm>
            <a:off x="270467" y="4188400"/>
            <a:ext cx="2576000" cy="411200"/>
          </a:xfrm>
          <a:prstGeom prst="rect">
            <a:avLst/>
          </a:prstGeom>
          <a:noFill/>
          <a:ln>
            <a:noFill/>
          </a:ln>
        </p:spPr>
        <p:txBody>
          <a:bodyPr spcFirstLastPara="1" vert="horz" wrap="square" lIns="91400" tIns="45667" rIns="91400" bIns="45667" rtlCol="0" anchor="t" anchorCtr="0">
            <a:normAutofit fontScale="62500" lnSpcReduction="20000"/>
          </a:bodyPr>
          <a:lstStyle/>
          <a:p>
            <a:pPr marL="609570" indent="-448711">
              <a:spcBef>
                <a:spcPts val="1067"/>
              </a:spcBef>
              <a:buSzPct val="160000"/>
              <a:buChar char="●"/>
            </a:pPr>
            <a:r>
              <a:rPr lang="en-US" sz="2267"/>
              <a:t>State of bomb:</a:t>
            </a:r>
            <a:endParaRPr sz="2267"/>
          </a:p>
        </p:txBody>
      </p:sp>
      <p:pic>
        <p:nvPicPr>
          <p:cNvPr id="375" name="Google Shape;375;gd9317c73a9_0_53"/>
          <p:cNvPicPr preferRelativeResize="0"/>
          <p:nvPr/>
        </p:nvPicPr>
        <p:blipFill rotWithShape="1">
          <a:blip r:embed="rId3">
            <a:alphaModFix/>
          </a:blip>
          <a:srcRect/>
          <a:stretch/>
        </p:blipFill>
        <p:spPr>
          <a:xfrm>
            <a:off x="3369333" y="805270"/>
            <a:ext cx="6469032" cy="3848332"/>
          </a:xfrm>
          <a:prstGeom prst="rect">
            <a:avLst/>
          </a:prstGeom>
          <a:noFill/>
          <a:ln>
            <a:noFill/>
          </a:ln>
        </p:spPr>
      </p:pic>
      <p:sp>
        <p:nvSpPr>
          <p:cNvPr id="8" name="Google Shape;363;gd9317c73a9_1_78"/>
          <p:cNvSpPr txBox="1">
            <a:spLocks noGrp="1"/>
          </p:cNvSpPr>
          <p:nvPr>
            <p:ph type="title"/>
          </p:nvPr>
        </p:nvSpPr>
        <p:spPr>
          <a:xfrm>
            <a:off x="175166" y="223935"/>
            <a:ext cx="11435200" cy="570400"/>
          </a:xfrm>
          <a:prstGeom prst="rect">
            <a:avLst/>
          </a:prstGeom>
          <a:noFill/>
          <a:ln>
            <a:noFill/>
          </a:ln>
        </p:spPr>
        <p:txBody>
          <a:bodyPr spcFirstLastPara="1" vert="horz" wrap="square" lIns="91400" tIns="45667" rIns="91400" bIns="45667" rtlCol="0" anchor="ctr" anchorCtr="0">
            <a:normAutofit/>
          </a:bodyPr>
          <a:lstStyle/>
          <a:p>
            <a:pPr>
              <a:spcBef>
                <a:spcPts val="0"/>
              </a:spcBef>
              <a:buClr>
                <a:schemeClr val="dk1"/>
              </a:buClr>
              <a:buSzPts val="1400"/>
            </a:pPr>
            <a:r>
              <a:rPr lang="en-US" sz="2800" dirty="0" smtClean="0"/>
              <a:t>Temporal </a:t>
            </a:r>
            <a:r>
              <a:rPr lang="en-US" sz="2800" dirty="0"/>
              <a:t>and Spatial Tracking of </a:t>
            </a:r>
            <a:r>
              <a:rPr lang="en-US" sz="2800" dirty="0" smtClean="0"/>
              <a:t>Protagonists: Type-level</a:t>
            </a:r>
            <a:endParaRPr sz="2800" dirty="0"/>
          </a:p>
        </p:txBody>
      </p:sp>
    </p:spTree>
    <p:extLst>
      <p:ext uri="{BB962C8B-B14F-4D97-AF65-F5344CB8AC3E}">
        <p14:creationId xmlns:p14="http://schemas.microsoft.com/office/powerpoint/2010/main" val="294317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df9541f3af_0_16"/>
          <p:cNvSpPr txBox="1">
            <a:spLocks noGrp="1"/>
          </p:cNvSpPr>
          <p:nvPr>
            <p:ph type="title"/>
          </p:nvPr>
        </p:nvSpPr>
        <p:spPr>
          <a:xfrm>
            <a:off x="175167" y="225534"/>
            <a:ext cx="11888400" cy="710000"/>
          </a:xfrm>
          <a:prstGeom prst="rect">
            <a:avLst/>
          </a:prstGeom>
          <a:noFill/>
          <a:ln>
            <a:noFill/>
          </a:ln>
        </p:spPr>
        <p:txBody>
          <a:bodyPr spcFirstLastPara="1" vert="horz" wrap="square" lIns="91433" tIns="45700" rIns="91433" bIns="45700" rtlCol="0" anchor="ctr" anchorCtr="0">
            <a:normAutofit fontScale="90000"/>
          </a:bodyPr>
          <a:lstStyle/>
          <a:p>
            <a:pPr>
              <a:spcBef>
                <a:spcPts val="0"/>
              </a:spcBef>
              <a:buSzPts val="1400"/>
            </a:pPr>
            <a:r>
              <a:rPr lang="en-US" sz="2800" dirty="0"/>
              <a:t>Temporal and Spatial Tracking of Protagonists: </a:t>
            </a:r>
            <a:r>
              <a:rPr lang="en-US" sz="2800" dirty="0" smtClean="0"/>
              <a:t>Instance-level (</a:t>
            </a:r>
            <a:r>
              <a:rPr lang="en-US" sz="2800" dirty="0"/>
              <a:t>attacker Mahmoud </a:t>
            </a:r>
            <a:r>
              <a:rPr lang="en-US" sz="2800" dirty="0" err="1"/>
              <a:t>Khayat</a:t>
            </a:r>
            <a:r>
              <a:rPr lang="en-US" sz="2800" dirty="0"/>
              <a:t> and Khaled </a:t>
            </a:r>
            <a:r>
              <a:rPr lang="en-US" sz="2800" dirty="0" err="1"/>
              <a:t>Khayat</a:t>
            </a:r>
            <a:r>
              <a:rPr lang="en-US" sz="2800" dirty="0"/>
              <a:t>)</a:t>
            </a:r>
            <a:endParaRPr sz="2800" dirty="0"/>
          </a:p>
        </p:txBody>
      </p:sp>
      <p:sp>
        <p:nvSpPr>
          <p:cNvPr id="125" name="Google Shape;125;gdf9541f3af_0_16"/>
          <p:cNvSpPr txBox="1">
            <a:spLocks noGrp="1"/>
          </p:cNvSpPr>
          <p:nvPr>
            <p:ph type="sldNum" idx="12"/>
          </p:nvPr>
        </p:nvSpPr>
        <p:spPr>
          <a:xfrm>
            <a:off x="9070428" y="6356351"/>
            <a:ext cx="2743200" cy="365200"/>
          </a:xfrm>
          <a:prstGeom prst="rect">
            <a:avLst/>
          </a:prstGeom>
          <a:noFill/>
          <a:ln>
            <a:noFill/>
          </a:ln>
        </p:spPr>
        <p:txBody>
          <a:bodyPr spcFirstLastPara="1" vert="horz" wrap="square" lIns="91433" tIns="45700" rIns="91433" bIns="45700" rtlCol="0" anchor="ctr" anchorCtr="0">
            <a:noAutofit/>
          </a:bodyPr>
          <a:lstStyle/>
          <a:p>
            <a:pPr>
              <a:buClr>
                <a:srgbClr val="000000"/>
              </a:buClr>
              <a:buSzPts val="900"/>
            </a:pPr>
            <a:fld id="{00000000-1234-1234-1234-123412341234}" type="slidenum">
              <a:rPr lang="en-US"/>
              <a:pPr>
                <a:buClr>
                  <a:srgbClr val="000000"/>
                </a:buClr>
                <a:buSzPts val="900"/>
              </a:pPr>
              <a:t>29</a:t>
            </a:fld>
            <a:endParaRPr/>
          </a:p>
        </p:txBody>
      </p:sp>
      <p:graphicFrame>
        <p:nvGraphicFramePr>
          <p:cNvPr id="126" name="Google Shape;126;gdf9541f3af_0_16"/>
          <p:cNvGraphicFramePr/>
          <p:nvPr/>
        </p:nvGraphicFramePr>
        <p:xfrm>
          <a:off x="381401" y="5166634"/>
          <a:ext cx="11142968" cy="1539727"/>
        </p:xfrm>
        <a:graphic>
          <a:graphicData uri="http://schemas.openxmlformats.org/drawingml/2006/table">
            <a:tbl>
              <a:tblPr>
                <a:noFill/>
              </a:tblPr>
              <a:tblGrid>
                <a:gridCol w="1024500"/>
                <a:gridCol w="1107267"/>
                <a:gridCol w="611733"/>
                <a:gridCol w="1218667"/>
                <a:gridCol w="1460067"/>
                <a:gridCol w="1284400"/>
                <a:gridCol w="1451000"/>
                <a:gridCol w="1492667"/>
                <a:gridCol w="1492667"/>
              </a:tblGrid>
              <a:tr h="498367">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Timestep</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1</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2</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3</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4</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5</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6</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7</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r>
              <a:tr h="528280">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Event</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chemeClr val="dk1"/>
                        </a:buClr>
                        <a:buSzPts val="1100"/>
                        <a:buFont typeface="Arial"/>
                        <a:buNone/>
                      </a:pPr>
                      <a:r>
                        <a:rPr lang="en-US" sz="1700" u="none" strike="noStrike" cap="none">
                          <a:solidFill>
                            <a:schemeClr val="dk1"/>
                          </a:solidFill>
                        </a:rPr>
                        <a:t>disguise</a:t>
                      </a:r>
                      <a:endParaRPr sz="17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US" sz="1900" u="none" strike="noStrike" cap="none"/>
                        <a:t>put</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US" sz="1900" u="none" strike="noStrike" cap="none"/>
                        <a:t>abandon</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US" sz="1900" u="none" strike="noStrike" cap="none"/>
                        <a:t>investigate</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US" sz="1900" u="none" strike="noStrike" cap="none"/>
                        <a:t>arrest</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US" sz="1900" u="none" strike="noStrike" cap="none"/>
                        <a:t>charge</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US" sz="1900" u="none" strike="noStrike" cap="none"/>
                        <a:t>convict</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US" sz="1900" u="none" strike="noStrike" cap="none"/>
                        <a:t>sentence</a:t>
                      </a:r>
                      <a:endParaRPr sz="1900" u="none" strike="noStrike" cap="none"/>
                    </a:p>
                  </a:txBody>
                  <a:tcPr marL="121900" marR="121900" marT="121900" marB="121900"/>
                </a:tc>
              </a:tr>
              <a:tr h="508000">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Location</a:t>
                      </a:r>
                      <a:endParaRPr sz="1500" u="none" strike="noStrike" cap="none"/>
                    </a:p>
                  </a:txBody>
                  <a:tcPr marL="121900" marR="121900" marT="121900" marB="121900"/>
                </a:tc>
                <a:tc gridSpan="8">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Sydney</a:t>
                      </a:r>
                      <a:endParaRPr sz="1500" u="none" strike="noStrike" cap="none"/>
                    </a:p>
                  </a:txBody>
                  <a:tcPr marL="121900" marR="121900" marT="121900" marB="12190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127" name="Google Shape;127;gdf9541f3af_0_16"/>
          <p:cNvPicPr preferRelativeResize="0"/>
          <p:nvPr/>
        </p:nvPicPr>
        <p:blipFill rotWithShape="1">
          <a:blip r:embed="rId3">
            <a:alphaModFix/>
          </a:blip>
          <a:srcRect/>
          <a:stretch/>
        </p:blipFill>
        <p:spPr>
          <a:xfrm>
            <a:off x="1681467" y="935534"/>
            <a:ext cx="8047964" cy="4027901"/>
          </a:xfrm>
          <a:prstGeom prst="rect">
            <a:avLst/>
          </a:prstGeom>
          <a:noFill/>
          <a:ln>
            <a:noFill/>
          </a:ln>
        </p:spPr>
      </p:pic>
    </p:spTree>
    <p:extLst>
      <p:ext uri="{BB962C8B-B14F-4D97-AF65-F5344CB8AC3E}">
        <p14:creationId xmlns:p14="http://schemas.microsoft.com/office/powerpoint/2010/main" val="129771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CA92E6C-3E04-8C43-BCA8-DFC885EA3646}"/>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057327-5C45-3844-9BAD-8A2E33F71C3A}" type="slidenum">
              <a:rPr lang="en-US" smtClean="0"/>
              <a:pPr/>
              <a:t>3</a:t>
            </a:fld>
            <a:endParaRPr lang="en-US"/>
          </a:p>
        </p:txBody>
      </p:sp>
      <p:pic>
        <p:nvPicPr>
          <p:cNvPr id="8" name="Picture 7"/>
          <p:cNvPicPr>
            <a:picLocks noChangeAspect="1"/>
          </p:cNvPicPr>
          <p:nvPr/>
        </p:nvPicPr>
        <p:blipFill>
          <a:blip r:embed="rId2"/>
          <a:stretch>
            <a:fillRect/>
          </a:stretch>
        </p:blipFill>
        <p:spPr>
          <a:xfrm>
            <a:off x="637309" y="1752600"/>
            <a:ext cx="4820845" cy="4114800"/>
          </a:xfrm>
          <a:prstGeom prst="rect">
            <a:avLst/>
          </a:prstGeom>
        </p:spPr>
      </p:pic>
      <p:pic>
        <p:nvPicPr>
          <p:cNvPr id="9" name="Picture 8"/>
          <p:cNvPicPr>
            <a:picLocks noChangeAspect="1"/>
          </p:cNvPicPr>
          <p:nvPr/>
        </p:nvPicPr>
        <p:blipFill>
          <a:blip r:embed="rId3"/>
          <a:stretch>
            <a:fillRect/>
          </a:stretch>
        </p:blipFill>
        <p:spPr>
          <a:xfrm>
            <a:off x="6500624" y="1752600"/>
            <a:ext cx="3599773" cy="4114800"/>
          </a:xfrm>
          <a:prstGeom prst="rect">
            <a:avLst/>
          </a:prstGeom>
        </p:spPr>
      </p:pic>
      <p:sp>
        <p:nvSpPr>
          <p:cNvPr id="7"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Complex Event Example: 2019 Hong Kong Protest</a:t>
            </a:r>
            <a:endParaRPr sz="3200" dirty="0">
              <a:sym typeface="Palatino Linotype"/>
            </a:endParaRPr>
          </a:p>
        </p:txBody>
      </p:sp>
    </p:spTree>
    <p:extLst>
      <p:ext uri="{BB962C8B-B14F-4D97-AF65-F5344CB8AC3E}">
        <p14:creationId xmlns:p14="http://schemas.microsoft.com/office/powerpoint/2010/main" val="192889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df9541f3af_0_23"/>
          <p:cNvSpPr txBox="1">
            <a:spLocks noGrp="1"/>
          </p:cNvSpPr>
          <p:nvPr>
            <p:ph type="title"/>
          </p:nvPr>
        </p:nvSpPr>
        <p:spPr>
          <a:xfrm>
            <a:off x="175167" y="365141"/>
            <a:ext cx="5920834" cy="1156400"/>
          </a:xfrm>
          <a:prstGeom prst="rect">
            <a:avLst/>
          </a:prstGeom>
          <a:noFill/>
          <a:ln>
            <a:noFill/>
          </a:ln>
        </p:spPr>
        <p:txBody>
          <a:bodyPr spcFirstLastPara="1" vert="horz" wrap="square" lIns="91433" tIns="45700" rIns="91433" bIns="45700" rtlCol="0" anchor="ctr" anchorCtr="0">
            <a:normAutofit/>
          </a:bodyPr>
          <a:lstStyle/>
          <a:p>
            <a:pPr>
              <a:spcBef>
                <a:spcPts val="0"/>
              </a:spcBef>
              <a:buSzPts val="1400"/>
            </a:pPr>
            <a:r>
              <a:rPr lang="en-US" sz="2800" dirty="0"/>
              <a:t>Temporal and Spatial Tracking of Protagonists: </a:t>
            </a:r>
            <a:r>
              <a:rPr lang="en-US" sz="2800" dirty="0" smtClean="0"/>
              <a:t>Instance-level</a:t>
            </a:r>
            <a:r>
              <a:rPr lang="en-US" sz="2800" dirty="0"/>
              <a:t> </a:t>
            </a:r>
            <a:r>
              <a:rPr lang="en-US" sz="2800" dirty="0" smtClean="0"/>
              <a:t>(bomb</a:t>
            </a:r>
            <a:r>
              <a:rPr lang="en-US" sz="2800" dirty="0"/>
              <a:t>)</a:t>
            </a:r>
            <a:endParaRPr sz="2800" dirty="0"/>
          </a:p>
        </p:txBody>
      </p:sp>
      <p:sp>
        <p:nvSpPr>
          <p:cNvPr id="133" name="Google Shape;133;gdf9541f3af_0_23"/>
          <p:cNvSpPr txBox="1">
            <a:spLocks noGrp="1"/>
          </p:cNvSpPr>
          <p:nvPr>
            <p:ph type="sldNum" idx="12"/>
          </p:nvPr>
        </p:nvSpPr>
        <p:spPr>
          <a:xfrm>
            <a:off x="9070428" y="6356351"/>
            <a:ext cx="2743200" cy="365200"/>
          </a:xfrm>
          <a:prstGeom prst="rect">
            <a:avLst/>
          </a:prstGeom>
          <a:noFill/>
          <a:ln>
            <a:noFill/>
          </a:ln>
        </p:spPr>
        <p:txBody>
          <a:bodyPr spcFirstLastPara="1" vert="horz" wrap="square" lIns="91433" tIns="45700" rIns="91433" bIns="45700" rtlCol="0" anchor="ctr" anchorCtr="0">
            <a:noAutofit/>
          </a:bodyPr>
          <a:lstStyle/>
          <a:p>
            <a:pPr>
              <a:buClr>
                <a:srgbClr val="000000"/>
              </a:buClr>
              <a:buSzPts val="900"/>
            </a:pPr>
            <a:fld id="{00000000-1234-1234-1234-123412341234}" type="slidenum">
              <a:rPr lang="en-US"/>
              <a:pPr>
                <a:buClr>
                  <a:srgbClr val="000000"/>
                </a:buClr>
                <a:buSzPts val="900"/>
              </a:pPr>
              <a:t>30</a:t>
            </a:fld>
            <a:endParaRPr/>
          </a:p>
        </p:txBody>
      </p:sp>
      <p:graphicFrame>
        <p:nvGraphicFramePr>
          <p:cNvPr id="134" name="Google Shape;134;gdf9541f3af_0_23"/>
          <p:cNvGraphicFramePr/>
          <p:nvPr/>
        </p:nvGraphicFramePr>
        <p:xfrm>
          <a:off x="175168" y="2934933"/>
          <a:ext cx="5920833" cy="2118200"/>
        </p:xfrm>
        <a:graphic>
          <a:graphicData uri="http://schemas.openxmlformats.org/drawingml/2006/table">
            <a:tbl>
              <a:tblPr>
                <a:noFill/>
              </a:tblPr>
              <a:tblGrid>
                <a:gridCol w="1138533"/>
                <a:gridCol w="1476000"/>
                <a:gridCol w="1269567"/>
                <a:gridCol w="2036733"/>
              </a:tblGrid>
              <a:tr h="467333">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Timestep</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1</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2</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3</a:t>
                      </a:r>
                      <a:endParaRPr sz="1500" u="none" strike="noStrike" cap="none"/>
                    </a:p>
                  </a:txBody>
                  <a:tcPr marL="121900" marR="121900" marT="121900" marB="121900"/>
                </a:tc>
              </a:tr>
              <a:tr h="467333">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Existence</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Created </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Destroyed</a:t>
                      </a:r>
                      <a:endParaRPr sz="1500" u="none" strike="noStrike" cap="none"/>
                    </a:p>
                  </a:txBody>
                  <a:tcPr marL="121900" marR="121900" marT="121900" marB="121900"/>
                </a:tc>
              </a:tr>
              <a:tr h="690840">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Event</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Manufacture (disguised)</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Transport (put)</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DisableDefuse (abandoned)</a:t>
                      </a:r>
                      <a:endParaRPr sz="1500" u="none" strike="noStrike" cap="none"/>
                    </a:p>
                  </a:txBody>
                  <a:tcPr marL="121900" marR="121900" marT="121900" marB="121900"/>
                </a:tc>
              </a:tr>
              <a:tr h="467333">
                <a:tc>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Location</a:t>
                      </a:r>
                      <a:endParaRPr sz="15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p>
                  </a:txBody>
                  <a:tcPr marL="121900" marR="121900" marT="121900" marB="121900"/>
                </a:tc>
                <a:tc gridSpan="2">
                  <a:txBody>
                    <a:bodyPr/>
                    <a:lstStyle/>
                    <a:p>
                      <a:pPr marL="0" marR="0" lvl="0" indent="0" algn="l" rtl="0">
                        <a:lnSpc>
                          <a:spcPct val="100000"/>
                        </a:lnSpc>
                        <a:spcBef>
                          <a:spcPts val="0"/>
                        </a:spcBef>
                        <a:spcAft>
                          <a:spcPts val="0"/>
                        </a:spcAft>
                        <a:buClr>
                          <a:srgbClr val="000000"/>
                        </a:buClr>
                        <a:buSzPts val="1100"/>
                        <a:buFont typeface="Arial"/>
                        <a:buNone/>
                      </a:pPr>
                      <a:r>
                        <a:rPr lang="en-US" sz="1500" u="none" strike="noStrike" cap="none"/>
                        <a:t>Sydney</a:t>
                      </a:r>
                      <a:endParaRPr sz="1500" u="none" strike="noStrike" cap="none"/>
                    </a:p>
                  </a:txBody>
                  <a:tcPr marL="121900" marR="121900" marT="121900" marB="121900"/>
                </a:tc>
                <a:tc hMerge="1">
                  <a:txBody>
                    <a:bodyPr/>
                    <a:lstStyle/>
                    <a:p>
                      <a:endParaRPr lang="en-US"/>
                    </a:p>
                  </a:txBody>
                  <a:tcPr/>
                </a:tc>
              </a:tr>
            </a:tbl>
          </a:graphicData>
        </a:graphic>
      </p:graphicFrame>
      <p:pic>
        <p:nvPicPr>
          <p:cNvPr id="135" name="Google Shape;135;gdf9541f3af_0_23"/>
          <p:cNvPicPr preferRelativeResize="0"/>
          <p:nvPr/>
        </p:nvPicPr>
        <p:blipFill rotWithShape="1">
          <a:blip r:embed="rId3">
            <a:alphaModFix/>
          </a:blip>
          <a:srcRect/>
          <a:stretch/>
        </p:blipFill>
        <p:spPr>
          <a:xfrm>
            <a:off x="6287134" y="258901"/>
            <a:ext cx="7302164" cy="6196932"/>
          </a:xfrm>
          <a:prstGeom prst="rect">
            <a:avLst/>
          </a:prstGeom>
          <a:noFill/>
          <a:ln>
            <a:noFill/>
          </a:ln>
        </p:spPr>
      </p:pic>
    </p:spTree>
    <p:extLst>
      <p:ext uri="{BB962C8B-B14F-4D97-AF65-F5344CB8AC3E}">
        <p14:creationId xmlns:p14="http://schemas.microsoft.com/office/powerpoint/2010/main" val="1486626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0"/>
          <p:cNvSpPr txBox="1">
            <a:spLocks noGrp="1"/>
          </p:cNvSpPr>
          <p:nvPr>
            <p:ph type="sldNum" idx="12"/>
          </p:nvPr>
        </p:nvSpPr>
        <p:spPr>
          <a:xfrm>
            <a:off x="9070428" y="6356351"/>
            <a:ext cx="2743200" cy="365200"/>
          </a:xfrm>
          <a:prstGeom prst="rect">
            <a:avLst/>
          </a:prstGeom>
          <a:noFill/>
          <a:ln>
            <a:noFill/>
          </a:ln>
        </p:spPr>
        <p:txBody>
          <a:bodyPr spcFirstLastPara="1" vert="horz" wrap="square" lIns="91400" tIns="45667" rIns="91400" bIns="45667" rtlCol="0" anchor="ctr" anchorCtr="0">
            <a:noAutofit/>
          </a:bodyPr>
          <a:lstStyle/>
          <a:p>
            <a:fld id="{00000000-1234-1234-1234-123412341234}" type="slidenum">
              <a:rPr lang="en" sz="1467"/>
              <a:pPr/>
              <a:t>31</a:t>
            </a:fld>
            <a:endParaRPr sz="1467"/>
          </a:p>
        </p:txBody>
      </p:sp>
      <p:pic>
        <p:nvPicPr>
          <p:cNvPr id="435" name="Google Shape;435;p60"/>
          <p:cNvPicPr preferRelativeResize="0"/>
          <p:nvPr/>
        </p:nvPicPr>
        <p:blipFill rotWithShape="1">
          <a:blip r:embed="rId3">
            <a:alphaModFix/>
          </a:blip>
          <a:srcRect/>
          <a:stretch/>
        </p:blipFill>
        <p:spPr>
          <a:xfrm>
            <a:off x="481012" y="650325"/>
            <a:ext cx="11710987" cy="5240809"/>
          </a:xfrm>
          <a:prstGeom prst="rect">
            <a:avLst/>
          </a:prstGeom>
          <a:noFill/>
          <a:ln>
            <a:noFill/>
          </a:ln>
        </p:spPr>
      </p:pic>
      <p:sp>
        <p:nvSpPr>
          <p:cNvPr id="436" name="Google Shape;436;p60"/>
          <p:cNvSpPr/>
          <p:nvPr/>
        </p:nvSpPr>
        <p:spPr>
          <a:xfrm>
            <a:off x="3597638" y="6101521"/>
            <a:ext cx="2338465" cy="254831"/>
          </a:xfrm>
          <a:prstGeom prst="rect">
            <a:avLst/>
          </a:prstGeom>
          <a:solidFill>
            <a:srgbClr val="FFB7BF"/>
          </a:solidFill>
          <a:ln w="12700" cap="flat" cmpd="sng">
            <a:solidFill>
              <a:srgbClr val="0A5190"/>
            </a:solidFill>
            <a:prstDash val="solid"/>
            <a:miter lim="800000"/>
            <a:headEnd type="none" w="sm" len="sm"/>
            <a:tailEnd type="none" w="sm" len="sm"/>
          </a:ln>
        </p:spPr>
        <p:txBody>
          <a:bodyPr spcFirstLastPara="1" wrap="square" lIns="91433" tIns="45700" rIns="91433" bIns="45700" anchor="ctr" anchorCtr="0">
            <a:noAutofit/>
          </a:bodyPr>
          <a:lstStyle/>
          <a:p>
            <a:pPr algn="ctr"/>
            <a:r>
              <a:rPr lang="en" sz="1867">
                <a:solidFill>
                  <a:srgbClr val="000000"/>
                </a:solidFill>
                <a:latin typeface="Calibri"/>
                <a:ea typeface="Calibri"/>
                <a:cs typeface="Calibri"/>
                <a:sym typeface="Calibri"/>
              </a:rPr>
              <a:t>Goal: Place the bomb</a:t>
            </a:r>
            <a:endParaRPr sz="1867">
              <a:solidFill>
                <a:srgbClr val="000000"/>
              </a:solidFill>
              <a:latin typeface="Calibri"/>
              <a:ea typeface="Calibri"/>
              <a:cs typeface="Calibri"/>
              <a:sym typeface="Calibri"/>
            </a:endParaRPr>
          </a:p>
        </p:txBody>
      </p:sp>
      <p:cxnSp>
        <p:nvCxnSpPr>
          <p:cNvPr id="437" name="Google Shape;437;p60"/>
          <p:cNvCxnSpPr/>
          <p:nvPr/>
        </p:nvCxnSpPr>
        <p:spPr>
          <a:xfrm flipH="1">
            <a:off x="4377129" y="4661941"/>
            <a:ext cx="254833" cy="1439579"/>
          </a:xfrm>
          <a:prstGeom prst="straightConnector1">
            <a:avLst/>
          </a:prstGeom>
          <a:noFill/>
          <a:ln w="9525" cap="flat" cmpd="sng">
            <a:solidFill>
              <a:schemeClr val="accent1"/>
            </a:solidFill>
            <a:prstDash val="solid"/>
            <a:miter lim="800000"/>
            <a:headEnd type="none" w="sm" len="sm"/>
            <a:tailEnd type="triangle" w="med" len="med"/>
          </a:ln>
        </p:spPr>
      </p:cxnSp>
      <p:cxnSp>
        <p:nvCxnSpPr>
          <p:cNvPr id="438" name="Google Shape;438;p60"/>
          <p:cNvCxnSpPr/>
          <p:nvPr/>
        </p:nvCxnSpPr>
        <p:spPr>
          <a:xfrm flipH="1">
            <a:off x="4512037" y="4684163"/>
            <a:ext cx="254833" cy="1439579"/>
          </a:xfrm>
          <a:prstGeom prst="straightConnector1">
            <a:avLst/>
          </a:prstGeom>
          <a:noFill/>
          <a:ln w="9525" cap="flat" cmpd="sng">
            <a:solidFill>
              <a:schemeClr val="accent1"/>
            </a:solidFill>
            <a:prstDash val="solid"/>
            <a:miter lim="800000"/>
            <a:headEnd type="none" w="sm" len="sm"/>
            <a:tailEnd type="triangle" w="med" len="med"/>
          </a:ln>
        </p:spPr>
      </p:cxnSp>
      <p:cxnSp>
        <p:nvCxnSpPr>
          <p:cNvPr id="439" name="Google Shape;439;p60"/>
          <p:cNvCxnSpPr/>
          <p:nvPr/>
        </p:nvCxnSpPr>
        <p:spPr>
          <a:xfrm flipH="1">
            <a:off x="4766870" y="4661941"/>
            <a:ext cx="254833" cy="1439579"/>
          </a:xfrm>
          <a:prstGeom prst="straightConnector1">
            <a:avLst/>
          </a:prstGeom>
          <a:noFill/>
          <a:ln w="9525" cap="flat" cmpd="sng">
            <a:solidFill>
              <a:schemeClr val="accent1"/>
            </a:solidFill>
            <a:prstDash val="solid"/>
            <a:miter lim="800000"/>
            <a:headEnd type="none" w="sm" len="sm"/>
            <a:tailEnd type="triangle" w="med" len="med"/>
          </a:ln>
        </p:spPr>
      </p:cxnSp>
      <p:cxnSp>
        <p:nvCxnSpPr>
          <p:cNvPr id="440" name="Google Shape;440;p60"/>
          <p:cNvCxnSpPr/>
          <p:nvPr/>
        </p:nvCxnSpPr>
        <p:spPr>
          <a:xfrm flipH="1">
            <a:off x="4901780" y="4688301"/>
            <a:ext cx="254833" cy="1439579"/>
          </a:xfrm>
          <a:prstGeom prst="straightConnector1">
            <a:avLst/>
          </a:prstGeom>
          <a:noFill/>
          <a:ln w="9525" cap="flat" cmpd="sng">
            <a:solidFill>
              <a:schemeClr val="accent1"/>
            </a:solidFill>
            <a:prstDash val="solid"/>
            <a:miter lim="800000"/>
            <a:headEnd type="none" w="sm" len="sm"/>
            <a:tailEnd type="triangle" w="med" len="med"/>
          </a:ln>
        </p:spPr>
      </p:cxnSp>
      <p:cxnSp>
        <p:nvCxnSpPr>
          <p:cNvPr id="441" name="Google Shape;441;p60"/>
          <p:cNvCxnSpPr/>
          <p:nvPr/>
        </p:nvCxnSpPr>
        <p:spPr>
          <a:xfrm flipH="1">
            <a:off x="5036686" y="4684163"/>
            <a:ext cx="254833" cy="1439579"/>
          </a:xfrm>
          <a:prstGeom prst="straightConnector1">
            <a:avLst/>
          </a:prstGeom>
          <a:noFill/>
          <a:ln w="9525" cap="flat" cmpd="sng">
            <a:solidFill>
              <a:schemeClr val="accent1"/>
            </a:solidFill>
            <a:prstDash val="solid"/>
            <a:miter lim="800000"/>
            <a:headEnd type="none" w="sm" len="sm"/>
            <a:tailEnd type="triangle" w="med" len="med"/>
          </a:ln>
        </p:spPr>
      </p:cxnSp>
      <p:cxnSp>
        <p:nvCxnSpPr>
          <p:cNvPr id="442" name="Google Shape;442;p60"/>
          <p:cNvCxnSpPr/>
          <p:nvPr/>
        </p:nvCxnSpPr>
        <p:spPr>
          <a:xfrm flipH="1">
            <a:off x="5171596" y="4688301"/>
            <a:ext cx="254833" cy="1439579"/>
          </a:xfrm>
          <a:prstGeom prst="straightConnector1">
            <a:avLst/>
          </a:prstGeom>
          <a:noFill/>
          <a:ln w="9525" cap="flat" cmpd="sng">
            <a:solidFill>
              <a:schemeClr val="accent1"/>
            </a:solidFill>
            <a:prstDash val="solid"/>
            <a:miter lim="800000"/>
            <a:headEnd type="none" w="sm" len="sm"/>
            <a:tailEnd type="triangle" w="med" len="med"/>
          </a:ln>
        </p:spPr>
      </p:cxnSp>
      <p:cxnSp>
        <p:nvCxnSpPr>
          <p:cNvPr id="443" name="Google Shape;443;p60"/>
          <p:cNvCxnSpPr/>
          <p:nvPr/>
        </p:nvCxnSpPr>
        <p:spPr>
          <a:xfrm flipH="1">
            <a:off x="5321510" y="4692441"/>
            <a:ext cx="254833" cy="1439579"/>
          </a:xfrm>
          <a:prstGeom prst="straightConnector1">
            <a:avLst/>
          </a:prstGeom>
          <a:noFill/>
          <a:ln w="9525" cap="flat" cmpd="sng">
            <a:solidFill>
              <a:schemeClr val="accent1"/>
            </a:solidFill>
            <a:prstDash val="solid"/>
            <a:miter lim="800000"/>
            <a:headEnd type="none" w="sm" len="sm"/>
            <a:tailEnd type="triangle" w="med" len="med"/>
          </a:ln>
        </p:spPr>
      </p:cxnSp>
      <p:sp>
        <p:nvSpPr>
          <p:cNvPr id="444" name="Google Shape;444;p60"/>
          <p:cNvSpPr/>
          <p:nvPr/>
        </p:nvSpPr>
        <p:spPr>
          <a:xfrm>
            <a:off x="7150299" y="5104936"/>
            <a:ext cx="2953071" cy="276533"/>
          </a:xfrm>
          <a:prstGeom prst="rect">
            <a:avLst/>
          </a:prstGeom>
          <a:solidFill>
            <a:srgbClr val="FFB7BF"/>
          </a:solidFill>
          <a:ln w="12700" cap="flat" cmpd="sng">
            <a:solidFill>
              <a:srgbClr val="0A5190"/>
            </a:solidFill>
            <a:prstDash val="solid"/>
            <a:miter lim="800000"/>
            <a:headEnd type="none" w="sm" len="sm"/>
            <a:tailEnd type="none" w="sm" len="sm"/>
          </a:ln>
        </p:spPr>
        <p:txBody>
          <a:bodyPr spcFirstLastPara="1" wrap="square" lIns="91433" tIns="45700" rIns="91433" bIns="45700" anchor="ctr" anchorCtr="0">
            <a:noAutofit/>
          </a:bodyPr>
          <a:lstStyle/>
          <a:p>
            <a:pPr algn="ctr"/>
            <a:r>
              <a:rPr lang="en" sz="1867">
                <a:solidFill>
                  <a:srgbClr val="000000"/>
                </a:solidFill>
                <a:latin typeface="Calibri"/>
                <a:ea typeface="Calibri"/>
                <a:cs typeface="Calibri"/>
                <a:sym typeface="Calibri"/>
              </a:rPr>
              <a:t>Goal: Arrest the attacker</a:t>
            </a:r>
            <a:endParaRPr sz="1467"/>
          </a:p>
        </p:txBody>
      </p:sp>
      <p:cxnSp>
        <p:nvCxnSpPr>
          <p:cNvPr id="445" name="Google Shape;445;p60"/>
          <p:cNvCxnSpPr/>
          <p:nvPr/>
        </p:nvCxnSpPr>
        <p:spPr>
          <a:xfrm flipH="1">
            <a:off x="7884825" y="3477717"/>
            <a:ext cx="194872" cy="1627219"/>
          </a:xfrm>
          <a:prstGeom prst="straightConnector1">
            <a:avLst/>
          </a:prstGeom>
          <a:noFill/>
          <a:ln w="9525" cap="flat" cmpd="sng">
            <a:solidFill>
              <a:schemeClr val="accent1"/>
            </a:solidFill>
            <a:prstDash val="solid"/>
            <a:miter lim="800000"/>
            <a:headEnd type="none" w="sm" len="sm"/>
            <a:tailEnd type="triangle" w="med" len="med"/>
          </a:ln>
        </p:spPr>
      </p:cxnSp>
      <p:cxnSp>
        <p:nvCxnSpPr>
          <p:cNvPr id="446" name="Google Shape;446;p60"/>
          <p:cNvCxnSpPr/>
          <p:nvPr/>
        </p:nvCxnSpPr>
        <p:spPr>
          <a:xfrm flipH="1">
            <a:off x="8199629" y="3526563"/>
            <a:ext cx="19983" cy="1627219"/>
          </a:xfrm>
          <a:prstGeom prst="straightConnector1">
            <a:avLst/>
          </a:prstGeom>
          <a:noFill/>
          <a:ln w="9525" cap="flat" cmpd="sng">
            <a:solidFill>
              <a:schemeClr val="accent1"/>
            </a:solidFill>
            <a:prstDash val="solid"/>
            <a:miter lim="800000"/>
            <a:headEnd type="none" w="sm" len="sm"/>
            <a:tailEnd type="triangle" w="med" len="med"/>
          </a:ln>
        </p:spPr>
      </p:cxnSp>
      <p:cxnSp>
        <p:nvCxnSpPr>
          <p:cNvPr id="447" name="Google Shape;447;p60"/>
          <p:cNvCxnSpPr/>
          <p:nvPr/>
        </p:nvCxnSpPr>
        <p:spPr>
          <a:xfrm>
            <a:off x="8329532" y="3270728"/>
            <a:ext cx="198547" cy="1883053"/>
          </a:xfrm>
          <a:prstGeom prst="straightConnector1">
            <a:avLst/>
          </a:prstGeom>
          <a:noFill/>
          <a:ln w="9525" cap="flat" cmpd="sng">
            <a:solidFill>
              <a:schemeClr val="accent1"/>
            </a:solidFill>
            <a:prstDash val="solid"/>
            <a:miter lim="800000"/>
            <a:headEnd type="none" w="sm" len="sm"/>
            <a:tailEnd type="triangle" w="med" len="med"/>
          </a:ln>
        </p:spPr>
      </p:cxnSp>
      <p:sp>
        <p:nvSpPr>
          <p:cNvPr id="448" name="Google Shape;448;p60"/>
          <p:cNvSpPr/>
          <p:nvPr/>
        </p:nvSpPr>
        <p:spPr>
          <a:xfrm>
            <a:off x="8912158" y="4318739"/>
            <a:ext cx="2953071" cy="276533"/>
          </a:xfrm>
          <a:prstGeom prst="rect">
            <a:avLst/>
          </a:prstGeom>
          <a:solidFill>
            <a:srgbClr val="FFB7BF"/>
          </a:solidFill>
          <a:ln w="12700" cap="flat" cmpd="sng">
            <a:solidFill>
              <a:srgbClr val="0A5190"/>
            </a:solidFill>
            <a:prstDash val="solid"/>
            <a:miter lim="800000"/>
            <a:headEnd type="none" w="sm" len="sm"/>
            <a:tailEnd type="none" w="sm" len="sm"/>
          </a:ln>
        </p:spPr>
        <p:txBody>
          <a:bodyPr spcFirstLastPara="1" wrap="square" lIns="91433" tIns="45700" rIns="91433" bIns="45700" anchor="ctr" anchorCtr="0">
            <a:noAutofit/>
          </a:bodyPr>
          <a:lstStyle/>
          <a:p>
            <a:pPr algn="ctr"/>
            <a:r>
              <a:rPr lang="en" sz="1867">
                <a:solidFill>
                  <a:srgbClr val="000000"/>
                </a:solidFill>
                <a:latin typeface="Calibri"/>
                <a:ea typeface="Calibri"/>
                <a:cs typeface="Calibri"/>
                <a:sym typeface="Calibri"/>
              </a:rPr>
              <a:t>Goal: Put the attacker into jail</a:t>
            </a:r>
            <a:endParaRPr sz="1467"/>
          </a:p>
        </p:txBody>
      </p:sp>
      <p:cxnSp>
        <p:nvCxnSpPr>
          <p:cNvPr id="449" name="Google Shape;449;p60"/>
          <p:cNvCxnSpPr/>
          <p:nvPr/>
        </p:nvCxnSpPr>
        <p:spPr>
          <a:xfrm flipH="1">
            <a:off x="9268937" y="2357860"/>
            <a:ext cx="97436" cy="1982312"/>
          </a:xfrm>
          <a:prstGeom prst="straightConnector1">
            <a:avLst/>
          </a:prstGeom>
          <a:noFill/>
          <a:ln w="9525" cap="flat" cmpd="sng">
            <a:solidFill>
              <a:schemeClr val="accent1"/>
            </a:solidFill>
            <a:prstDash val="solid"/>
            <a:miter lim="800000"/>
            <a:headEnd type="none" w="sm" len="sm"/>
            <a:tailEnd type="triangle" w="med" len="med"/>
          </a:ln>
        </p:spPr>
      </p:cxnSp>
      <p:cxnSp>
        <p:nvCxnSpPr>
          <p:cNvPr id="450" name="Google Shape;450;p60"/>
          <p:cNvCxnSpPr/>
          <p:nvPr/>
        </p:nvCxnSpPr>
        <p:spPr>
          <a:xfrm flipH="1">
            <a:off x="9870197" y="2357860"/>
            <a:ext cx="97436" cy="1982312"/>
          </a:xfrm>
          <a:prstGeom prst="straightConnector1">
            <a:avLst/>
          </a:prstGeom>
          <a:noFill/>
          <a:ln w="9525" cap="flat" cmpd="sng">
            <a:solidFill>
              <a:schemeClr val="accent1"/>
            </a:solidFill>
            <a:prstDash val="solid"/>
            <a:miter lim="800000"/>
            <a:headEnd type="none" w="sm" len="sm"/>
            <a:tailEnd type="triangle" w="med" len="med"/>
          </a:ln>
        </p:spPr>
      </p:cxnSp>
      <p:cxnSp>
        <p:nvCxnSpPr>
          <p:cNvPr id="451" name="Google Shape;451;p60"/>
          <p:cNvCxnSpPr/>
          <p:nvPr/>
        </p:nvCxnSpPr>
        <p:spPr>
          <a:xfrm flipH="1">
            <a:off x="10429839" y="2357860"/>
            <a:ext cx="97436" cy="1982312"/>
          </a:xfrm>
          <a:prstGeom prst="straightConnector1">
            <a:avLst/>
          </a:prstGeom>
          <a:noFill/>
          <a:ln w="9525" cap="flat" cmpd="sng">
            <a:solidFill>
              <a:schemeClr val="accent1"/>
            </a:solidFill>
            <a:prstDash val="solid"/>
            <a:miter lim="800000"/>
            <a:headEnd type="none" w="sm" len="sm"/>
            <a:tailEnd type="triangle" w="med" len="med"/>
          </a:ln>
        </p:spPr>
      </p:cxnSp>
      <p:cxnSp>
        <p:nvCxnSpPr>
          <p:cNvPr id="452" name="Google Shape;452;p60"/>
          <p:cNvCxnSpPr/>
          <p:nvPr/>
        </p:nvCxnSpPr>
        <p:spPr>
          <a:xfrm flipH="1">
            <a:off x="10881466" y="2358907"/>
            <a:ext cx="97436" cy="1982312"/>
          </a:xfrm>
          <a:prstGeom prst="straightConnector1">
            <a:avLst/>
          </a:prstGeom>
          <a:noFill/>
          <a:ln w="9525" cap="flat" cmpd="sng">
            <a:solidFill>
              <a:schemeClr val="accent1"/>
            </a:solidFill>
            <a:prstDash val="solid"/>
            <a:miter lim="800000"/>
            <a:headEnd type="none" w="sm" len="sm"/>
            <a:tailEnd type="triangle" w="med" len="med"/>
          </a:ln>
        </p:spPr>
      </p:cxnSp>
      <p:sp>
        <p:nvSpPr>
          <p:cNvPr id="453" name="Google Shape;453;p60"/>
          <p:cNvSpPr txBox="1"/>
          <p:nvPr/>
        </p:nvSpPr>
        <p:spPr>
          <a:xfrm>
            <a:off x="481012" y="83137"/>
            <a:ext cx="10971600" cy="713600"/>
          </a:xfrm>
          <a:prstGeom prst="rect">
            <a:avLst/>
          </a:prstGeom>
          <a:noFill/>
          <a:ln>
            <a:noFill/>
          </a:ln>
        </p:spPr>
        <p:txBody>
          <a:bodyPr spcFirstLastPara="1" wrap="square" lIns="121900" tIns="121900" rIns="121900" bIns="121900" anchor="t" anchorCtr="0">
            <a:normAutofit fontScale="97500" lnSpcReduction="10000"/>
          </a:bodyPr>
          <a:lstStyle/>
          <a:p>
            <a:pPr>
              <a:lnSpc>
                <a:spcPct val="90000"/>
              </a:lnSpc>
              <a:buClr>
                <a:schemeClr val="dk1"/>
              </a:buClr>
              <a:buSzPct val="100000"/>
            </a:pPr>
            <a:r>
              <a:rPr lang="en" sz="3600">
                <a:solidFill>
                  <a:schemeClr val="dk1"/>
                </a:solidFill>
                <a:latin typeface="Calibri"/>
                <a:ea typeface="Calibri"/>
                <a:cs typeface="Calibri"/>
                <a:sym typeface="Calibri"/>
              </a:rPr>
              <a:t>Goal Detection</a:t>
            </a:r>
            <a:endParaRPr sz="3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1996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1"/>
          <p:cNvSpPr txBox="1">
            <a:spLocks noGrp="1"/>
          </p:cNvSpPr>
          <p:nvPr>
            <p:ph type="title"/>
          </p:nvPr>
        </p:nvSpPr>
        <p:spPr>
          <a:xfrm>
            <a:off x="250651" y="195100"/>
            <a:ext cx="11941200" cy="1026400"/>
          </a:xfrm>
          <a:prstGeom prst="rect">
            <a:avLst/>
          </a:prstGeom>
        </p:spPr>
        <p:txBody>
          <a:bodyPr spcFirstLastPara="1" vert="horz" wrap="square" lIns="91433" tIns="45700" rIns="91433" bIns="45700" rtlCol="0" anchor="ctr" anchorCtr="0">
            <a:normAutofit/>
          </a:bodyPr>
          <a:lstStyle/>
          <a:p>
            <a:r>
              <a:rPr lang="en" sz="2667" dirty="0">
                <a:solidFill>
                  <a:srgbClr val="000000"/>
                </a:solidFill>
              </a:rPr>
              <a:t>Schema Induction with </a:t>
            </a:r>
            <a:r>
              <a:rPr lang="en" sz="2667" dirty="0" err="1">
                <a:solidFill>
                  <a:srgbClr val="000000"/>
                </a:solidFill>
              </a:rPr>
              <a:t>wikiHow</a:t>
            </a:r>
            <a:r>
              <a:rPr lang="en" sz="2667" dirty="0">
                <a:solidFill>
                  <a:srgbClr val="000000"/>
                </a:solidFill>
              </a:rPr>
              <a:t> -- Textual </a:t>
            </a:r>
            <a:r>
              <a:rPr lang="en-US" sz="2667" dirty="0" smtClean="0">
                <a:solidFill>
                  <a:srgbClr val="000000"/>
                </a:solidFill>
              </a:rPr>
              <a:t>(</a:t>
            </a:r>
            <a:r>
              <a:rPr lang="en-US" sz="2667" dirty="0" err="1" smtClean="0">
                <a:solidFill>
                  <a:srgbClr val="000000"/>
                </a:solidFill>
              </a:rPr>
              <a:t>Lyu</a:t>
            </a:r>
            <a:r>
              <a:rPr lang="en-US" sz="2667" dirty="0" smtClean="0">
                <a:solidFill>
                  <a:srgbClr val="000000"/>
                </a:solidFill>
              </a:rPr>
              <a:t> et al., 2020)</a:t>
            </a:r>
            <a:endParaRPr sz="2667" dirty="0">
              <a:solidFill>
                <a:srgbClr val="000000"/>
              </a:solidFill>
            </a:endParaRPr>
          </a:p>
        </p:txBody>
      </p:sp>
      <p:sp>
        <p:nvSpPr>
          <p:cNvPr id="460" name="Google Shape;460;p61"/>
          <p:cNvSpPr txBox="1">
            <a:spLocks noGrp="1"/>
          </p:cNvSpPr>
          <p:nvPr>
            <p:ph type="sldNum" idx="12"/>
          </p:nvPr>
        </p:nvSpPr>
        <p:spPr>
          <a:xfrm>
            <a:off x="9941217" y="6456396"/>
            <a:ext cx="2057600" cy="274000"/>
          </a:xfrm>
          <a:prstGeom prst="rect">
            <a:avLst/>
          </a:prstGeom>
        </p:spPr>
        <p:txBody>
          <a:bodyPr spcFirstLastPara="1" vert="horz" wrap="square" lIns="91433" tIns="45700" rIns="91433" bIns="45700" rtlCol="0" anchor="ctr" anchorCtr="0">
            <a:noAutofit/>
          </a:bodyPr>
          <a:lstStyle/>
          <a:p>
            <a:pPr algn="r"/>
            <a:fld id="{00000000-1234-1234-1234-123412341234}" type="slidenum">
              <a:rPr lang="en"/>
              <a:pPr algn="r"/>
              <a:t>32</a:t>
            </a:fld>
            <a:endParaRPr/>
          </a:p>
        </p:txBody>
      </p:sp>
      <p:sp>
        <p:nvSpPr>
          <p:cNvPr id="461" name="Google Shape;461;p61"/>
          <p:cNvSpPr txBox="1"/>
          <p:nvPr/>
        </p:nvSpPr>
        <p:spPr>
          <a:xfrm>
            <a:off x="80625" y="1048551"/>
            <a:ext cx="8350000" cy="666000"/>
          </a:xfrm>
          <a:prstGeom prst="rect">
            <a:avLst/>
          </a:prstGeom>
          <a:noFill/>
          <a:ln>
            <a:noFill/>
          </a:ln>
        </p:spPr>
        <p:txBody>
          <a:bodyPr spcFirstLastPara="1" wrap="square" lIns="91433" tIns="91433" rIns="91433" bIns="91433" anchor="t" anchorCtr="0">
            <a:noAutofit/>
          </a:bodyPr>
          <a:lstStyle/>
          <a:p>
            <a:pPr marL="457189" indent="-287859">
              <a:lnSpc>
                <a:spcPct val="150000"/>
              </a:lnSpc>
              <a:buClr>
                <a:schemeClr val="dk1"/>
              </a:buClr>
              <a:buSzPts val="1800"/>
              <a:buChar char="•"/>
            </a:pPr>
            <a:r>
              <a:rPr lang="en" sz="2400">
                <a:solidFill>
                  <a:schemeClr val="dk1"/>
                </a:solidFill>
                <a:latin typeface="Calibri"/>
                <a:ea typeface="Calibri"/>
                <a:cs typeface="Calibri"/>
                <a:sym typeface="Calibri"/>
              </a:rPr>
              <a:t>Three goal-step inference tasks in binary classification format:</a:t>
            </a:r>
            <a:endParaRPr sz="2400">
              <a:solidFill>
                <a:schemeClr val="dk1"/>
              </a:solidFill>
              <a:latin typeface="Calibri"/>
              <a:ea typeface="Calibri"/>
              <a:cs typeface="Calibri"/>
              <a:sym typeface="Calibri"/>
            </a:endParaRPr>
          </a:p>
        </p:txBody>
      </p:sp>
      <p:grpSp>
        <p:nvGrpSpPr>
          <p:cNvPr id="462" name="Google Shape;462;p61"/>
          <p:cNvGrpSpPr/>
          <p:nvPr/>
        </p:nvGrpSpPr>
        <p:grpSpPr>
          <a:xfrm>
            <a:off x="332201" y="2372875"/>
            <a:ext cx="3716700" cy="4185125"/>
            <a:chOff x="332200" y="2372875"/>
            <a:chExt cx="3716700" cy="4185125"/>
          </a:xfrm>
        </p:grpSpPr>
        <p:sp>
          <p:nvSpPr>
            <p:cNvPr id="463" name="Google Shape;463;p61"/>
            <p:cNvSpPr txBox="1"/>
            <p:nvPr/>
          </p:nvSpPr>
          <p:spPr>
            <a:xfrm>
              <a:off x="332200" y="2372875"/>
              <a:ext cx="3716700" cy="2860800"/>
            </a:xfrm>
            <a:prstGeom prst="rect">
              <a:avLst/>
            </a:prstGeom>
            <a:noFill/>
            <a:ln>
              <a:noFill/>
            </a:ln>
          </p:spPr>
          <p:txBody>
            <a:bodyPr spcFirstLastPara="1" wrap="square" lIns="91433" tIns="91433" rIns="91433" bIns="91433" anchor="t" anchorCtr="0">
              <a:noAutofit/>
            </a:bodyPr>
            <a:lstStyle/>
            <a:p>
              <a:pPr>
                <a:lnSpc>
                  <a:spcPct val="140000"/>
                </a:lnSpc>
              </a:pPr>
              <a:r>
                <a:rPr lang="en" sz="2000" b="1">
                  <a:solidFill>
                    <a:schemeClr val="dk1"/>
                  </a:solidFill>
                  <a:latin typeface="Calibri"/>
                  <a:ea typeface="Calibri"/>
                  <a:cs typeface="Calibri"/>
                  <a:sym typeface="Calibri"/>
                </a:rPr>
                <a:t>Input</a:t>
              </a:r>
              <a:r>
                <a:rPr lang="en"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457189" indent="-347125">
                <a:lnSpc>
                  <a:spcPct val="140000"/>
                </a:lnSpc>
                <a:buSzPts val="1500"/>
                <a:buFont typeface="Calibri"/>
                <a:buChar char="-"/>
              </a:pPr>
              <a:r>
                <a:rPr lang="en" sz="2000">
                  <a:solidFill>
                    <a:schemeClr val="dk1"/>
                  </a:solidFill>
                  <a:latin typeface="Calibri"/>
                  <a:ea typeface="Calibri"/>
                  <a:cs typeface="Calibri"/>
                  <a:sym typeface="Calibri"/>
                </a:rPr>
                <a:t>Goal</a:t>
              </a:r>
              <a:r>
                <a:rPr lang="en" sz="2000">
                  <a:solidFill>
                    <a:srgbClr val="CC9900"/>
                  </a:solidFill>
                  <a:latin typeface="Calibri"/>
                  <a:ea typeface="Calibri"/>
                  <a:cs typeface="Calibri"/>
                  <a:sym typeface="Calibri"/>
                </a:rPr>
                <a:t>: </a:t>
              </a:r>
              <a:r>
                <a:rPr lang="en" sz="2000">
                  <a:solidFill>
                    <a:schemeClr val="dk1"/>
                  </a:solidFill>
                  <a:latin typeface="Calibri"/>
                  <a:ea typeface="Calibri"/>
                  <a:cs typeface="Calibri"/>
                  <a:sym typeface="Calibri"/>
                </a:rPr>
                <a:t>“Prevent Coronavirus”</a:t>
              </a:r>
              <a:endParaRPr sz="2000">
                <a:solidFill>
                  <a:schemeClr val="dk1"/>
                </a:solidFill>
                <a:latin typeface="Calibri"/>
                <a:ea typeface="Calibri"/>
                <a:cs typeface="Calibri"/>
                <a:sym typeface="Calibri"/>
              </a:endParaRPr>
            </a:p>
            <a:p>
              <a:pPr marL="457189" indent="-347125">
                <a:lnSpc>
                  <a:spcPct val="140000"/>
                </a:lnSpc>
                <a:buSzPts val="1500"/>
                <a:buFont typeface="Calibri"/>
                <a:buChar char="-"/>
              </a:pPr>
              <a:r>
                <a:rPr lang="en" sz="2000">
                  <a:solidFill>
                    <a:schemeClr val="dk1"/>
                  </a:solidFill>
                  <a:latin typeface="Calibri"/>
                  <a:ea typeface="Calibri"/>
                  <a:cs typeface="Calibri"/>
                  <a:sym typeface="Calibri"/>
                </a:rPr>
                <a:t>Question: Is the </a:t>
              </a:r>
              <a:r>
                <a:rPr lang="en" sz="2000">
                  <a:solidFill>
                    <a:srgbClr val="487CA9"/>
                  </a:solidFill>
                  <a:latin typeface="Calibri"/>
                  <a:ea typeface="Calibri"/>
                  <a:cs typeface="Calibri"/>
                  <a:sym typeface="Calibri"/>
                </a:rPr>
                <a:t>step</a:t>
              </a:r>
              <a:r>
                <a:rPr lang="en" sz="2000">
                  <a:solidFill>
                    <a:schemeClr val="dk1"/>
                  </a:solidFill>
                  <a:latin typeface="Calibri"/>
                  <a:ea typeface="Calibri"/>
                  <a:cs typeface="Calibri"/>
                  <a:sym typeface="Calibri"/>
                </a:rPr>
                <a:t> “</a:t>
              </a:r>
              <a:r>
                <a:rPr lang="en" sz="2000">
                  <a:solidFill>
                    <a:srgbClr val="598A38"/>
                  </a:solidFill>
                  <a:latin typeface="Calibri"/>
                  <a:ea typeface="Calibri"/>
                  <a:cs typeface="Calibri"/>
                  <a:sym typeface="Calibri"/>
                </a:rPr>
                <a:t>Wash Your Hands</a:t>
              </a:r>
              <a:r>
                <a:rPr lang="en" sz="2000">
                  <a:solidFill>
                    <a:schemeClr val="dk1"/>
                  </a:solidFill>
                  <a:latin typeface="Calibri"/>
                  <a:ea typeface="Calibri"/>
                  <a:cs typeface="Calibri"/>
                  <a:sym typeface="Calibri"/>
                </a:rPr>
                <a:t>” involved in the given </a:t>
              </a:r>
              <a:r>
                <a:rPr lang="en" sz="2000">
                  <a:solidFill>
                    <a:srgbClr val="CC9900"/>
                  </a:solidFill>
                  <a:latin typeface="Calibri"/>
                  <a:ea typeface="Calibri"/>
                  <a:cs typeface="Calibri"/>
                  <a:sym typeface="Calibri"/>
                </a:rPr>
                <a:t>goal</a:t>
              </a:r>
              <a:r>
                <a:rPr lang="en"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a:lnSpc>
                  <a:spcPct val="140000"/>
                </a:lnSpc>
              </a:pPr>
              <a:r>
                <a:rPr lang="en" sz="2000" b="1">
                  <a:solidFill>
                    <a:schemeClr val="dk1"/>
                  </a:solidFill>
                  <a:latin typeface="Calibri"/>
                  <a:ea typeface="Calibri"/>
                  <a:cs typeface="Calibri"/>
                  <a:sym typeface="Calibri"/>
                </a:rPr>
                <a:t>Answer</a:t>
              </a:r>
              <a:r>
                <a:rPr lang="en" sz="2000">
                  <a:solidFill>
                    <a:schemeClr val="dk1"/>
                  </a:solidFill>
                  <a:latin typeface="Calibri"/>
                  <a:ea typeface="Calibri"/>
                  <a:cs typeface="Calibri"/>
                  <a:sym typeface="Calibri"/>
                </a:rPr>
                <a:t>: Yes.</a:t>
              </a:r>
              <a:endParaRPr sz="2000">
                <a:solidFill>
                  <a:schemeClr val="dk1"/>
                </a:solidFill>
                <a:latin typeface="Calibri"/>
                <a:ea typeface="Calibri"/>
                <a:cs typeface="Calibri"/>
                <a:sym typeface="Calibri"/>
              </a:endParaRPr>
            </a:p>
          </p:txBody>
        </p:sp>
        <p:sp>
          <p:nvSpPr>
            <p:cNvPr id="464" name="Google Shape;464;p61"/>
            <p:cNvSpPr txBox="1"/>
            <p:nvPr/>
          </p:nvSpPr>
          <p:spPr>
            <a:xfrm>
              <a:off x="674350" y="5892000"/>
              <a:ext cx="3032400" cy="666000"/>
            </a:xfrm>
            <a:prstGeom prst="rect">
              <a:avLst/>
            </a:prstGeom>
            <a:noFill/>
            <a:ln>
              <a:noFill/>
            </a:ln>
          </p:spPr>
          <p:txBody>
            <a:bodyPr spcFirstLastPara="1" wrap="square" lIns="91433" tIns="91433" rIns="91433" bIns="91433" anchor="t" anchorCtr="0">
              <a:noAutofit/>
            </a:bodyPr>
            <a:lstStyle/>
            <a:p>
              <a:r>
                <a:rPr lang="en" sz="2400">
                  <a:latin typeface="Calibri"/>
                  <a:ea typeface="Calibri"/>
                  <a:cs typeface="Calibri"/>
                  <a:sym typeface="Calibri"/>
                </a:rPr>
                <a:t>Task 1: Step Inference</a:t>
              </a:r>
              <a:endParaRPr sz="2400">
                <a:latin typeface="Calibri"/>
                <a:ea typeface="Calibri"/>
                <a:cs typeface="Calibri"/>
                <a:sym typeface="Calibri"/>
              </a:endParaRPr>
            </a:p>
          </p:txBody>
        </p:sp>
      </p:grpSp>
      <p:grpSp>
        <p:nvGrpSpPr>
          <p:cNvPr id="465" name="Google Shape;465;p61"/>
          <p:cNvGrpSpPr/>
          <p:nvPr/>
        </p:nvGrpSpPr>
        <p:grpSpPr>
          <a:xfrm>
            <a:off x="4268101" y="2369075"/>
            <a:ext cx="3906300" cy="4188925"/>
            <a:chOff x="4268100" y="2369075"/>
            <a:chExt cx="3906300" cy="4188925"/>
          </a:xfrm>
        </p:grpSpPr>
        <p:sp>
          <p:nvSpPr>
            <p:cNvPr id="466" name="Google Shape;466;p61"/>
            <p:cNvSpPr txBox="1"/>
            <p:nvPr/>
          </p:nvSpPr>
          <p:spPr>
            <a:xfrm>
              <a:off x="4268100" y="2369075"/>
              <a:ext cx="3906300" cy="3000000"/>
            </a:xfrm>
            <a:prstGeom prst="rect">
              <a:avLst/>
            </a:prstGeom>
            <a:noFill/>
            <a:ln>
              <a:noFill/>
            </a:ln>
          </p:spPr>
          <p:txBody>
            <a:bodyPr spcFirstLastPara="1" wrap="square" lIns="91433" tIns="91433" rIns="91433" bIns="91433" anchor="t" anchorCtr="0">
              <a:noAutofit/>
            </a:bodyPr>
            <a:lstStyle/>
            <a:p>
              <a:pPr>
                <a:lnSpc>
                  <a:spcPct val="140000"/>
                </a:lnSpc>
              </a:pPr>
              <a:r>
                <a:rPr lang="en" sz="2000" b="1">
                  <a:solidFill>
                    <a:schemeClr val="dk1"/>
                  </a:solidFill>
                  <a:latin typeface="Calibri"/>
                  <a:ea typeface="Calibri"/>
                  <a:cs typeface="Calibri"/>
                  <a:sym typeface="Calibri"/>
                </a:rPr>
                <a:t>Input:</a:t>
              </a:r>
              <a:endParaRPr sz="2000" b="1">
                <a:solidFill>
                  <a:schemeClr val="dk1"/>
                </a:solidFill>
                <a:latin typeface="Calibri"/>
                <a:ea typeface="Calibri"/>
                <a:cs typeface="Calibri"/>
                <a:sym typeface="Calibri"/>
              </a:endParaRPr>
            </a:p>
            <a:p>
              <a:pPr marL="457189" indent="-347125">
                <a:lnSpc>
                  <a:spcPct val="140000"/>
                </a:lnSpc>
                <a:buClr>
                  <a:schemeClr val="dk1"/>
                </a:buClr>
                <a:buSzPts val="1500"/>
                <a:buFont typeface="Calibri"/>
                <a:buChar char="-"/>
              </a:pPr>
              <a:r>
                <a:rPr lang="en" sz="2000">
                  <a:solidFill>
                    <a:schemeClr val="dk1"/>
                  </a:solidFill>
                  <a:latin typeface="Calibri"/>
                  <a:ea typeface="Calibri"/>
                  <a:cs typeface="Calibri"/>
                  <a:sym typeface="Calibri"/>
                </a:rPr>
                <a:t>Step: “Blink Repeatedly”</a:t>
              </a:r>
              <a:endParaRPr sz="2000">
                <a:solidFill>
                  <a:schemeClr val="dk1"/>
                </a:solidFill>
                <a:latin typeface="Calibri"/>
                <a:ea typeface="Calibri"/>
                <a:cs typeface="Calibri"/>
                <a:sym typeface="Calibri"/>
              </a:endParaRPr>
            </a:p>
            <a:p>
              <a:pPr marL="457189" indent="-347125">
                <a:lnSpc>
                  <a:spcPct val="140000"/>
                </a:lnSpc>
                <a:buClr>
                  <a:schemeClr val="dk1"/>
                </a:buClr>
                <a:buSzPts val="1500"/>
                <a:buFont typeface="Calibri"/>
                <a:buChar char="-"/>
              </a:pPr>
              <a:r>
                <a:rPr lang="en" sz="2000">
                  <a:solidFill>
                    <a:schemeClr val="dk1"/>
                  </a:solidFill>
                  <a:latin typeface="Calibri"/>
                  <a:ea typeface="Calibri"/>
                  <a:cs typeface="Calibri"/>
                  <a:sym typeface="Calibri"/>
                </a:rPr>
                <a:t>Question: Is the given </a:t>
              </a:r>
              <a:r>
                <a:rPr lang="en" sz="2000">
                  <a:solidFill>
                    <a:srgbClr val="487CA9"/>
                  </a:solidFill>
                  <a:latin typeface="Calibri"/>
                  <a:ea typeface="Calibri"/>
                  <a:cs typeface="Calibri"/>
                  <a:sym typeface="Calibri"/>
                </a:rPr>
                <a:t>step</a:t>
              </a:r>
              <a:r>
                <a:rPr lang="en" sz="2000">
                  <a:solidFill>
                    <a:schemeClr val="dk1"/>
                  </a:solidFill>
                  <a:latin typeface="Calibri"/>
                  <a:ea typeface="Calibri"/>
                  <a:cs typeface="Calibri"/>
                  <a:sym typeface="Calibri"/>
                </a:rPr>
                <a:t> involved in the </a:t>
              </a:r>
              <a:r>
                <a:rPr lang="en" sz="2000">
                  <a:solidFill>
                    <a:srgbClr val="CC9900"/>
                  </a:solidFill>
                  <a:latin typeface="Calibri"/>
                  <a:ea typeface="Calibri"/>
                  <a:cs typeface="Calibri"/>
                  <a:sym typeface="Calibri"/>
                </a:rPr>
                <a:t>goal</a:t>
              </a:r>
              <a:r>
                <a:rPr lang="en" sz="2000">
                  <a:solidFill>
                    <a:schemeClr val="dk1"/>
                  </a:solidFill>
                  <a:latin typeface="Calibri"/>
                  <a:ea typeface="Calibri"/>
                  <a:cs typeface="Calibri"/>
                  <a:sym typeface="Calibri"/>
                </a:rPr>
                <a:t> “Fall Asleep”?</a:t>
              </a:r>
              <a:endParaRPr sz="2000">
                <a:solidFill>
                  <a:schemeClr val="dk1"/>
                </a:solidFill>
                <a:latin typeface="Calibri"/>
                <a:ea typeface="Calibri"/>
                <a:cs typeface="Calibri"/>
                <a:sym typeface="Calibri"/>
              </a:endParaRPr>
            </a:p>
            <a:p>
              <a:pPr>
                <a:lnSpc>
                  <a:spcPct val="140000"/>
                </a:lnSpc>
              </a:pPr>
              <a:r>
                <a:rPr lang="en" sz="2000" b="1">
                  <a:solidFill>
                    <a:schemeClr val="dk1"/>
                  </a:solidFill>
                  <a:latin typeface="Calibri"/>
                  <a:ea typeface="Calibri"/>
                  <a:cs typeface="Calibri"/>
                  <a:sym typeface="Calibri"/>
                </a:rPr>
                <a:t>Answer</a:t>
              </a:r>
              <a:r>
                <a:rPr lang="en" sz="2000">
                  <a:solidFill>
                    <a:schemeClr val="dk1"/>
                  </a:solidFill>
                  <a:latin typeface="Calibri"/>
                  <a:ea typeface="Calibri"/>
                  <a:cs typeface="Calibri"/>
                  <a:sym typeface="Calibri"/>
                </a:rPr>
                <a:t>: No.</a:t>
              </a:r>
              <a:endParaRPr sz="2000">
                <a:solidFill>
                  <a:schemeClr val="dk1"/>
                </a:solidFill>
                <a:latin typeface="Calibri"/>
                <a:ea typeface="Calibri"/>
                <a:cs typeface="Calibri"/>
                <a:sym typeface="Calibri"/>
              </a:endParaRPr>
            </a:p>
          </p:txBody>
        </p:sp>
        <p:sp>
          <p:nvSpPr>
            <p:cNvPr id="467" name="Google Shape;467;p61"/>
            <p:cNvSpPr txBox="1"/>
            <p:nvPr/>
          </p:nvSpPr>
          <p:spPr>
            <a:xfrm>
              <a:off x="4424363" y="5892000"/>
              <a:ext cx="3032400" cy="666000"/>
            </a:xfrm>
            <a:prstGeom prst="rect">
              <a:avLst/>
            </a:prstGeom>
            <a:noFill/>
            <a:ln>
              <a:noFill/>
            </a:ln>
          </p:spPr>
          <p:txBody>
            <a:bodyPr spcFirstLastPara="1" wrap="square" lIns="91433" tIns="91433" rIns="91433" bIns="91433" anchor="t" anchorCtr="0">
              <a:noAutofit/>
            </a:bodyPr>
            <a:lstStyle/>
            <a:p>
              <a:r>
                <a:rPr lang="en" sz="2400">
                  <a:latin typeface="Calibri"/>
                  <a:ea typeface="Calibri"/>
                  <a:cs typeface="Calibri"/>
                  <a:sym typeface="Calibri"/>
                </a:rPr>
                <a:t>Task 2: Goal Inference</a:t>
              </a:r>
              <a:endParaRPr sz="2400">
                <a:latin typeface="Calibri"/>
                <a:ea typeface="Calibri"/>
                <a:cs typeface="Calibri"/>
                <a:sym typeface="Calibri"/>
              </a:endParaRPr>
            </a:p>
          </p:txBody>
        </p:sp>
      </p:grpSp>
      <p:grpSp>
        <p:nvGrpSpPr>
          <p:cNvPr id="468" name="Google Shape;468;p61"/>
          <p:cNvGrpSpPr/>
          <p:nvPr/>
        </p:nvGrpSpPr>
        <p:grpSpPr>
          <a:xfrm>
            <a:off x="7781400" y="2303283"/>
            <a:ext cx="4087800" cy="4254717"/>
            <a:chOff x="7781400" y="2303283"/>
            <a:chExt cx="4087800" cy="4254717"/>
          </a:xfrm>
        </p:grpSpPr>
        <p:sp>
          <p:nvSpPr>
            <p:cNvPr id="469" name="Google Shape;469;p61"/>
            <p:cNvSpPr txBox="1"/>
            <p:nvPr/>
          </p:nvSpPr>
          <p:spPr>
            <a:xfrm>
              <a:off x="7781400" y="2303283"/>
              <a:ext cx="4087800" cy="3000000"/>
            </a:xfrm>
            <a:prstGeom prst="rect">
              <a:avLst/>
            </a:prstGeom>
            <a:noFill/>
            <a:ln>
              <a:noFill/>
            </a:ln>
          </p:spPr>
          <p:txBody>
            <a:bodyPr spcFirstLastPara="1" wrap="square" lIns="91433" tIns="91433" rIns="91433" bIns="91433" anchor="t" anchorCtr="0">
              <a:noAutofit/>
            </a:bodyPr>
            <a:lstStyle/>
            <a:p>
              <a:pPr>
                <a:lnSpc>
                  <a:spcPct val="140000"/>
                </a:lnSpc>
              </a:pPr>
              <a:r>
                <a:rPr lang="en" sz="2000" b="1">
                  <a:solidFill>
                    <a:schemeClr val="dk1"/>
                  </a:solidFill>
                  <a:latin typeface="Calibri"/>
                  <a:ea typeface="Calibri"/>
                  <a:cs typeface="Calibri"/>
                  <a:sym typeface="Calibri"/>
                </a:rPr>
                <a:t>Input:</a:t>
              </a:r>
              <a:endParaRPr sz="2000" b="1">
                <a:solidFill>
                  <a:schemeClr val="dk1"/>
                </a:solidFill>
                <a:latin typeface="Calibri"/>
                <a:ea typeface="Calibri"/>
                <a:cs typeface="Calibri"/>
                <a:sym typeface="Calibri"/>
              </a:endParaRPr>
            </a:p>
            <a:p>
              <a:pPr marL="457189" indent="-347125">
                <a:lnSpc>
                  <a:spcPct val="140000"/>
                </a:lnSpc>
                <a:buClr>
                  <a:schemeClr val="dk1"/>
                </a:buClr>
                <a:buSzPts val="1500"/>
                <a:buFont typeface="Calibri"/>
                <a:buChar char="-"/>
              </a:pPr>
              <a:r>
                <a:rPr lang="en" sz="2000">
                  <a:solidFill>
                    <a:schemeClr val="dk1"/>
                  </a:solidFill>
                  <a:latin typeface="Calibri"/>
                  <a:ea typeface="Calibri"/>
                  <a:cs typeface="Calibri"/>
                  <a:sym typeface="Calibri"/>
                </a:rPr>
                <a:t>Goal: “Act after Getting Arrested”</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Step A: Get a lawyer.</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Step B: Request bond from the judge.</a:t>
              </a:r>
              <a:endParaRPr sz="2000">
                <a:solidFill>
                  <a:schemeClr val="dk1"/>
                </a:solidFill>
                <a:latin typeface="Calibri"/>
                <a:ea typeface="Calibri"/>
                <a:cs typeface="Calibri"/>
                <a:sym typeface="Calibri"/>
              </a:endParaRPr>
            </a:p>
            <a:p>
              <a:pPr marL="457189" indent="-347125">
                <a:lnSpc>
                  <a:spcPct val="140000"/>
                </a:lnSpc>
                <a:buClr>
                  <a:schemeClr val="dk1"/>
                </a:buClr>
                <a:buSzPts val="1500"/>
                <a:buFont typeface="Calibri"/>
                <a:buChar char="-"/>
              </a:pPr>
              <a:r>
                <a:rPr lang="en" sz="2000">
                  <a:solidFill>
                    <a:schemeClr val="dk1"/>
                  </a:solidFill>
                  <a:latin typeface="Calibri"/>
                  <a:ea typeface="Calibri"/>
                  <a:cs typeface="Calibri"/>
                  <a:sym typeface="Calibri"/>
                </a:rPr>
                <a:t>Question: Which </a:t>
              </a:r>
              <a:r>
                <a:rPr lang="en" sz="2000">
                  <a:solidFill>
                    <a:srgbClr val="487CA9"/>
                  </a:solidFill>
                  <a:latin typeface="Calibri"/>
                  <a:ea typeface="Calibri"/>
                  <a:cs typeface="Calibri"/>
                  <a:sym typeface="Calibri"/>
                </a:rPr>
                <a:t>step</a:t>
              </a:r>
              <a:r>
                <a:rPr lang="en" sz="2000">
                  <a:solidFill>
                    <a:schemeClr val="dk1"/>
                  </a:solidFill>
                  <a:latin typeface="Calibri"/>
                  <a:ea typeface="Calibri"/>
                  <a:cs typeface="Calibri"/>
                  <a:sym typeface="Calibri"/>
                </a:rPr>
                <a:t> comes first?</a:t>
              </a:r>
              <a:endParaRPr sz="2000">
                <a:solidFill>
                  <a:schemeClr val="dk1"/>
                </a:solidFill>
                <a:latin typeface="Calibri"/>
                <a:ea typeface="Calibri"/>
                <a:cs typeface="Calibri"/>
                <a:sym typeface="Calibri"/>
              </a:endParaRPr>
            </a:p>
            <a:p>
              <a:pPr>
                <a:lnSpc>
                  <a:spcPct val="140000"/>
                </a:lnSpc>
              </a:pPr>
              <a:r>
                <a:rPr lang="en" sz="2000" b="1">
                  <a:solidFill>
                    <a:schemeClr val="dk1"/>
                  </a:solidFill>
                  <a:latin typeface="Calibri"/>
                  <a:ea typeface="Calibri"/>
                  <a:cs typeface="Calibri"/>
                  <a:sym typeface="Calibri"/>
                </a:rPr>
                <a:t>Answer: </a:t>
              </a:r>
              <a:r>
                <a:rPr lang="en" sz="2000">
                  <a:solidFill>
                    <a:schemeClr val="dk1"/>
                  </a:solidFill>
                  <a:latin typeface="Calibri"/>
                  <a:ea typeface="Calibri"/>
                  <a:cs typeface="Calibri"/>
                  <a:sym typeface="Calibri"/>
                </a:rPr>
                <a:t>A.</a:t>
              </a:r>
              <a:endParaRPr sz="2000">
                <a:solidFill>
                  <a:schemeClr val="dk1"/>
                </a:solidFill>
                <a:latin typeface="Calibri"/>
                <a:ea typeface="Calibri"/>
                <a:cs typeface="Calibri"/>
                <a:sym typeface="Calibri"/>
              </a:endParaRPr>
            </a:p>
          </p:txBody>
        </p:sp>
        <p:sp>
          <p:nvSpPr>
            <p:cNvPr id="470" name="Google Shape;470;p61"/>
            <p:cNvSpPr txBox="1"/>
            <p:nvPr/>
          </p:nvSpPr>
          <p:spPr>
            <a:xfrm>
              <a:off x="8174400" y="5892000"/>
              <a:ext cx="3032400" cy="666000"/>
            </a:xfrm>
            <a:prstGeom prst="rect">
              <a:avLst/>
            </a:prstGeom>
            <a:noFill/>
            <a:ln>
              <a:noFill/>
            </a:ln>
          </p:spPr>
          <p:txBody>
            <a:bodyPr spcFirstLastPara="1" wrap="square" lIns="91433" tIns="91433" rIns="91433" bIns="91433" anchor="t" anchorCtr="0">
              <a:noAutofit/>
            </a:bodyPr>
            <a:lstStyle/>
            <a:p>
              <a:r>
                <a:rPr lang="en" sz="2400">
                  <a:latin typeface="Calibri"/>
                  <a:ea typeface="Calibri"/>
                  <a:cs typeface="Calibri"/>
                  <a:sym typeface="Calibri"/>
                </a:rPr>
                <a:t>Task 3: Step Ordering</a:t>
              </a:r>
              <a:endParaRPr sz="2400">
                <a:latin typeface="Calibri"/>
                <a:ea typeface="Calibri"/>
                <a:cs typeface="Calibri"/>
                <a:sym typeface="Calibri"/>
              </a:endParaRPr>
            </a:p>
          </p:txBody>
        </p:sp>
      </p:grpSp>
    </p:spTree>
    <p:extLst>
      <p:ext uri="{BB962C8B-B14F-4D97-AF65-F5344CB8AC3E}">
        <p14:creationId xmlns:p14="http://schemas.microsoft.com/office/powerpoint/2010/main" val="72277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2"/>
          <p:cNvSpPr txBox="1">
            <a:spLocks noGrp="1"/>
          </p:cNvSpPr>
          <p:nvPr>
            <p:ph type="title"/>
          </p:nvPr>
        </p:nvSpPr>
        <p:spPr>
          <a:xfrm>
            <a:off x="250651" y="195100"/>
            <a:ext cx="11941200" cy="1026400"/>
          </a:xfrm>
          <a:prstGeom prst="rect">
            <a:avLst/>
          </a:prstGeom>
        </p:spPr>
        <p:txBody>
          <a:bodyPr spcFirstLastPara="1" vert="horz" wrap="square" lIns="91433" tIns="45700" rIns="91433" bIns="45700" rtlCol="0" anchor="ctr" anchorCtr="0">
            <a:normAutofit/>
          </a:bodyPr>
          <a:lstStyle/>
          <a:p>
            <a:r>
              <a:rPr lang="en" sz="2667" dirty="0"/>
              <a:t>Schema Induction with </a:t>
            </a:r>
            <a:r>
              <a:rPr lang="en" sz="2667" dirty="0" err="1"/>
              <a:t>wikiHow</a:t>
            </a:r>
            <a:r>
              <a:rPr lang="en" sz="2667" dirty="0"/>
              <a:t> -- </a:t>
            </a:r>
            <a:r>
              <a:rPr lang="en" sz="2667" dirty="0" smtClean="0"/>
              <a:t>Textual</a:t>
            </a:r>
            <a:endParaRPr sz="2667" dirty="0"/>
          </a:p>
        </p:txBody>
      </p:sp>
      <p:sp>
        <p:nvSpPr>
          <p:cNvPr id="477" name="Google Shape;477;p62"/>
          <p:cNvSpPr txBox="1">
            <a:spLocks noGrp="1"/>
          </p:cNvSpPr>
          <p:nvPr>
            <p:ph type="sldNum" idx="12"/>
          </p:nvPr>
        </p:nvSpPr>
        <p:spPr>
          <a:xfrm>
            <a:off x="9925917" y="6481763"/>
            <a:ext cx="2057600" cy="274000"/>
          </a:xfrm>
          <a:prstGeom prst="rect">
            <a:avLst/>
          </a:prstGeom>
        </p:spPr>
        <p:txBody>
          <a:bodyPr spcFirstLastPara="1" vert="horz" wrap="square" lIns="91433" tIns="45700" rIns="91433" bIns="45700" rtlCol="0" anchor="ctr" anchorCtr="0">
            <a:noAutofit/>
          </a:bodyPr>
          <a:lstStyle/>
          <a:p>
            <a:pPr algn="r"/>
            <a:fld id="{00000000-1234-1234-1234-123412341234}" type="slidenum">
              <a:rPr lang="en"/>
              <a:pPr algn="r"/>
              <a:t>33</a:t>
            </a:fld>
            <a:endParaRPr/>
          </a:p>
        </p:txBody>
      </p:sp>
      <p:sp>
        <p:nvSpPr>
          <p:cNvPr id="478" name="Google Shape;478;p62"/>
          <p:cNvSpPr txBox="1"/>
          <p:nvPr/>
        </p:nvSpPr>
        <p:spPr>
          <a:xfrm>
            <a:off x="-8" y="1221484"/>
            <a:ext cx="12192000" cy="1643600"/>
          </a:xfrm>
          <a:prstGeom prst="rect">
            <a:avLst/>
          </a:prstGeom>
          <a:noFill/>
          <a:ln>
            <a:noFill/>
          </a:ln>
        </p:spPr>
        <p:txBody>
          <a:bodyPr spcFirstLastPara="1" wrap="square" lIns="91433" tIns="91433" rIns="91433" bIns="91433" anchor="t" anchorCtr="0">
            <a:noAutofit/>
          </a:bodyPr>
          <a:lstStyle/>
          <a:p>
            <a:pPr marL="457189" indent="-287859">
              <a:lnSpc>
                <a:spcPct val="150000"/>
              </a:lnSpc>
              <a:buClr>
                <a:schemeClr val="dk1"/>
              </a:buClr>
              <a:buSzPts val="1800"/>
              <a:buChar char="•"/>
            </a:pPr>
            <a:r>
              <a:rPr lang="en" sz="2400">
                <a:solidFill>
                  <a:schemeClr val="dk1"/>
                </a:solidFill>
                <a:latin typeface="Calibri"/>
                <a:ea typeface="Calibri"/>
                <a:cs typeface="Calibri"/>
                <a:sym typeface="Calibri"/>
              </a:rPr>
              <a:t>We train a model for Step Inference, Goal Inference, Step Ordering on wikiHow respectively.</a:t>
            </a:r>
            <a:endParaRPr sz="2400">
              <a:solidFill>
                <a:schemeClr val="dk1"/>
              </a:solidFill>
              <a:latin typeface="Calibri"/>
              <a:ea typeface="Calibri"/>
              <a:cs typeface="Calibri"/>
              <a:sym typeface="Calibri"/>
            </a:endParaRPr>
          </a:p>
          <a:p>
            <a:pPr marL="457189" indent="-287859">
              <a:lnSpc>
                <a:spcPct val="150000"/>
              </a:lnSpc>
              <a:buClr>
                <a:schemeClr val="dk1"/>
              </a:buClr>
              <a:buSzPts val="1800"/>
              <a:buChar char="•"/>
            </a:pPr>
            <a:r>
              <a:rPr lang="en" sz="2400">
                <a:solidFill>
                  <a:schemeClr val="dk1"/>
                </a:solidFill>
                <a:latin typeface="Calibri"/>
                <a:ea typeface="Calibri"/>
                <a:cs typeface="Calibri"/>
                <a:sym typeface="Calibri"/>
              </a:rPr>
              <a:t>Schema construction pipeline:</a:t>
            </a:r>
            <a:endParaRPr sz="2400">
              <a:solidFill>
                <a:schemeClr val="dk1"/>
              </a:solidFill>
              <a:latin typeface="Calibri"/>
              <a:ea typeface="Calibri"/>
              <a:cs typeface="Calibri"/>
              <a:sym typeface="Calibri"/>
            </a:endParaRPr>
          </a:p>
          <a:p>
            <a:pPr marL="914377" indent="-372524">
              <a:lnSpc>
                <a:spcPct val="150000"/>
              </a:lnSpc>
              <a:buClr>
                <a:schemeClr val="dk1"/>
              </a:buClr>
              <a:buSzPts val="1800"/>
              <a:buFont typeface="Calibri"/>
              <a:buChar char="-"/>
            </a:pPr>
            <a:r>
              <a:rPr lang="en" sz="2400">
                <a:solidFill>
                  <a:schemeClr val="dk1"/>
                </a:solidFill>
                <a:latin typeface="Calibri"/>
                <a:ea typeface="Calibri"/>
                <a:cs typeface="Calibri"/>
                <a:sym typeface="Calibri"/>
              </a:rPr>
              <a:t>Input: raw docs, </a:t>
            </a:r>
            <a:r>
              <a:rPr lang="en" sz="2400">
                <a:solidFill>
                  <a:srgbClr val="B45F06"/>
                </a:solidFill>
                <a:latin typeface="Calibri"/>
                <a:ea typeface="Calibri"/>
                <a:cs typeface="Calibri"/>
                <a:sym typeface="Calibri"/>
              </a:rPr>
              <a:t>intended schema name</a:t>
            </a:r>
            <a:r>
              <a:rPr lang="en" sz="2400">
                <a:solidFill>
                  <a:schemeClr val="dk1"/>
                </a:solidFill>
                <a:latin typeface="Calibri"/>
                <a:ea typeface="Calibri"/>
                <a:cs typeface="Calibri"/>
                <a:sym typeface="Calibri"/>
              </a:rPr>
              <a:t>(</a:t>
            </a:r>
            <a:r>
              <a:rPr lang="en" sz="2400">
                <a:latin typeface="Calibri"/>
                <a:ea typeface="Calibri"/>
                <a:cs typeface="Calibri"/>
                <a:sym typeface="Calibri"/>
              </a:rPr>
              <a:t>≈</a:t>
            </a:r>
            <a:r>
              <a:rPr lang="en" sz="2400">
                <a:solidFill>
                  <a:srgbClr val="6AA84F"/>
                </a:solidFill>
                <a:latin typeface="Calibri"/>
                <a:ea typeface="Calibri"/>
                <a:cs typeface="Calibri"/>
                <a:sym typeface="Calibri"/>
              </a:rPr>
              <a:t>goal</a:t>
            </a:r>
            <a:r>
              <a:rPr lang="en" sz="2400">
                <a:solidFill>
                  <a:schemeClr val="dk1"/>
                </a:solidFill>
                <a:latin typeface="Calibri"/>
                <a:ea typeface="Calibri"/>
                <a:cs typeface="Calibri"/>
                <a:sym typeface="Calibri"/>
              </a:rPr>
              <a:t>)</a:t>
            </a:r>
            <a:br>
              <a:rPr lang="en" sz="2400">
                <a:solidFill>
                  <a:schemeClr val="dk1"/>
                </a:solidFill>
                <a:latin typeface="Calibri"/>
                <a:ea typeface="Calibri"/>
                <a:cs typeface="Calibri"/>
                <a:sym typeface="Calibri"/>
              </a:rPr>
            </a:br>
            <a:r>
              <a:rPr lang="en" sz="2400">
                <a:solidFill>
                  <a:schemeClr val="dk1"/>
                </a:solidFill>
                <a:latin typeface="Calibri"/>
                <a:ea typeface="Calibri"/>
                <a:cs typeface="Calibri"/>
                <a:sym typeface="Calibri"/>
              </a:rPr>
              <a:t/>
            </a:r>
            <a:br>
              <a:rPr lang="en" sz="2400">
                <a:solidFill>
                  <a:schemeClr val="dk1"/>
                </a:solidFill>
                <a:latin typeface="Calibri"/>
                <a:ea typeface="Calibri"/>
                <a:cs typeface="Calibri"/>
                <a:sym typeface="Calibri"/>
              </a:rPr>
            </a:br>
            <a:r>
              <a:rPr lang="en" sz="2400">
                <a:solidFill>
                  <a:schemeClr val="dk1"/>
                </a:solidFill>
                <a:latin typeface="Calibri"/>
                <a:ea typeface="Calibri"/>
                <a:cs typeface="Calibri"/>
                <a:sym typeface="Calibri"/>
              </a:rPr>
              <a:t/>
            </a:r>
            <a:br>
              <a:rPr lang="en" sz="2400">
                <a:solidFill>
                  <a:schemeClr val="dk1"/>
                </a:solidFill>
                <a:latin typeface="Calibri"/>
                <a:ea typeface="Calibri"/>
                <a:cs typeface="Calibri"/>
                <a:sym typeface="Calibri"/>
              </a:rPr>
            </a:br>
            <a:r>
              <a:rPr lang="en" sz="2400">
                <a:solidFill>
                  <a:schemeClr val="dk1"/>
                </a:solidFill>
                <a:latin typeface="Calibri"/>
                <a:ea typeface="Calibri"/>
                <a:cs typeface="Calibri"/>
                <a:sym typeface="Calibri"/>
              </a:rPr>
              <a:t/>
            </a:r>
            <a:br>
              <a:rPr lang="en" sz="2400">
                <a:solidFill>
                  <a:schemeClr val="dk1"/>
                </a:solidFill>
                <a:latin typeface="Calibri"/>
                <a:ea typeface="Calibri"/>
                <a:cs typeface="Calibri"/>
                <a:sym typeface="Calibri"/>
              </a:rPr>
            </a:br>
            <a:r>
              <a:rPr lang="en" sz="2400">
                <a:solidFill>
                  <a:schemeClr val="dk1"/>
                </a:solidFill>
                <a:latin typeface="Calibri"/>
                <a:ea typeface="Calibri"/>
                <a:cs typeface="Calibri"/>
                <a:sym typeface="Calibri"/>
              </a:rPr>
              <a:t/>
            </a:r>
            <a:br>
              <a:rPr lang="en"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p:txBody>
      </p:sp>
      <p:grpSp>
        <p:nvGrpSpPr>
          <p:cNvPr id="479" name="Google Shape;479;p62"/>
          <p:cNvGrpSpPr/>
          <p:nvPr/>
        </p:nvGrpSpPr>
        <p:grpSpPr>
          <a:xfrm>
            <a:off x="597175" y="3458763"/>
            <a:ext cx="11248151" cy="2131075"/>
            <a:chOff x="597175" y="3458763"/>
            <a:chExt cx="11248150" cy="2131075"/>
          </a:xfrm>
        </p:grpSpPr>
        <p:sp>
          <p:nvSpPr>
            <p:cNvPr id="480" name="Google Shape;480;p62"/>
            <p:cNvSpPr txBox="1"/>
            <p:nvPr/>
          </p:nvSpPr>
          <p:spPr>
            <a:xfrm>
              <a:off x="597175" y="3740288"/>
              <a:ext cx="1507200" cy="430500"/>
            </a:xfrm>
            <a:prstGeom prst="rect">
              <a:avLst/>
            </a:prstGeom>
            <a:noFill/>
            <a:ln>
              <a:noFill/>
            </a:ln>
          </p:spPr>
          <p:txBody>
            <a:bodyPr spcFirstLastPara="1" wrap="square" lIns="91433" tIns="91433" rIns="91433" bIns="91433" anchor="t" anchorCtr="0">
              <a:noAutofit/>
            </a:bodyPr>
            <a:lstStyle/>
            <a:p>
              <a:pPr algn="ctr"/>
              <a:r>
                <a:rPr lang="en" sz="1867">
                  <a:solidFill>
                    <a:schemeClr val="dk1"/>
                  </a:solidFill>
                </a:rPr>
                <a:t>raw docs</a:t>
              </a:r>
              <a:endParaRPr sz="1867">
                <a:solidFill>
                  <a:schemeClr val="dk1"/>
                </a:solidFill>
              </a:endParaRPr>
            </a:p>
          </p:txBody>
        </p:sp>
        <p:grpSp>
          <p:nvGrpSpPr>
            <p:cNvPr id="481" name="Google Shape;481;p62"/>
            <p:cNvGrpSpPr/>
            <p:nvPr/>
          </p:nvGrpSpPr>
          <p:grpSpPr>
            <a:xfrm>
              <a:off x="8294575" y="3622550"/>
              <a:ext cx="3550750" cy="1144038"/>
              <a:chOff x="8294575" y="4103313"/>
              <a:chExt cx="3550750" cy="1144038"/>
            </a:xfrm>
          </p:grpSpPr>
          <p:sp>
            <p:nvSpPr>
              <p:cNvPr id="482" name="Google Shape;482;p62"/>
              <p:cNvSpPr/>
              <p:nvPr/>
            </p:nvSpPr>
            <p:spPr>
              <a:xfrm>
                <a:off x="8294575" y="4103313"/>
                <a:ext cx="1269000" cy="9600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a:r>
                  <a:rPr lang="en" sz="1867"/>
                  <a:t>Step Ordering model</a:t>
                </a:r>
                <a:endParaRPr sz="1867"/>
              </a:p>
            </p:txBody>
          </p:sp>
          <p:sp>
            <p:nvSpPr>
              <p:cNvPr id="483" name="Google Shape;483;p62"/>
              <p:cNvSpPr/>
              <p:nvPr/>
            </p:nvSpPr>
            <p:spPr>
              <a:xfrm>
                <a:off x="9733625" y="4485800"/>
                <a:ext cx="680700" cy="365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484" name="Google Shape;484;p62"/>
              <p:cNvSpPr txBox="1"/>
              <p:nvPr/>
            </p:nvSpPr>
            <p:spPr>
              <a:xfrm>
                <a:off x="10338125" y="4221050"/>
                <a:ext cx="1507200" cy="1026300"/>
              </a:xfrm>
              <a:prstGeom prst="rect">
                <a:avLst/>
              </a:prstGeom>
              <a:noFill/>
              <a:ln>
                <a:noFill/>
              </a:ln>
            </p:spPr>
            <p:txBody>
              <a:bodyPr spcFirstLastPara="1" wrap="square" lIns="91433" tIns="91433" rIns="91433" bIns="91433" anchor="t" anchorCtr="0">
                <a:noAutofit/>
              </a:bodyPr>
              <a:lstStyle/>
              <a:p>
                <a:pPr algn="ctr"/>
                <a:r>
                  <a:rPr lang="en" sz="1867">
                    <a:solidFill>
                      <a:schemeClr val="dk1"/>
                    </a:solidFill>
                  </a:rPr>
                  <a:t>The complete schema!</a:t>
                </a:r>
                <a:endParaRPr sz="1867">
                  <a:solidFill>
                    <a:schemeClr val="dk1"/>
                  </a:solidFill>
                </a:endParaRPr>
              </a:p>
            </p:txBody>
          </p:sp>
        </p:grpSp>
        <p:grpSp>
          <p:nvGrpSpPr>
            <p:cNvPr id="485" name="Google Shape;485;p62"/>
            <p:cNvGrpSpPr/>
            <p:nvPr/>
          </p:nvGrpSpPr>
          <p:grpSpPr>
            <a:xfrm>
              <a:off x="3755875" y="3458763"/>
              <a:ext cx="4368650" cy="2131075"/>
              <a:chOff x="3755875" y="3939525"/>
              <a:chExt cx="4368650" cy="2131075"/>
            </a:xfrm>
          </p:grpSpPr>
          <p:sp>
            <p:nvSpPr>
              <p:cNvPr id="486" name="Google Shape;486;p62"/>
              <p:cNvSpPr/>
              <p:nvPr/>
            </p:nvSpPr>
            <p:spPr>
              <a:xfrm>
                <a:off x="6742125" y="4499150"/>
                <a:ext cx="1382400" cy="365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487" name="Google Shape;487;p62"/>
              <p:cNvSpPr/>
              <p:nvPr/>
            </p:nvSpPr>
            <p:spPr>
              <a:xfrm>
                <a:off x="5270450" y="4150588"/>
                <a:ext cx="1269000" cy="9600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a:r>
                  <a:rPr lang="en" sz="1867"/>
                  <a:t>Step Inference model</a:t>
                </a:r>
                <a:endParaRPr sz="1867"/>
              </a:p>
            </p:txBody>
          </p:sp>
          <p:sp>
            <p:nvSpPr>
              <p:cNvPr id="488" name="Google Shape;488;p62"/>
              <p:cNvSpPr/>
              <p:nvPr/>
            </p:nvSpPr>
            <p:spPr>
              <a:xfrm>
                <a:off x="3755875" y="5110600"/>
                <a:ext cx="1269000" cy="9600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a:r>
                  <a:rPr lang="en" sz="1867">
                    <a:solidFill>
                      <a:srgbClr val="B45F06"/>
                    </a:solidFill>
                  </a:rPr>
                  <a:t>intended schema name</a:t>
                </a:r>
                <a:endParaRPr sz="1867">
                  <a:solidFill>
                    <a:srgbClr val="B45F06"/>
                  </a:solidFill>
                </a:endParaRPr>
              </a:p>
            </p:txBody>
          </p:sp>
          <p:sp>
            <p:nvSpPr>
              <p:cNvPr id="489" name="Google Shape;489;p62"/>
              <p:cNvSpPr txBox="1"/>
              <p:nvPr/>
            </p:nvSpPr>
            <p:spPr>
              <a:xfrm>
                <a:off x="4186025" y="4714400"/>
                <a:ext cx="793500" cy="807600"/>
              </a:xfrm>
              <a:prstGeom prst="rect">
                <a:avLst/>
              </a:prstGeom>
              <a:noFill/>
              <a:ln>
                <a:noFill/>
              </a:ln>
            </p:spPr>
            <p:txBody>
              <a:bodyPr spcFirstLastPara="1" wrap="square" lIns="91433" tIns="91433" rIns="91433" bIns="91433" anchor="t" anchorCtr="0">
                <a:noAutofit/>
              </a:bodyPr>
              <a:lstStyle/>
              <a:p>
                <a:r>
                  <a:rPr lang="en" sz="1867">
                    <a:latin typeface="Calibri"/>
                    <a:ea typeface="Calibri"/>
                    <a:cs typeface="Calibri"/>
                    <a:sym typeface="Calibri"/>
                  </a:rPr>
                  <a:t>+</a:t>
                </a:r>
                <a:endParaRPr sz="1867">
                  <a:latin typeface="Calibri"/>
                  <a:ea typeface="Calibri"/>
                  <a:cs typeface="Calibri"/>
                  <a:sym typeface="Calibri"/>
                </a:endParaRPr>
              </a:p>
            </p:txBody>
          </p:sp>
          <p:sp>
            <p:nvSpPr>
              <p:cNvPr id="490" name="Google Shape;490;p62"/>
              <p:cNvSpPr txBox="1"/>
              <p:nvPr/>
            </p:nvSpPr>
            <p:spPr>
              <a:xfrm>
                <a:off x="6617325" y="3939525"/>
                <a:ext cx="1507200" cy="430500"/>
              </a:xfrm>
              <a:prstGeom prst="rect">
                <a:avLst/>
              </a:prstGeom>
              <a:noFill/>
              <a:ln>
                <a:noFill/>
              </a:ln>
            </p:spPr>
            <p:txBody>
              <a:bodyPr spcFirstLastPara="1" wrap="square" lIns="91433" tIns="91433" rIns="91433" bIns="91433" anchor="t" anchorCtr="0">
                <a:noAutofit/>
              </a:bodyPr>
              <a:lstStyle/>
              <a:p>
                <a:pPr algn="ctr"/>
                <a:r>
                  <a:rPr lang="en" sz="1867">
                    <a:solidFill>
                      <a:schemeClr val="dk1"/>
                    </a:solidFill>
                  </a:rPr>
                  <a:t>steps in the schema</a:t>
                </a:r>
                <a:endParaRPr sz="1867">
                  <a:solidFill>
                    <a:schemeClr val="dk1"/>
                  </a:solidFill>
                </a:endParaRPr>
              </a:p>
            </p:txBody>
          </p:sp>
        </p:grpSp>
        <p:grpSp>
          <p:nvGrpSpPr>
            <p:cNvPr id="491" name="Google Shape;491;p62"/>
            <p:cNvGrpSpPr/>
            <p:nvPr/>
          </p:nvGrpSpPr>
          <p:grpSpPr>
            <a:xfrm>
              <a:off x="735775" y="3669825"/>
              <a:ext cx="4345800" cy="1920000"/>
              <a:chOff x="735775" y="4150588"/>
              <a:chExt cx="4345800" cy="1920000"/>
            </a:xfrm>
          </p:grpSpPr>
          <p:sp>
            <p:nvSpPr>
              <p:cNvPr id="492" name="Google Shape;492;p62"/>
              <p:cNvSpPr/>
              <p:nvPr/>
            </p:nvSpPr>
            <p:spPr>
              <a:xfrm>
                <a:off x="3699175" y="4485800"/>
                <a:ext cx="1382400" cy="365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493" name="Google Shape;493;p62"/>
              <p:cNvSpPr txBox="1"/>
              <p:nvPr/>
            </p:nvSpPr>
            <p:spPr>
              <a:xfrm>
                <a:off x="3560575" y="4207700"/>
                <a:ext cx="1507200" cy="430500"/>
              </a:xfrm>
              <a:prstGeom prst="rect">
                <a:avLst/>
              </a:prstGeom>
              <a:noFill/>
              <a:ln>
                <a:noFill/>
              </a:ln>
            </p:spPr>
            <p:txBody>
              <a:bodyPr spcFirstLastPara="1" wrap="square" lIns="91433" tIns="91433" rIns="91433" bIns="91433" anchor="t" anchorCtr="0">
                <a:noAutofit/>
              </a:bodyPr>
              <a:lstStyle/>
              <a:p>
                <a:pPr algn="ctr"/>
                <a:r>
                  <a:rPr lang="en" sz="1867">
                    <a:solidFill>
                      <a:schemeClr val="dk1"/>
                    </a:solidFill>
                  </a:rPr>
                  <a:t>events</a:t>
                </a:r>
                <a:endParaRPr sz="1867">
                  <a:solidFill>
                    <a:schemeClr val="dk1"/>
                  </a:solidFill>
                </a:endParaRPr>
              </a:p>
            </p:txBody>
          </p:sp>
          <p:sp>
            <p:nvSpPr>
              <p:cNvPr id="494" name="Google Shape;494;p62"/>
              <p:cNvSpPr/>
              <p:nvPr/>
            </p:nvSpPr>
            <p:spPr>
              <a:xfrm>
                <a:off x="735775" y="4499150"/>
                <a:ext cx="1382400" cy="365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495" name="Google Shape;495;p62"/>
              <p:cNvSpPr/>
              <p:nvPr/>
            </p:nvSpPr>
            <p:spPr>
              <a:xfrm>
                <a:off x="2274175" y="4150588"/>
                <a:ext cx="1269000" cy="9600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a:r>
                  <a:rPr lang="en" sz="1867"/>
                  <a:t>IE model</a:t>
                </a:r>
                <a:endParaRPr sz="1867"/>
              </a:p>
            </p:txBody>
          </p:sp>
          <p:sp>
            <p:nvSpPr>
              <p:cNvPr id="496" name="Google Shape;496;p62"/>
              <p:cNvSpPr/>
              <p:nvPr/>
            </p:nvSpPr>
            <p:spPr>
              <a:xfrm>
                <a:off x="783300" y="5110588"/>
                <a:ext cx="1269000" cy="9600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a:r>
                  <a:rPr lang="en" sz="1867"/>
                  <a:t>KAIROS event ontology</a:t>
                </a:r>
                <a:endParaRPr sz="1867"/>
              </a:p>
            </p:txBody>
          </p:sp>
          <p:sp>
            <p:nvSpPr>
              <p:cNvPr id="497" name="Google Shape;497;p62"/>
              <p:cNvSpPr txBox="1"/>
              <p:nvPr/>
            </p:nvSpPr>
            <p:spPr>
              <a:xfrm>
                <a:off x="1183275" y="4714400"/>
                <a:ext cx="793500" cy="807600"/>
              </a:xfrm>
              <a:prstGeom prst="rect">
                <a:avLst/>
              </a:prstGeom>
              <a:noFill/>
              <a:ln>
                <a:noFill/>
              </a:ln>
            </p:spPr>
            <p:txBody>
              <a:bodyPr spcFirstLastPara="1" wrap="square" lIns="91433" tIns="91433" rIns="91433" bIns="91433" anchor="t" anchorCtr="0">
                <a:noAutofit/>
              </a:bodyPr>
              <a:lstStyle/>
              <a:p>
                <a:r>
                  <a:rPr lang="en" sz="1867">
                    <a:latin typeface="Calibri"/>
                    <a:ea typeface="Calibri"/>
                    <a:cs typeface="Calibri"/>
                    <a:sym typeface="Calibri"/>
                  </a:rPr>
                  <a:t>+</a:t>
                </a:r>
                <a:endParaRPr sz="1867">
                  <a:latin typeface="Calibri"/>
                  <a:ea typeface="Calibri"/>
                  <a:cs typeface="Calibri"/>
                  <a:sym typeface="Calibri"/>
                </a:endParaRPr>
              </a:p>
            </p:txBody>
          </p:sp>
        </p:grpSp>
        <p:sp>
          <p:nvSpPr>
            <p:cNvPr id="498" name="Google Shape;498;p62"/>
            <p:cNvSpPr/>
            <p:nvPr/>
          </p:nvSpPr>
          <p:spPr>
            <a:xfrm>
              <a:off x="3607050" y="3560850"/>
              <a:ext cx="2996100" cy="1143900"/>
            </a:xfrm>
            <a:prstGeom prst="rect">
              <a:avLst/>
            </a:prstGeom>
            <a:noFill/>
            <a:ln w="28575" cap="flat" cmpd="sng">
              <a:solidFill>
                <a:srgbClr val="FF0000"/>
              </a:solidFill>
              <a:prstDash val="solid"/>
              <a:round/>
              <a:headEnd type="none" w="sm" len="sm"/>
              <a:tailEnd type="none" w="sm" len="sm"/>
            </a:ln>
          </p:spPr>
          <p:txBody>
            <a:bodyPr spcFirstLastPara="1" wrap="square" lIns="91433" tIns="91433" rIns="91433" bIns="91433" anchor="ctr" anchorCtr="0">
              <a:noAutofit/>
            </a:bodyPr>
            <a:lstStyle/>
            <a:p>
              <a:endParaRPr sz="1467">
                <a:solidFill>
                  <a:srgbClr val="FF0000"/>
                </a:solidFill>
              </a:endParaRPr>
            </a:p>
          </p:txBody>
        </p:sp>
      </p:grpSp>
    </p:spTree>
    <p:extLst>
      <p:ext uri="{BB962C8B-B14F-4D97-AF65-F5344CB8AC3E}">
        <p14:creationId xmlns:p14="http://schemas.microsoft.com/office/powerpoint/2010/main" val="719805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3"/>
          <p:cNvSpPr txBox="1">
            <a:spLocks noGrp="1"/>
          </p:cNvSpPr>
          <p:nvPr>
            <p:ph type="title"/>
          </p:nvPr>
        </p:nvSpPr>
        <p:spPr>
          <a:xfrm>
            <a:off x="250651" y="195100"/>
            <a:ext cx="11941200" cy="1026400"/>
          </a:xfrm>
          <a:prstGeom prst="rect">
            <a:avLst/>
          </a:prstGeom>
        </p:spPr>
        <p:txBody>
          <a:bodyPr spcFirstLastPara="1" vert="horz" wrap="square" lIns="91433" tIns="45700" rIns="91433" bIns="45700" rtlCol="0" anchor="ctr" anchorCtr="0">
            <a:normAutofit/>
          </a:bodyPr>
          <a:lstStyle/>
          <a:p>
            <a:r>
              <a:rPr lang="en" sz="2667" dirty="0"/>
              <a:t>Schema Induction with </a:t>
            </a:r>
            <a:r>
              <a:rPr lang="en" sz="2667" dirty="0" err="1"/>
              <a:t>wikiHow</a:t>
            </a:r>
            <a:r>
              <a:rPr lang="en" sz="2667" dirty="0"/>
              <a:t> -- </a:t>
            </a:r>
            <a:r>
              <a:rPr lang="en" sz="2667" dirty="0" smtClean="0"/>
              <a:t>Textual</a:t>
            </a:r>
            <a:endParaRPr sz="2667" dirty="0"/>
          </a:p>
        </p:txBody>
      </p:sp>
      <p:sp>
        <p:nvSpPr>
          <p:cNvPr id="505" name="Google Shape;505;p63"/>
          <p:cNvSpPr txBox="1">
            <a:spLocks noGrp="1"/>
          </p:cNvSpPr>
          <p:nvPr>
            <p:ph type="sldNum" idx="12"/>
          </p:nvPr>
        </p:nvSpPr>
        <p:spPr>
          <a:xfrm>
            <a:off x="9931051" y="6482396"/>
            <a:ext cx="2057600" cy="274000"/>
          </a:xfrm>
          <a:prstGeom prst="rect">
            <a:avLst/>
          </a:prstGeom>
        </p:spPr>
        <p:txBody>
          <a:bodyPr spcFirstLastPara="1" vert="horz" wrap="square" lIns="91433" tIns="45700" rIns="91433" bIns="45700" rtlCol="0" anchor="ctr" anchorCtr="0">
            <a:noAutofit/>
          </a:bodyPr>
          <a:lstStyle/>
          <a:p>
            <a:pPr algn="r"/>
            <a:fld id="{00000000-1234-1234-1234-123412341234}" type="slidenum">
              <a:rPr lang="en"/>
              <a:pPr algn="r"/>
              <a:t>34</a:t>
            </a:fld>
            <a:endParaRPr/>
          </a:p>
        </p:txBody>
      </p:sp>
      <p:sp>
        <p:nvSpPr>
          <p:cNvPr id="506" name="Google Shape;506;p63"/>
          <p:cNvSpPr txBox="1"/>
          <p:nvPr/>
        </p:nvSpPr>
        <p:spPr>
          <a:xfrm>
            <a:off x="125392" y="1106851"/>
            <a:ext cx="11941200" cy="4956000"/>
          </a:xfrm>
          <a:prstGeom prst="rect">
            <a:avLst/>
          </a:prstGeom>
          <a:noFill/>
          <a:ln>
            <a:noFill/>
          </a:ln>
        </p:spPr>
        <p:txBody>
          <a:bodyPr spcFirstLastPara="1" wrap="square" lIns="91433" tIns="91433" rIns="91433" bIns="91433" anchor="t" anchorCtr="0">
            <a:noAutofit/>
          </a:bodyPr>
          <a:lstStyle/>
          <a:p>
            <a:pPr marL="457189" indent="-287859">
              <a:lnSpc>
                <a:spcPct val="150000"/>
              </a:lnSpc>
              <a:buClr>
                <a:schemeClr val="dk1"/>
              </a:buClr>
              <a:buSzPts val="1800"/>
              <a:buChar char="•"/>
            </a:pPr>
            <a:r>
              <a:rPr lang="en" sz="2400">
                <a:solidFill>
                  <a:schemeClr val="dk1"/>
                </a:solidFill>
                <a:latin typeface="Calibri"/>
                <a:ea typeface="Calibri"/>
                <a:cs typeface="Calibri"/>
                <a:sym typeface="Calibri"/>
              </a:rPr>
              <a:t>Conversion of IE events to textual form:</a:t>
            </a:r>
            <a:br>
              <a:rPr lang="en" sz="2400">
                <a:solidFill>
                  <a:schemeClr val="dk1"/>
                </a:solidFill>
                <a:latin typeface="Calibri"/>
                <a:ea typeface="Calibri"/>
                <a:cs typeface="Calibri"/>
                <a:sym typeface="Calibri"/>
              </a:rPr>
            </a:br>
            <a:r>
              <a:rPr lang="en" sz="2400">
                <a:solidFill>
                  <a:schemeClr val="dk1"/>
                </a:solidFill>
                <a:latin typeface="Calibri"/>
                <a:ea typeface="Calibri"/>
                <a:cs typeface="Calibri"/>
                <a:sym typeface="Calibri"/>
              </a:rPr>
              <a:t>Take “templates” from event ontology, and instantiate them using extracted arguments.</a:t>
            </a:r>
            <a:endParaRPr sz="2400">
              <a:solidFill>
                <a:schemeClr val="dk1"/>
              </a:solidFill>
              <a:latin typeface="Calibri"/>
              <a:ea typeface="Calibri"/>
              <a:cs typeface="Calibri"/>
              <a:sym typeface="Calibri"/>
            </a:endParaRPr>
          </a:p>
          <a:p>
            <a:pPr marL="914377" lvl="1" indent="-372524">
              <a:lnSpc>
                <a:spcPct val="150000"/>
              </a:lnSpc>
              <a:buClr>
                <a:schemeClr val="dk1"/>
              </a:buClr>
              <a:buSzPts val="1800"/>
              <a:buChar char="•"/>
            </a:pPr>
            <a:r>
              <a:rPr lang="en" sz="2000">
                <a:solidFill>
                  <a:schemeClr val="dk1"/>
                </a:solidFill>
                <a:latin typeface="Calibri"/>
                <a:ea typeface="Calibri"/>
                <a:cs typeface="Calibri"/>
                <a:sym typeface="Calibri"/>
              </a:rPr>
              <a:t>e.g. Event type: </a:t>
            </a:r>
            <a:r>
              <a:rPr lang="en" sz="2000" b="1">
                <a:solidFill>
                  <a:schemeClr val="dk1"/>
                </a:solidFill>
                <a:latin typeface="Calibri"/>
                <a:ea typeface="Calibri"/>
                <a:cs typeface="Calibri"/>
                <a:sym typeface="Calibri"/>
              </a:rPr>
              <a:t>Disaster.Crash.Unspecified</a:t>
            </a:r>
            <a:r>
              <a:rPr lang="en" sz="2000">
                <a:solidFill>
                  <a:schemeClr val="dk1"/>
                </a:solidFill>
                <a:latin typeface="Calibri"/>
                <a:ea typeface="Calibri"/>
                <a:cs typeface="Calibri"/>
                <a:sym typeface="Calibri"/>
              </a:rPr>
              <a:t/>
            </a:r>
            <a:br>
              <a:rPr lang="en" sz="2000">
                <a:solidFill>
                  <a:schemeClr val="dk1"/>
                </a:solidFill>
                <a:latin typeface="Calibri"/>
                <a:ea typeface="Calibri"/>
                <a:cs typeface="Calibri"/>
                <a:sym typeface="Calibri"/>
              </a:rPr>
            </a:br>
            <a:r>
              <a:rPr lang="en" sz="2000" b="1">
                <a:solidFill>
                  <a:schemeClr val="dk1"/>
                </a:solidFill>
                <a:latin typeface="Calibri"/>
                <a:ea typeface="Calibri"/>
                <a:cs typeface="Calibri"/>
                <a:sym typeface="Calibri"/>
              </a:rPr>
              <a:t>Template: </a:t>
            </a:r>
            <a:r>
              <a:rPr lang="en" sz="2000">
                <a:solidFill>
                  <a:schemeClr val="dk1"/>
                </a:solidFill>
                <a:latin typeface="Calibri"/>
                <a:ea typeface="Calibri"/>
                <a:cs typeface="Calibri"/>
                <a:sym typeface="Calibri"/>
              </a:rPr>
              <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	“&lt;arg1&gt; person in &lt;arg2&gt; vehicle crashed into &lt;arg3&gt; at &lt;arg4&gt; place.”</a:t>
            </a:r>
            <a:br>
              <a:rPr lang="en" sz="2000">
                <a:solidFill>
                  <a:schemeClr val="dk1"/>
                </a:solidFill>
                <a:latin typeface="Calibri"/>
                <a:ea typeface="Calibri"/>
                <a:cs typeface="Calibri"/>
                <a:sym typeface="Calibri"/>
              </a:rPr>
            </a:br>
            <a:r>
              <a:rPr lang="en" sz="2000" b="1">
                <a:solidFill>
                  <a:schemeClr val="dk1"/>
                </a:solidFill>
                <a:latin typeface="Calibri"/>
                <a:ea typeface="Calibri"/>
                <a:cs typeface="Calibri"/>
                <a:sym typeface="Calibri"/>
              </a:rPr>
              <a:t>IE output: </a:t>
            </a:r>
            <a:r>
              <a:rPr lang="en" sz="2000">
                <a:solidFill>
                  <a:schemeClr val="dk1"/>
                </a:solidFill>
                <a:latin typeface="Calibri"/>
                <a:ea typeface="Calibri"/>
                <a:cs typeface="Calibri"/>
                <a:sym typeface="Calibri"/>
              </a:rPr>
              <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	Trigger: crashed</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	Arguments: &lt;arg2&gt;: drone;  &lt;arg3&gt;: building</a:t>
            </a:r>
            <a:br>
              <a:rPr lang="en" sz="2000">
                <a:solidFill>
                  <a:schemeClr val="dk1"/>
                </a:solidFill>
                <a:latin typeface="Calibri"/>
                <a:ea typeface="Calibri"/>
                <a:cs typeface="Calibri"/>
                <a:sym typeface="Calibri"/>
              </a:rPr>
            </a:br>
            <a:r>
              <a:rPr lang="en" sz="2000" b="1">
                <a:solidFill>
                  <a:schemeClr val="dk1"/>
                </a:solidFill>
                <a:latin typeface="Calibri"/>
                <a:ea typeface="Calibri"/>
                <a:cs typeface="Calibri"/>
                <a:sym typeface="Calibri"/>
              </a:rPr>
              <a:t>Instantiated template: </a:t>
            </a:r>
            <a:r>
              <a:rPr lang="en" sz="2000">
                <a:solidFill>
                  <a:schemeClr val="dk1"/>
                </a:solidFill>
                <a:latin typeface="Calibri"/>
                <a:ea typeface="Calibri"/>
                <a:cs typeface="Calibri"/>
                <a:sym typeface="Calibri"/>
              </a:rPr>
              <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	“Some person in drone vehicle crashed into building at some place.”</a:t>
            </a:r>
            <a:endParaRPr sz="2000">
              <a:solidFill>
                <a:schemeClr val="dk1"/>
              </a:solidFill>
              <a:latin typeface="Calibri"/>
              <a:ea typeface="Calibri"/>
              <a:cs typeface="Calibri"/>
              <a:sym typeface="Calibri"/>
            </a:endParaRPr>
          </a:p>
          <a:p>
            <a:pPr>
              <a:lnSpc>
                <a:spcPct val="150000"/>
              </a:lnSpc>
            </a:pPr>
            <a:endParaRPr sz="2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9845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4"/>
          <p:cNvSpPr txBox="1"/>
          <p:nvPr/>
        </p:nvSpPr>
        <p:spPr>
          <a:xfrm>
            <a:off x="457200" y="873034"/>
            <a:ext cx="10533600" cy="4533637"/>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1867" b="1"/>
              <a:t>Schema Induction using Videos</a:t>
            </a:r>
            <a:endParaRPr sz="1867" b="1"/>
          </a:p>
          <a:p>
            <a:pPr marL="1219170" lvl="1" indent="-414856">
              <a:buSzPts val="1300"/>
              <a:buChar char="○"/>
            </a:pPr>
            <a:r>
              <a:rPr lang="en" sz="1733"/>
              <a:t>Input: a bag of videos (describing the same task)</a:t>
            </a:r>
            <a:endParaRPr sz="1733"/>
          </a:p>
          <a:p>
            <a:pPr marL="1219170" lvl="1" indent="-414856">
              <a:buSzPts val="1300"/>
              <a:buChar char="○"/>
            </a:pPr>
            <a:r>
              <a:rPr lang="en" sz="1733"/>
              <a:t>Output: schema (ordered set of steps representing the high-level goal)</a:t>
            </a:r>
            <a:endParaRPr sz="1733"/>
          </a:p>
          <a:p>
            <a:endParaRPr sz="1733"/>
          </a:p>
          <a:p>
            <a:endParaRPr sz="1733"/>
          </a:p>
          <a:p>
            <a:endParaRPr sz="1733"/>
          </a:p>
          <a:p>
            <a:endParaRPr sz="1733"/>
          </a:p>
          <a:p>
            <a:endParaRPr sz="1733"/>
          </a:p>
          <a:p>
            <a:endParaRPr sz="1733"/>
          </a:p>
          <a:p>
            <a:endParaRPr sz="1733"/>
          </a:p>
          <a:p>
            <a:endParaRPr sz="1733"/>
          </a:p>
          <a:p>
            <a:endParaRPr sz="1733"/>
          </a:p>
          <a:p>
            <a:endParaRPr sz="1733"/>
          </a:p>
          <a:p>
            <a:endParaRPr sz="1733"/>
          </a:p>
          <a:p>
            <a:endParaRPr sz="1733"/>
          </a:p>
          <a:p>
            <a:pPr marL="609585" indent="-414856">
              <a:buSzPts val="1300"/>
              <a:buChar char="●"/>
            </a:pPr>
            <a:r>
              <a:rPr lang="en" sz="1733" b="1"/>
              <a:t>Format of Schema</a:t>
            </a:r>
            <a:r>
              <a:rPr lang="en" sz="1733"/>
              <a:t> (Directed Graph with nodes as steps / FST with edges as steps)</a:t>
            </a:r>
            <a:endParaRPr sz="1733"/>
          </a:p>
        </p:txBody>
      </p:sp>
      <p:pic>
        <p:nvPicPr>
          <p:cNvPr id="512" name="Google Shape;512;p64"/>
          <p:cNvPicPr preferRelativeResize="0"/>
          <p:nvPr/>
        </p:nvPicPr>
        <p:blipFill>
          <a:blip r:embed="rId3">
            <a:alphaModFix/>
          </a:blip>
          <a:stretch>
            <a:fillRect/>
          </a:stretch>
        </p:blipFill>
        <p:spPr>
          <a:xfrm>
            <a:off x="1265033" y="1940234"/>
            <a:ext cx="8917936" cy="2871300"/>
          </a:xfrm>
          <a:prstGeom prst="rect">
            <a:avLst/>
          </a:prstGeom>
          <a:noFill/>
          <a:ln>
            <a:noFill/>
          </a:ln>
        </p:spPr>
      </p:pic>
      <p:pic>
        <p:nvPicPr>
          <p:cNvPr id="513" name="Google Shape;513;p64"/>
          <p:cNvPicPr preferRelativeResize="0"/>
          <p:nvPr/>
        </p:nvPicPr>
        <p:blipFill>
          <a:blip r:embed="rId4">
            <a:alphaModFix/>
          </a:blip>
          <a:stretch>
            <a:fillRect/>
          </a:stretch>
        </p:blipFill>
        <p:spPr>
          <a:xfrm>
            <a:off x="4797500" y="5306168"/>
            <a:ext cx="6667832" cy="1551833"/>
          </a:xfrm>
          <a:prstGeom prst="rect">
            <a:avLst/>
          </a:prstGeom>
          <a:noFill/>
          <a:ln>
            <a:noFill/>
          </a:ln>
        </p:spPr>
      </p:pic>
      <p:pic>
        <p:nvPicPr>
          <p:cNvPr id="514" name="Google Shape;514;p64"/>
          <p:cNvPicPr preferRelativeResize="0"/>
          <p:nvPr/>
        </p:nvPicPr>
        <p:blipFill>
          <a:blip r:embed="rId5">
            <a:alphaModFix/>
          </a:blip>
          <a:stretch>
            <a:fillRect/>
          </a:stretch>
        </p:blipFill>
        <p:spPr>
          <a:xfrm>
            <a:off x="2063533" y="5306168"/>
            <a:ext cx="2315968" cy="1551833"/>
          </a:xfrm>
          <a:prstGeom prst="rect">
            <a:avLst/>
          </a:prstGeom>
          <a:noFill/>
          <a:ln>
            <a:noFill/>
          </a:ln>
        </p:spPr>
      </p:pic>
      <p:sp>
        <p:nvSpPr>
          <p:cNvPr id="515" name="Google Shape;515;p64"/>
          <p:cNvSpPr txBox="1">
            <a:spLocks noGrp="1"/>
          </p:cNvSpPr>
          <p:nvPr>
            <p:ph type="title"/>
          </p:nvPr>
        </p:nvSpPr>
        <p:spPr>
          <a:xfrm>
            <a:off x="250651" y="195100"/>
            <a:ext cx="11941200" cy="1026400"/>
          </a:xfrm>
          <a:prstGeom prst="rect">
            <a:avLst/>
          </a:prstGeom>
        </p:spPr>
        <p:txBody>
          <a:bodyPr spcFirstLastPara="1" vert="horz" wrap="square" lIns="91433" tIns="45700" rIns="91433" bIns="45700" rtlCol="0" anchor="ctr" anchorCtr="0">
            <a:normAutofit/>
          </a:bodyPr>
          <a:lstStyle/>
          <a:p>
            <a:r>
              <a:rPr lang="en" sz="2667" dirty="0"/>
              <a:t>Schema Induction with </a:t>
            </a:r>
            <a:r>
              <a:rPr lang="en" sz="2667" dirty="0" err="1"/>
              <a:t>wikiHow</a:t>
            </a:r>
            <a:r>
              <a:rPr lang="en" sz="2667" dirty="0"/>
              <a:t> -- Multimodal  </a:t>
            </a:r>
            <a:r>
              <a:rPr lang="en" sz="2667" dirty="0" smtClean="0"/>
              <a:t>[</a:t>
            </a:r>
            <a:r>
              <a:rPr lang="en-US" sz="2667" dirty="0" smtClean="0"/>
              <a:t>Yang et al., 2021</a:t>
            </a:r>
            <a:r>
              <a:rPr lang="en" sz="2667" dirty="0" smtClean="0"/>
              <a:t>]</a:t>
            </a:r>
            <a:endParaRPr sz="2667" dirty="0"/>
          </a:p>
        </p:txBody>
      </p:sp>
    </p:spTree>
    <p:extLst>
      <p:ext uri="{BB962C8B-B14F-4D97-AF65-F5344CB8AC3E}">
        <p14:creationId xmlns:p14="http://schemas.microsoft.com/office/powerpoint/2010/main" val="1457463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5"/>
          <p:cNvSpPr txBox="1">
            <a:spLocks noGrp="1"/>
          </p:cNvSpPr>
          <p:nvPr>
            <p:ph type="sldNum" idx="12"/>
          </p:nvPr>
        </p:nvSpPr>
        <p:spPr>
          <a:xfrm>
            <a:off x="6457951" y="4767263"/>
            <a:ext cx="2057600" cy="274000"/>
          </a:xfrm>
          <a:prstGeom prst="rect">
            <a:avLst/>
          </a:prstGeom>
        </p:spPr>
        <p:txBody>
          <a:bodyPr spcFirstLastPara="1" vert="horz" wrap="square" lIns="91433" tIns="45700" rIns="91433" bIns="45700" rtlCol="0" anchor="ctr" anchorCtr="0">
            <a:noAutofit/>
          </a:bodyPr>
          <a:lstStyle/>
          <a:p>
            <a:pPr algn="r"/>
            <a:fld id="{00000000-1234-1234-1234-123412341234}" type="slidenum">
              <a:rPr lang="en"/>
              <a:pPr algn="r"/>
              <a:t>36</a:t>
            </a:fld>
            <a:endParaRPr/>
          </a:p>
        </p:txBody>
      </p:sp>
      <p:sp>
        <p:nvSpPr>
          <p:cNvPr id="522" name="Google Shape;522;p65"/>
          <p:cNvSpPr txBox="1"/>
          <p:nvPr/>
        </p:nvSpPr>
        <p:spPr>
          <a:xfrm>
            <a:off x="467351" y="1017200"/>
            <a:ext cx="2140400" cy="492428"/>
          </a:xfrm>
          <a:prstGeom prst="rect">
            <a:avLst/>
          </a:prstGeom>
          <a:noFill/>
          <a:ln>
            <a:noFill/>
          </a:ln>
        </p:spPr>
        <p:txBody>
          <a:bodyPr spcFirstLastPara="1" wrap="square" lIns="91433" tIns="91433" rIns="91433" bIns="91433" anchor="t" anchorCtr="0">
            <a:spAutoFit/>
          </a:bodyPr>
          <a:lstStyle/>
          <a:p>
            <a:r>
              <a:rPr lang="en" sz="2000" b="1">
                <a:latin typeface="Calibri"/>
                <a:ea typeface="Calibri"/>
                <a:cs typeface="Calibri"/>
                <a:sym typeface="Calibri"/>
              </a:rPr>
              <a:t>Task: Blacken</a:t>
            </a:r>
            <a:r>
              <a:rPr lang="en" sz="1467" b="1">
                <a:latin typeface="Calibri"/>
                <a:ea typeface="Calibri"/>
                <a:cs typeface="Calibri"/>
                <a:sym typeface="Calibri"/>
              </a:rPr>
              <a:t> </a:t>
            </a:r>
            <a:r>
              <a:rPr lang="en" sz="2000" b="1">
                <a:latin typeface="Calibri"/>
                <a:ea typeface="Calibri"/>
                <a:cs typeface="Calibri"/>
                <a:sym typeface="Calibri"/>
              </a:rPr>
              <a:t>Fish</a:t>
            </a:r>
            <a:endParaRPr sz="1467" b="1">
              <a:latin typeface="Calibri"/>
              <a:ea typeface="Calibri"/>
              <a:cs typeface="Calibri"/>
              <a:sym typeface="Calibri"/>
            </a:endParaRPr>
          </a:p>
        </p:txBody>
      </p:sp>
      <p:sp>
        <p:nvSpPr>
          <p:cNvPr id="523" name="Google Shape;523;p65"/>
          <p:cNvSpPr/>
          <p:nvPr/>
        </p:nvSpPr>
        <p:spPr>
          <a:xfrm>
            <a:off x="579525" y="3143851"/>
            <a:ext cx="607200" cy="5704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r>
              <a:rPr lang="en" sz="1467"/>
              <a:t> </a:t>
            </a:r>
            <a:r>
              <a:rPr lang="en" sz="2000" b="1">
                <a:latin typeface="Calibri"/>
                <a:ea typeface="Calibri"/>
                <a:cs typeface="Calibri"/>
                <a:sym typeface="Calibri"/>
              </a:rPr>
              <a:t>0</a:t>
            </a:r>
            <a:endParaRPr sz="2000" b="1">
              <a:latin typeface="Calibri"/>
              <a:ea typeface="Calibri"/>
              <a:cs typeface="Calibri"/>
              <a:sym typeface="Calibri"/>
            </a:endParaRPr>
          </a:p>
        </p:txBody>
      </p:sp>
      <p:sp>
        <p:nvSpPr>
          <p:cNvPr id="524" name="Google Shape;524;p65"/>
          <p:cNvSpPr/>
          <p:nvPr/>
        </p:nvSpPr>
        <p:spPr>
          <a:xfrm>
            <a:off x="2201175" y="1742351"/>
            <a:ext cx="607200" cy="570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r>
              <a:rPr lang="en" sz="1467"/>
              <a:t> </a:t>
            </a:r>
            <a:r>
              <a:rPr lang="en" sz="2000" b="1">
                <a:latin typeface="Calibri"/>
                <a:ea typeface="Calibri"/>
                <a:cs typeface="Calibri"/>
                <a:sym typeface="Calibri"/>
              </a:rPr>
              <a:t>1</a:t>
            </a:r>
            <a:endParaRPr sz="2000" b="1">
              <a:latin typeface="Calibri"/>
              <a:ea typeface="Calibri"/>
              <a:cs typeface="Calibri"/>
              <a:sym typeface="Calibri"/>
            </a:endParaRPr>
          </a:p>
        </p:txBody>
      </p:sp>
      <p:sp>
        <p:nvSpPr>
          <p:cNvPr id="525" name="Google Shape;525;p65"/>
          <p:cNvSpPr/>
          <p:nvPr/>
        </p:nvSpPr>
        <p:spPr>
          <a:xfrm>
            <a:off x="2409400" y="3608875"/>
            <a:ext cx="607200" cy="570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r>
              <a:rPr lang="en" sz="1467"/>
              <a:t> </a:t>
            </a:r>
            <a:r>
              <a:rPr lang="en" sz="2000" b="1">
                <a:latin typeface="Calibri"/>
                <a:ea typeface="Calibri"/>
                <a:cs typeface="Calibri"/>
                <a:sym typeface="Calibri"/>
              </a:rPr>
              <a:t>3</a:t>
            </a:r>
            <a:endParaRPr sz="2000" b="1">
              <a:latin typeface="Calibri"/>
              <a:ea typeface="Calibri"/>
              <a:cs typeface="Calibri"/>
              <a:sym typeface="Calibri"/>
            </a:endParaRPr>
          </a:p>
        </p:txBody>
      </p:sp>
      <p:sp>
        <p:nvSpPr>
          <p:cNvPr id="526" name="Google Shape;526;p65"/>
          <p:cNvSpPr/>
          <p:nvPr/>
        </p:nvSpPr>
        <p:spPr>
          <a:xfrm>
            <a:off x="4008525" y="5429851"/>
            <a:ext cx="607200" cy="570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r>
              <a:rPr lang="en" sz="1467"/>
              <a:t> </a:t>
            </a:r>
            <a:r>
              <a:rPr lang="en" sz="2000" b="1">
                <a:latin typeface="Calibri"/>
                <a:ea typeface="Calibri"/>
                <a:cs typeface="Calibri"/>
                <a:sym typeface="Calibri"/>
              </a:rPr>
              <a:t>5</a:t>
            </a:r>
            <a:endParaRPr sz="2000" b="1">
              <a:latin typeface="Calibri"/>
              <a:ea typeface="Calibri"/>
              <a:cs typeface="Calibri"/>
              <a:sym typeface="Calibri"/>
            </a:endParaRPr>
          </a:p>
        </p:txBody>
      </p:sp>
      <p:sp>
        <p:nvSpPr>
          <p:cNvPr id="527" name="Google Shape;527;p65"/>
          <p:cNvSpPr/>
          <p:nvPr/>
        </p:nvSpPr>
        <p:spPr>
          <a:xfrm>
            <a:off x="5608725" y="3982051"/>
            <a:ext cx="607200" cy="570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r>
              <a:rPr lang="en" sz="1467"/>
              <a:t> </a:t>
            </a:r>
            <a:r>
              <a:rPr lang="en" sz="2000" b="1">
                <a:latin typeface="Calibri"/>
                <a:ea typeface="Calibri"/>
                <a:cs typeface="Calibri"/>
                <a:sym typeface="Calibri"/>
              </a:rPr>
              <a:t>2</a:t>
            </a:r>
            <a:endParaRPr sz="2000" b="1">
              <a:latin typeface="Calibri"/>
              <a:ea typeface="Calibri"/>
              <a:cs typeface="Calibri"/>
              <a:sym typeface="Calibri"/>
            </a:endParaRPr>
          </a:p>
        </p:txBody>
      </p:sp>
      <p:sp>
        <p:nvSpPr>
          <p:cNvPr id="528" name="Google Shape;528;p65"/>
          <p:cNvSpPr/>
          <p:nvPr/>
        </p:nvSpPr>
        <p:spPr>
          <a:xfrm>
            <a:off x="8123325" y="3143851"/>
            <a:ext cx="607200" cy="570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r>
              <a:rPr lang="en" sz="1467"/>
              <a:t> </a:t>
            </a:r>
            <a:r>
              <a:rPr lang="en" sz="2000" b="1">
                <a:latin typeface="Calibri"/>
                <a:ea typeface="Calibri"/>
                <a:cs typeface="Calibri"/>
                <a:sym typeface="Calibri"/>
              </a:rPr>
              <a:t>4</a:t>
            </a:r>
            <a:endParaRPr sz="2000" b="1">
              <a:latin typeface="Calibri"/>
              <a:ea typeface="Calibri"/>
              <a:cs typeface="Calibri"/>
              <a:sym typeface="Calibri"/>
            </a:endParaRPr>
          </a:p>
        </p:txBody>
      </p:sp>
      <p:sp>
        <p:nvSpPr>
          <p:cNvPr id="529" name="Google Shape;529;p65"/>
          <p:cNvSpPr/>
          <p:nvPr/>
        </p:nvSpPr>
        <p:spPr>
          <a:xfrm>
            <a:off x="10485525" y="3143851"/>
            <a:ext cx="607200" cy="570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r>
              <a:rPr lang="en" sz="1467"/>
              <a:t> </a:t>
            </a:r>
            <a:r>
              <a:rPr lang="en" sz="2000" b="1">
                <a:latin typeface="Calibri"/>
                <a:ea typeface="Calibri"/>
                <a:cs typeface="Calibri"/>
                <a:sym typeface="Calibri"/>
              </a:rPr>
              <a:t>6</a:t>
            </a:r>
            <a:endParaRPr sz="2000" b="1">
              <a:latin typeface="Calibri"/>
              <a:ea typeface="Calibri"/>
              <a:cs typeface="Calibri"/>
              <a:sym typeface="Calibri"/>
            </a:endParaRPr>
          </a:p>
        </p:txBody>
      </p:sp>
      <p:sp>
        <p:nvSpPr>
          <p:cNvPr id="530" name="Google Shape;530;p65"/>
          <p:cNvSpPr/>
          <p:nvPr/>
        </p:nvSpPr>
        <p:spPr>
          <a:xfrm>
            <a:off x="10541475" y="3182700"/>
            <a:ext cx="495200" cy="492800"/>
          </a:xfrm>
          <a:prstGeom prst="ellipse">
            <a:avLst/>
          </a:prstGeom>
          <a:no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endParaRPr sz="2400"/>
          </a:p>
        </p:txBody>
      </p:sp>
      <p:cxnSp>
        <p:nvCxnSpPr>
          <p:cNvPr id="531" name="Google Shape;531;p65"/>
          <p:cNvCxnSpPr>
            <a:stCxn id="523" idx="7"/>
            <a:endCxn id="524" idx="2"/>
          </p:cNvCxnSpPr>
          <p:nvPr/>
        </p:nvCxnSpPr>
        <p:spPr>
          <a:xfrm rot="10800000" flipH="1">
            <a:off x="1097803" y="2027383"/>
            <a:ext cx="1103200" cy="1200000"/>
          </a:xfrm>
          <a:prstGeom prst="straightConnector1">
            <a:avLst/>
          </a:prstGeom>
          <a:noFill/>
          <a:ln w="9525" cap="flat" cmpd="sng">
            <a:solidFill>
              <a:schemeClr val="dk2"/>
            </a:solidFill>
            <a:prstDash val="solid"/>
            <a:round/>
            <a:headEnd type="none" w="med" len="med"/>
            <a:tailEnd type="triangle" w="med" len="med"/>
          </a:ln>
        </p:spPr>
      </p:cxnSp>
      <p:cxnSp>
        <p:nvCxnSpPr>
          <p:cNvPr id="532" name="Google Shape;532;p65"/>
          <p:cNvCxnSpPr>
            <a:stCxn id="523" idx="5"/>
            <a:endCxn id="525" idx="2"/>
          </p:cNvCxnSpPr>
          <p:nvPr/>
        </p:nvCxnSpPr>
        <p:spPr>
          <a:xfrm>
            <a:off x="1097803" y="3630717"/>
            <a:ext cx="1311600" cy="263200"/>
          </a:xfrm>
          <a:prstGeom prst="straightConnector1">
            <a:avLst/>
          </a:prstGeom>
          <a:noFill/>
          <a:ln w="9525" cap="flat" cmpd="sng">
            <a:solidFill>
              <a:schemeClr val="dk2"/>
            </a:solidFill>
            <a:prstDash val="solid"/>
            <a:round/>
            <a:headEnd type="none" w="med" len="med"/>
            <a:tailEnd type="triangle" w="med" len="med"/>
          </a:ln>
        </p:spPr>
      </p:cxnSp>
      <p:cxnSp>
        <p:nvCxnSpPr>
          <p:cNvPr id="533" name="Google Shape;533;p65"/>
          <p:cNvCxnSpPr>
            <a:stCxn id="524" idx="6"/>
            <a:endCxn id="529" idx="1"/>
          </p:cNvCxnSpPr>
          <p:nvPr/>
        </p:nvCxnSpPr>
        <p:spPr>
          <a:xfrm>
            <a:off x="2808375" y="2027551"/>
            <a:ext cx="7766000" cy="1200000"/>
          </a:xfrm>
          <a:prstGeom prst="curvedConnector2">
            <a:avLst/>
          </a:prstGeom>
          <a:noFill/>
          <a:ln w="9525" cap="flat" cmpd="sng">
            <a:solidFill>
              <a:schemeClr val="dk2"/>
            </a:solidFill>
            <a:prstDash val="solid"/>
            <a:round/>
            <a:headEnd type="none" w="med" len="med"/>
            <a:tailEnd type="triangle" w="med" len="med"/>
          </a:ln>
        </p:spPr>
      </p:cxnSp>
      <p:cxnSp>
        <p:nvCxnSpPr>
          <p:cNvPr id="534" name="Google Shape;534;p65"/>
          <p:cNvCxnSpPr>
            <a:stCxn id="528" idx="6"/>
            <a:endCxn id="529" idx="2"/>
          </p:cNvCxnSpPr>
          <p:nvPr/>
        </p:nvCxnSpPr>
        <p:spPr>
          <a:xfrm>
            <a:off x="8730525" y="3429051"/>
            <a:ext cx="1755200" cy="800"/>
          </a:xfrm>
          <a:prstGeom prst="curvedConnector3">
            <a:avLst>
              <a:gd name="adj1" fmla="val 50000"/>
            </a:avLst>
          </a:prstGeom>
          <a:noFill/>
          <a:ln w="9525" cap="flat" cmpd="sng">
            <a:solidFill>
              <a:schemeClr val="dk2"/>
            </a:solidFill>
            <a:prstDash val="solid"/>
            <a:round/>
            <a:headEnd type="none" w="med" len="med"/>
            <a:tailEnd type="triangle" w="med" len="med"/>
          </a:ln>
        </p:spPr>
      </p:cxnSp>
      <p:cxnSp>
        <p:nvCxnSpPr>
          <p:cNvPr id="535" name="Google Shape;535;p65"/>
          <p:cNvCxnSpPr>
            <a:stCxn id="526" idx="6"/>
            <a:endCxn id="530" idx="4"/>
          </p:cNvCxnSpPr>
          <p:nvPr/>
        </p:nvCxnSpPr>
        <p:spPr>
          <a:xfrm rot="10800000" flipH="1">
            <a:off x="4615725" y="3675451"/>
            <a:ext cx="6173200" cy="2039600"/>
          </a:xfrm>
          <a:prstGeom prst="curvedConnector2">
            <a:avLst/>
          </a:prstGeom>
          <a:noFill/>
          <a:ln w="9525" cap="flat" cmpd="sng">
            <a:solidFill>
              <a:schemeClr val="dk2"/>
            </a:solidFill>
            <a:prstDash val="solid"/>
            <a:round/>
            <a:headEnd type="none" w="med" len="med"/>
            <a:tailEnd type="triangle" w="med" len="med"/>
          </a:ln>
        </p:spPr>
      </p:cxnSp>
      <p:cxnSp>
        <p:nvCxnSpPr>
          <p:cNvPr id="536" name="Google Shape;536;p65"/>
          <p:cNvCxnSpPr>
            <a:stCxn id="527" idx="6"/>
            <a:endCxn id="528" idx="3"/>
          </p:cNvCxnSpPr>
          <p:nvPr/>
        </p:nvCxnSpPr>
        <p:spPr>
          <a:xfrm rot="10800000" flipH="1">
            <a:off x="6215925" y="3630851"/>
            <a:ext cx="1996400" cy="636400"/>
          </a:xfrm>
          <a:prstGeom prst="curvedConnector2">
            <a:avLst/>
          </a:prstGeom>
          <a:noFill/>
          <a:ln w="9525" cap="flat" cmpd="sng">
            <a:solidFill>
              <a:schemeClr val="dk2"/>
            </a:solidFill>
            <a:prstDash val="solid"/>
            <a:round/>
            <a:headEnd type="none" w="med" len="med"/>
            <a:tailEnd type="triangle" w="med" len="med"/>
          </a:ln>
        </p:spPr>
      </p:cxnSp>
      <p:cxnSp>
        <p:nvCxnSpPr>
          <p:cNvPr id="537" name="Google Shape;537;p65"/>
          <p:cNvCxnSpPr>
            <a:stCxn id="524" idx="5"/>
            <a:endCxn id="527" idx="1"/>
          </p:cNvCxnSpPr>
          <p:nvPr/>
        </p:nvCxnSpPr>
        <p:spPr>
          <a:xfrm rot="-5400000" flipH="1">
            <a:off x="3290252" y="1658417"/>
            <a:ext cx="1836400" cy="2978000"/>
          </a:xfrm>
          <a:prstGeom prst="curvedConnector3">
            <a:avLst>
              <a:gd name="adj1" fmla="val 50004"/>
            </a:avLst>
          </a:prstGeom>
          <a:noFill/>
          <a:ln w="9525" cap="flat" cmpd="sng">
            <a:solidFill>
              <a:schemeClr val="dk2"/>
            </a:solidFill>
            <a:prstDash val="solid"/>
            <a:round/>
            <a:headEnd type="none" w="med" len="med"/>
            <a:tailEnd type="triangle" w="med" len="med"/>
          </a:ln>
        </p:spPr>
      </p:cxnSp>
      <p:cxnSp>
        <p:nvCxnSpPr>
          <p:cNvPr id="538" name="Google Shape;538;p65"/>
          <p:cNvCxnSpPr>
            <a:stCxn id="525" idx="6"/>
            <a:endCxn id="527" idx="2"/>
          </p:cNvCxnSpPr>
          <p:nvPr/>
        </p:nvCxnSpPr>
        <p:spPr>
          <a:xfrm>
            <a:off x="3016600" y="3894075"/>
            <a:ext cx="2592000" cy="373200"/>
          </a:xfrm>
          <a:prstGeom prst="curvedConnector3">
            <a:avLst>
              <a:gd name="adj1" fmla="val 50002"/>
            </a:avLst>
          </a:prstGeom>
          <a:noFill/>
          <a:ln w="9525" cap="flat" cmpd="sng">
            <a:solidFill>
              <a:schemeClr val="dk2"/>
            </a:solidFill>
            <a:prstDash val="solid"/>
            <a:round/>
            <a:headEnd type="none" w="med" len="med"/>
            <a:tailEnd type="triangle" w="med" len="med"/>
          </a:ln>
        </p:spPr>
      </p:cxnSp>
      <p:cxnSp>
        <p:nvCxnSpPr>
          <p:cNvPr id="539" name="Google Shape;539;p65"/>
          <p:cNvCxnSpPr>
            <a:stCxn id="523" idx="4"/>
            <a:endCxn id="526" idx="2"/>
          </p:cNvCxnSpPr>
          <p:nvPr/>
        </p:nvCxnSpPr>
        <p:spPr>
          <a:xfrm rot="-5400000" flipH="1">
            <a:off x="1445525" y="3151851"/>
            <a:ext cx="2000800" cy="3125600"/>
          </a:xfrm>
          <a:prstGeom prst="curvedConnector2">
            <a:avLst/>
          </a:prstGeom>
          <a:noFill/>
          <a:ln w="9525" cap="flat" cmpd="sng">
            <a:solidFill>
              <a:schemeClr val="dk2"/>
            </a:solidFill>
            <a:prstDash val="solid"/>
            <a:round/>
            <a:headEnd type="none" w="med" len="med"/>
            <a:tailEnd type="triangle" w="med" len="med"/>
          </a:ln>
        </p:spPr>
      </p:cxnSp>
      <p:sp>
        <p:nvSpPr>
          <p:cNvPr id="540" name="Google Shape;540;p65"/>
          <p:cNvSpPr txBox="1"/>
          <p:nvPr/>
        </p:nvSpPr>
        <p:spPr>
          <a:xfrm rot="-2570">
            <a:off x="3091223" y="3436309"/>
            <a:ext cx="2140400" cy="513075"/>
          </a:xfrm>
          <a:prstGeom prst="rect">
            <a:avLst/>
          </a:prstGeom>
          <a:noFill/>
          <a:ln>
            <a:noFill/>
          </a:ln>
        </p:spPr>
        <p:txBody>
          <a:bodyPr spcFirstLastPara="1" wrap="square" lIns="91433" tIns="91433" rIns="91433" bIns="91433" anchor="t" anchorCtr="0">
            <a:spAutoFit/>
          </a:bodyPr>
          <a:lstStyle/>
          <a:p>
            <a:r>
              <a:rPr lang="en" sz="1067">
                <a:latin typeface="Calibri"/>
                <a:ea typeface="Calibri"/>
                <a:cs typeface="Calibri"/>
                <a:sym typeface="Calibri"/>
              </a:rPr>
              <a:t>Turn and season the other side of the veal chops. | </a:t>
            </a:r>
            <a:r>
              <a:rPr lang="en" sz="1067" b="1">
                <a:latin typeface="Calibri"/>
                <a:ea typeface="Calibri"/>
                <a:cs typeface="Calibri"/>
                <a:sym typeface="Calibri"/>
              </a:rPr>
              <a:t>0.925</a:t>
            </a:r>
            <a:endParaRPr sz="1067" b="1">
              <a:latin typeface="Calibri"/>
              <a:ea typeface="Calibri"/>
              <a:cs typeface="Calibri"/>
              <a:sym typeface="Calibri"/>
            </a:endParaRPr>
          </a:p>
        </p:txBody>
      </p:sp>
      <p:sp>
        <p:nvSpPr>
          <p:cNvPr id="541" name="Google Shape;541;p65"/>
          <p:cNvSpPr txBox="1"/>
          <p:nvPr/>
        </p:nvSpPr>
        <p:spPr>
          <a:xfrm>
            <a:off x="431500" y="5364401"/>
            <a:ext cx="2315600" cy="348864"/>
          </a:xfrm>
          <a:prstGeom prst="rect">
            <a:avLst/>
          </a:prstGeom>
          <a:noFill/>
          <a:ln>
            <a:noFill/>
          </a:ln>
        </p:spPr>
        <p:txBody>
          <a:bodyPr spcFirstLastPara="1" wrap="square" lIns="91433" tIns="91433" rIns="91433" bIns="91433" anchor="t" anchorCtr="0">
            <a:spAutoFit/>
          </a:bodyPr>
          <a:lstStyle/>
          <a:p>
            <a:r>
              <a:rPr lang="en" sz="1067">
                <a:latin typeface="Calibri"/>
                <a:ea typeface="Calibri"/>
                <a:cs typeface="Calibri"/>
                <a:sym typeface="Calibri"/>
              </a:rPr>
              <a:t>Grill yellowfin tuna steaks. | </a:t>
            </a:r>
            <a:r>
              <a:rPr lang="en" sz="1067" b="1">
                <a:latin typeface="Calibri"/>
                <a:ea typeface="Calibri"/>
                <a:cs typeface="Calibri"/>
                <a:sym typeface="Calibri"/>
              </a:rPr>
              <a:t>0.936</a:t>
            </a:r>
            <a:endParaRPr sz="1067" b="1">
              <a:latin typeface="Calibri"/>
              <a:ea typeface="Calibri"/>
              <a:cs typeface="Calibri"/>
              <a:sym typeface="Calibri"/>
            </a:endParaRPr>
          </a:p>
        </p:txBody>
      </p:sp>
      <p:sp>
        <p:nvSpPr>
          <p:cNvPr id="542" name="Google Shape;542;p65"/>
          <p:cNvSpPr txBox="1"/>
          <p:nvPr/>
        </p:nvSpPr>
        <p:spPr>
          <a:xfrm>
            <a:off x="4008525" y="1509801"/>
            <a:ext cx="2485600" cy="513075"/>
          </a:xfrm>
          <a:prstGeom prst="rect">
            <a:avLst/>
          </a:prstGeom>
          <a:noFill/>
          <a:ln>
            <a:noFill/>
          </a:ln>
        </p:spPr>
        <p:txBody>
          <a:bodyPr spcFirstLastPara="1" wrap="square" lIns="91433" tIns="91433" rIns="91433" bIns="91433" anchor="t" anchorCtr="0">
            <a:spAutoFit/>
          </a:bodyPr>
          <a:lstStyle/>
          <a:p>
            <a:r>
              <a:rPr lang="en" sz="1067">
                <a:latin typeface="Calibri"/>
                <a:ea typeface="Calibri"/>
                <a:cs typeface="Calibri"/>
                <a:sym typeface="Calibri"/>
              </a:rPr>
              <a:t>Sprinkle both sides of the meat with blackening spices. | </a:t>
            </a:r>
            <a:r>
              <a:rPr lang="en" sz="1067" b="1">
                <a:latin typeface="Calibri"/>
                <a:ea typeface="Calibri"/>
                <a:cs typeface="Calibri"/>
                <a:sym typeface="Calibri"/>
              </a:rPr>
              <a:t>1.</a:t>
            </a:r>
            <a:endParaRPr sz="1067" b="1">
              <a:latin typeface="Calibri"/>
              <a:ea typeface="Calibri"/>
              <a:cs typeface="Calibri"/>
              <a:sym typeface="Calibri"/>
            </a:endParaRPr>
          </a:p>
        </p:txBody>
      </p:sp>
      <p:sp>
        <p:nvSpPr>
          <p:cNvPr id="543" name="Google Shape;543;p65"/>
          <p:cNvSpPr txBox="1"/>
          <p:nvPr/>
        </p:nvSpPr>
        <p:spPr>
          <a:xfrm>
            <a:off x="378375" y="1936675"/>
            <a:ext cx="1528400" cy="841498"/>
          </a:xfrm>
          <a:prstGeom prst="rect">
            <a:avLst/>
          </a:prstGeom>
          <a:noFill/>
          <a:ln>
            <a:noFill/>
          </a:ln>
        </p:spPr>
        <p:txBody>
          <a:bodyPr spcFirstLastPara="1" wrap="square" lIns="91433" tIns="91433" rIns="91433" bIns="91433" anchor="t" anchorCtr="0">
            <a:spAutoFit/>
          </a:bodyPr>
          <a:lstStyle/>
          <a:p>
            <a:r>
              <a:rPr lang="en" sz="1067">
                <a:latin typeface="Calibri"/>
                <a:ea typeface="Calibri"/>
                <a:cs typeface="Calibri"/>
                <a:sym typeface="Calibri"/>
              </a:rPr>
              <a:t>Sprinkle both sides of the meat with blackening spices. | </a:t>
            </a:r>
            <a:r>
              <a:rPr lang="en" sz="1067" b="1">
                <a:latin typeface="Calibri"/>
                <a:ea typeface="Calibri"/>
                <a:cs typeface="Calibri"/>
                <a:sym typeface="Calibri"/>
              </a:rPr>
              <a:t>0.839</a:t>
            </a:r>
            <a:endParaRPr sz="1067" b="1">
              <a:latin typeface="Calibri"/>
              <a:ea typeface="Calibri"/>
              <a:cs typeface="Calibri"/>
              <a:sym typeface="Calibri"/>
            </a:endParaRPr>
          </a:p>
        </p:txBody>
      </p:sp>
      <p:sp>
        <p:nvSpPr>
          <p:cNvPr id="544" name="Google Shape;544;p65"/>
          <p:cNvSpPr txBox="1"/>
          <p:nvPr/>
        </p:nvSpPr>
        <p:spPr>
          <a:xfrm rot="-2699">
            <a:off x="1279877" y="3167753"/>
            <a:ext cx="1528400" cy="513075"/>
          </a:xfrm>
          <a:prstGeom prst="rect">
            <a:avLst/>
          </a:prstGeom>
          <a:noFill/>
          <a:ln>
            <a:noFill/>
          </a:ln>
        </p:spPr>
        <p:txBody>
          <a:bodyPr spcFirstLastPara="1" wrap="square" lIns="91433" tIns="91433" rIns="91433" bIns="91433" anchor="t" anchorCtr="0">
            <a:spAutoFit/>
          </a:bodyPr>
          <a:lstStyle/>
          <a:p>
            <a:r>
              <a:rPr lang="en" sz="1067">
                <a:latin typeface="Calibri"/>
                <a:ea typeface="Calibri"/>
                <a:cs typeface="Calibri"/>
                <a:sym typeface="Calibri"/>
              </a:rPr>
              <a:t>Pat the fish dry and season it. | </a:t>
            </a:r>
            <a:r>
              <a:rPr lang="en" sz="1067" b="1">
                <a:latin typeface="Calibri"/>
                <a:ea typeface="Calibri"/>
                <a:cs typeface="Calibri"/>
                <a:sym typeface="Calibri"/>
              </a:rPr>
              <a:t>0.819</a:t>
            </a:r>
            <a:endParaRPr sz="1067" b="1">
              <a:latin typeface="Calibri"/>
              <a:ea typeface="Calibri"/>
              <a:cs typeface="Calibri"/>
              <a:sym typeface="Calibri"/>
            </a:endParaRPr>
          </a:p>
        </p:txBody>
      </p:sp>
      <p:sp>
        <p:nvSpPr>
          <p:cNvPr id="545" name="Google Shape;545;p65"/>
          <p:cNvSpPr txBox="1"/>
          <p:nvPr/>
        </p:nvSpPr>
        <p:spPr>
          <a:xfrm rot="-1285">
            <a:off x="3468227" y="2465605"/>
            <a:ext cx="2140400" cy="513075"/>
          </a:xfrm>
          <a:prstGeom prst="rect">
            <a:avLst/>
          </a:prstGeom>
          <a:noFill/>
          <a:ln>
            <a:noFill/>
          </a:ln>
        </p:spPr>
        <p:txBody>
          <a:bodyPr spcFirstLastPara="1" wrap="square" lIns="91433" tIns="91433" rIns="91433" bIns="91433" anchor="t" anchorCtr="0">
            <a:spAutoFit/>
          </a:bodyPr>
          <a:lstStyle/>
          <a:p>
            <a:r>
              <a:rPr lang="en" sz="1067">
                <a:latin typeface="Calibri"/>
                <a:ea typeface="Calibri"/>
                <a:cs typeface="Calibri"/>
                <a:sym typeface="Calibri"/>
              </a:rPr>
              <a:t>Flip the fish and add a bit more butter. | </a:t>
            </a:r>
            <a:r>
              <a:rPr lang="en" sz="1067" b="1">
                <a:latin typeface="Calibri"/>
                <a:ea typeface="Calibri"/>
                <a:cs typeface="Calibri"/>
                <a:sym typeface="Calibri"/>
              </a:rPr>
              <a:t>0.574</a:t>
            </a:r>
            <a:endParaRPr sz="1067" b="1">
              <a:latin typeface="Calibri"/>
              <a:ea typeface="Calibri"/>
              <a:cs typeface="Calibri"/>
              <a:sym typeface="Calibri"/>
            </a:endParaRPr>
          </a:p>
        </p:txBody>
      </p:sp>
      <p:sp>
        <p:nvSpPr>
          <p:cNvPr id="546" name="Google Shape;546;p65"/>
          <p:cNvSpPr txBox="1"/>
          <p:nvPr/>
        </p:nvSpPr>
        <p:spPr>
          <a:xfrm>
            <a:off x="5761200" y="5638951"/>
            <a:ext cx="1907600" cy="513075"/>
          </a:xfrm>
          <a:prstGeom prst="rect">
            <a:avLst/>
          </a:prstGeom>
          <a:noFill/>
          <a:ln>
            <a:noFill/>
          </a:ln>
        </p:spPr>
        <p:txBody>
          <a:bodyPr spcFirstLastPara="1" wrap="square" lIns="91433" tIns="91433" rIns="91433" bIns="91433" anchor="t" anchorCtr="0">
            <a:spAutoFit/>
          </a:bodyPr>
          <a:lstStyle/>
          <a:p>
            <a:r>
              <a:rPr lang="en" sz="1067">
                <a:latin typeface="Calibri"/>
                <a:ea typeface="Calibri"/>
                <a:cs typeface="Calibri"/>
                <a:sym typeface="Calibri"/>
              </a:rPr>
              <a:t>Use tongs to take the oysters off the grill. | </a:t>
            </a:r>
            <a:r>
              <a:rPr lang="en" sz="1067" b="1">
                <a:latin typeface="Calibri"/>
                <a:ea typeface="Calibri"/>
                <a:cs typeface="Calibri"/>
                <a:sym typeface="Calibri"/>
              </a:rPr>
              <a:t>1.</a:t>
            </a:r>
            <a:endParaRPr sz="1067" b="1">
              <a:latin typeface="Calibri"/>
              <a:ea typeface="Calibri"/>
              <a:cs typeface="Calibri"/>
              <a:sym typeface="Calibri"/>
            </a:endParaRPr>
          </a:p>
        </p:txBody>
      </p:sp>
      <p:sp>
        <p:nvSpPr>
          <p:cNvPr id="547" name="Google Shape;547;p65"/>
          <p:cNvSpPr txBox="1"/>
          <p:nvPr/>
        </p:nvSpPr>
        <p:spPr>
          <a:xfrm>
            <a:off x="6220025" y="3571751"/>
            <a:ext cx="1996400" cy="513075"/>
          </a:xfrm>
          <a:prstGeom prst="rect">
            <a:avLst/>
          </a:prstGeom>
          <a:noFill/>
          <a:ln>
            <a:noFill/>
          </a:ln>
        </p:spPr>
        <p:txBody>
          <a:bodyPr spcFirstLastPara="1" wrap="square" lIns="91433" tIns="91433" rIns="91433" bIns="91433" anchor="t" anchorCtr="0">
            <a:spAutoFit/>
          </a:bodyPr>
          <a:lstStyle/>
          <a:p>
            <a:r>
              <a:rPr lang="en" sz="1067">
                <a:solidFill>
                  <a:schemeClr val="dk1"/>
                </a:solidFill>
                <a:latin typeface="Calibri"/>
                <a:ea typeface="Calibri"/>
                <a:cs typeface="Calibri"/>
                <a:sym typeface="Calibri"/>
              </a:rPr>
              <a:t>Garnish and serve the lemon butter tilapia. | </a:t>
            </a:r>
            <a:r>
              <a:rPr lang="en" sz="1067" b="1">
                <a:solidFill>
                  <a:schemeClr val="dk1"/>
                </a:solidFill>
                <a:latin typeface="Calibri"/>
                <a:ea typeface="Calibri"/>
                <a:cs typeface="Calibri"/>
                <a:sym typeface="Calibri"/>
              </a:rPr>
              <a:t>0.869</a:t>
            </a:r>
            <a:endParaRPr sz="1067" b="1">
              <a:solidFill>
                <a:schemeClr val="dk1"/>
              </a:solidFill>
              <a:latin typeface="Calibri"/>
              <a:ea typeface="Calibri"/>
              <a:cs typeface="Calibri"/>
              <a:sym typeface="Calibri"/>
            </a:endParaRPr>
          </a:p>
        </p:txBody>
      </p:sp>
      <p:cxnSp>
        <p:nvCxnSpPr>
          <p:cNvPr id="548" name="Google Shape;548;p65"/>
          <p:cNvCxnSpPr>
            <a:stCxn id="528" idx="5"/>
            <a:endCxn id="530" idx="3"/>
          </p:cNvCxnSpPr>
          <p:nvPr/>
        </p:nvCxnSpPr>
        <p:spPr>
          <a:xfrm rot="-5400000">
            <a:off x="9614203" y="2630917"/>
            <a:ext cx="27200" cy="1972400"/>
          </a:xfrm>
          <a:prstGeom prst="curvedConnector3">
            <a:avLst>
              <a:gd name="adj1" fmla="val -1165375"/>
            </a:avLst>
          </a:prstGeom>
          <a:noFill/>
          <a:ln w="9525" cap="flat" cmpd="sng">
            <a:solidFill>
              <a:schemeClr val="dk2"/>
            </a:solidFill>
            <a:prstDash val="solid"/>
            <a:round/>
            <a:headEnd type="none" w="med" len="med"/>
            <a:tailEnd type="triangle" w="med" len="med"/>
          </a:ln>
        </p:spPr>
      </p:cxnSp>
      <p:sp>
        <p:nvSpPr>
          <p:cNvPr id="549" name="Google Shape;549;p65"/>
          <p:cNvSpPr txBox="1"/>
          <p:nvPr/>
        </p:nvSpPr>
        <p:spPr>
          <a:xfrm>
            <a:off x="8717900" y="2912626"/>
            <a:ext cx="1755200" cy="513075"/>
          </a:xfrm>
          <a:prstGeom prst="rect">
            <a:avLst/>
          </a:prstGeom>
          <a:noFill/>
          <a:ln>
            <a:noFill/>
          </a:ln>
        </p:spPr>
        <p:txBody>
          <a:bodyPr spcFirstLastPara="1" wrap="square" lIns="91433" tIns="91433" rIns="91433" bIns="91433" anchor="t" anchorCtr="0">
            <a:spAutoFit/>
          </a:bodyPr>
          <a:lstStyle/>
          <a:p>
            <a:r>
              <a:rPr lang="en" sz="1067">
                <a:latin typeface="Calibri"/>
                <a:ea typeface="Calibri"/>
                <a:cs typeface="Calibri"/>
                <a:sym typeface="Calibri"/>
              </a:rPr>
              <a:t>Plate the fish and lemon, and wipe the skillet.| 1.</a:t>
            </a:r>
            <a:endParaRPr sz="1067">
              <a:latin typeface="Calibri"/>
              <a:ea typeface="Calibri"/>
              <a:cs typeface="Calibri"/>
              <a:sym typeface="Calibri"/>
            </a:endParaRPr>
          </a:p>
        </p:txBody>
      </p:sp>
      <p:sp>
        <p:nvSpPr>
          <p:cNvPr id="550" name="Google Shape;550;p65"/>
          <p:cNvSpPr txBox="1"/>
          <p:nvPr/>
        </p:nvSpPr>
        <p:spPr>
          <a:xfrm>
            <a:off x="8641600" y="3962426"/>
            <a:ext cx="1755200" cy="513075"/>
          </a:xfrm>
          <a:prstGeom prst="rect">
            <a:avLst/>
          </a:prstGeom>
          <a:noFill/>
          <a:ln>
            <a:noFill/>
          </a:ln>
        </p:spPr>
        <p:txBody>
          <a:bodyPr spcFirstLastPara="1" wrap="square" lIns="91433" tIns="91433" rIns="91433" bIns="91433" anchor="t" anchorCtr="0">
            <a:spAutoFit/>
          </a:bodyPr>
          <a:lstStyle/>
          <a:p>
            <a:r>
              <a:rPr lang="en" sz="1067">
                <a:solidFill>
                  <a:schemeClr val="dk1"/>
                </a:solidFill>
                <a:latin typeface="Calibri"/>
                <a:ea typeface="Calibri"/>
                <a:cs typeface="Calibri"/>
                <a:sym typeface="Calibri"/>
              </a:rPr>
              <a:t>Garnish and serve the lemon butter tilapia. | </a:t>
            </a:r>
            <a:r>
              <a:rPr lang="en" sz="1067" b="1">
                <a:solidFill>
                  <a:schemeClr val="dk1"/>
                </a:solidFill>
                <a:latin typeface="Calibri"/>
                <a:ea typeface="Calibri"/>
                <a:cs typeface="Calibri"/>
                <a:sym typeface="Calibri"/>
              </a:rPr>
              <a:t>1.</a:t>
            </a:r>
            <a:endParaRPr sz="1067" b="1">
              <a:latin typeface="Calibri"/>
              <a:ea typeface="Calibri"/>
              <a:cs typeface="Calibri"/>
              <a:sym typeface="Calibri"/>
            </a:endParaRPr>
          </a:p>
        </p:txBody>
      </p:sp>
      <p:sp>
        <p:nvSpPr>
          <p:cNvPr id="551" name="Google Shape;551;p65"/>
          <p:cNvSpPr txBox="1">
            <a:spLocks noGrp="1"/>
          </p:cNvSpPr>
          <p:nvPr>
            <p:ph type="title"/>
          </p:nvPr>
        </p:nvSpPr>
        <p:spPr>
          <a:xfrm>
            <a:off x="250651" y="195100"/>
            <a:ext cx="11941200" cy="1026400"/>
          </a:xfrm>
          <a:prstGeom prst="rect">
            <a:avLst/>
          </a:prstGeom>
        </p:spPr>
        <p:txBody>
          <a:bodyPr spcFirstLastPara="1" vert="horz" wrap="square" lIns="91433" tIns="45700" rIns="91433" bIns="45700" rtlCol="0" anchor="ctr" anchorCtr="0">
            <a:normAutofit/>
          </a:bodyPr>
          <a:lstStyle/>
          <a:p>
            <a:r>
              <a:rPr lang="en" sz="2667" dirty="0"/>
              <a:t>Schema Induction with </a:t>
            </a:r>
            <a:r>
              <a:rPr lang="en" sz="2667" dirty="0" err="1"/>
              <a:t>wikiHow</a:t>
            </a:r>
            <a:r>
              <a:rPr lang="en" sz="2667" dirty="0"/>
              <a:t> -- </a:t>
            </a:r>
            <a:r>
              <a:rPr lang="en" sz="2667" dirty="0" smtClean="0"/>
              <a:t>Multimodal</a:t>
            </a:r>
            <a:endParaRPr sz="2667" dirty="0"/>
          </a:p>
        </p:txBody>
      </p:sp>
    </p:spTree>
    <p:extLst>
      <p:ext uri="{BB962C8B-B14F-4D97-AF65-F5344CB8AC3E}">
        <p14:creationId xmlns:p14="http://schemas.microsoft.com/office/powerpoint/2010/main" val="944620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6"/>
          <p:cNvSpPr txBox="1"/>
          <p:nvPr/>
        </p:nvSpPr>
        <p:spPr>
          <a:xfrm>
            <a:off x="457200" y="873034"/>
            <a:ext cx="10533600" cy="8330766"/>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1867" b="1"/>
              <a:t>Schema Generalization</a:t>
            </a:r>
            <a:endParaRPr sz="1867" b="1"/>
          </a:p>
          <a:p>
            <a:pPr marL="1219170" lvl="1" indent="-423323">
              <a:buSzPts val="1400"/>
              <a:buChar char="○"/>
            </a:pPr>
            <a:r>
              <a:rPr lang="en" sz="1867"/>
              <a:t>Transfer existing schemas to unseen tasks</a:t>
            </a:r>
            <a:endParaRPr sz="1867"/>
          </a:p>
          <a:p>
            <a:endParaRPr sz="1867"/>
          </a:p>
          <a:p>
            <a:endParaRPr sz="1867"/>
          </a:p>
          <a:p>
            <a:endParaRPr sz="1867"/>
          </a:p>
          <a:p>
            <a:endParaRPr sz="1867"/>
          </a:p>
          <a:p>
            <a:endParaRPr sz="1867"/>
          </a:p>
          <a:p>
            <a:endParaRPr sz="1867"/>
          </a:p>
          <a:p>
            <a:endParaRPr sz="1867"/>
          </a:p>
          <a:p>
            <a:endParaRPr sz="1867"/>
          </a:p>
          <a:p>
            <a:endParaRPr sz="1867"/>
          </a:p>
          <a:p>
            <a:endParaRPr sz="1867"/>
          </a:p>
          <a:p>
            <a:endParaRPr sz="1867"/>
          </a:p>
          <a:p>
            <a:endParaRPr sz="1867"/>
          </a:p>
          <a:p>
            <a:endParaRPr sz="1867"/>
          </a:p>
          <a:p>
            <a:pPr marL="609585" indent="-423323">
              <a:buSzPts val="1400"/>
              <a:buChar char="●"/>
            </a:pPr>
            <a:r>
              <a:rPr lang="en" sz="1867" b="1"/>
              <a:t>Extrinsic Evaluation (Long Video Retrieval)</a:t>
            </a:r>
            <a:endParaRPr sz="1867" b="1"/>
          </a:p>
          <a:p>
            <a:pPr marL="1219170" lvl="1" indent="-423323">
              <a:buSzPts val="1400"/>
              <a:buChar char="○"/>
            </a:pPr>
            <a:r>
              <a:rPr lang="en" sz="1867"/>
              <a:t>Use schema to mitigate the lack of intermediate steps for long video retrieval</a:t>
            </a:r>
            <a:endParaRPr sz="1867"/>
          </a:p>
          <a:p>
            <a:endParaRPr sz="1733"/>
          </a:p>
          <a:p>
            <a:endParaRPr sz="1733"/>
          </a:p>
          <a:p>
            <a:endParaRPr sz="1733"/>
          </a:p>
          <a:p>
            <a:endParaRPr sz="1733"/>
          </a:p>
          <a:p>
            <a:endParaRPr sz="1733"/>
          </a:p>
          <a:p>
            <a:endParaRPr sz="1733"/>
          </a:p>
          <a:p>
            <a:endParaRPr sz="1733"/>
          </a:p>
          <a:p>
            <a:endParaRPr sz="1733"/>
          </a:p>
          <a:p>
            <a:endParaRPr sz="1733"/>
          </a:p>
          <a:p>
            <a:endParaRPr sz="1733"/>
          </a:p>
          <a:p>
            <a:endParaRPr sz="1733"/>
          </a:p>
          <a:p>
            <a:endParaRPr sz="1733"/>
          </a:p>
        </p:txBody>
      </p:sp>
      <p:pic>
        <p:nvPicPr>
          <p:cNvPr id="557" name="Google Shape;557;p66"/>
          <p:cNvPicPr preferRelativeResize="0"/>
          <p:nvPr/>
        </p:nvPicPr>
        <p:blipFill>
          <a:blip r:embed="rId3">
            <a:alphaModFix/>
          </a:blip>
          <a:stretch>
            <a:fillRect/>
          </a:stretch>
        </p:blipFill>
        <p:spPr>
          <a:xfrm>
            <a:off x="984067" y="1568001"/>
            <a:ext cx="9880399" cy="3449451"/>
          </a:xfrm>
          <a:prstGeom prst="rect">
            <a:avLst/>
          </a:prstGeom>
          <a:noFill/>
          <a:ln>
            <a:noFill/>
          </a:ln>
        </p:spPr>
      </p:pic>
      <p:pic>
        <p:nvPicPr>
          <p:cNvPr id="558" name="Google Shape;558;p66"/>
          <p:cNvPicPr preferRelativeResize="0"/>
          <p:nvPr/>
        </p:nvPicPr>
        <p:blipFill>
          <a:blip r:embed="rId4">
            <a:alphaModFix/>
          </a:blip>
          <a:stretch>
            <a:fillRect/>
          </a:stretch>
        </p:blipFill>
        <p:spPr>
          <a:xfrm>
            <a:off x="984067" y="1631067"/>
            <a:ext cx="9880399" cy="2836763"/>
          </a:xfrm>
          <a:prstGeom prst="rect">
            <a:avLst/>
          </a:prstGeom>
          <a:noFill/>
          <a:ln>
            <a:noFill/>
          </a:ln>
        </p:spPr>
      </p:pic>
      <p:pic>
        <p:nvPicPr>
          <p:cNvPr id="559" name="Google Shape;559;p66"/>
          <p:cNvPicPr preferRelativeResize="0"/>
          <p:nvPr/>
        </p:nvPicPr>
        <p:blipFill>
          <a:blip r:embed="rId5">
            <a:alphaModFix/>
          </a:blip>
          <a:stretch>
            <a:fillRect/>
          </a:stretch>
        </p:blipFill>
        <p:spPr>
          <a:xfrm>
            <a:off x="1155801" y="1738943"/>
            <a:ext cx="9880401" cy="3380125"/>
          </a:xfrm>
          <a:prstGeom prst="rect">
            <a:avLst/>
          </a:prstGeom>
          <a:noFill/>
          <a:ln>
            <a:noFill/>
          </a:ln>
        </p:spPr>
      </p:pic>
      <p:sp>
        <p:nvSpPr>
          <p:cNvPr id="560" name="Google Shape;560;p66"/>
          <p:cNvSpPr txBox="1">
            <a:spLocks noGrp="1"/>
          </p:cNvSpPr>
          <p:nvPr>
            <p:ph type="title"/>
          </p:nvPr>
        </p:nvSpPr>
        <p:spPr>
          <a:xfrm>
            <a:off x="250651" y="195100"/>
            <a:ext cx="12445600" cy="1026400"/>
          </a:xfrm>
          <a:prstGeom prst="rect">
            <a:avLst/>
          </a:prstGeom>
        </p:spPr>
        <p:txBody>
          <a:bodyPr spcFirstLastPara="1" vert="horz" wrap="square" lIns="91433" tIns="45700" rIns="91433" bIns="45700" rtlCol="0" anchor="ctr" anchorCtr="0">
            <a:normAutofit/>
          </a:bodyPr>
          <a:lstStyle/>
          <a:p>
            <a:r>
              <a:rPr lang="en" sz="2667" dirty="0"/>
              <a:t>Schema Induction with </a:t>
            </a:r>
            <a:r>
              <a:rPr lang="en" sz="2667" dirty="0" err="1"/>
              <a:t>wikiHow</a:t>
            </a:r>
            <a:r>
              <a:rPr lang="en" sz="2667" dirty="0"/>
              <a:t> </a:t>
            </a:r>
            <a:r>
              <a:rPr lang="en" sz="2667"/>
              <a:t>-- </a:t>
            </a:r>
            <a:r>
              <a:rPr lang="en" sz="2667" smtClean="0"/>
              <a:t>Multimodal</a:t>
            </a:r>
            <a:endParaRPr sz="2667" dirty="0"/>
          </a:p>
        </p:txBody>
      </p:sp>
    </p:spTree>
    <p:extLst>
      <p:ext uri="{BB962C8B-B14F-4D97-AF65-F5344CB8AC3E}">
        <p14:creationId xmlns:p14="http://schemas.microsoft.com/office/powerpoint/2010/main" val="111684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5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58"/>
                                        </p:tgtEl>
                                        <p:attrNameLst>
                                          <p:attrName>style.visibility</p:attrName>
                                        </p:attrNameLst>
                                      </p:cBhvr>
                                      <p:to>
                                        <p:strVal val="visible"/>
                                      </p:to>
                                    </p:set>
                                    <p:animEffect transition="in" filter="fade">
                                      <p:cBhvr>
                                        <p:cTn id="11" dur="1000"/>
                                        <p:tgtEl>
                                          <p:spTgt spid="55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1000"/>
                                          </p:stCondLst>
                                        </p:cTn>
                                        <p:tgtEl>
                                          <p:spTgt spid="55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59"/>
                                        </p:tgtEl>
                                        <p:attrNameLst>
                                          <p:attrName>style.visibility</p:attrName>
                                        </p:attrNameLst>
                                      </p:cBhvr>
                                      <p:to>
                                        <p:strVal val="visible"/>
                                      </p:to>
                                    </p:set>
                                    <p:animEffect transition="in" filter="fade">
                                      <p:cBhvr>
                                        <p:cTn id="20" dur="10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Conclusions and Future Work</a:t>
            </a:r>
            <a:endParaRPr sz="3200" dirty="0">
              <a:sym typeface="Palatino Linotype"/>
            </a:endParaRPr>
          </a:p>
        </p:txBody>
      </p:sp>
      <p:sp>
        <p:nvSpPr>
          <p:cNvPr id="1131" name="Google Shape;1131;p104"/>
          <p:cNvSpPr txBox="1">
            <a:spLocks noGrp="1"/>
          </p:cNvSpPr>
          <p:nvPr>
            <p:ph type="body" idx="1"/>
          </p:nvPr>
        </p:nvSpPr>
        <p:spPr>
          <a:xfrm>
            <a:off x="687050" y="1198567"/>
            <a:ext cx="10990288" cy="4665348"/>
          </a:xfrm>
          <a:prstGeom prst="rect">
            <a:avLst/>
          </a:prstGeom>
          <a:noFill/>
          <a:ln>
            <a:noFill/>
          </a:ln>
        </p:spPr>
        <p:txBody>
          <a:bodyPr spcFirstLastPara="1" vert="horz" wrap="square" lIns="91425" tIns="45700" rIns="91425" bIns="45700" rtlCol="0" anchor="t" anchorCtr="0">
            <a:noAutofit/>
          </a:bodyPr>
          <a:lstStyle/>
          <a:p>
            <a:pPr>
              <a:spcBef>
                <a:spcPts val="0"/>
              </a:spcBef>
              <a:buClr>
                <a:srgbClr val="170981"/>
              </a:buClr>
              <a:buSzPts val="1776"/>
              <a:buFont typeface="Arial" charset="0"/>
              <a:buChar char="•"/>
            </a:pPr>
            <a:r>
              <a:rPr lang="en-US" sz="2800" dirty="0" smtClean="0">
                <a:solidFill>
                  <a:schemeClr val="dk1"/>
                </a:solidFill>
                <a:latin typeface="Calibri"/>
                <a:ea typeface="Calibri"/>
                <a:cs typeface="Calibri"/>
                <a:sym typeface="Calibri"/>
              </a:rPr>
              <a:t>Hierarchical complex event schema induction is a powerful task to enhance information extraction, tracking and prediction</a:t>
            </a:r>
          </a:p>
          <a:p>
            <a:pPr>
              <a:spcBef>
                <a:spcPts val="0"/>
              </a:spcBef>
              <a:buClr>
                <a:srgbClr val="170981"/>
              </a:buClr>
              <a:buSzPts val="1776"/>
              <a:buFont typeface="Arial" charset="0"/>
              <a:buChar char="•"/>
            </a:pPr>
            <a:r>
              <a:rPr lang="en-US" sz="2800" dirty="0" smtClean="0">
                <a:solidFill>
                  <a:schemeClr val="dk1"/>
                </a:solidFill>
                <a:latin typeface="Calibri"/>
                <a:ea typeface="Calibri"/>
                <a:cs typeface="Calibri"/>
                <a:sym typeface="Calibri"/>
              </a:rPr>
              <a:t>Future Work</a:t>
            </a:r>
            <a:endParaRPr lang="en-US" sz="2400" dirty="0" smtClean="0">
              <a:solidFill>
                <a:schemeClr val="dk1"/>
              </a:solidFill>
              <a:latin typeface="Calibri"/>
              <a:ea typeface="Calibri"/>
              <a:cs typeface="Calibri"/>
              <a:sym typeface="Calibri"/>
            </a:endParaRPr>
          </a:p>
          <a:p>
            <a:pPr marL="800100" lvl="1" indent="-342900">
              <a:spcBef>
                <a:spcPts val="0"/>
              </a:spcBef>
              <a:buClr>
                <a:srgbClr val="170981"/>
              </a:buClr>
              <a:buSzPts val="1776"/>
              <a:buFont typeface="Noto Sans Symbols"/>
              <a:buChar char="▪"/>
            </a:pPr>
            <a:r>
              <a:rPr lang="en-US" sz="2200" dirty="0" smtClean="0">
                <a:solidFill>
                  <a:schemeClr val="dk1"/>
                </a:solidFill>
                <a:latin typeface="Calibri"/>
                <a:ea typeface="Calibri"/>
                <a:cs typeface="Calibri"/>
                <a:sym typeface="Calibri"/>
              </a:rPr>
              <a:t>Other relation types: containment, enablement, causality, logical (AND, OR, XOR)</a:t>
            </a:r>
          </a:p>
          <a:p>
            <a:pPr marL="800100" lvl="1" indent="-342900">
              <a:spcBef>
                <a:spcPts val="0"/>
              </a:spcBef>
              <a:buClr>
                <a:srgbClr val="170981"/>
              </a:buClr>
              <a:buSzPts val="1776"/>
              <a:buFont typeface="Noto Sans Symbols"/>
              <a:buChar char="▪"/>
            </a:pPr>
            <a:r>
              <a:rPr lang="en-US" sz="2200" dirty="0" smtClean="0">
                <a:solidFill>
                  <a:schemeClr val="dk1"/>
                </a:solidFill>
                <a:latin typeface="Calibri"/>
                <a:ea typeface="Calibri"/>
                <a:cs typeface="Calibri"/>
                <a:sym typeface="Calibri"/>
              </a:rPr>
              <a:t>Capture uncertainty at optional and repeated events</a:t>
            </a:r>
          </a:p>
          <a:p>
            <a:pPr marL="800100" lvl="1" indent="-342900">
              <a:spcBef>
                <a:spcPts val="0"/>
              </a:spcBef>
              <a:buClr>
                <a:srgbClr val="170981"/>
              </a:buClr>
              <a:buSzPts val="1776"/>
              <a:buFont typeface="Noto Sans Symbols"/>
              <a:buChar char="▪"/>
            </a:pPr>
            <a:r>
              <a:rPr lang="en-US" sz="2200" dirty="0" smtClean="0"/>
              <a:t>Multimodal </a:t>
            </a:r>
            <a:r>
              <a:rPr lang="en-US" sz="2200" dirty="0"/>
              <a:t>Schema Learning </a:t>
            </a:r>
            <a:endParaRPr lang="en-US" sz="2200" dirty="0" smtClean="0"/>
          </a:p>
          <a:p>
            <a:pPr marL="800100" lvl="1" indent="-342900">
              <a:spcBef>
                <a:spcPts val="0"/>
              </a:spcBef>
              <a:buClr>
                <a:srgbClr val="170981"/>
              </a:buClr>
              <a:buSzPts val="1776"/>
              <a:buFont typeface="Noto Sans Symbols"/>
              <a:buChar char="▪"/>
            </a:pPr>
            <a:r>
              <a:rPr lang="en-US" sz="2200" dirty="0" smtClean="0"/>
              <a:t>Goal and Motif Identification and use it to improve episode segmentation</a:t>
            </a:r>
          </a:p>
          <a:p>
            <a:pPr marL="800100" lvl="1" indent="-342900">
              <a:spcBef>
                <a:spcPts val="0"/>
              </a:spcBef>
              <a:buClr>
                <a:srgbClr val="170981"/>
              </a:buClr>
              <a:buSzPts val="1776"/>
              <a:buFont typeface="Noto Sans Symbols"/>
              <a:buChar char="▪"/>
            </a:pPr>
            <a:r>
              <a:rPr lang="en-US" sz="2200" dirty="0"/>
              <a:t>Rich attributes: Temporal attribute generalization (duration, absolute time points, Periodicity, Frequency, Transient vs. Stationary) and entity profiling</a:t>
            </a:r>
          </a:p>
          <a:p>
            <a:pPr marL="800100" lvl="1" indent="-342900">
              <a:spcBef>
                <a:spcPts val="0"/>
              </a:spcBef>
              <a:buClr>
                <a:srgbClr val="170981"/>
              </a:buClr>
              <a:buSzPts val="1776"/>
              <a:buFont typeface="Noto Sans Symbols"/>
              <a:buChar char="▪"/>
            </a:pPr>
            <a:r>
              <a:rPr lang="en-US" sz="2200" dirty="0"/>
              <a:t>Distinguish actual events from intentions, opinions, hypotheses, future events</a:t>
            </a:r>
          </a:p>
          <a:p>
            <a:pPr marL="800100" lvl="1" indent="-342900">
              <a:spcBef>
                <a:spcPts val="0"/>
              </a:spcBef>
              <a:buClr>
                <a:srgbClr val="170981"/>
              </a:buClr>
              <a:buSzPts val="1776"/>
              <a:buFont typeface="Noto Sans Symbols"/>
              <a:buChar char="▪"/>
            </a:pPr>
            <a:endParaRPr lang="en-US" sz="2400" dirty="0" smtClean="0">
              <a:solidFill>
                <a:schemeClr val="dk1"/>
              </a:solidFill>
              <a:latin typeface="Calibri"/>
              <a:ea typeface="Calibri"/>
              <a:cs typeface="Calibri"/>
              <a:sym typeface="Calibri"/>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38</a:t>
            </a:fld>
            <a:endParaRPr sz="1400" b="1">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46507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nvSpPr>
        <p:spPr>
          <a:xfrm>
            <a:off x="3877975" y="1320630"/>
            <a:ext cx="4808638" cy="14097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pPr>
            <a:endParaRPr sz="2400" dirty="0">
              <a:solidFill>
                <a:srgbClr val="000000"/>
              </a:solidFill>
            </a:endParaRPr>
          </a:p>
        </p:txBody>
      </p:sp>
      <p:sp>
        <p:nvSpPr>
          <p:cNvPr id="33" name="Shape 33"/>
          <p:cNvSpPr/>
          <p:nvPr/>
        </p:nvSpPr>
        <p:spPr>
          <a:xfrm>
            <a:off x="5791200" y="685801"/>
            <a:ext cx="1307798" cy="542727"/>
          </a:xfrm>
          <a:prstGeom prst="roundRect">
            <a:avLst>
              <a:gd name="adj" fmla="val 19982"/>
            </a:avLst>
          </a:prstGeom>
          <a:solidFill>
            <a:schemeClr val="accent6">
              <a:lumMod val="5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lvl1pPr>
              <a:defRPr sz="2400">
                <a:solidFill>
                  <a:srgbClr val="FFFFFF"/>
                </a:solidFill>
              </a:defRPr>
            </a:lvl1pPr>
          </a:lstStyle>
          <a:p>
            <a:pPr algn="ctr">
              <a:defRPr sz="1800">
                <a:solidFill>
                  <a:srgbClr val="000000"/>
                </a:solidFill>
              </a:defRPr>
            </a:pPr>
            <a:r>
              <a:rPr lang="en-US" sz="1700" dirty="0"/>
              <a:t>ISIS Activity</a:t>
            </a:r>
            <a:endParaRPr sz="1700" dirty="0"/>
          </a:p>
        </p:txBody>
      </p:sp>
      <p:sp>
        <p:nvSpPr>
          <p:cNvPr id="34" name="Shape 34"/>
          <p:cNvSpPr/>
          <p:nvPr/>
        </p:nvSpPr>
        <p:spPr>
          <a:xfrm>
            <a:off x="6344906" y="1577820"/>
            <a:ext cx="1876184" cy="1409759"/>
          </a:xfrm>
          <a:prstGeom prst="roundRect">
            <a:avLst>
              <a:gd name="adj" fmla="val 9501"/>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700" dirty="0">
              <a:solidFill>
                <a:srgbClr val="FFFFFF"/>
              </a:solidFill>
            </a:endParaRPr>
          </a:p>
          <a:p>
            <a:pPr>
              <a:defRPr sz="1800"/>
            </a:pPr>
            <a:endParaRPr sz="1700" dirty="0">
              <a:solidFill>
                <a:srgbClr val="FFFFFF"/>
              </a:solidFill>
            </a:endParaRPr>
          </a:p>
          <a:p>
            <a:pPr>
              <a:defRPr sz="1800"/>
            </a:pPr>
            <a:endParaRPr sz="1700" dirty="0">
              <a:solidFill>
                <a:srgbClr val="FFFFFF"/>
              </a:solidFill>
            </a:endParaRPr>
          </a:p>
          <a:p>
            <a:pPr>
              <a:defRPr sz="1800"/>
            </a:pPr>
            <a:endParaRPr sz="1400" dirty="0">
              <a:solidFill>
                <a:srgbClr val="FFFFFF"/>
              </a:solidFill>
            </a:endParaRPr>
          </a:p>
          <a:p>
            <a:pPr algn="ctr">
              <a:defRPr sz="1800"/>
            </a:pPr>
            <a:r>
              <a:rPr sz="1400" dirty="0">
                <a:solidFill>
                  <a:srgbClr val="FFFFFF"/>
                </a:solidFill>
              </a:rPr>
              <a:t>ISIS Hostage Events</a:t>
            </a:r>
          </a:p>
        </p:txBody>
      </p:sp>
      <p:sp>
        <p:nvSpPr>
          <p:cNvPr id="35" name="Shape 35"/>
          <p:cNvSpPr/>
          <p:nvPr/>
        </p:nvSpPr>
        <p:spPr>
          <a:xfrm>
            <a:off x="4173319" y="1574822"/>
            <a:ext cx="2122475" cy="1409759"/>
          </a:xfrm>
          <a:prstGeom prst="roundRect">
            <a:avLst>
              <a:gd name="adj" fmla="val 9809"/>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300" dirty="0">
              <a:solidFill>
                <a:srgbClr val="FFFFFF"/>
              </a:solidFill>
            </a:endParaRPr>
          </a:p>
          <a:p>
            <a:pPr>
              <a:defRPr sz="1800"/>
            </a:pPr>
            <a:endParaRPr sz="1300" dirty="0">
              <a:solidFill>
                <a:srgbClr val="FFFFFF"/>
              </a:solidFill>
            </a:endParaRPr>
          </a:p>
          <a:p>
            <a:pPr>
              <a:defRPr sz="1800"/>
            </a:pPr>
            <a:endParaRPr sz="1300" dirty="0">
              <a:solidFill>
                <a:srgbClr val="FFFFFF"/>
              </a:solidFill>
            </a:endParaRPr>
          </a:p>
          <a:p>
            <a:pPr>
              <a:defRPr sz="1800"/>
            </a:pPr>
            <a:endParaRPr sz="1300" dirty="0">
              <a:solidFill>
                <a:srgbClr val="FFFFFF"/>
              </a:solidFill>
            </a:endParaRPr>
          </a:p>
          <a:p>
            <a:pPr>
              <a:defRPr sz="1800"/>
            </a:pPr>
            <a:endParaRPr sz="1300" dirty="0">
              <a:solidFill>
                <a:srgbClr val="FFFFFF"/>
              </a:solidFill>
            </a:endParaRPr>
          </a:p>
          <a:p>
            <a:pPr>
              <a:defRPr sz="1800"/>
            </a:pPr>
            <a:r>
              <a:rPr lang="en-US" sz="1400" dirty="0">
                <a:solidFill>
                  <a:srgbClr val="FFFFFF"/>
                </a:solidFill>
              </a:rPr>
              <a:t>Attack Events </a:t>
            </a:r>
            <a:r>
              <a:rPr sz="1400" dirty="0">
                <a:solidFill>
                  <a:srgbClr val="FFFFFF"/>
                </a:solidFill>
              </a:rPr>
              <a:t>Against ISIS </a:t>
            </a:r>
          </a:p>
        </p:txBody>
      </p:sp>
      <p:sp>
        <p:nvSpPr>
          <p:cNvPr id="36" name="Shape 36"/>
          <p:cNvSpPr/>
          <p:nvPr/>
        </p:nvSpPr>
        <p:spPr>
          <a:xfrm flipH="1">
            <a:off x="4869038" y="1075383"/>
            <a:ext cx="1350182" cy="496673"/>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37" name="Shape 37"/>
          <p:cNvSpPr/>
          <p:nvPr/>
        </p:nvSpPr>
        <p:spPr>
          <a:xfrm>
            <a:off x="6636158" y="1026500"/>
            <a:ext cx="1313939" cy="563449"/>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38" name="Shape 38"/>
          <p:cNvSpPr/>
          <p:nvPr/>
        </p:nvSpPr>
        <p:spPr>
          <a:xfrm>
            <a:off x="1902658" y="3134024"/>
            <a:ext cx="8659425" cy="31816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pPr>
            <a:endParaRPr sz="2400" dirty="0">
              <a:solidFill>
                <a:srgbClr val="000000"/>
              </a:solidFill>
            </a:endParaRPr>
          </a:p>
        </p:txBody>
      </p:sp>
      <p:pic>
        <p:nvPicPr>
          <p:cNvPr id="39" name="pasted-image.png"/>
          <p:cNvPicPr/>
          <p:nvPr/>
        </p:nvPicPr>
        <p:blipFill>
          <a:blip r:embed="rId3"/>
          <a:stretch>
            <a:fillRect/>
          </a:stretch>
        </p:blipFill>
        <p:spPr>
          <a:xfrm>
            <a:off x="4415349" y="1623770"/>
            <a:ext cx="1818766" cy="1011733"/>
          </a:xfrm>
          <a:prstGeom prst="rect">
            <a:avLst/>
          </a:prstGeom>
          <a:ln w="12700">
            <a:miter lim="400000"/>
          </a:ln>
        </p:spPr>
      </p:pic>
      <p:sp>
        <p:nvSpPr>
          <p:cNvPr id="41" name="Shape 41"/>
          <p:cNvSpPr/>
          <p:nvPr/>
        </p:nvSpPr>
        <p:spPr>
          <a:xfrm>
            <a:off x="5128244" y="5214446"/>
            <a:ext cx="1898809" cy="1409759"/>
          </a:xfrm>
          <a:prstGeom prst="roundRect">
            <a:avLst>
              <a:gd name="adj" fmla="val 8772"/>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r>
              <a:rPr sz="1100" dirty="0">
                <a:solidFill>
                  <a:srgbClr val="FFFFFF"/>
                </a:solidFill>
              </a:rPr>
              <a:t>U.S. Hostage died in airstrike</a:t>
            </a:r>
          </a:p>
        </p:txBody>
      </p:sp>
      <p:pic>
        <p:nvPicPr>
          <p:cNvPr id="42" name="pasted-image.png"/>
          <p:cNvPicPr/>
          <p:nvPr/>
        </p:nvPicPr>
        <p:blipFill>
          <a:blip r:embed="rId5"/>
          <a:stretch>
            <a:fillRect/>
          </a:stretch>
        </p:blipFill>
        <p:spPr>
          <a:xfrm>
            <a:off x="5198233" y="5365324"/>
            <a:ext cx="1676455" cy="985668"/>
          </a:xfrm>
          <a:prstGeom prst="rect">
            <a:avLst/>
          </a:prstGeom>
          <a:ln w="12700">
            <a:miter lim="400000"/>
          </a:ln>
        </p:spPr>
      </p:pic>
      <p:sp>
        <p:nvSpPr>
          <p:cNvPr id="43" name="Shape 43"/>
          <p:cNvSpPr/>
          <p:nvPr/>
        </p:nvSpPr>
        <p:spPr>
          <a:xfrm>
            <a:off x="1550233" y="3427470"/>
            <a:ext cx="2246844" cy="1491851"/>
          </a:xfrm>
          <a:prstGeom prst="roundRect">
            <a:avLst>
              <a:gd name="adj" fmla="val 8772"/>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lang="en-US" sz="1400" dirty="0">
              <a:solidFill>
                <a:srgbClr val="FFFFFF"/>
              </a:solidFill>
            </a:endParaRPr>
          </a:p>
          <a:p>
            <a:pPr>
              <a:defRPr sz="1800"/>
            </a:pPr>
            <a:r>
              <a:rPr lang="en-US" sz="1300" dirty="0">
                <a:solidFill>
                  <a:srgbClr val="FFFFFF"/>
                </a:solidFill>
              </a:rPr>
              <a:t>Attacker: </a:t>
            </a:r>
            <a:r>
              <a:rPr sz="1300" dirty="0">
                <a:solidFill>
                  <a:srgbClr val="FFFFFF"/>
                </a:solidFill>
              </a:rPr>
              <a:t>ISIS </a:t>
            </a:r>
            <a:r>
              <a:rPr lang="en-US" sz="1300" dirty="0">
                <a:solidFill>
                  <a:srgbClr val="FFFFFF"/>
                </a:solidFill>
              </a:rPr>
              <a:t> Target:</a:t>
            </a:r>
            <a:r>
              <a:rPr sz="1300" dirty="0">
                <a:solidFill>
                  <a:srgbClr val="FFFFFF"/>
                </a:solidFill>
              </a:rPr>
              <a:t> Kobani</a:t>
            </a:r>
            <a:endParaRPr lang="en-US" sz="1300" dirty="0">
              <a:solidFill>
                <a:srgbClr val="FFFFFF"/>
              </a:solidFill>
            </a:endParaRPr>
          </a:p>
          <a:p>
            <a:pPr>
              <a:defRPr sz="1800"/>
            </a:pPr>
            <a:r>
              <a:rPr lang="en-US" sz="1300" dirty="0">
                <a:solidFill>
                  <a:srgbClr val="FFFFFF"/>
                </a:solidFill>
              </a:rPr>
              <a:t>Instrument: tanks and artillery </a:t>
            </a:r>
            <a:endParaRPr sz="1300" dirty="0">
              <a:solidFill>
                <a:srgbClr val="FFFFFF"/>
              </a:solidFill>
            </a:endParaRPr>
          </a:p>
        </p:txBody>
      </p:sp>
      <p:pic>
        <p:nvPicPr>
          <p:cNvPr id="44" name="pasted-image.png"/>
          <p:cNvPicPr/>
          <p:nvPr/>
        </p:nvPicPr>
        <p:blipFill>
          <a:blip r:embed="rId6"/>
          <a:stretch>
            <a:fillRect/>
          </a:stretch>
        </p:blipFill>
        <p:spPr>
          <a:xfrm>
            <a:off x="1799823" y="3529775"/>
            <a:ext cx="1676454" cy="965397"/>
          </a:xfrm>
          <a:prstGeom prst="rect">
            <a:avLst/>
          </a:prstGeom>
          <a:ln w="12700">
            <a:miter lim="400000"/>
          </a:ln>
        </p:spPr>
      </p:pic>
      <p:sp>
        <p:nvSpPr>
          <p:cNvPr id="45" name="Shape 45"/>
          <p:cNvSpPr/>
          <p:nvPr/>
        </p:nvSpPr>
        <p:spPr>
          <a:xfrm flipH="1">
            <a:off x="2854545" y="2987424"/>
            <a:ext cx="1952400" cy="542651"/>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46" name="Shape 46"/>
          <p:cNvSpPr/>
          <p:nvPr/>
        </p:nvSpPr>
        <p:spPr>
          <a:xfrm flipH="1">
            <a:off x="7076124" y="2987423"/>
            <a:ext cx="621711" cy="372419"/>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47" name="Shape 47"/>
          <p:cNvSpPr/>
          <p:nvPr/>
        </p:nvSpPr>
        <p:spPr>
          <a:xfrm>
            <a:off x="8141127" y="2983682"/>
            <a:ext cx="878568" cy="340946"/>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48" name="Shape 48"/>
          <p:cNvSpPr/>
          <p:nvPr/>
        </p:nvSpPr>
        <p:spPr>
          <a:xfrm>
            <a:off x="3962258" y="3403161"/>
            <a:ext cx="1898809" cy="1680883"/>
          </a:xfrm>
          <a:prstGeom prst="roundRect">
            <a:avLst>
              <a:gd name="adj" fmla="val 8772"/>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r>
              <a:rPr lang="en-US" sz="1300" dirty="0">
                <a:solidFill>
                  <a:srgbClr val="FFFFFF"/>
                </a:solidFill>
              </a:rPr>
              <a:t>Agent: </a:t>
            </a:r>
            <a:r>
              <a:rPr sz="1300" dirty="0">
                <a:solidFill>
                  <a:srgbClr val="FFFFFF"/>
                </a:solidFill>
              </a:rPr>
              <a:t>Jordan</a:t>
            </a:r>
            <a:r>
              <a:rPr lang="en-US" sz="1300" dirty="0">
                <a:solidFill>
                  <a:srgbClr val="FFFFFF"/>
                </a:solidFill>
              </a:rPr>
              <a:t> Target: ISIS</a:t>
            </a:r>
          </a:p>
          <a:p>
            <a:pPr>
              <a:defRPr sz="1800"/>
            </a:pPr>
            <a:r>
              <a:rPr lang="en-US" sz="1300" dirty="0">
                <a:solidFill>
                  <a:srgbClr val="FFFF00"/>
                </a:solidFill>
              </a:rPr>
              <a:t>Instrument: bomber</a:t>
            </a:r>
          </a:p>
          <a:p>
            <a:pPr>
              <a:defRPr sz="1800"/>
            </a:pPr>
            <a:r>
              <a:rPr lang="en-US" sz="1300" dirty="0">
                <a:solidFill>
                  <a:srgbClr val="FFFFFF"/>
                </a:solidFill>
              </a:rPr>
              <a:t>Place: Raqqa</a:t>
            </a:r>
            <a:endParaRPr sz="1300" dirty="0">
              <a:solidFill>
                <a:srgbClr val="FFFFFF"/>
              </a:solidFill>
            </a:endParaRPr>
          </a:p>
        </p:txBody>
      </p:sp>
      <p:pic>
        <p:nvPicPr>
          <p:cNvPr id="49" name="pasted-image.png"/>
          <p:cNvPicPr/>
          <p:nvPr/>
        </p:nvPicPr>
        <p:blipFill>
          <a:blip r:embed="rId7"/>
          <a:stretch>
            <a:fillRect/>
          </a:stretch>
        </p:blipFill>
        <p:spPr>
          <a:xfrm>
            <a:off x="4005999" y="3505200"/>
            <a:ext cx="1768800" cy="965398"/>
          </a:xfrm>
          <a:prstGeom prst="rect">
            <a:avLst/>
          </a:prstGeom>
          <a:ln w="12700">
            <a:miter lim="400000"/>
          </a:ln>
        </p:spPr>
      </p:pic>
      <p:sp>
        <p:nvSpPr>
          <p:cNvPr id="50" name="Shape 50"/>
          <p:cNvSpPr/>
          <p:nvPr/>
        </p:nvSpPr>
        <p:spPr>
          <a:xfrm>
            <a:off x="4960203" y="2969682"/>
            <a:ext cx="267980" cy="485896"/>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51" name="Shape 51"/>
          <p:cNvSpPr/>
          <p:nvPr/>
        </p:nvSpPr>
        <p:spPr>
          <a:xfrm flipH="1">
            <a:off x="6232451" y="2969683"/>
            <a:ext cx="240714" cy="2244763"/>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52" name="Shape 52"/>
          <p:cNvSpPr/>
          <p:nvPr/>
        </p:nvSpPr>
        <p:spPr>
          <a:xfrm flipH="1">
            <a:off x="5811246" y="3987899"/>
            <a:ext cx="701084" cy="23614"/>
          </a:xfrm>
          <a:prstGeom prst="line">
            <a:avLst/>
          </a:prstGeom>
          <a:ln w="38100">
            <a:solidFill>
              <a:srgbClr val="1A931F"/>
            </a:solidFill>
            <a:miter lim="400000"/>
            <a:tailEnd type="triangle"/>
          </a:ln>
        </p:spPr>
        <p:txBody>
          <a:bodyPr lIns="0" tIns="0" rIns="0" bIns="0" anchor="ctr"/>
          <a:lstStyle/>
          <a:p>
            <a:pPr>
              <a:defRPr sz="2400"/>
            </a:pPr>
            <a:endParaRPr sz="2400" dirty="0">
              <a:solidFill>
                <a:srgbClr val="000000"/>
              </a:solidFill>
            </a:endParaRPr>
          </a:p>
        </p:txBody>
      </p:sp>
      <p:sp>
        <p:nvSpPr>
          <p:cNvPr id="53" name="Shape 53"/>
          <p:cNvSpPr/>
          <p:nvPr/>
        </p:nvSpPr>
        <p:spPr>
          <a:xfrm>
            <a:off x="3613949" y="4314804"/>
            <a:ext cx="378098" cy="1"/>
          </a:xfrm>
          <a:prstGeom prst="line">
            <a:avLst/>
          </a:prstGeom>
          <a:ln w="38100">
            <a:solidFill>
              <a:srgbClr val="1A931F"/>
            </a:solidFill>
            <a:miter lim="400000"/>
            <a:tailEnd type="triangle"/>
          </a:ln>
        </p:spPr>
        <p:txBody>
          <a:bodyPr lIns="0" tIns="0" rIns="0" bIns="0" anchor="ctr"/>
          <a:lstStyle/>
          <a:p>
            <a:pPr>
              <a:defRPr sz="2400"/>
            </a:pPr>
            <a:endParaRPr sz="2400" dirty="0">
              <a:solidFill>
                <a:srgbClr val="000000"/>
              </a:solidFill>
            </a:endParaRPr>
          </a:p>
        </p:txBody>
      </p:sp>
      <p:sp>
        <p:nvSpPr>
          <p:cNvPr id="54" name="Shape 54"/>
          <p:cNvSpPr/>
          <p:nvPr/>
        </p:nvSpPr>
        <p:spPr>
          <a:xfrm>
            <a:off x="5738352" y="5049274"/>
            <a:ext cx="72894" cy="341507"/>
          </a:xfrm>
          <a:prstGeom prst="line">
            <a:avLst/>
          </a:prstGeom>
          <a:ln w="38100">
            <a:solidFill>
              <a:srgbClr val="0365C0"/>
            </a:solidFill>
            <a:miter lim="400000"/>
            <a:tailEnd type="triangle"/>
          </a:ln>
        </p:spPr>
        <p:txBody>
          <a:bodyPr lIns="0" tIns="0" rIns="0" bIns="0" anchor="ctr"/>
          <a:lstStyle/>
          <a:p>
            <a:pPr>
              <a:defRPr sz="2400"/>
            </a:pPr>
            <a:endParaRPr sz="2400" dirty="0">
              <a:solidFill>
                <a:srgbClr val="000000"/>
              </a:solidFill>
            </a:endParaRPr>
          </a:p>
        </p:txBody>
      </p:sp>
      <p:sp>
        <p:nvSpPr>
          <p:cNvPr id="55" name="Shape 55"/>
          <p:cNvSpPr/>
          <p:nvPr/>
        </p:nvSpPr>
        <p:spPr>
          <a:xfrm>
            <a:off x="5817974" y="4851900"/>
            <a:ext cx="351831" cy="435871"/>
          </a:xfrm>
          <a:prstGeom prst="line">
            <a:avLst/>
          </a:prstGeom>
          <a:ln w="38100">
            <a:solidFill>
              <a:srgbClr val="1A931F"/>
            </a:solidFill>
            <a:miter lim="400000"/>
            <a:tailEnd type="triangle"/>
          </a:ln>
        </p:spPr>
        <p:txBody>
          <a:bodyPr lIns="0" tIns="0" rIns="0" bIns="0" anchor="ctr"/>
          <a:lstStyle/>
          <a:p>
            <a:pPr>
              <a:defRPr sz="2400"/>
            </a:pPr>
            <a:endParaRPr sz="2400" dirty="0">
              <a:solidFill>
                <a:srgbClr val="000000"/>
              </a:solidFill>
            </a:endParaRPr>
          </a:p>
        </p:txBody>
      </p:sp>
      <p:sp>
        <p:nvSpPr>
          <p:cNvPr id="56" name="Shape 56"/>
          <p:cNvSpPr/>
          <p:nvPr/>
        </p:nvSpPr>
        <p:spPr>
          <a:xfrm>
            <a:off x="1558977" y="5318700"/>
            <a:ext cx="1345957" cy="1187383"/>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35717" tIns="35717" rIns="35717" bIns="35717" anchor="ctr"/>
          <a:lstStyle/>
          <a:p>
            <a:pPr algn="just">
              <a:defRPr sz="1800"/>
            </a:pPr>
            <a:r>
              <a:rPr sz="1500" dirty="0">
                <a:solidFill>
                  <a:srgbClr val="000000"/>
                </a:solidFill>
              </a:rPr>
              <a:t>Legend:</a:t>
            </a:r>
          </a:p>
          <a:p>
            <a:pPr algn="just">
              <a:defRPr sz="1800"/>
            </a:pPr>
            <a:r>
              <a:rPr sz="1200" dirty="0">
                <a:solidFill>
                  <a:srgbClr val="000000"/>
                </a:solidFill>
              </a:rPr>
              <a:t>Event</a:t>
            </a:r>
          </a:p>
          <a:p>
            <a:pPr algn="just">
              <a:defRPr sz="1800"/>
            </a:pPr>
            <a:r>
              <a:rPr sz="1200" dirty="0">
                <a:solidFill>
                  <a:srgbClr val="000000"/>
                </a:solidFill>
              </a:rPr>
              <a:t>Subevent</a:t>
            </a:r>
          </a:p>
          <a:p>
            <a:pPr algn="just">
              <a:defRPr sz="1800"/>
            </a:pPr>
            <a:r>
              <a:rPr sz="1200" dirty="0">
                <a:solidFill>
                  <a:srgbClr val="000000"/>
                </a:solidFill>
              </a:rPr>
              <a:t>Temporal</a:t>
            </a:r>
          </a:p>
          <a:p>
            <a:pPr algn="just">
              <a:defRPr sz="1800"/>
            </a:pPr>
            <a:r>
              <a:rPr sz="1200" dirty="0">
                <a:solidFill>
                  <a:srgbClr val="000000"/>
                </a:solidFill>
              </a:rPr>
              <a:t>Causality</a:t>
            </a:r>
          </a:p>
          <a:p>
            <a:pPr algn="just">
              <a:defRPr sz="1800"/>
            </a:pPr>
            <a:r>
              <a:rPr sz="1200" dirty="0">
                <a:solidFill>
                  <a:srgbClr val="000000"/>
                </a:solidFill>
              </a:rPr>
              <a:t>Ext. KB</a:t>
            </a:r>
          </a:p>
        </p:txBody>
      </p:sp>
      <p:sp>
        <p:nvSpPr>
          <p:cNvPr id="57" name="Shape 57"/>
          <p:cNvSpPr/>
          <p:nvPr/>
        </p:nvSpPr>
        <p:spPr>
          <a:xfrm>
            <a:off x="2272370" y="6179910"/>
            <a:ext cx="580677" cy="1"/>
          </a:xfrm>
          <a:prstGeom prst="line">
            <a:avLst/>
          </a:prstGeom>
          <a:ln w="38100">
            <a:solidFill>
              <a:srgbClr val="0365C0"/>
            </a:solidFill>
            <a:miter lim="400000"/>
            <a:tailEnd type="triangle"/>
          </a:ln>
        </p:spPr>
        <p:txBody>
          <a:bodyPr lIns="0" tIns="0" rIns="0" bIns="0" anchor="ctr"/>
          <a:lstStyle/>
          <a:p>
            <a:pPr>
              <a:defRPr sz="2400"/>
            </a:pPr>
            <a:endParaRPr sz="2400" dirty="0">
              <a:solidFill>
                <a:srgbClr val="000000"/>
              </a:solidFill>
            </a:endParaRPr>
          </a:p>
        </p:txBody>
      </p:sp>
      <p:sp>
        <p:nvSpPr>
          <p:cNvPr id="58" name="Shape 58"/>
          <p:cNvSpPr/>
          <p:nvPr/>
        </p:nvSpPr>
        <p:spPr>
          <a:xfrm>
            <a:off x="2283079" y="5982846"/>
            <a:ext cx="559259" cy="1"/>
          </a:xfrm>
          <a:prstGeom prst="line">
            <a:avLst/>
          </a:prstGeom>
          <a:ln w="38100">
            <a:solidFill>
              <a:srgbClr val="1A931F"/>
            </a:solidFill>
            <a:miter lim="400000"/>
            <a:tailEnd type="triangle"/>
          </a:ln>
        </p:spPr>
        <p:txBody>
          <a:bodyPr lIns="0" tIns="0" rIns="0" bIns="0" anchor="ctr"/>
          <a:lstStyle/>
          <a:p>
            <a:pPr>
              <a:defRPr sz="2400"/>
            </a:pPr>
            <a:endParaRPr sz="2400" dirty="0">
              <a:solidFill>
                <a:srgbClr val="000000"/>
              </a:solidFill>
            </a:endParaRPr>
          </a:p>
        </p:txBody>
      </p:sp>
      <p:sp>
        <p:nvSpPr>
          <p:cNvPr id="59" name="Shape 59"/>
          <p:cNvSpPr/>
          <p:nvPr/>
        </p:nvSpPr>
        <p:spPr>
          <a:xfrm>
            <a:off x="2240164" y="5820513"/>
            <a:ext cx="613766" cy="1"/>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60" name="Shape 60"/>
          <p:cNvSpPr/>
          <p:nvPr/>
        </p:nvSpPr>
        <p:spPr>
          <a:xfrm>
            <a:off x="6344906" y="3359842"/>
            <a:ext cx="2027069" cy="1559478"/>
          </a:xfrm>
          <a:prstGeom prst="roundRect">
            <a:avLst>
              <a:gd name="adj" fmla="val 8772"/>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r>
              <a:rPr lang="en-US" sz="1300" dirty="0">
                <a:solidFill>
                  <a:srgbClr val="FFFFFF"/>
                </a:solidFill>
              </a:rPr>
              <a:t>Attacker: ISIS Victim: pilot</a:t>
            </a:r>
            <a:endParaRPr lang="en-US" sz="1300" dirty="0">
              <a:solidFill>
                <a:srgbClr val="FFFF00"/>
              </a:solidFill>
            </a:endParaRPr>
          </a:p>
          <a:p>
            <a:pPr>
              <a:defRPr sz="1800"/>
            </a:pPr>
            <a:r>
              <a:rPr lang="en-US" sz="1300" dirty="0">
                <a:solidFill>
                  <a:srgbClr val="FFFF00"/>
                </a:solidFill>
              </a:rPr>
              <a:t>Cause: </a:t>
            </a:r>
            <a:r>
              <a:rPr sz="1300" dirty="0">
                <a:solidFill>
                  <a:srgbClr val="FFFF00"/>
                </a:solidFill>
              </a:rPr>
              <a:t>burnt alive</a:t>
            </a:r>
          </a:p>
        </p:txBody>
      </p:sp>
      <p:sp>
        <p:nvSpPr>
          <p:cNvPr id="62" name="Shape 62"/>
          <p:cNvSpPr/>
          <p:nvPr/>
        </p:nvSpPr>
        <p:spPr>
          <a:xfrm flipH="1">
            <a:off x="5772907" y="3603374"/>
            <a:ext cx="739425" cy="0"/>
          </a:xfrm>
          <a:prstGeom prst="line">
            <a:avLst/>
          </a:prstGeom>
          <a:ln w="38100">
            <a:solidFill>
              <a:srgbClr val="0365C0"/>
            </a:solidFill>
            <a:miter lim="400000"/>
            <a:tailEnd type="triangle"/>
          </a:ln>
        </p:spPr>
        <p:txBody>
          <a:bodyPr lIns="0" tIns="0" rIns="0" bIns="0" anchor="ctr"/>
          <a:lstStyle/>
          <a:p>
            <a:pPr>
              <a:defRPr sz="2400"/>
            </a:pPr>
            <a:endParaRPr sz="2400" dirty="0">
              <a:solidFill>
                <a:srgbClr val="000000"/>
              </a:solidFill>
            </a:endParaRPr>
          </a:p>
        </p:txBody>
      </p:sp>
      <p:pic>
        <p:nvPicPr>
          <p:cNvPr id="64" name="pasted-image.png"/>
          <p:cNvPicPr/>
          <p:nvPr/>
        </p:nvPicPr>
        <p:blipFill>
          <a:blip r:embed="rId8"/>
          <a:stretch>
            <a:fillRect/>
          </a:stretch>
        </p:blipFill>
        <p:spPr>
          <a:xfrm>
            <a:off x="3244100" y="5745595"/>
            <a:ext cx="1676454" cy="888164"/>
          </a:xfrm>
          <a:prstGeom prst="rect">
            <a:avLst/>
          </a:prstGeom>
          <a:ln w="25400">
            <a:solidFill/>
            <a:miter lim="400000"/>
          </a:ln>
        </p:spPr>
      </p:pic>
      <p:sp>
        <p:nvSpPr>
          <p:cNvPr id="65" name="Shape 65"/>
          <p:cNvSpPr/>
          <p:nvPr/>
        </p:nvSpPr>
        <p:spPr>
          <a:xfrm>
            <a:off x="5817973" y="5657596"/>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66" name="Shape 66"/>
          <p:cNvSpPr/>
          <p:nvPr/>
        </p:nvSpPr>
        <p:spPr>
          <a:xfrm>
            <a:off x="2250056" y="6286442"/>
            <a:ext cx="573701" cy="105544"/>
          </a:xfrm>
          <a:prstGeom prst="rect">
            <a:avLst/>
          </a:prstGeom>
          <a:ln w="25400">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67" name="Shape 67"/>
          <p:cNvSpPr/>
          <p:nvPr/>
        </p:nvSpPr>
        <p:spPr>
          <a:xfrm>
            <a:off x="2320976" y="5547299"/>
            <a:ext cx="378098" cy="140844"/>
          </a:xfrm>
          <a:prstGeom prst="roundRect">
            <a:avLst>
              <a:gd name="adj" fmla="val 17483"/>
            </a:avLst>
          </a:prstGeom>
          <a:blipFill>
            <a:blip r:embed="rId4"/>
          </a:blipFill>
          <a:ln w="12700">
            <a:miter lim="400000"/>
          </a:ln>
          <a:effectLst>
            <a:outerShdw blurRad="38100" dist="25400" dir="5400000" rotWithShape="0">
              <a:srgbClr val="000000">
                <a:alpha val="50000"/>
              </a:srgbClr>
            </a:outerShdw>
          </a:effectLst>
        </p:spPr>
        <p:txBody>
          <a:bodyPr lIns="35717" tIns="35717" rIns="35717" bIns="35717" anchor="ctr"/>
          <a:lstStyle/>
          <a:p>
            <a:pPr>
              <a:defRPr sz="1900">
                <a:solidFill>
                  <a:srgbClr val="FFFFFF"/>
                </a:solidFill>
              </a:defRPr>
            </a:pPr>
            <a:endParaRPr sz="1900" dirty="0">
              <a:solidFill>
                <a:srgbClr val="FFFFFF"/>
              </a:solidFill>
            </a:endParaRPr>
          </a:p>
        </p:txBody>
      </p:sp>
      <p:pic>
        <p:nvPicPr>
          <p:cNvPr id="68" name="pasted-image.png"/>
          <p:cNvPicPr/>
          <p:nvPr/>
        </p:nvPicPr>
        <p:blipFill>
          <a:blip r:embed="rId9"/>
          <a:stretch>
            <a:fillRect/>
          </a:stretch>
        </p:blipFill>
        <p:spPr>
          <a:xfrm>
            <a:off x="9112888" y="5158705"/>
            <a:ext cx="1485549" cy="1020607"/>
          </a:xfrm>
          <a:prstGeom prst="rect">
            <a:avLst/>
          </a:prstGeom>
          <a:ln w="25400">
            <a:solidFill/>
            <a:miter lim="400000"/>
          </a:ln>
        </p:spPr>
      </p:pic>
      <p:sp>
        <p:nvSpPr>
          <p:cNvPr id="69" name="Shape 69"/>
          <p:cNvSpPr/>
          <p:nvPr/>
        </p:nvSpPr>
        <p:spPr>
          <a:xfrm flipH="1">
            <a:off x="4869038" y="6109428"/>
            <a:ext cx="343857" cy="206202"/>
          </a:xfrm>
          <a:prstGeom prst="line">
            <a:avLst/>
          </a:prstGeom>
          <a:ln w="25400">
            <a:solidFill/>
            <a:miter lim="400000"/>
            <a:headEnd type="triangle"/>
            <a:tailEnd type="triangle"/>
          </a:ln>
        </p:spPr>
        <p:txBody>
          <a:bodyPr lIns="35717" tIns="35717" rIns="35717" bIns="35717" anchor="ctr"/>
          <a:lstStyle/>
          <a:p>
            <a:pPr>
              <a:defRPr sz="2400"/>
            </a:pPr>
            <a:endParaRPr sz="2400" dirty="0">
              <a:solidFill>
                <a:srgbClr val="000000"/>
              </a:solidFill>
            </a:endParaRPr>
          </a:p>
        </p:txBody>
      </p:sp>
      <p:sp>
        <p:nvSpPr>
          <p:cNvPr id="70" name="Shape 70"/>
          <p:cNvSpPr/>
          <p:nvPr/>
        </p:nvSpPr>
        <p:spPr>
          <a:xfrm>
            <a:off x="8575764" y="3352800"/>
            <a:ext cx="2092236" cy="1585562"/>
          </a:xfrm>
          <a:prstGeom prst="roundRect">
            <a:avLst>
              <a:gd name="adj" fmla="val 7799"/>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r>
              <a:rPr lang="en-US" sz="1300" dirty="0">
                <a:solidFill>
                  <a:srgbClr val="FFFF00"/>
                </a:solidFill>
              </a:rPr>
              <a:t>Victim: </a:t>
            </a:r>
            <a:r>
              <a:rPr sz="1300" dirty="0">
                <a:solidFill>
                  <a:srgbClr val="FFFF00"/>
                </a:solidFill>
              </a:rPr>
              <a:t>Goto</a:t>
            </a:r>
            <a:r>
              <a:rPr lang="en-US" sz="1300" dirty="0">
                <a:solidFill>
                  <a:srgbClr val="FFFFFF"/>
                </a:solidFill>
              </a:rPr>
              <a:t> Place: Syria</a:t>
            </a:r>
            <a:r>
              <a:rPr sz="1400" dirty="0">
                <a:solidFill>
                  <a:srgbClr val="FFFFFF"/>
                </a:solidFill>
              </a:rPr>
              <a:t> </a:t>
            </a:r>
            <a:endParaRPr lang="en-US" sz="1400" dirty="0">
              <a:solidFill>
                <a:srgbClr val="FFFFFF"/>
              </a:solidFill>
            </a:endParaRPr>
          </a:p>
        </p:txBody>
      </p:sp>
      <p:pic>
        <p:nvPicPr>
          <p:cNvPr id="71" name="pasted-image.png"/>
          <p:cNvPicPr/>
          <p:nvPr/>
        </p:nvPicPr>
        <p:blipFill>
          <a:blip r:embed="rId10"/>
          <a:stretch>
            <a:fillRect/>
          </a:stretch>
        </p:blipFill>
        <p:spPr>
          <a:xfrm>
            <a:off x="9019696" y="3359841"/>
            <a:ext cx="1195653" cy="1300260"/>
          </a:xfrm>
          <a:prstGeom prst="rect">
            <a:avLst/>
          </a:prstGeom>
          <a:ln w="12700">
            <a:miter lim="400000"/>
          </a:ln>
        </p:spPr>
      </p:pic>
      <p:sp>
        <p:nvSpPr>
          <p:cNvPr id="72" name="Shape 72"/>
          <p:cNvSpPr/>
          <p:nvPr/>
        </p:nvSpPr>
        <p:spPr>
          <a:xfrm>
            <a:off x="9019695" y="4217412"/>
            <a:ext cx="453258" cy="160867"/>
          </a:xfrm>
          <a:prstGeom prst="rect">
            <a:avLst/>
          </a:prstGeom>
          <a:ln w="254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83" name="Shape 83"/>
          <p:cNvSpPr/>
          <p:nvPr/>
        </p:nvSpPr>
        <p:spPr>
          <a:xfrm flipH="1">
            <a:off x="9703632" y="4787699"/>
            <a:ext cx="45719" cy="426747"/>
          </a:xfrm>
          <a:custGeom>
            <a:avLst/>
            <a:gdLst/>
            <a:ahLst/>
            <a:cxnLst>
              <a:cxn ang="0">
                <a:pos x="wd2" y="hd2"/>
              </a:cxn>
              <a:cxn ang="5400000">
                <a:pos x="wd2" y="hd2"/>
              </a:cxn>
              <a:cxn ang="10800000">
                <a:pos x="wd2" y="hd2"/>
              </a:cxn>
              <a:cxn ang="16200000">
                <a:pos x="wd2" y="hd2"/>
              </a:cxn>
            </a:cxnLst>
            <a:rect l="0" t="0" r="r" b="b"/>
            <a:pathLst>
              <a:path w="16546" h="21600" extrusionOk="0">
                <a:moveTo>
                  <a:pt x="8362" y="21600"/>
                </a:moveTo>
                <a:cubicBezTo>
                  <a:pt x="-5054" y="13135"/>
                  <a:pt x="-2326" y="5935"/>
                  <a:pt x="16546" y="0"/>
                </a:cubicBezTo>
              </a:path>
            </a:pathLst>
          </a:custGeom>
          <a:ln w="25400">
            <a:solidFill/>
            <a:miter lim="400000"/>
            <a:headEnd type="arrow"/>
            <a:tailEnd type="arrow"/>
          </a:ln>
        </p:spPr>
        <p:txBody>
          <a:bodyPr lIns="64291" tIns="32146" rIns="64291" bIns="32146"/>
          <a:lstStyle/>
          <a:p>
            <a:endParaRPr dirty="0">
              <a:solidFill>
                <a:srgbClr val="000000"/>
              </a:solidFill>
            </a:endParaRPr>
          </a:p>
        </p:txBody>
      </p:sp>
      <p:sp>
        <p:nvSpPr>
          <p:cNvPr id="74" name="Shape 74"/>
          <p:cNvSpPr/>
          <p:nvPr/>
        </p:nvSpPr>
        <p:spPr>
          <a:xfrm flipH="1">
            <a:off x="8381999" y="3962400"/>
            <a:ext cx="381001" cy="0"/>
          </a:xfrm>
          <a:prstGeom prst="line">
            <a:avLst/>
          </a:prstGeom>
          <a:ln w="38100">
            <a:solidFill>
              <a:srgbClr val="1A931F"/>
            </a:solidFill>
            <a:miter lim="400000"/>
            <a:tailEnd type="triangle"/>
          </a:ln>
        </p:spPr>
        <p:txBody>
          <a:bodyPr lIns="0" tIns="0" rIns="0" bIns="0" anchor="ctr"/>
          <a:lstStyle/>
          <a:p>
            <a:pPr>
              <a:defRPr sz="2400"/>
            </a:pPr>
            <a:endParaRPr sz="2400" dirty="0">
              <a:solidFill>
                <a:srgbClr val="000000"/>
              </a:solidFill>
            </a:endParaRPr>
          </a:p>
        </p:txBody>
      </p:sp>
      <p:sp>
        <p:nvSpPr>
          <p:cNvPr id="75" name="Shape 75"/>
          <p:cNvSpPr/>
          <p:nvPr/>
        </p:nvSpPr>
        <p:spPr>
          <a:xfrm>
            <a:off x="3247093" y="4205008"/>
            <a:ext cx="212881" cy="254124"/>
          </a:xfrm>
          <a:prstGeom prst="rect">
            <a:avLst/>
          </a:prstGeom>
          <a:ln w="254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76" name="Shape 76"/>
          <p:cNvSpPr/>
          <p:nvPr/>
        </p:nvSpPr>
        <p:spPr>
          <a:xfrm>
            <a:off x="5228183" y="4243601"/>
            <a:ext cx="212882" cy="254124"/>
          </a:xfrm>
          <a:prstGeom prst="rect">
            <a:avLst/>
          </a:prstGeom>
          <a:ln w="254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77" name="Shape 77"/>
          <p:cNvSpPr/>
          <p:nvPr/>
        </p:nvSpPr>
        <p:spPr>
          <a:xfrm>
            <a:off x="3124291" y="5277164"/>
            <a:ext cx="706454" cy="263054"/>
          </a:xfrm>
          <a:prstGeom prst="rect">
            <a:avLst/>
          </a:prstGeom>
          <a:ln w="12700">
            <a:solidFill>
              <a:srgbClr val="00882B"/>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1600"/>
            </a:lvl1pPr>
          </a:lstStyle>
          <a:p>
            <a:pPr>
              <a:defRPr sz="1800"/>
            </a:pPr>
            <a:r>
              <a:rPr sz="1100" dirty="0">
                <a:solidFill>
                  <a:srgbClr val="000000"/>
                </a:solidFill>
              </a:rPr>
              <a:t>Oct 2014</a:t>
            </a:r>
          </a:p>
        </p:txBody>
      </p:sp>
      <p:sp>
        <p:nvSpPr>
          <p:cNvPr id="78" name="Shape 78"/>
          <p:cNvSpPr/>
          <p:nvPr/>
        </p:nvSpPr>
        <p:spPr>
          <a:xfrm>
            <a:off x="4120338" y="5305079"/>
            <a:ext cx="706455" cy="263054"/>
          </a:xfrm>
          <a:prstGeom prst="rect">
            <a:avLst/>
          </a:prstGeom>
          <a:ln w="12700">
            <a:solidFill>
              <a:srgbClr val="00882B"/>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1600"/>
            </a:lvl1pPr>
          </a:lstStyle>
          <a:p>
            <a:pPr>
              <a:defRPr sz="1800"/>
            </a:pPr>
            <a:r>
              <a:rPr sz="1100" dirty="0">
                <a:solidFill>
                  <a:srgbClr val="000000"/>
                </a:solidFill>
              </a:rPr>
              <a:t>Feb 2015</a:t>
            </a:r>
          </a:p>
        </p:txBody>
      </p:sp>
      <p:cxnSp>
        <p:nvCxnSpPr>
          <p:cNvPr id="3" name="Curved Connector 2"/>
          <p:cNvCxnSpPr>
            <a:endCxn id="78" idx="3"/>
          </p:cNvCxnSpPr>
          <p:nvPr/>
        </p:nvCxnSpPr>
        <p:spPr bwMode="auto">
          <a:xfrm rot="5400000">
            <a:off x="4691964" y="4725224"/>
            <a:ext cx="846211" cy="576552"/>
          </a:xfrm>
          <a:prstGeom prst="curvedConnector2">
            <a:avLst/>
          </a:prstGeom>
          <a:noFill/>
          <a:ln w="9525" cap="flat" cmpd="sng" algn="ctr">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85" name="Curved Connector 84"/>
          <p:cNvCxnSpPr/>
          <p:nvPr/>
        </p:nvCxnSpPr>
        <p:spPr bwMode="auto">
          <a:xfrm rot="16200000" flipH="1">
            <a:off x="2937659" y="4836387"/>
            <a:ext cx="824960" cy="58305"/>
          </a:xfrm>
          <a:prstGeom prst="curvedConnector3">
            <a:avLst>
              <a:gd name="adj1" fmla="val 50000"/>
            </a:avLst>
          </a:prstGeom>
          <a:noFill/>
          <a:ln w="9525" cap="flat" cmpd="sng" algn="ctr">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86" name="Curved Connector 85"/>
          <p:cNvCxnSpPr>
            <a:stCxn id="77" idx="0"/>
          </p:cNvCxnSpPr>
          <p:nvPr/>
        </p:nvCxnSpPr>
        <p:spPr bwMode="auto">
          <a:xfrm rot="5400000" flipH="1" flipV="1">
            <a:off x="3167711" y="4641877"/>
            <a:ext cx="945094" cy="325480"/>
          </a:xfrm>
          <a:prstGeom prst="curvedConnector3">
            <a:avLst>
              <a:gd name="adj1" fmla="val 50000"/>
            </a:avLst>
          </a:prstGeom>
          <a:noFill/>
          <a:ln w="9525" cap="flat" cmpd="sng" algn="ctr">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87" name="Curved Connector 86"/>
          <p:cNvCxnSpPr/>
          <p:nvPr/>
        </p:nvCxnSpPr>
        <p:spPr bwMode="auto">
          <a:xfrm rot="16200000" flipV="1">
            <a:off x="3650273" y="4525547"/>
            <a:ext cx="1046092" cy="590687"/>
          </a:xfrm>
          <a:prstGeom prst="curvedConnector3">
            <a:avLst>
              <a:gd name="adj1" fmla="val 8141"/>
            </a:avLst>
          </a:prstGeom>
          <a:noFill/>
          <a:ln w="9525" cap="flat" cmpd="sng" algn="ctr">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63" name="Shape 63"/>
          <p:cNvSpPr/>
          <p:nvPr/>
        </p:nvSpPr>
        <p:spPr>
          <a:xfrm>
            <a:off x="4450499" y="5813738"/>
            <a:ext cx="505680" cy="4899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91" name="Shape 83"/>
          <p:cNvSpPr/>
          <p:nvPr/>
        </p:nvSpPr>
        <p:spPr>
          <a:xfrm flipH="1">
            <a:off x="7846682" y="4779667"/>
            <a:ext cx="45719" cy="353279"/>
          </a:xfrm>
          <a:custGeom>
            <a:avLst/>
            <a:gdLst/>
            <a:ahLst/>
            <a:cxnLst>
              <a:cxn ang="0">
                <a:pos x="wd2" y="hd2"/>
              </a:cxn>
              <a:cxn ang="5400000">
                <a:pos x="wd2" y="hd2"/>
              </a:cxn>
              <a:cxn ang="10800000">
                <a:pos x="wd2" y="hd2"/>
              </a:cxn>
              <a:cxn ang="16200000">
                <a:pos x="wd2" y="hd2"/>
              </a:cxn>
            </a:cxnLst>
            <a:rect l="0" t="0" r="r" b="b"/>
            <a:pathLst>
              <a:path w="16546" h="21600" extrusionOk="0">
                <a:moveTo>
                  <a:pt x="8362" y="21600"/>
                </a:moveTo>
                <a:cubicBezTo>
                  <a:pt x="-5054" y="13135"/>
                  <a:pt x="-2326" y="5935"/>
                  <a:pt x="16546" y="0"/>
                </a:cubicBezTo>
              </a:path>
            </a:pathLst>
          </a:custGeom>
          <a:ln w="25400">
            <a:solidFill/>
            <a:miter lim="400000"/>
            <a:headEnd type="arrow"/>
            <a:tailEnd type="arrow"/>
          </a:ln>
        </p:spPr>
        <p:txBody>
          <a:bodyPr lIns="64291" tIns="32146" rIns="64291" bIns="32146"/>
          <a:lstStyle/>
          <a:p>
            <a:endParaRPr dirty="0">
              <a:solidFill>
                <a:srgbClr val="000000"/>
              </a:solidFill>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01431" y="5084044"/>
            <a:ext cx="1378980" cy="1564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5" name="Shape 65"/>
          <p:cNvSpPr/>
          <p:nvPr/>
        </p:nvSpPr>
        <p:spPr>
          <a:xfrm>
            <a:off x="2352367" y="3690108"/>
            <a:ext cx="588322" cy="5171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97" name="Shape 65"/>
          <p:cNvSpPr/>
          <p:nvPr/>
        </p:nvSpPr>
        <p:spPr>
          <a:xfrm>
            <a:off x="4826792" y="3611348"/>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98" name="Shape 65"/>
          <p:cNvSpPr/>
          <p:nvPr/>
        </p:nvSpPr>
        <p:spPr>
          <a:xfrm>
            <a:off x="5157699" y="1708798"/>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pic>
        <p:nvPicPr>
          <p:cNvPr id="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5527" y="1683865"/>
            <a:ext cx="1584931" cy="10257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4410" y="3505200"/>
            <a:ext cx="2035896" cy="10146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4" name="Shape 65"/>
          <p:cNvSpPr/>
          <p:nvPr/>
        </p:nvSpPr>
        <p:spPr>
          <a:xfrm>
            <a:off x="7491557" y="2071548"/>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80" name="Shape 65"/>
          <p:cNvSpPr/>
          <p:nvPr/>
        </p:nvSpPr>
        <p:spPr>
          <a:xfrm>
            <a:off x="6814043" y="2071547"/>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96" name="Shape 65"/>
          <p:cNvSpPr/>
          <p:nvPr/>
        </p:nvSpPr>
        <p:spPr>
          <a:xfrm>
            <a:off x="6988516" y="3977724"/>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4" name="TextBox 3"/>
          <p:cNvSpPr txBox="1"/>
          <p:nvPr/>
        </p:nvSpPr>
        <p:spPr>
          <a:xfrm>
            <a:off x="5824558" y="4668142"/>
            <a:ext cx="597827" cy="369332"/>
          </a:xfrm>
          <a:prstGeom prst="rect">
            <a:avLst/>
          </a:prstGeom>
          <a:noFill/>
        </p:spPr>
        <p:txBody>
          <a:bodyPr wrap="square" rtlCol="0">
            <a:spAutoFit/>
          </a:bodyPr>
          <a:lstStyle/>
          <a:p>
            <a:r>
              <a:rPr lang="en-US" dirty="0">
                <a:solidFill>
                  <a:srgbClr val="000000"/>
                </a:solidFill>
              </a:rPr>
              <a:t>?</a:t>
            </a:r>
          </a:p>
        </p:txBody>
      </p:sp>
      <p:sp>
        <p:nvSpPr>
          <p:cNvPr id="73" name="Google Shape;1130;p104"/>
          <p:cNvSpPr txBox="1">
            <a:spLocks noGrp="1"/>
          </p:cNvSpPr>
          <p:nvPr>
            <p:ph type="title"/>
          </p:nvPr>
        </p:nvSpPr>
        <p:spPr>
          <a:xfrm>
            <a:off x="682233" y="-176413"/>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Complex Event Example: ISIS attacks</a:t>
            </a:r>
            <a:endParaRPr sz="3200" dirty="0">
              <a:sym typeface="Palatino Linotype"/>
            </a:endParaRPr>
          </a:p>
        </p:txBody>
      </p:sp>
    </p:spTree>
    <p:extLst>
      <p:ext uri="{BB962C8B-B14F-4D97-AF65-F5344CB8AC3E}">
        <p14:creationId xmlns:p14="http://schemas.microsoft.com/office/powerpoint/2010/main" val="568155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txBox="1">
            <a:spLocks/>
          </p:cNvSpPr>
          <p:nvPr/>
        </p:nvSpPr>
        <p:spPr>
          <a:xfrm>
            <a:off x="10943168" y="6569076"/>
            <a:ext cx="1248833"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5</a:t>
            </a:fld>
            <a:endParaRPr lang="en-US" sz="1400" b="1" dirty="0">
              <a:solidFill>
                <a:srgbClr val="000000"/>
              </a:solidFill>
            </a:endParaRPr>
          </a:p>
        </p:txBody>
      </p:sp>
      <p:pic>
        <p:nvPicPr>
          <p:cNvPr id="6" name="Picture 5"/>
          <p:cNvPicPr>
            <a:picLocks noChangeAspect="1"/>
          </p:cNvPicPr>
          <p:nvPr/>
        </p:nvPicPr>
        <p:blipFill>
          <a:blip r:embed="rId2"/>
          <a:stretch>
            <a:fillRect/>
          </a:stretch>
        </p:blipFill>
        <p:spPr>
          <a:xfrm>
            <a:off x="985736" y="748710"/>
            <a:ext cx="10920919" cy="6109290"/>
          </a:xfrm>
          <a:prstGeom prst="rect">
            <a:avLst/>
          </a:prstGeom>
        </p:spPr>
      </p:pic>
      <p:sp>
        <p:nvSpPr>
          <p:cNvPr id="7" name="Google Shape;1130;p104"/>
          <p:cNvSpPr txBox="1">
            <a:spLocks noGrp="1"/>
          </p:cNvSpPr>
          <p:nvPr>
            <p:ph type="title"/>
          </p:nvPr>
        </p:nvSpPr>
        <p:spPr>
          <a:xfrm>
            <a:off x="4174210" y="-156043"/>
            <a:ext cx="11582400" cy="1143000"/>
          </a:xfrm>
          <a:prstGeom prst="rect">
            <a:avLst/>
          </a:prstGeom>
          <a:noFill/>
          <a:ln>
            <a:noFill/>
          </a:ln>
        </p:spPr>
        <p:txBody>
          <a:bodyPr spcFirstLastPara="1" wrap="square" lIns="91425" tIns="45700" rIns="91425" bIns="45700" anchor="ctr" anchorCtr="0">
            <a:noAutofit/>
          </a:bodyPr>
          <a:lstStyle/>
          <a:p>
            <a:pPr>
              <a:spcBef>
                <a:spcPts val="0"/>
              </a:spcBef>
            </a:pPr>
            <a:r>
              <a:rPr lang="en-US" sz="3200" dirty="0" smtClean="0">
                <a:sym typeface="Palatino Linotype"/>
              </a:rPr>
              <a:t>What </a:t>
            </a:r>
            <a:r>
              <a:rPr lang="en-US" sz="3200" smtClean="0">
                <a:sym typeface="Palatino Linotype"/>
              </a:rPr>
              <a:t>is Event Schema?</a:t>
            </a:r>
            <a:endParaRPr sz="3200" dirty="0">
              <a:sym typeface="Palatino Linotype"/>
            </a:endParaRPr>
          </a:p>
        </p:txBody>
      </p:sp>
    </p:spTree>
    <p:extLst>
      <p:ext uri="{BB962C8B-B14F-4D97-AF65-F5344CB8AC3E}">
        <p14:creationId xmlns:p14="http://schemas.microsoft.com/office/powerpoint/2010/main" val="638231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Re-defining Event Schema</a:t>
            </a:r>
            <a:endParaRPr sz="3200" dirty="0">
              <a:sym typeface="Palatino Linotype"/>
            </a:endParaRPr>
          </a:p>
        </p:txBody>
      </p:sp>
      <p:sp>
        <p:nvSpPr>
          <p:cNvPr id="1131" name="Google Shape;1131;p104"/>
          <p:cNvSpPr txBox="1">
            <a:spLocks noGrp="1"/>
          </p:cNvSpPr>
          <p:nvPr>
            <p:ph type="body" idx="1"/>
          </p:nvPr>
        </p:nvSpPr>
        <p:spPr>
          <a:xfrm>
            <a:off x="687050" y="975355"/>
            <a:ext cx="10990288" cy="4665348"/>
          </a:xfrm>
          <a:prstGeom prst="rect">
            <a:avLst/>
          </a:prstGeom>
          <a:noFill/>
          <a:ln>
            <a:noFill/>
          </a:ln>
        </p:spPr>
        <p:txBody>
          <a:bodyPr spcFirstLastPara="1" vert="horz" wrap="square" lIns="91425" tIns="45700" rIns="91425" bIns="45700" rtlCol="0" anchor="t" anchorCtr="0">
            <a:noAutofit/>
          </a:bodyPr>
          <a:lstStyle/>
          <a:p>
            <a:pPr>
              <a:spcBef>
                <a:spcPts val="0"/>
              </a:spcBef>
              <a:buClr>
                <a:srgbClr val="170981"/>
              </a:buClr>
              <a:buSzPts val="1776"/>
              <a:buFont typeface="Arial" charset="0"/>
              <a:buChar char="•"/>
            </a:pPr>
            <a:r>
              <a:rPr lang="en-IN" sz="2800" dirty="0"/>
              <a:t>Event schemas encode knowledge of stereotypical structures of events and their connections</a:t>
            </a:r>
            <a:r>
              <a:rPr lang="en-US" sz="2800" dirty="0"/>
              <a:t> </a:t>
            </a:r>
            <a:endParaRPr lang="en-US" sz="2800" dirty="0" smtClean="0"/>
          </a:p>
          <a:p>
            <a:pPr>
              <a:spcBef>
                <a:spcPts val="0"/>
              </a:spcBef>
              <a:buClr>
                <a:srgbClr val="170981"/>
              </a:buClr>
              <a:buSzPts val="1776"/>
              <a:buFont typeface="Arial" charset="0"/>
              <a:buChar char="•"/>
            </a:pPr>
            <a:r>
              <a:rPr lang="en-US" sz="2800" dirty="0" smtClean="0">
                <a:solidFill>
                  <a:schemeClr val="dk1"/>
                </a:solidFill>
                <a:latin typeface="Calibri"/>
                <a:ea typeface="Calibri"/>
                <a:cs typeface="Calibri"/>
                <a:sym typeface="Calibri"/>
              </a:rPr>
              <a:t>New aspects in our work</a:t>
            </a:r>
          </a:p>
          <a:p>
            <a:pPr lvl="1">
              <a:spcBef>
                <a:spcPts val="0"/>
              </a:spcBef>
              <a:buClr>
                <a:srgbClr val="170981"/>
              </a:buClr>
              <a:buSzPts val="1776"/>
              <a:buFont typeface="Arial" charset="0"/>
              <a:buChar char="•"/>
            </a:pPr>
            <a:r>
              <a:rPr lang="en-IN" i="1" dirty="0" smtClean="0"/>
              <a:t>Models </a:t>
            </a:r>
            <a:r>
              <a:rPr lang="en-IN" i="1" dirty="0"/>
              <a:t>as </a:t>
            </a:r>
            <a:r>
              <a:rPr lang="en-IN" i="1" dirty="0" smtClean="0"/>
              <a:t>schemas</a:t>
            </a:r>
            <a:r>
              <a:rPr lang="en-IN" dirty="0"/>
              <a:t>:</a:t>
            </a:r>
            <a:r>
              <a:rPr lang="en-IN" dirty="0" smtClean="0"/>
              <a:t> probabilistic </a:t>
            </a:r>
            <a:r>
              <a:rPr lang="en-IN" dirty="0"/>
              <a:t>schema induction models can be probed on demand for event </a:t>
            </a:r>
            <a:r>
              <a:rPr lang="en-IN" dirty="0" smtClean="0"/>
              <a:t>prediction</a:t>
            </a:r>
          </a:p>
          <a:p>
            <a:pPr lvl="1">
              <a:spcBef>
                <a:spcPts val="0"/>
              </a:spcBef>
              <a:buClr>
                <a:srgbClr val="170981"/>
              </a:buClr>
              <a:buSzPts val="1776"/>
              <a:buFont typeface="Arial" charset="0"/>
              <a:buChar char="•"/>
            </a:pPr>
            <a:r>
              <a:rPr lang="en-US" dirty="0"/>
              <a:t>Capture uncertainty and recurring events: produce </a:t>
            </a:r>
            <a:r>
              <a:rPr lang="en-US" i="1" dirty="0"/>
              <a:t>multiple hypotheses </a:t>
            </a:r>
            <a:r>
              <a:rPr lang="en-US" dirty="0"/>
              <a:t>with probabilities, confidence values and justifications to enable temporal reasoning and prediction</a:t>
            </a:r>
          </a:p>
          <a:p>
            <a:pPr lvl="1">
              <a:spcBef>
                <a:spcPts val="0"/>
              </a:spcBef>
              <a:buClr>
                <a:srgbClr val="170981"/>
              </a:buClr>
              <a:buSzPts val="1776"/>
              <a:buFont typeface="Arial" charset="0"/>
              <a:buChar char="•"/>
            </a:pPr>
            <a:r>
              <a:rPr lang="en-IN" dirty="0" smtClean="0"/>
              <a:t>Learn </a:t>
            </a:r>
            <a:r>
              <a:rPr lang="en-IN" dirty="0"/>
              <a:t>hierarchical structure of event complexes: humans segment events into chunks, or even nested hierarchies </a:t>
            </a:r>
            <a:r>
              <a:rPr lang="en-IN" dirty="0" smtClean="0"/>
              <a:t>[Richmond and </a:t>
            </a:r>
            <a:r>
              <a:rPr lang="en-IN" dirty="0" err="1" smtClean="0"/>
              <a:t>Zacks</a:t>
            </a:r>
            <a:r>
              <a:rPr lang="en-IN" dirty="0" smtClean="0"/>
              <a:t>, 2017]; </a:t>
            </a:r>
            <a:r>
              <a:rPr lang="en-IN" dirty="0"/>
              <a:t>s</a:t>
            </a:r>
            <a:r>
              <a:rPr lang="en-IN" dirty="0" smtClean="0"/>
              <a:t>uch </a:t>
            </a:r>
            <a:r>
              <a:rPr lang="en-IN" dirty="0"/>
              <a:t>an organization also appears in human memory and correct segmentation has shown to improve recollection of </a:t>
            </a:r>
            <a:r>
              <a:rPr lang="en-IN" dirty="0" smtClean="0"/>
              <a:t>events</a:t>
            </a:r>
            <a:r>
              <a:rPr lang="en-US" dirty="0" smtClean="0"/>
              <a:t> [Sargent et al., 2013]</a:t>
            </a:r>
            <a:endParaRPr lang="en-IN" dirty="0" smtClean="0"/>
          </a:p>
          <a:p>
            <a:pPr lvl="1">
              <a:spcBef>
                <a:spcPts val="0"/>
              </a:spcBef>
              <a:buClr>
                <a:srgbClr val="170981"/>
              </a:buClr>
              <a:buSzPts val="1776"/>
              <a:buFont typeface="Arial" charset="0"/>
              <a:buChar char="•"/>
            </a:pPr>
            <a:r>
              <a:rPr lang="en-US" dirty="0" smtClean="0"/>
              <a:t>Capture temporal dynamics and entity (</a:t>
            </a:r>
            <a:r>
              <a:rPr lang="en-US" dirty="0" err="1" smtClean="0"/>
              <a:t>coreferential</a:t>
            </a:r>
            <a:r>
              <a:rPr lang="en-US" dirty="0" smtClean="0"/>
              <a:t> or related arguments) connections between events</a:t>
            </a:r>
          </a:p>
          <a:p>
            <a:pPr lvl="1">
              <a:spcBef>
                <a:spcPts val="0"/>
              </a:spcBef>
              <a:buClr>
                <a:srgbClr val="170981"/>
              </a:buClr>
              <a:buSzPts val="1776"/>
              <a:buFont typeface="Arial" charset="0"/>
              <a:buChar char="•"/>
            </a:pPr>
            <a:r>
              <a:rPr lang="en-US" dirty="0" smtClean="0"/>
              <a:t>Measure </a:t>
            </a:r>
            <a:r>
              <a:rPr lang="en-US" dirty="0"/>
              <a:t>event and entity salience for entity state tracking </a:t>
            </a: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a:t>
            </a:fld>
            <a:endParaRPr sz="1400" b="1">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5015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0"/>
          <p:cNvSpPr txBox="1">
            <a:spLocks noGrp="1"/>
          </p:cNvSpPr>
          <p:nvPr>
            <p:ph type="title"/>
          </p:nvPr>
        </p:nvSpPr>
        <p:spPr>
          <a:xfrm>
            <a:off x="457199" y="206829"/>
            <a:ext cx="10514395"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600"/>
              <a:t>Event Graph Schema Induction (Li et al., 2020)</a:t>
            </a:r>
            <a:endParaRPr sz="3600"/>
          </a:p>
        </p:txBody>
      </p:sp>
      <p:sp>
        <p:nvSpPr>
          <p:cNvPr id="520" name="Google Shape;520;p40"/>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521" name="Google Shape;521;p40"/>
          <p:cNvPicPr preferRelativeResize="0">
            <a:picLocks noGrp="1"/>
          </p:cNvPicPr>
          <p:nvPr>
            <p:ph type="body" idx="1"/>
          </p:nvPr>
        </p:nvPicPr>
        <p:blipFill rotWithShape="1">
          <a:blip r:embed="rId3">
            <a:alphaModFix/>
          </a:blip>
          <a:srcRect/>
          <a:stretch/>
        </p:blipFill>
        <p:spPr>
          <a:xfrm>
            <a:off x="1151454" y="1776085"/>
            <a:ext cx="9650704" cy="4747836"/>
          </a:xfrm>
          <a:prstGeom prst="rect">
            <a:avLst/>
          </a:prstGeom>
          <a:noFill/>
          <a:ln>
            <a:noFill/>
          </a:ln>
        </p:spPr>
      </p:pic>
      <p:sp>
        <p:nvSpPr>
          <p:cNvPr id="522" name="Google Shape;522;p40"/>
          <p:cNvSpPr txBox="1"/>
          <p:nvPr/>
        </p:nvSpPr>
        <p:spPr>
          <a:xfrm>
            <a:off x="457200" y="919683"/>
            <a:ext cx="10972800" cy="4484915"/>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360"/>
              </a:spcBef>
              <a:spcAft>
                <a:spcPts val="0"/>
              </a:spcAft>
              <a:buClr>
                <a:srgbClr val="11151A"/>
              </a:buClr>
              <a:buSzPts val="1350"/>
              <a:buFont typeface="Noto Sans Symbols"/>
              <a:buChar char="■"/>
              <a:tabLst/>
              <a:defRPr/>
            </a:pPr>
            <a:r>
              <a:rPr kumimoji="0" lang="en-US" sz="1800" b="0" i="0" u="none" strike="noStrike" kern="0" cap="none" spc="0" normalizeH="0" baseline="0" noProof="0" dirty="0" smtClean="0">
                <a:ln>
                  <a:noFill/>
                </a:ln>
                <a:solidFill>
                  <a:srgbClr val="000000"/>
                </a:solidFill>
                <a:effectLst/>
                <a:uLnTx/>
                <a:uFillTx/>
                <a:latin typeface="Arial"/>
                <a:ea typeface="Arial"/>
                <a:cs typeface="Arial"/>
                <a:sym typeface="Arial"/>
              </a:rPr>
              <a:t>Select </a:t>
            </a: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salient and coherent paths based on Path Language Model, and merge them into graph </a:t>
            </a:r>
            <a:r>
              <a:rPr kumimoji="0" lang="en-US" sz="1800" b="0" i="0" u="none" strike="noStrike" kern="0" cap="none" spc="0" normalizeH="0" baseline="0" noProof="0" dirty="0" smtClean="0">
                <a:ln>
                  <a:noFill/>
                </a:ln>
                <a:solidFill>
                  <a:srgbClr val="000000"/>
                </a:solidFill>
                <a:effectLst/>
                <a:uLnTx/>
                <a:uFillTx/>
                <a:latin typeface="Arial"/>
                <a:ea typeface="Arial"/>
                <a:cs typeface="Arial"/>
                <a:sym typeface="Arial"/>
              </a:rPr>
              <a:t>schemas</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228600" algn="l" defTabSz="914400" rtl="0" eaLnBrk="1" fontAlgn="auto" latinLnBrk="0" hangingPunct="1">
              <a:lnSpc>
                <a:spcPct val="100000"/>
              </a:lnSpc>
              <a:spcBef>
                <a:spcPts val="480"/>
              </a:spcBef>
              <a:spcAft>
                <a:spcPts val="0"/>
              </a:spcAft>
              <a:buClr>
                <a:srgbClr val="11151A"/>
              </a:buClr>
              <a:buSzPts val="1800"/>
              <a:buFont typeface="Noto Sans Symbols"/>
              <a:buNone/>
              <a:tabLst/>
              <a:defRPr/>
            </a:pP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23" name="Google Shape;523;p40"/>
          <p:cNvSpPr/>
          <p:nvPr/>
        </p:nvSpPr>
        <p:spPr>
          <a:xfrm>
            <a:off x="4967564" y="2838890"/>
            <a:ext cx="869710" cy="404038"/>
          </a:xfrm>
          <a:prstGeom prst="rect">
            <a:avLst/>
          </a:prstGeom>
          <a:noFill/>
          <a:ln w="25400"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524" name="Google Shape;524;p40"/>
          <p:cNvSpPr/>
          <p:nvPr/>
        </p:nvSpPr>
        <p:spPr>
          <a:xfrm>
            <a:off x="4967564" y="4706682"/>
            <a:ext cx="869710" cy="404038"/>
          </a:xfrm>
          <a:prstGeom prst="rect">
            <a:avLst/>
          </a:prstGeom>
          <a:noFill/>
          <a:ln w="25400"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525" name="Google Shape;525;p40"/>
          <p:cNvSpPr/>
          <p:nvPr/>
        </p:nvSpPr>
        <p:spPr>
          <a:xfrm>
            <a:off x="1151454" y="2700669"/>
            <a:ext cx="869710" cy="404038"/>
          </a:xfrm>
          <a:prstGeom prst="rect">
            <a:avLst/>
          </a:prstGeom>
          <a:noFill/>
          <a:ln w="25400" cap="flat" cmpd="sng">
            <a:solidFill>
              <a:srgbClr val="0070C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526" name="Google Shape;526;p40"/>
          <p:cNvSpPr/>
          <p:nvPr/>
        </p:nvSpPr>
        <p:spPr>
          <a:xfrm>
            <a:off x="1151454" y="4660605"/>
            <a:ext cx="869710" cy="404038"/>
          </a:xfrm>
          <a:prstGeom prst="rect">
            <a:avLst/>
          </a:prstGeom>
          <a:noFill/>
          <a:ln w="25400" cap="flat" cmpd="sng">
            <a:solidFill>
              <a:srgbClr val="0070C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527" name="Google Shape;527;p40"/>
          <p:cNvSpPr/>
          <p:nvPr/>
        </p:nvSpPr>
        <p:spPr>
          <a:xfrm>
            <a:off x="10940424" y="2700669"/>
            <a:ext cx="703384" cy="490791"/>
          </a:xfrm>
          <a:prstGeom prst="lef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528" name="Google Shape;528;p40"/>
          <p:cNvSpPr/>
          <p:nvPr/>
        </p:nvSpPr>
        <p:spPr>
          <a:xfrm>
            <a:off x="10971595" y="5228073"/>
            <a:ext cx="703384" cy="490791"/>
          </a:xfrm>
          <a:prstGeom prst="lef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529" name="Google Shape;529;p40"/>
          <p:cNvSpPr/>
          <p:nvPr/>
        </p:nvSpPr>
        <p:spPr>
          <a:xfrm>
            <a:off x="412114" y="6538913"/>
            <a:ext cx="10880001"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Manling Li, Qi Zeng, Kyunghyun Cho, Heng Ji, Jonathon May, Nathanael Chambers, Clare Voss. Connecting the Dots: Event Graph Schema Induction with Path Language Modeling. ACL 2020.</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096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1"/>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Path Language Model</a:t>
            </a:r>
            <a:endParaRPr/>
          </a:p>
        </p:txBody>
      </p:sp>
      <p:sp>
        <p:nvSpPr>
          <p:cNvPr id="536" name="Google Shape;536;p41"/>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41"/>
          <p:cNvSpPr txBox="1">
            <a:spLocks noGrp="1"/>
          </p:cNvSpPr>
          <p:nvPr>
            <p:ph type="body" idx="1"/>
          </p:nvPr>
        </p:nvSpPr>
        <p:spPr>
          <a:xfrm>
            <a:off x="573316" y="901175"/>
            <a:ext cx="10972800" cy="948446"/>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480"/>
              </a:spcBef>
              <a:spcAft>
                <a:spcPts val="0"/>
              </a:spcAft>
              <a:buClr>
                <a:srgbClr val="11151A"/>
              </a:buClr>
              <a:buSzPts val="1800"/>
              <a:buChar char="■"/>
            </a:pPr>
            <a:r>
              <a:rPr lang="en-US" sz="1800"/>
              <a:t>Path Language Model is trained on two tasks</a:t>
            </a:r>
            <a:endParaRPr/>
          </a:p>
          <a:p>
            <a:pPr marL="914400" lvl="1" indent="-330200" algn="l" rtl="0">
              <a:lnSpc>
                <a:spcPct val="100000"/>
              </a:lnSpc>
              <a:spcBef>
                <a:spcPts val="400"/>
              </a:spcBef>
              <a:spcAft>
                <a:spcPts val="0"/>
              </a:spcAft>
              <a:buSzPts val="1600"/>
              <a:buChar char="◻"/>
            </a:pPr>
            <a:r>
              <a:rPr lang="en-US" sz="1400" dirty="0"/>
              <a:t>Autoregressive Language Model Loss: capturing the frequency and coherence of a single path</a:t>
            </a:r>
            <a:endParaRPr dirty="0"/>
          </a:p>
          <a:p>
            <a:pPr marL="914400" lvl="1" indent="-330200" algn="l" rtl="0">
              <a:lnSpc>
                <a:spcPct val="100000"/>
              </a:lnSpc>
              <a:spcBef>
                <a:spcPts val="400"/>
              </a:spcBef>
              <a:spcAft>
                <a:spcPts val="0"/>
              </a:spcAft>
              <a:buSzPts val="1600"/>
              <a:buChar char="◻"/>
            </a:pPr>
            <a:r>
              <a:rPr lang="en-US" sz="1400" dirty="0"/>
              <a:t>Neighbor Path Classification Loss: capturing co-occurrence of two paths</a:t>
            </a:r>
            <a:endParaRPr dirty="0"/>
          </a:p>
          <a:p>
            <a:pPr marL="914400" lvl="1" indent="-228600" algn="l" rtl="0">
              <a:lnSpc>
                <a:spcPct val="100000"/>
              </a:lnSpc>
              <a:spcBef>
                <a:spcPts val="400"/>
              </a:spcBef>
              <a:spcAft>
                <a:spcPts val="0"/>
              </a:spcAft>
              <a:buSzPts val="1600"/>
              <a:buNone/>
            </a:pPr>
            <a:endParaRPr sz="1400" dirty="0"/>
          </a:p>
          <a:p>
            <a:pPr marL="457200" lvl="0" indent="-228600" algn="l" rtl="0">
              <a:lnSpc>
                <a:spcPct val="100000"/>
              </a:lnSpc>
              <a:spcBef>
                <a:spcPts val="480"/>
              </a:spcBef>
              <a:spcAft>
                <a:spcPts val="0"/>
              </a:spcAft>
              <a:buClr>
                <a:srgbClr val="11151A"/>
              </a:buClr>
              <a:buSzPts val="1800"/>
              <a:buNone/>
            </a:pPr>
            <a:endParaRPr dirty="0"/>
          </a:p>
        </p:txBody>
      </p:sp>
      <p:pic>
        <p:nvPicPr>
          <p:cNvPr id="538" name="Google Shape;538;p41"/>
          <p:cNvPicPr preferRelativeResize="0"/>
          <p:nvPr/>
        </p:nvPicPr>
        <p:blipFill rotWithShape="1">
          <a:blip r:embed="rId3">
            <a:alphaModFix/>
          </a:blip>
          <a:srcRect/>
          <a:stretch/>
        </p:blipFill>
        <p:spPr>
          <a:xfrm>
            <a:off x="1258380" y="2010568"/>
            <a:ext cx="9675239" cy="4847432"/>
          </a:xfrm>
          <a:prstGeom prst="rect">
            <a:avLst/>
          </a:prstGeom>
          <a:noFill/>
          <a:ln>
            <a:noFill/>
          </a:ln>
        </p:spPr>
      </p:pic>
      <p:sp>
        <p:nvSpPr>
          <p:cNvPr id="539" name="Google Shape;539;p41"/>
          <p:cNvSpPr/>
          <p:nvPr/>
        </p:nvSpPr>
        <p:spPr>
          <a:xfrm>
            <a:off x="8774019" y="1806156"/>
            <a:ext cx="2294473" cy="820086"/>
          </a:xfrm>
          <a:prstGeom prst="rect">
            <a:avLst/>
          </a:prstGeom>
          <a:noFill/>
          <a:ln w="25400"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10996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a827f25cce_0_67"/>
          <p:cNvSpPr txBox="1">
            <a:spLocks noGrp="1"/>
          </p:cNvSpPr>
          <p:nvPr>
            <p:ph type="title"/>
          </p:nvPr>
        </p:nvSpPr>
        <p:spPr>
          <a:xfrm>
            <a:off x="378372" y="365126"/>
            <a:ext cx="11435400" cy="570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t>Temporal </a:t>
            </a:r>
            <a:r>
              <a:rPr lang="en-US" dirty="0"/>
              <a:t>Complex Event </a:t>
            </a:r>
            <a:r>
              <a:rPr lang="en-US" dirty="0" smtClean="0"/>
              <a:t>Schema Composition</a:t>
            </a:r>
            <a:endParaRPr dirty="0"/>
          </a:p>
        </p:txBody>
      </p:sp>
      <p:sp>
        <p:nvSpPr>
          <p:cNvPr id="84" name="Google Shape;84;ga827f25cce_0_67"/>
          <p:cNvSpPr txBox="1">
            <a:spLocks noGrp="1"/>
          </p:cNvSpPr>
          <p:nvPr>
            <p:ph type="body" idx="1"/>
          </p:nvPr>
        </p:nvSpPr>
        <p:spPr>
          <a:xfrm>
            <a:off x="378373" y="1114100"/>
            <a:ext cx="3879600" cy="5062800"/>
          </a:xfrm>
          <a:prstGeom prst="rect">
            <a:avLst/>
          </a:prstGeom>
        </p:spPr>
        <p:txBody>
          <a:bodyPr spcFirstLastPara="1" wrap="square" lIns="91425" tIns="45700" rIns="91425" bIns="45700" anchor="t" anchorCtr="0">
            <a:noAutofit/>
          </a:bodyPr>
          <a:lstStyle/>
          <a:p>
            <a:pPr marL="609600" lvl="0" indent="-463550" algn="l" rtl="0">
              <a:spcBef>
                <a:spcPts val="1000"/>
              </a:spcBef>
              <a:spcAft>
                <a:spcPts val="0"/>
              </a:spcAft>
              <a:buSzPts val="2500"/>
              <a:buChar char="•"/>
            </a:pPr>
            <a:r>
              <a:rPr lang="en-US" sz="2500"/>
              <a:t>Graph Structure Aware:</a:t>
            </a:r>
            <a:endParaRPr sz="2500"/>
          </a:p>
          <a:p>
            <a:pPr marL="1219200" lvl="1" indent="-431800" algn="l" rtl="0">
              <a:spcBef>
                <a:spcPts val="0"/>
              </a:spcBef>
              <a:spcAft>
                <a:spcPts val="0"/>
              </a:spcAft>
              <a:buSzPts val="2000"/>
              <a:buChar char="•"/>
            </a:pPr>
            <a:r>
              <a:rPr lang="en-US" sz="2000"/>
              <a:t>Encode entity coreference and entity relation</a:t>
            </a:r>
            <a:endParaRPr sz="2000"/>
          </a:p>
          <a:p>
            <a:pPr marL="1219200" lvl="1" indent="-431800" algn="l" rtl="0">
              <a:spcBef>
                <a:spcPts val="0"/>
              </a:spcBef>
              <a:spcAft>
                <a:spcPts val="0"/>
              </a:spcAft>
              <a:buSzPts val="2000"/>
              <a:buChar char="•"/>
            </a:pPr>
            <a:r>
              <a:rPr lang="en-US" sz="2000"/>
              <a:t>Capture the interdependency of events and entities (sequences can not)</a:t>
            </a:r>
            <a:endParaRPr sz="2000"/>
          </a:p>
          <a:p>
            <a:pPr marL="609600" lvl="0" indent="-463550" algn="l" rtl="0">
              <a:spcBef>
                <a:spcPts val="0"/>
              </a:spcBef>
              <a:spcAft>
                <a:spcPts val="0"/>
              </a:spcAft>
              <a:buSzPts val="2500"/>
              <a:buChar char="•"/>
            </a:pPr>
            <a:r>
              <a:rPr lang="en-US" sz="2500"/>
              <a:t>Scenario guided:</a:t>
            </a:r>
            <a:endParaRPr sz="2500"/>
          </a:p>
          <a:p>
            <a:pPr marL="1219200" lvl="1" indent="-431800" algn="l" rtl="0">
              <a:spcBef>
                <a:spcPts val="0"/>
              </a:spcBef>
              <a:spcAft>
                <a:spcPts val="0"/>
              </a:spcAft>
              <a:buSzPts val="2000"/>
              <a:buChar char="•"/>
            </a:pPr>
            <a:r>
              <a:rPr lang="en-US" sz="2000"/>
              <a:t>Train one model based on instance graphs of the same scenario</a:t>
            </a:r>
            <a:endParaRPr sz="2000"/>
          </a:p>
          <a:p>
            <a:pPr marL="609600" lvl="0" indent="-463550" algn="l" rtl="0">
              <a:spcBef>
                <a:spcPts val="0"/>
              </a:spcBef>
              <a:spcAft>
                <a:spcPts val="0"/>
              </a:spcAft>
              <a:buSzPts val="2500"/>
              <a:buChar char="•"/>
            </a:pPr>
            <a:r>
              <a:rPr lang="en-US" sz="2500"/>
              <a:t>Probabilistic:</a:t>
            </a:r>
            <a:endParaRPr sz="2500"/>
          </a:p>
          <a:p>
            <a:pPr marL="1219200" lvl="1" indent="-431800" algn="l" rtl="0">
              <a:spcBef>
                <a:spcPts val="0"/>
              </a:spcBef>
              <a:spcAft>
                <a:spcPts val="0"/>
              </a:spcAft>
              <a:buSzPts val="2000"/>
              <a:buChar char="•"/>
            </a:pPr>
            <a:r>
              <a:rPr lang="en-US" sz="2000"/>
              <a:t>Support downstream tasks, such as event prediction</a:t>
            </a:r>
            <a:endParaRPr sz="2000"/>
          </a:p>
          <a:p>
            <a:pPr marL="0" lvl="0" indent="0" algn="l" rtl="0">
              <a:spcBef>
                <a:spcPts val="1000"/>
              </a:spcBef>
              <a:spcAft>
                <a:spcPts val="0"/>
              </a:spcAft>
              <a:buNone/>
            </a:pPr>
            <a:endParaRPr sz="2300"/>
          </a:p>
        </p:txBody>
      </p:sp>
      <p:sp>
        <p:nvSpPr>
          <p:cNvPr id="85" name="Google Shape;85;ga827f25cce_0_67"/>
          <p:cNvSpPr txBox="1">
            <a:spLocks noGrp="1"/>
          </p:cNvSpPr>
          <p:nvPr>
            <p:ph type="sldNum" idx="12"/>
          </p:nvPr>
        </p:nvSpPr>
        <p:spPr>
          <a:xfrm>
            <a:off x="9070428"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pic>
        <p:nvPicPr>
          <p:cNvPr id="86" name="Google Shape;86;ga827f25cce_0_67"/>
          <p:cNvPicPr preferRelativeResize="0"/>
          <p:nvPr/>
        </p:nvPicPr>
        <p:blipFill rotWithShape="1">
          <a:blip r:embed="rId3">
            <a:alphaModFix/>
          </a:blip>
          <a:srcRect t="1941"/>
          <a:stretch/>
        </p:blipFill>
        <p:spPr>
          <a:xfrm>
            <a:off x="4148475" y="1695650"/>
            <a:ext cx="7966474" cy="4660700"/>
          </a:xfrm>
          <a:prstGeom prst="rect">
            <a:avLst/>
          </a:prstGeom>
          <a:noFill/>
          <a:ln>
            <a:noFill/>
          </a:ln>
        </p:spPr>
      </p:pic>
    </p:spTree>
    <p:extLst>
      <p:ext uri="{BB962C8B-B14F-4D97-AF65-F5344CB8AC3E}">
        <p14:creationId xmlns:p14="http://schemas.microsoft.com/office/powerpoint/2010/main" val="12554948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25673</TotalTime>
  <Words>3059</Words>
  <Application>Microsoft Macintosh PowerPoint</Application>
  <PresentationFormat>Widescreen</PresentationFormat>
  <Paragraphs>626</Paragraphs>
  <Slides>38</Slides>
  <Notes>35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Calibri</vt:lpstr>
      <vt:lpstr>Calibri Light</vt:lpstr>
      <vt:lpstr>Helvetica</vt:lpstr>
      <vt:lpstr>Helvetica Neue Light</vt:lpstr>
      <vt:lpstr>MS PGothic</vt:lpstr>
      <vt:lpstr>Noto Sans Symbols</vt:lpstr>
      <vt:lpstr>Palatino Linotype</vt:lpstr>
      <vt:lpstr>Roboto Medium</vt:lpstr>
      <vt:lpstr>Times New Roman</vt:lpstr>
      <vt:lpstr>Wingdings</vt:lpstr>
      <vt:lpstr>Arial</vt:lpstr>
      <vt:lpstr>Helvetica Neue</vt:lpstr>
      <vt:lpstr>Open Sans</vt:lpstr>
      <vt:lpstr>Roboto</vt:lpstr>
      <vt:lpstr>Office Theme</vt:lpstr>
      <vt:lpstr>Schema Induction</vt:lpstr>
      <vt:lpstr>Complex Event Example: 2013 Boston Marathon Bombing</vt:lpstr>
      <vt:lpstr>Complex Event Example: 2019 Hong Kong Protest</vt:lpstr>
      <vt:lpstr>Complex Event Example: ISIS attacks</vt:lpstr>
      <vt:lpstr>What is Event Schema?</vt:lpstr>
      <vt:lpstr>Re-defining Event Schema</vt:lpstr>
      <vt:lpstr>Event Graph Schema Induction (Li et al., 2020)</vt:lpstr>
      <vt:lpstr>Path Language Model</vt:lpstr>
      <vt:lpstr>Temporal Complex Event Schema Composition</vt:lpstr>
      <vt:lpstr>Generative Event Graph Model</vt:lpstr>
      <vt:lpstr>Adding Hierarchy and Multiple Alternative Hypotheses: IED scenario </vt:lpstr>
      <vt:lpstr>Adding Hierarchy: Pandemic Scenario</vt:lpstr>
      <vt:lpstr>A Graph Encoder-Decoder Model for Hierarchical Complex Event Schema Induction</vt:lpstr>
      <vt:lpstr>Lack of training data: Training the Graph Encoder with Distant Supervision</vt:lpstr>
      <vt:lpstr>Training the Graph Decoder with Graph Reconstruction</vt:lpstr>
      <vt:lpstr>Why is Event Schema Useful? [1] Enhance Information Extraction</vt:lpstr>
      <vt:lpstr>Schema-Enhanced Information Extraction</vt:lpstr>
      <vt:lpstr>Schema-Enhanced Information Extraction</vt:lpstr>
      <vt:lpstr>Schema-Enhanced Information Extraction (Li et al., EMNLP2020)</vt:lpstr>
      <vt:lpstr>Why is Event Schema Useful? [2] Predicting the Future [Li et al., 2021]</vt:lpstr>
      <vt:lpstr>Why is Event Schema Useful? [2] Predicting the Future</vt:lpstr>
      <vt:lpstr>Event Segmentation Results</vt:lpstr>
      <vt:lpstr>Event and Episode Prediction Results</vt:lpstr>
      <vt:lpstr>Instance-level Event and Episode Prediction</vt:lpstr>
      <vt:lpstr>Why is Event Schema Useful? [3] Tracking Entity States</vt:lpstr>
      <vt:lpstr>Tracking Entity States: Protagonist (salient entity) Identification</vt:lpstr>
      <vt:lpstr>Temporal and Spatial Tracking of Protagonists: Type-level</vt:lpstr>
      <vt:lpstr>Temporal and Spatial Tracking of Protagonists: Type-level</vt:lpstr>
      <vt:lpstr>Temporal and Spatial Tracking of Protagonists: Instance-level (attacker Mahmoud Khayat and Khaled Khayat)</vt:lpstr>
      <vt:lpstr>Temporal and Spatial Tracking of Protagonists: Instance-level (bomb)</vt:lpstr>
      <vt:lpstr>PowerPoint Presentation</vt:lpstr>
      <vt:lpstr>Schema Induction with wikiHow -- Textual (Lyu et al., 2020)</vt:lpstr>
      <vt:lpstr>Schema Induction with wikiHow -- Textual</vt:lpstr>
      <vt:lpstr>Schema Induction with wikiHow -- Textual</vt:lpstr>
      <vt:lpstr>Schema Induction with wikiHow -- Multimodal  [Yang et al., 2021]</vt:lpstr>
      <vt:lpstr>Schema Induction with wikiHow -- Multimodal</vt:lpstr>
      <vt:lpstr>Schema Induction with wikiHow -- Multimodal</vt:lpstr>
      <vt:lpstr>Conclusions and Future Work</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Microsoft Office User</cp:lastModifiedBy>
  <cp:revision>730</cp:revision>
  <cp:lastPrinted>2021-06-23T20:27:30Z</cp:lastPrinted>
  <dcterms:created xsi:type="dcterms:W3CDTF">2019-08-31T18:49:10Z</dcterms:created>
  <dcterms:modified xsi:type="dcterms:W3CDTF">2021-09-21T23:29:34Z</dcterms:modified>
</cp:coreProperties>
</file>