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7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8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9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0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1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2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13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4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5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6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7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8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2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21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22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23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24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25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26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2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28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29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4" r:id="rId1"/>
    <p:sldMasterId id="2147486088" r:id="rId2"/>
    <p:sldMasterId id="2147486094" r:id="rId3"/>
    <p:sldMasterId id="2147486100" r:id="rId4"/>
    <p:sldMasterId id="2147486106" r:id="rId5"/>
    <p:sldMasterId id="2147486112" r:id="rId6"/>
    <p:sldMasterId id="2147486131" r:id="rId7"/>
    <p:sldMasterId id="2147486138" r:id="rId8"/>
    <p:sldMasterId id="2147486145" r:id="rId9"/>
    <p:sldMasterId id="2147486150" r:id="rId10"/>
    <p:sldMasterId id="2147486157" r:id="rId11"/>
    <p:sldMasterId id="2147486163" r:id="rId12"/>
    <p:sldMasterId id="2147486170" r:id="rId13"/>
    <p:sldMasterId id="2147486177" r:id="rId14"/>
    <p:sldMasterId id="2147486210" r:id="rId15"/>
    <p:sldMasterId id="2147486217" r:id="rId16"/>
    <p:sldMasterId id="2147486222" r:id="rId17"/>
    <p:sldMasterId id="2147486233" r:id="rId18"/>
    <p:sldMasterId id="2147486240" r:id="rId19"/>
    <p:sldMasterId id="2147486247" r:id="rId20"/>
    <p:sldMasterId id="2147486254" r:id="rId21"/>
    <p:sldMasterId id="2147486287" r:id="rId22"/>
    <p:sldMasterId id="2147486292" r:id="rId23"/>
    <p:sldMasterId id="2147486321" r:id="rId24"/>
    <p:sldMasterId id="2147486338" r:id="rId25"/>
    <p:sldMasterId id="2147486343" r:id="rId26"/>
    <p:sldMasterId id="2147486350" r:id="rId27"/>
    <p:sldMasterId id="2147486357" r:id="rId28"/>
    <p:sldMasterId id="2147486388" r:id="rId29"/>
    <p:sldMasterId id="2147486395" r:id="rId30"/>
  </p:sldMasterIdLst>
  <p:notesMasterIdLst>
    <p:notesMasterId r:id="rId48"/>
  </p:notesMasterIdLst>
  <p:handoutMasterIdLst>
    <p:handoutMasterId r:id="rId49"/>
  </p:handoutMasterIdLst>
  <p:sldIdLst>
    <p:sldId id="2095" r:id="rId31"/>
    <p:sldId id="2114" r:id="rId32"/>
    <p:sldId id="2109" r:id="rId33"/>
    <p:sldId id="2111" r:id="rId34"/>
    <p:sldId id="2112" r:id="rId35"/>
    <p:sldId id="2127" r:id="rId36"/>
    <p:sldId id="2116" r:id="rId37"/>
    <p:sldId id="2125" r:id="rId38"/>
    <p:sldId id="2126" r:id="rId39"/>
    <p:sldId id="2117" r:id="rId40"/>
    <p:sldId id="2118" r:id="rId41"/>
    <p:sldId id="2119" r:id="rId42"/>
    <p:sldId id="2120" r:id="rId43"/>
    <p:sldId id="2121" r:id="rId44"/>
    <p:sldId id="2122" r:id="rId45"/>
    <p:sldId id="2123" r:id="rId46"/>
    <p:sldId id="2124" r:id="rId47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9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nx-MBP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6E6EA"/>
    <a:srgbClr val="FAE2F6"/>
    <a:srgbClr val="170981"/>
    <a:srgbClr val="800000"/>
    <a:srgbClr val="534E2F"/>
    <a:srgbClr val="3B3721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5"/>
    <p:restoredTop sz="93061" autoAdjust="0"/>
  </p:normalViewPr>
  <p:slideViewPr>
    <p:cSldViewPr>
      <p:cViewPr>
        <p:scale>
          <a:sx n="100" d="100"/>
          <a:sy n="100" d="100"/>
        </p:scale>
        <p:origin x="-1432" y="-13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20"/>
    </p:cViewPr>
  </p:sorterViewPr>
  <p:notesViewPr>
    <p:cSldViewPr>
      <p:cViewPr varScale="1">
        <p:scale>
          <a:sx n="38" d="100"/>
          <a:sy n="38" d="100"/>
        </p:scale>
        <p:origin x="-1530" y="-72"/>
      </p:cViewPr>
      <p:guideLst>
        <p:guide orient="horz" pos="2929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50" Type="http://schemas.openxmlformats.org/officeDocument/2006/relationships/printerSettings" Target="printerSettings/printerSettings1.bin"/><Relationship Id="rId51" Type="http://schemas.openxmlformats.org/officeDocument/2006/relationships/commentAuthors" Target="commentAuthors.xml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10.xml"/><Relationship Id="rId41" Type="http://schemas.openxmlformats.org/officeDocument/2006/relationships/slide" Target="slides/slide11.xml"/><Relationship Id="rId42" Type="http://schemas.openxmlformats.org/officeDocument/2006/relationships/slide" Target="slides/slide12.xml"/><Relationship Id="rId43" Type="http://schemas.openxmlformats.org/officeDocument/2006/relationships/slide" Target="slides/slide13.xml"/><Relationship Id="rId44" Type="http://schemas.openxmlformats.org/officeDocument/2006/relationships/slide" Target="slides/slide14.xml"/><Relationship Id="rId45" Type="http://schemas.openxmlformats.org/officeDocument/2006/relationships/slide" Target="slides/slide15.xml"/><Relationship Id="rId46" Type="http://schemas.openxmlformats.org/officeDocument/2006/relationships/slide" Target="slides/slide16.xml"/><Relationship Id="rId47" Type="http://schemas.openxmlformats.org/officeDocument/2006/relationships/slide" Target="slides/slide17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Master" Target="slideMasters/slideMaster30.xml"/><Relationship Id="rId31" Type="http://schemas.openxmlformats.org/officeDocument/2006/relationships/slide" Target="slides/slide1.xml"/><Relationship Id="rId32" Type="http://schemas.openxmlformats.org/officeDocument/2006/relationships/slide" Target="slides/slide2.xml"/><Relationship Id="rId33" Type="http://schemas.openxmlformats.org/officeDocument/2006/relationships/slide" Target="slides/slide3.xml"/><Relationship Id="rId34" Type="http://schemas.openxmlformats.org/officeDocument/2006/relationships/slide" Target="slides/slide4.xml"/><Relationship Id="rId35" Type="http://schemas.openxmlformats.org/officeDocument/2006/relationships/slide" Target="slides/slide5.xml"/><Relationship Id="rId36" Type="http://schemas.openxmlformats.org/officeDocument/2006/relationships/slide" Target="slides/slide6.xml"/><Relationship Id="rId37" Type="http://schemas.openxmlformats.org/officeDocument/2006/relationships/slide" Target="slides/slide7.xml"/><Relationship Id="rId38" Type="http://schemas.openxmlformats.org/officeDocument/2006/relationships/slide" Target="slides/slide8.xml"/><Relationship Id="rId39" Type="http://schemas.openxmlformats.org/officeDocument/2006/relationships/slide" Target="slides/slide9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90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829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900" y="8831263"/>
            <a:ext cx="29829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fld id="{64980DCF-22FB-4A71-A88B-4541596103D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6210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90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91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6425"/>
            <a:ext cx="5046663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829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900" y="8831263"/>
            <a:ext cx="29829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fld id="{850D7B56-F583-4F8D-978E-C3D0DAF7ADC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60503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ea typeface="MS PGothic" panose="020B0600070205080204" pitchFamily="34" charset="-128"/>
              </a:rPr>
              <a:t>Some recent in vivo tasks are shown here.</a:t>
            </a:r>
          </a:p>
          <a:p>
            <a:endParaRPr lang="en-US" altLang="en-US" dirty="0" smtClean="0">
              <a:ea typeface="MS PGothic" panose="020B0600070205080204" pitchFamily="34" charset="-128"/>
            </a:endParaRPr>
          </a:p>
          <a:p>
            <a:r>
              <a:rPr lang="en-US" altLang="en-US" dirty="0" err="1" smtClean="0">
                <a:ea typeface="MS PGothic" panose="020B0600070205080204" pitchFamily="34" charset="-128"/>
              </a:rPr>
              <a:t>Ratinov</a:t>
            </a:r>
            <a:r>
              <a:rPr lang="en-US" altLang="en-US" dirty="0" smtClean="0">
                <a:ea typeface="MS PGothic" panose="020B0600070205080204" pitchFamily="34" charset="-128"/>
              </a:rPr>
              <a:t> and Roth used d2w output to aid </a:t>
            </a:r>
            <a:r>
              <a:rPr lang="en-US" altLang="en-US" dirty="0" err="1" smtClean="0">
                <a:ea typeface="MS PGothic" panose="020B0600070205080204" pitchFamily="34" charset="-128"/>
              </a:rPr>
              <a:t>coreference</a:t>
            </a:r>
            <a:r>
              <a:rPr lang="en-US" altLang="en-US" dirty="0" smtClean="0">
                <a:ea typeface="MS PGothic" panose="020B0600070205080204" pitchFamily="34" charset="-128"/>
              </a:rPr>
              <a:t> resolution.</a:t>
            </a:r>
          </a:p>
          <a:p>
            <a:r>
              <a:rPr lang="en-US" altLang="en-US" dirty="0" smtClean="0">
                <a:ea typeface="MS PGothic" panose="020B0600070205080204" pitchFamily="34" charset="-128"/>
              </a:rPr>
              <a:t>For example, knowing that </a:t>
            </a:r>
            <a:r>
              <a:rPr lang="en-US" altLang="en-US" dirty="0" err="1" smtClean="0">
                <a:ea typeface="MS PGothic" panose="020B0600070205080204" pitchFamily="34" charset="-128"/>
              </a:rPr>
              <a:t>kursk</a:t>
            </a:r>
            <a:r>
              <a:rPr lang="en-US" altLang="en-US" dirty="0" smtClean="0">
                <a:ea typeface="MS PGothic" panose="020B0600070205080204" pitchFamily="34" charset="-128"/>
              </a:rPr>
              <a:t> can be a vessel helps link </a:t>
            </a:r>
            <a:r>
              <a:rPr lang="en-US" altLang="en-US" dirty="0" err="1" smtClean="0">
                <a:ea typeface="MS PGothic" panose="020B0600070205080204" pitchFamily="34" charset="-128"/>
              </a:rPr>
              <a:t>kursk</a:t>
            </a:r>
            <a:r>
              <a:rPr lang="en-US" altLang="en-US" dirty="0" smtClean="0">
                <a:ea typeface="MS PGothic" panose="020B0600070205080204" pitchFamily="34" charset="-128"/>
              </a:rPr>
              <a:t> to vessel.</a:t>
            </a:r>
          </a:p>
          <a:p>
            <a:endParaRPr lang="en-US" altLang="en-US" dirty="0" smtClean="0">
              <a:ea typeface="MS PGothic" panose="020B0600070205080204" pitchFamily="34" charset="-128"/>
            </a:endParaRPr>
          </a:p>
          <a:p>
            <a:r>
              <a:rPr lang="en-US" altLang="en-US" dirty="0" smtClean="0">
                <a:ea typeface="MS PGothic" panose="020B0600070205080204" pitchFamily="34" charset="-128"/>
              </a:rPr>
              <a:t>WP concepts present in a document help to make document similarity calculation more robust.</a:t>
            </a:r>
          </a:p>
          <a:p>
            <a:endParaRPr lang="en-US" altLang="en-US" dirty="0" smtClean="0">
              <a:ea typeface="MS PGothic" panose="020B0600070205080204" pitchFamily="34" charset="-128"/>
            </a:endParaRPr>
          </a:p>
          <a:p>
            <a:r>
              <a:rPr lang="en-US" altLang="en-US" dirty="0" smtClean="0">
                <a:ea typeface="MS PGothic" panose="020B0600070205080204" pitchFamily="34" charset="-128"/>
              </a:rPr>
              <a:t>Also, WP concepts are rich with information including coarse and fine grained properties that can shed light on,</a:t>
            </a:r>
          </a:p>
          <a:p>
            <a:r>
              <a:rPr lang="en-US" altLang="en-US" dirty="0" smtClean="0">
                <a:ea typeface="MS PGothic" panose="020B0600070205080204" pitchFamily="34" charset="-128"/>
              </a:rPr>
              <a:t>for example, a users intent during query formulation.</a:t>
            </a:r>
          </a:p>
        </p:txBody>
      </p:sp>
      <p:sp>
        <p:nvSpPr>
          <p:cNvPr id="50180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1052" indent="-28886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55466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17652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79838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42025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04212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66397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28584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mtClean="0">
                <a:solidFill>
                  <a:prstClr val="black"/>
                </a:solidFill>
              </a:rPr>
              <a:t>14/08/12</a:t>
            </a:r>
          </a:p>
        </p:txBody>
      </p:sp>
      <p:sp>
        <p:nvSpPr>
          <p:cNvPr id="5018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1052" indent="-28886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55466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17652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79838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42025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04212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66397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28584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F145A86-B23A-40CA-B4BF-59F1820311B8}" type="slidenum">
              <a:rPr lang="en-GB" altLang="en-US">
                <a:solidFill>
                  <a:prstClr val="black"/>
                </a:solidFill>
              </a:rPr>
              <a:pPr/>
              <a:t>1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2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MFT constructs have been used to investigate different moral concerns across ideological groups.</a:t>
            </a:r>
            <a:endParaRPr lang="en-US" b="0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(e.g., abortion, immigration, same-sex marriage, death penalty, gun control)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73399-838A-664F-A91E-D27F4373C3F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76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MFT constructs have been used to investigate different moral concerns across ideological groups.</a:t>
            </a:r>
            <a:endParaRPr lang="en-US" b="0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(e.g., abortion, immigration, same-sex marriage, death penalty, gun control)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73399-838A-664F-A91E-D27F4373C3F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76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MFT constructs have been used to investigate different moral concerns across ideological groups.</a:t>
            </a:r>
            <a:endParaRPr lang="en-US" b="0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(e.g., abortion, immigration, same-sex marriage, death penalty, gun control)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73399-838A-664F-A91E-D27F4373C3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767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MFT constructs have been used to investigate different moral concerns across ideological groups.</a:t>
            </a:r>
            <a:endParaRPr lang="en-US" b="0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(e.g., abortion, immigration, same-sex marriage, death penalty, gun control)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73399-838A-664F-A91E-D27F4373C3F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76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MFT constructs have been used to investigate different moral concerns across ideological groups.</a:t>
            </a:r>
            <a:endParaRPr lang="en-US" b="0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(e.g., abortion, immigration, same-sex marriage, death penalty, gun control)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73399-838A-664F-A91E-D27F4373C3F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76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MFT constructs have been used to investigate different moral concerns across ideological groups.</a:t>
            </a:r>
            <a:endParaRPr lang="en-US" b="0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(e.g., abortion, immigration, same-sex marriage, death penalty, gun control)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73399-838A-664F-A91E-D27F4373C3F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767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MFT constructs have been used to investigate different moral concerns across ideological groups.</a:t>
            </a:r>
            <a:endParaRPr lang="en-US" b="0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(e.g., abortion, immigration, same-sex marriage, death penalty, gun control)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73399-838A-664F-A91E-D27F4373C3F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767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MFT constructs have been used to investigate different moral concerns across ideological groups.</a:t>
            </a:r>
            <a:endParaRPr lang="en-US" b="0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(e.g., abortion, immigration, same-sex marriage, death penalty, gun control)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73399-838A-664F-A91E-D27F4373C3F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76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MFT constructs have been used to investigate different moral concerns across ideological groups.</a:t>
            </a:r>
            <a:endParaRPr lang="en-US" b="0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(e.g., abortion, immigration, same-sex marriage, death penalty, gun control)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73399-838A-664F-A91E-D27F4373C3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76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MFT constructs have been used to investigate different moral concerns across ideological groups.</a:t>
            </a:r>
            <a:endParaRPr lang="en-US" b="0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(e.g., abortion, immigration, same-sex marriage, death penalty, gun control)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73399-838A-664F-A91E-D27F4373C3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46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MFT constructs have been used to investigate different moral concerns across ideological groups.</a:t>
            </a:r>
            <a:endParaRPr lang="en-US" b="0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(e.g., abortion, immigration, same-sex marriage, death penalty, gun control)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73399-838A-664F-A91E-D27F4373C3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53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MFT constructs have been used to investigate different moral concerns across ideological groups.</a:t>
            </a:r>
            <a:endParaRPr lang="en-US" b="0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(e.g., abortion, immigration, same-sex marriage, death penalty, gun control)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73399-838A-664F-A91E-D27F4373C3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52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MFT constructs have been used to investigate different moral concerns across ideological groups.</a:t>
            </a:r>
            <a:endParaRPr lang="en-US" b="0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(e.g., abortion, immigration, same-sex marriage, death penalty, gun control)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73399-838A-664F-A91E-D27F4373C3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52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MFT constructs have been used to investigate different moral concerns across ideological groups.</a:t>
            </a:r>
            <a:endParaRPr lang="en-US" b="0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(e.g., abortion, immigration, same-sex marriage, death penalty, gun control)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73399-838A-664F-A91E-D27F4373C3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76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MFT constructs have been used to investigate different moral concerns across ideological groups.</a:t>
            </a:r>
            <a:endParaRPr lang="en-US" b="0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(e.g., abortion, immigration, same-sex marriage, death penalty, gun control)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73399-838A-664F-A91E-D27F4373C3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76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MFT constructs have been used to investigate different moral concerns across ideological groups.</a:t>
            </a:r>
            <a:endParaRPr lang="en-US" b="0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(e.g., abortion, immigration, same-sex marriage, death penalty, gun control)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73399-838A-664F-A91E-D27F4373C3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76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Relationship Id="rId2" Type="http://schemas.openxmlformats.org/officeDocument/2006/relationships/image" Target="../media/image2.png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0" y="115888"/>
            <a:ext cx="9144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 dirty="0">
              <a:solidFill>
                <a:srgbClr val="170981"/>
              </a:solidFill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228600" y="1133475"/>
            <a:ext cx="866775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170981"/>
              </a:buClr>
              <a:buSzPct val="80000"/>
              <a:buFont typeface="Wingdings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8583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33F0-8E98-4F76-9132-5188D64ECCF6}" type="slidenum">
              <a:rPr lang="zh-CN" altLang="en-US"/>
              <a:pPr>
                <a:defRPr/>
              </a:pPr>
              <a:t>‹#›</a:t>
            </a:fld>
            <a:r>
              <a:rPr lang="en-US" altLang="zh-CN" sz="1200" dirty="0">
                <a:latin typeface="SimSun" pitchFamily="2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38315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60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09640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35689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857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2144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5500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1580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31021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73763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789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2F93D-2EE1-4FA9-8EE1-CC9339DBDD23}" type="slidenum">
              <a:rPr lang="zh-CN" altLang="en-US"/>
              <a:pPr>
                <a:defRPr/>
              </a:pPr>
              <a:t>‹#›</a:t>
            </a:fld>
            <a:r>
              <a:rPr lang="en-US" altLang="zh-CN" sz="1200" dirty="0">
                <a:latin typeface="SimSun" pitchFamily="2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087164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414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878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5154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1533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10683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905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7134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9940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2651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771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A6DA4-2490-42F7-875B-5B98B1187D41}" type="slidenum">
              <a:rPr lang="zh-CN" altLang="en-US"/>
              <a:pPr>
                <a:defRPr/>
              </a:pPr>
              <a:t>‹#›</a:t>
            </a:fld>
            <a:r>
              <a:rPr lang="en-US" altLang="zh-CN" sz="1200" dirty="0">
                <a:latin typeface="SimSun" pitchFamily="2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2316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607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5824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3537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0" y="115888"/>
            <a:ext cx="9144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4400" b="1" dirty="0">
              <a:solidFill>
                <a:srgbClr val="170981"/>
              </a:solidFill>
              <a:latin typeface="Calibri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228600" y="1133475"/>
            <a:ext cx="866775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170981"/>
              </a:buClr>
              <a:buSzPct val="80000"/>
              <a:buFont typeface="Wingdings" pitchFamily="2" charset="2"/>
              <a:buChar char="§"/>
            </a:pPr>
            <a:endParaRPr lang="en-US" sz="240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410215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0" y="115888"/>
            <a:ext cx="9144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4400" b="1" dirty="0">
              <a:solidFill>
                <a:srgbClr val="170981"/>
              </a:solidFill>
              <a:latin typeface="Calibri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228600" y="1133475"/>
            <a:ext cx="866775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170981"/>
              </a:buClr>
              <a:buSzPct val="80000"/>
              <a:buFont typeface="Wingdings" pitchFamily="2" charset="2"/>
              <a:buChar char="§"/>
            </a:pPr>
            <a:endParaRPr lang="en-US" sz="240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651208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0" y="115888"/>
            <a:ext cx="9144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4400" b="1" dirty="0">
              <a:solidFill>
                <a:srgbClr val="170981"/>
              </a:solidFill>
              <a:latin typeface="Calibri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228600" y="1133475"/>
            <a:ext cx="866775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170981"/>
              </a:buClr>
              <a:buSzPct val="80000"/>
              <a:buFont typeface="Wingdings" pitchFamily="2" charset="2"/>
              <a:buChar char="§"/>
            </a:pPr>
            <a:endParaRPr lang="en-US" sz="240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527701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0" y="115888"/>
            <a:ext cx="9144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4400" b="1" dirty="0">
              <a:solidFill>
                <a:srgbClr val="170981"/>
              </a:solidFill>
              <a:latin typeface="Calibri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228600" y="1133475"/>
            <a:ext cx="866775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170981"/>
              </a:buClr>
              <a:buSzPct val="80000"/>
              <a:buFont typeface="Wingdings" pitchFamily="2" charset="2"/>
              <a:buChar char="§"/>
            </a:pPr>
            <a:endParaRPr lang="en-US" sz="240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602136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04C6E4-5FC0-B04C-9C16-CF93AC737B5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32068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3301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4147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5EA23-3DBA-402D-B121-8EA4129B6284}" type="slidenum">
              <a:rPr lang="zh-CN" altLang="en-US"/>
              <a:pPr>
                <a:defRPr/>
              </a:pPr>
              <a:t>‹#›</a:t>
            </a:fld>
            <a:r>
              <a:rPr lang="en-US" altLang="zh-CN" sz="1200" dirty="0">
                <a:latin typeface="SimSun" pitchFamily="2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269188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81075"/>
            <a:ext cx="4257675" cy="5419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675" y="981075"/>
            <a:ext cx="4257675" cy="5419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9985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04C6E4-5FC0-B04C-9C16-CF93AC737B5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9985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0068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04C6E4-5FC0-B04C-9C16-CF93AC737B5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76916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04C6E4-5FC0-B04C-9C16-CF93AC737B5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80789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04C6E4-5FC0-B04C-9C16-CF93AC737B5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8316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04C6E4-5FC0-B04C-9C16-CF93AC737B5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33465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15888"/>
            <a:ext cx="2286000" cy="6284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15888"/>
            <a:ext cx="6705600" cy="6284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04C6E4-5FC0-B04C-9C16-CF93AC737B5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11680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0"/>
          <p:cNvSpPr>
            <a:spLocks noGrp="1"/>
          </p:cNvSpPr>
          <p:nvPr>
            <p:ph type="title"/>
          </p:nvPr>
        </p:nvSpPr>
        <p:spPr>
          <a:xfrm>
            <a:off x="1825068" y="0"/>
            <a:ext cx="5852160" cy="85812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14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864" y="102800"/>
            <a:ext cx="897630" cy="331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513244"/>
      </p:ext>
    </p:extLst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813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4C560-2E64-4E78-A656-C0D40BA22203}" type="slidenum">
              <a:rPr lang="zh-CN" altLang="en-US"/>
              <a:pPr>
                <a:defRPr/>
              </a:pPr>
              <a:t>‹#›</a:t>
            </a:fld>
            <a:r>
              <a:rPr lang="en-US" altLang="zh-CN" sz="1200" dirty="0">
                <a:latin typeface="SimSun" pitchFamily="2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965990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9157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3807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512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774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0618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0229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5176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155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5746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6150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15888"/>
            <a:ext cx="2286000" cy="6284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15888"/>
            <a:ext cx="6705600" cy="6284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E8F26-DE3B-4FAD-8853-861E0DB5158B}" type="slidenum">
              <a:rPr lang="zh-CN" altLang="en-US"/>
              <a:pPr>
                <a:defRPr/>
              </a:pPr>
              <a:t>‹#›</a:t>
            </a:fld>
            <a:r>
              <a:rPr lang="en-US" altLang="zh-CN" sz="1200" dirty="0">
                <a:latin typeface="SimSun" pitchFamily="2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224861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18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39345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09041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622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8419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0508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11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58271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22364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87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625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861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7794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794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20238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09971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394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8124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7650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374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903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431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95933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811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9438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770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1567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66009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18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9268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319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0" y="115888"/>
            <a:ext cx="9144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 dirty="0">
              <a:solidFill>
                <a:srgbClr val="170981"/>
              </a:solidFill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228600" y="1133475"/>
            <a:ext cx="866775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170981"/>
              </a:buClr>
              <a:buSzPct val="80000"/>
              <a:buFont typeface="Wingdings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8108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974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7352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2126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0812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239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21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1984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0990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840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17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0" y="115888"/>
            <a:ext cx="9144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 dirty="0">
              <a:solidFill>
                <a:srgbClr val="170981"/>
              </a:solidFill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228600" y="1133475"/>
            <a:ext cx="866775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170981"/>
              </a:buClr>
              <a:buSzPct val="80000"/>
              <a:buFont typeface="Wingdings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28939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773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6155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7060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523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9812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865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117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1981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2313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9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0" y="115888"/>
            <a:ext cx="9144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 dirty="0">
              <a:solidFill>
                <a:srgbClr val="170981"/>
              </a:solidFill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228600" y="1133475"/>
            <a:ext cx="866775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170981"/>
              </a:buClr>
              <a:buSzPct val="80000"/>
              <a:buFont typeface="Wingdings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91023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3442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1113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86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9627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7705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678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0805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661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9469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704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72F5B-1387-4322-AC14-DFE32EBC8513}" type="slidenum">
              <a:rPr lang="zh-CN" altLang="en-US"/>
              <a:pPr>
                <a:defRPr/>
              </a:pPr>
              <a:t>‹#›</a:t>
            </a:fld>
            <a:r>
              <a:rPr lang="en-US" altLang="zh-CN" sz="1200" dirty="0">
                <a:latin typeface="SimSun" pitchFamily="2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87520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612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802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1662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919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9767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263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5720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4407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93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298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108C4-9646-459D-A5F5-FA6603129464}" type="slidenum">
              <a:rPr lang="zh-CN" altLang="en-US"/>
              <a:pPr>
                <a:defRPr/>
              </a:pPr>
              <a:t>‹#›</a:t>
            </a:fld>
            <a:r>
              <a:rPr lang="en-US" altLang="zh-CN" sz="1200" dirty="0">
                <a:latin typeface="SimSun" pitchFamily="2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79705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8411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981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5924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8302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8153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744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2535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0548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7946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156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FF003-B697-446A-AACB-6CB2B8F24DCB}" type="slidenum">
              <a:rPr lang="zh-CN" altLang="en-US"/>
              <a:pPr>
                <a:defRPr/>
              </a:pPr>
              <a:t>‹#›</a:t>
            </a:fld>
            <a:r>
              <a:rPr lang="en-US" altLang="zh-CN" sz="1200" dirty="0">
                <a:latin typeface="SimSun" pitchFamily="2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53175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7272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281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4757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4439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2305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3594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8298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275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3989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8654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81075"/>
            <a:ext cx="4257675" cy="5419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675" y="981075"/>
            <a:ext cx="4257675" cy="5419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940B9-8C2A-4245-A0BF-E676382DCB99}" type="slidenum">
              <a:rPr lang="zh-CN" altLang="en-US"/>
              <a:pPr>
                <a:defRPr/>
              </a:pPr>
              <a:t>‹#›</a:t>
            </a:fld>
            <a:r>
              <a:rPr lang="en-US" altLang="zh-CN" sz="1200" dirty="0">
                <a:latin typeface="SimSun" pitchFamily="2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1310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5480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014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6803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8244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218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09714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8727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465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6738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1846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8177E-246C-44B4-8B5A-61DC591249E1}" type="slidenum">
              <a:rPr lang="zh-CN" altLang="en-US"/>
              <a:pPr>
                <a:defRPr/>
              </a:pPr>
              <a:t>‹#›</a:t>
            </a:fld>
            <a:r>
              <a:rPr lang="en-US" altLang="zh-CN" sz="1200" dirty="0">
                <a:latin typeface="SimSun" pitchFamily="2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60857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592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705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8002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0571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046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4895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5654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78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2256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5319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0.xml"/><Relationship Id="rId7" Type="http://schemas.openxmlformats.org/officeDocument/2006/relationships/theme" Target="../theme/theme10.xml"/><Relationship Id="rId1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6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5" Type="http://schemas.openxmlformats.org/officeDocument/2006/relationships/theme" Target="../theme/theme11.xml"/><Relationship Id="rId1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2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0.xml"/><Relationship Id="rId7" Type="http://schemas.openxmlformats.org/officeDocument/2006/relationships/theme" Target="../theme/theme12.xml"/><Relationship Id="rId1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6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theme" Target="../theme/theme13.xml"/><Relationship Id="rId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2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4" Type="http://schemas.openxmlformats.org/officeDocument/2006/relationships/slideLayout" Target="../slideLayouts/slideLayout80.xml"/><Relationship Id="rId5" Type="http://schemas.openxmlformats.org/officeDocument/2006/relationships/theme" Target="../theme/theme14.xml"/><Relationship Id="rId1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8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6.xml"/><Relationship Id="rId7" Type="http://schemas.openxmlformats.org/officeDocument/2006/relationships/theme" Target="../theme/theme15.xml"/><Relationship Id="rId1" Type="http://schemas.openxmlformats.org/officeDocument/2006/relationships/slideLayout" Target="../slideLayouts/slideLayout81.xml"/><Relationship Id="rId2" Type="http://schemas.openxmlformats.org/officeDocument/2006/relationships/slideLayout" Target="../slideLayouts/slideLayout82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9.xml"/><Relationship Id="rId4" Type="http://schemas.openxmlformats.org/officeDocument/2006/relationships/slideLayout" Target="../slideLayouts/slideLayout90.xml"/><Relationship Id="rId5" Type="http://schemas.openxmlformats.org/officeDocument/2006/relationships/theme" Target="../theme/theme16.xml"/><Relationship Id="rId1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8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6.xml"/><Relationship Id="rId7" Type="http://schemas.openxmlformats.org/officeDocument/2006/relationships/theme" Target="../theme/theme17.xml"/><Relationship Id="rId1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2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9.xml"/><Relationship Id="rId4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2.xml"/><Relationship Id="rId7" Type="http://schemas.openxmlformats.org/officeDocument/2006/relationships/theme" Target="../theme/theme18.xml"/><Relationship Id="rId1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08.xml"/><Relationship Id="rId7" Type="http://schemas.openxmlformats.org/officeDocument/2006/relationships/theme" Target="../theme/theme19.xml"/><Relationship Id="rId1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10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4.xml"/><Relationship Id="rId7" Type="http://schemas.openxmlformats.org/officeDocument/2006/relationships/theme" Target="../theme/theme20.xml"/><Relationship Id="rId1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110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8.xml"/><Relationship Id="rId5" Type="http://schemas.openxmlformats.org/officeDocument/2006/relationships/theme" Target="../theme/theme21.xml"/><Relationship Id="rId1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16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22.xml"/><Relationship Id="rId5" Type="http://schemas.openxmlformats.org/officeDocument/2006/relationships/theme" Target="../theme/theme22.xml"/><Relationship Id="rId1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20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4.xml"/><Relationship Id="rId13" Type="http://schemas.openxmlformats.org/officeDocument/2006/relationships/slideLayout" Target="../slideLayouts/slideLayout135.xml"/><Relationship Id="rId14" Type="http://schemas.openxmlformats.org/officeDocument/2006/relationships/slideLayout" Target="../slideLayouts/slideLayout136.xml"/><Relationship Id="rId15" Type="http://schemas.openxmlformats.org/officeDocument/2006/relationships/slideLayout" Target="../slideLayouts/slideLayout137.xml"/><Relationship Id="rId16" Type="http://schemas.openxmlformats.org/officeDocument/2006/relationships/slideLayout" Target="../slideLayouts/slideLayout138.xml"/><Relationship Id="rId17" Type="http://schemas.openxmlformats.org/officeDocument/2006/relationships/theme" Target="../theme/theme23.xml"/><Relationship Id="rId1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29.xml"/><Relationship Id="rId8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2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42.xml"/><Relationship Id="rId5" Type="http://schemas.openxmlformats.org/officeDocument/2006/relationships/theme" Target="../theme/theme24.xml"/><Relationship Id="rId1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40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46.xml"/><Relationship Id="rId5" Type="http://schemas.openxmlformats.org/officeDocument/2006/relationships/theme" Target="../theme/theme25.xml"/><Relationship Id="rId1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44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2.xml"/><Relationship Id="rId7" Type="http://schemas.openxmlformats.org/officeDocument/2006/relationships/theme" Target="../theme/theme26.xml"/><Relationship Id="rId1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48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58.xml"/><Relationship Id="rId7" Type="http://schemas.openxmlformats.org/officeDocument/2006/relationships/theme" Target="../theme/theme27.xml"/><Relationship Id="rId1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54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4.xml"/><Relationship Id="rId7" Type="http://schemas.openxmlformats.org/officeDocument/2006/relationships/theme" Target="../theme/theme28.xml"/><Relationship Id="rId1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60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0.xml"/><Relationship Id="rId7" Type="http://schemas.openxmlformats.org/officeDocument/2006/relationships/theme" Target="../theme/theme29.xml"/><Relationship Id="rId1" Type="http://schemas.openxmlformats.org/officeDocument/2006/relationships/slideLayout" Target="../slideLayouts/slideLayout165.xml"/><Relationship Id="rId2" Type="http://schemas.openxmlformats.org/officeDocument/2006/relationships/slideLayout" Target="../slideLayouts/slideLayout16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theme" Target="../theme/theme3.xml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76.xml"/><Relationship Id="rId7" Type="http://schemas.openxmlformats.org/officeDocument/2006/relationships/theme" Target="../theme/theme30.xml"/><Relationship Id="rId1" Type="http://schemas.openxmlformats.org/officeDocument/2006/relationships/slideLayout" Target="../slideLayouts/slideLayout171.xml"/><Relationship Id="rId2" Type="http://schemas.openxmlformats.org/officeDocument/2006/relationships/slideLayout" Target="../slideLayouts/slideLayout17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theme" Target="../theme/theme4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4.xml"/><Relationship Id="rId6" Type="http://schemas.openxmlformats.org/officeDocument/2006/relationships/theme" Target="../theme/theme5.xml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theme" Target="../theme/theme6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theme" Target="../theme/theme7.xml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theme" Target="../theme/theme8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4.xml"/><Relationship Id="rId5" Type="http://schemas.openxmlformats.org/officeDocument/2006/relationships/theme" Target="../theme/theme9.xml"/><Relationship Id="rId1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箭头连接符 3"/>
          <p:cNvCxnSpPr/>
          <p:nvPr userDrawn="1"/>
        </p:nvCxnSpPr>
        <p:spPr>
          <a:xfrm>
            <a:off x="152400" y="989013"/>
            <a:ext cx="8786813" cy="1587"/>
          </a:xfrm>
          <a:prstGeom prst="straightConnector1">
            <a:avLst/>
          </a:prstGeom>
          <a:ln w="381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>
            <a:off x="152400" y="1065213"/>
            <a:ext cx="878681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8"/>
          <p:cNvCxnSpPr/>
          <p:nvPr userDrawn="1"/>
        </p:nvCxnSpPr>
        <p:spPr>
          <a:xfrm>
            <a:off x="152400" y="6551613"/>
            <a:ext cx="8786813" cy="1587"/>
          </a:xfrm>
          <a:prstGeom prst="straightConnector1">
            <a:avLst/>
          </a:prstGeom>
          <a:ln w="381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9"/>
          <p:cNvCxnSpPr/>
          <p:nvPr userDrawn="1"/>
        </p:nvCxnSpPr>
        <p:spPr>
          <a:xfrm>
            <a:off x="152400" y="6475413"/>
            <a:ext cx="878681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913" name="标题占位符 1"/>
          <p:cNvSpPr>
            <a:spLocks noGrp="1"/>
          </p:cNvSpPr>
          <p:nvPr>
            <p:ph type="title"/>
          </p:nvPr>
        </p:nvSpPr>
        <p:spPr bwMode="auto">
          <a:xfrm>
            <a:off x="0" y="115888"/>
            <a:ext cx="9144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Title</a:t>
            </a:r>
            <a:endParaRPr lang="zh-CN" altLang="en-US" smtClean="0"/>
          </a:p>
        </p:txBody>
      </p:sp>
      <p:sp>
        <p:nvSpPr>
          <p:cNvPr id="103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228600" y="1133475"/>
            <a:ext cx="866775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First Layer</a:t>
            </a:r>
            <a:endParaRPr lang="zh-CN" altLang="en-US" smtClean="0"/>
          </a:p>
          <a:p>
            <a:pPr lvl="1"/>
            <a:r>
              <a:rPr lang="en-US" altLang="zh-CN" smtClean="0"/>
              <a:t>Second Layer</a:t>
            </a:r>
            <a:endParaRPr lang="zh-CN" altLang="en-US" smtClean="0"/>
          </a:p>
          <a:p>
            <a:pPr lvl="2"/>
            <a:r>
              <a:rPr lang="en-US" altLang="zh-CN" smtClean="0"/>
              <a:t>Third Layer</a:t>
            </a:r>
          </a:p>
          <a:p>
            <a:pPr lvl="3"/>
            <a:r>
              <a:rPr lang="en-US" altLang="zh-CN" smtClean="0"/>
              <a:t>Fifth Layer</a:t>
            </a:r>
            <a:endParaRPr lang="zh-CN" altLang="en-US" smtClean="0"/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07375" y="6569075"/>
            <a:ext cx="9366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ea typeface="SimSun" pitchFamily="2" charset="-122"/>
              </a:defRPr>
            </a:lvl1pPr>
          </a:lstStyle>
          <a:p>
            <a:pPr>
              <a:defRPr/>
            </a:pPr>
            <a:fld id="{FFBE09E0-EBCF-4D65-9395-E37D36C781DC}" type="slidenum">
              <a:rPr lang="zh-CN" altLang="en-US"/>
              <a:pPr>
                <a:defRPr/>
              </a:pPr>
              <a:t>‹#›</a:t>
            </a:fld>
            <a:r>
              <a:rPr lang="en-US" altLang="zh-CN" sz="1200" dirty="0">
                <a:latin typeface="SimSun" pitchFamily="2" charset="-122"/>
                <a:cs typeface="Arial" pitchFamily="34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63" r:id="rId1"/>
    <p:sldLayoutId id="2147486064" r:id="rId2"/>
    <p:sldLayoutId id="2147486065" r:id="rId3"/>
    <p:sldLayoutId id="2147486066" r:id="rId4"/>
    <p:sldLayoutId id="2147486052" r:id="rId5"/>
    <p:sldLayoutId id="2147486053" r:id="rId6"/>
    <p:sldLayoutId id="2147486054" r:id="rId7"/>
    <p:sldLayoutId id="2147486055" r:id="rId8"/>
    <p:sldLayoutId id="2147486056" r:id="rId9"/>
    <p:sldLayoutId id="2147486057" r:id="rId10"/>
    <p:sldLayoutId id="2147486058" r:id="rId11"/>
    <p:sldLayoutId id="2147486059" r:id="rId12"/>
    <p:sldLayoutId id="2147486060" r:id="rId13"/>
    <p:sldLayoutId id="2147486061" r:id="rId14"/>
    <p:sldLayoutId id="2147486062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098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098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098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098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098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17098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17098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17098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17098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70981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rgbClr val="12076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CC00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Arial" charset="0"/>
          <a:cs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Arial" charset="0"/>
          <a:cs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Arial" charset="0"/>
          <a:cs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Arial" charset="0"/>
          <a:cs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33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51" r:id="rId1"/>
    <p:sldLayoutId id="2147486152" r:id="rId2"/>
    <p:sldLayoutId id="2147486153" r:id="rId3"/>
    <p:sldLayoutId id="2147486154" r:id="rId4"/>
    <p:sldLayoutId id="2147486155" r:id="rId5"/>
    <p:sldLayoutId id="2147486156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36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58" r:id="rId1"/>
    <p:sldLayoutId id="2147486159" r:id="rId2"/>
    <p:sldLayoutId id="2147486160" r:id="rId3"/>
    <p:sldLayoutId id="2147486161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242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64" r:id="rId1"/>
    <p:sldLayoutId id="2147486165" r:id="rId2"/>
    <p:sldLayoutId id="2147486166" r:id="rId3"/>
    <p:sldLayoutId id="2147486167" r:id="rId4"/>
    <p:sldLayoutId id="2147486168" r:id="rId5"/>
    <p:sldLayoutId id="2147486169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18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71" r:id="rId1"/>
    <p:sldLayoutId id="2147486172" r:id="rId2"/>
    <p:sldLayoutId id="2147486173" r:id="rId3"/>
    <p:sldLayoutId id="2147486174" r:id="rId4"/>
    <p:sldLayoutId id="2147486175" r:id="rId5"/>
    <p:sldLayoutId id="2147486176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341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78" r:id="rId1"/>
    <p:sldLayoutId id="2147486179" r:id="rId2"/>
    <p:sldLayoutId id="2147486180" r:id="rId3"/>
    <p:sldLayoutId id="2147486181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051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11" r:id="rId1"/>
    <p:sldLayoutId id="2147486212" r:id="rId2"/>
    <p:sldLayoutId id="2147486213" r:id="rId3"/>
    <p:sldLayoutId id="2147486214" r:id="rId4"/>
    <p:sldLayoutId id="2147486215" r:id="rId5"/>
    <p:sldLayoutId id="2147486216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704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18" r:id="rId1"/>
    <p:sldLayoutId id="2147486219" r:id="rId2"/>
    <p:sldLayoutId id="2147486220" r:id="rId3"/>
    <p:sldLayoutId id="2147486221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11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23" r:id="rId1"/>
    <p:sldLayoutId id="2147486224" r:id="rId2"/>
    <p:sldLayoutId id="2147486225" r:id="rId3"/>
    <p:sldLayoutId id="2147486226" r:id="rId4"/>
    <p:sldLayoutId id="2147486227" r:id="rId5"/>
    <p:sldLayoutId id="2147486228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61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34" r:id="rId1"/>
    <p:sldLayoutId id="2147486235" r:id="rId2"/>
    <p:sldLayoutId id="2147486236" r:id="rId3"/>
    <p:sldLayoutId id="2147486237" r:id="rId4"/>
    <p:sldLayoutId id="2147486238" r:id="rId5"/>
    <p:sldLayoutId id="2147486239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60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41" r:id="rId1"/>
    <p:sldLayoutId id="2147486242" r:id="rId2"/>
    <p:sldLayoutId id="2147486243" r:id="rId3"/>
    <p:sldLayoutId id="2147486244" r:id="rId4"/>
    <p:sldLayoutId id="2147486245" r:id="rId5"/>
    <p:sldLayoutId id="2147486246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54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89" r:id="rId1"/>
    <p:sldLayoutId id="2147486090" r:id="rId2"/>
    <p:sldLayoutId id="2147486091" r:id="rId3"/>
    <p:sldLayoutId id="2147486092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500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48" r:id="rId1"/>
    <p:sldLayoutId id="2147486249" r:id="rId2"/>
    <p:sldLayoutId id="2147486250" r:id="rId3"/>
    <p:sldLayoutId id="2147486251" r:id="rId4"/>
    <p:sldLayoutId id="2147486252" r:id="rId5"/>
    <p:sldLayoutId id="2147486253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732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55" r:id="rId1"/>
    <p:sldLayoutId id="2147486256" r:id="rId2"/>
    <p:sldLayoutId id="2147486257" r:id="rId3"/>
    <p:sldLayoutId id="2147486258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75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88" r:id="rId1"/>
    <p:sldLayoutId id="2147486289" r:id="rId2"/>
    <p:sldLayoutId id="2147486290" r:id="rId3"/>
    <p:sldLayoutId id="2147486291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箭头连接符 3"/>
          <p:cNvCxnSpPr/>
          <p:nvPr/>
        </p:nvCxnSpPr>
        <p:spPr>
          <a:xfrm>
            <a:off x="152400" y="989013"/>
            <a:ext cx="8786813" cy="1587"/>
          </a:xfrm>
          <a:prstGeom prst="straightConnector1">
            <a:avLst/>
          </a:prstGeom>
          <a:ln w="381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152400" y="1065213"/>
            <a:ext cx="878681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8"/>
          <p:cNvCxnSpPr/>
          <p:nvPr/>
        </p:nvCxnSpPr>
        <p:spPr>
          <a:xfrm>
            <a:off x="152400" y="6551613"/>
            <a:ext cx="8786813" cy="1587"/>
          </a:xfrm>
          <a:prstGeom prst="straightConnector1">
            <a:avLst/>
          </a:prstGeom>
          <a:ln w="381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9"/>
          <p:cNvCxnSpPr/>
          <p:nvPr/>
        </p:nvCxnSpPr>
        <p:spPr>
          <a:xfrm>
            <a:off x="152400" y="6475413"/>
            <a:ext cx="878681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913" name="标题占位符 1"/>
          <p:cNvSpPr>
            <a:spLocks noGrp="1"/>
          </p:cNvSpPr>
          <p:nvPr>
            <p:ph type="title"/>
          </p:nvPr>
        </p:nvSpPr>
        <p:spPr bwMode="auto">
          <a:xfrm>
            <a:off x="0" y="115888"/>
            <a:ext cx="9144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Title</a:t>
            </a:r>
            <a:endParaRPr lang="zh-CN" altLang="en-US" smtClean="0"/>
          </a:p>
        </p:txBody>
      </p:sp>
      <p:sp>
        <p:nvSpPr>
          <p:cNvPr id="103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228600" y="1133475"/>
            <a:ext cx="866775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First Layer</a:t>
            </a:r>
            <a:endParaRPr lang="zh-CN" altLang="en-US" smtClean="0"/>
          </a:p>
          <a:p>
            <a:pPr lvl="1"/>
            <a:r>
              <a:rPr lang="en-US" altLang="zh-CN" smtClean="0"/>
              <a:t>Second Layer</a:t>
            </a:r>
            <a:endParaRPr lang="zh-CN" altLang="en-US" smtClean="0"/>
          </a:p>
          <a:p>
            <a:pPr lvl="2"/>
            <a:r>
              <a:rPr lang="en-US" altLang="zh-CN" smtClean="0"/>
              <a:t>Third Layer</a:t>
            </a:r>
          </a:p>
          <a:p>
            <a:pPr lvl="3"/>
            <a:r>
              <a:rPr lang="en-US" altLang="zh-CN" smtClean="0"/>
              <a:t>Fifth Layer</a:t>
            </a:r>
            <a:endParaRPr lang="zh-CN" altLang="en-US" smtClean="0"/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07375" y="6569075"/>
            <a:ext cx="9366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ea typeface="SimSun" pitchFamily="2" charset="-122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7104C6E4-5FC0-B04C-9C16-CF93AC737B50}" type="slidenum">
              <a:rPr lang="en-US" smtClean="0">
                <a:solidFill>
                  <a:srgbClr val="000000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1851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93" r:id="rId1"/>
    <p:sldLayoutId id="2147486294" r:id="rId2"/>
    <p:sldLayoutId id="2147486295" r:id="rId3"/>
    <p:sldLayoutId id="2147486296" r:id="rId4"/>
    <p:sldLayoutId id="2147486297" r:id="rId5"/>
    <p:sldLayoutId id="2147486298" r:id="rId6"/>
    <p:sldLayoutId id="2147486299" r:id="rId7"/>
    <p:sldLayoutId id="2147486300" r:id="rId8"/>
    <p:sldLayoutId id="2147486301" r:id="rId9"/>
    <p:sldLayoutId id="2147486302" r:id="rId10"/>
    <p:sldLayoutId id="2147486303" r:id="rId11"/>
    <p:sldLayoutId id="2147486304" r:id="rId12"/>
    <p:sldLayoutId id="2147486305" r:id="rId13"/>
    <p:sldLayoutId id="2147486306" r:id="rId14"/>
    <p:sldLayoutId id="2147486307" r:id="rId15"/>
    <p:sldLayoutId id="2147486308" r:id="rId1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7098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MS PGothic" pitchFamily="34" charset="-128"/>
          <a:cs typeface="MS PGothic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7098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7098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7098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7098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7098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7098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7098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7098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70981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rgbClr val="12076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CC00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  <a:cs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Arial" charset="0"/>
          <a:cs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Arial" charset="0"/>
          <a:cs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Arial" charset="0"/>
          <a:cs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Arial" charset="0"/>
          <a:cs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78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22" r:id="rId1"/>
    <p:sldLayoutId id="2147486323" r:id="rId2"/>
    <p:sldLayoutId id="2147486324" r:id="rId3"/>
    <p:sldLayoutId id="2147486325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521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39" r:id="rId1"/>
    <p:sldLayoutId id="2147486340" r:id="rId2"/>
    <p:sldLayoutId id="2147486341" r:id="rId3"/>
    <p:sldLayoutId id="2147486342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083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44" r:id="rId1"/>
    <p:sldLayoutId id="2147486345" r:id="rId2"/>
    <p:sldLayoutId id="2147486346" r:id="rId3"/>
    <p:sldLayoutId id="2147486347" r:id="rId4"/>
    <p:sldLayoutId id="2147486348" r:id="rId5"/>
    <p:sldLayoutId id="2147486349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54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51" r:id="rId1"/>
    <p:sldLayoutId id="2147486352" r:id="rId2"/>
    <p:sldLayoutId id="2147486353" r:id="rId3"/>
    <p:sldLayoutId id="2147486354" r:id="rId4"/>
    <p:sldLayoutId id="2147486355" r:id="rId5"/>
    <p:sldLayoutId id="2147486356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082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58" r:id="rId1"/>
    <p:sldLayoutId id="2147486359" r:id="rId2"/>
    <p:sldLayoutId id="2147486360" r:id="rId3"/>
    <p:sldLayoutId id="2147486361" r:id="rId4"/>
    <p:sldLayoutId id="2147486362" r:id="rId5"/>
    <p:sldLayoutId id="2147486363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58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89" r:id="rId1"/>
    <p:sldLayoutId id="2147486390" r:id="rId2"/>
    <p:sldLayoutId id="2147486391" r:id="rId3"/>
    <p:sldLayoutId id="2147486392" r:id="rId4"/>
    <p:sldLayoutId id="2147486393" r:id="rId5"/>
    <p:sldLayoutId id="2147486394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629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95" r:id="rId1"/>
    <p:sldLayoutId id="2147486096" r:id="rId2"/>
    <p:sldLayoutId id="2147486097" r:id="rId3"/>
    <p:sldLayoutId id="2147486098" r:id="rId4"/>
    <p:sldLayoutId id="2147486099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216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96" r:id="rId1"/>
    <p:sldLayoutId id="2147486397" r:id="rId2"/>
    <p:sldLayoutId id="2147486398" r:id="rId3"/>
    <p:sldLayoutId id="2147486399" r:id="rId4"/>
    <p:sldLayoutId id="2147486400" r:id="rId5"/>
    <p:sldLayoutId id="2147486401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413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01" r:id="rId1"/>
    <p:sldLayoutId id="2147486102" r:id="rId2"/>
    <p:sldLayoutId id="2147486103" r:id="rId3"/>
    <p:sldLayoutId id="2147486104" r:id="rId4"/>
    <p:sldLayoutId id="2147486105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54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07" r:id="rId1"/>
    <p:sldLayoutId id="2147486108" r:id="rId2"/>
    <p:sldLayoutId id="2147486109" r:id="rId3"/>
    <p:sldLayoutId id="2147486110" r:id="rId4"/>
    <p:sldLayoutId id="2147486111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06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13" r:id="rId1"/>
    <p:sldLayoutId id="2147486114" r:id="rId2"/>
    <p:sldLayoutId id="2147486115" r:id="rId3"/>
    <p:sldLayoutId id="2147486116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211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32" r:id="rId1"/>
    <p:sldLayoutId id="2147486133" r:id="rId2"/>
    <p:sldLayoutId id="2147486134" r:id="rId3"/>
    <p:sldLayoutId id="2147486135" r:id="rId4"/>
    <p:sldLayoutId id="2147486136" r:id="rId5"/>
    <p:sldLayoutId id="2147486137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037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39" r:id="rId1"/>
    <p:sldLayoutId id="2147486140" r:id="rId2"/>
    <p:sldLayoutId id="2147486141" r:id="rId3"/>
    <p:sldLayoutId id="2147486142" r:id="rId4"/>
    <p:sldLayoutId id="2147486143" r:id="rId5"/>
    <p:sldLayoutId id="2147486144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16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46" r:id="rId1"/>
    <p:sldLayoutId id="2147486147" r:id="rId2"/>
    <p:sldLayoutId id="2147486148" r:id="rId3"/>
    <p:sldLayoutId id="2147486149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5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5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 txBox="1">
            <a:spLocks/>
          </p:cNvSpPr>
          <p:nvPr/>
        </p:nvSpPr>
        <p:spPr>
          <a:xfrm>
            <a:off x="1143000" y="14478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lang="en-US" sz="3200" kern="1200">
                <a:solidFill>
                  <a:srgbClr val="99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  <a:ea typeface="MS PGothic" pitchFamily="34" charset="-128"/>
                <a:cs typeface="MS PGothic" charset="0"/>
              </a:defRPr>
            </a:lvl1pPr>
            <a:lvl2pPr algn="l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Palatino Linotype" charset="0"/>
                <a:ea typeface="MS PGothic" pitchFamily="34" charset="-128"/>
                <a:cs typeface="MS PGothic" charset="0"/>
              </a:defRPr>
            </a:lvl2pPr>
            <a:lvl3pPr algn="l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Palatino Linotype" charset="0"/>
                <a:ea typeface="MS PGothic" pitchFamily="34" charset="-128"/>
                <a:cs typeface="MS PGothic" charset="0"/>
              </a:defRPr>
            </a:lvl3pPr>
            <a:lvl4pPr algn="l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Palatino Linotype" charset="0"/>
                <a:ea typeface="MS PGothic" pitchFamily="34" charset="-128"/>
                <a:cs typeface="MS PGothic" charset="0"/>
              </a:defRPr>
            </a:lvl4pPr>
            <a:lvl5pPr algn="l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Palatino Linotype" charset="0"/>
                <a:ea typeface="MS PGothic" pitchFamily="34" charset="-128"/>
                <a:cs typeface="MS PGothic" charset="0"/>
              </a:defRPr>
            </a:lvl5pPr>
            <a:lvl6pPr marL="457200" algn="ctr" rtl="0" eaLnBrk="1" fontAlgn="base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6pPr>
            <a:lvl7pPr marL="914400" algn="ctr" rtl="0" eaLnBrk="1" fontAlgn="base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7pPr>
            <a:lvl8pPr marL="1371600" algn="ctr" rtl="0" eaLnBrk="1" fontAlgn="base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8pPr>
            <a:lvl9pPr marL="1828800" algn="ctr" rtl="0" eaLnBrk="1" fontAlgn="base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latin typeface="Palatino Linotype" panose="02040502050505030304" pitchFamily="18" charset="0"/>
              </a:rPr>
              <a:t>NLP and Computational Social </a:t>
            </a:r>
            <a:r>
              <a:rPr lang="en-US" altLang="en-US" dirty="0" smtClean="0">
                <a:latin typeface="Palatino Linotype" panose="02040502050505030304" pitchFamily="18" charset="0"/>
              </a:rPr>
              <a:t>Science</a:t>
            </a:r>
          </a:p>
          <a:p>
            <a:pPr>
              <a:defRPr/>
            </a:pPr>
            <a:r>
              <a:rPr lang="en-US" altLang="en-US" dirty="0" smtClean="0">
                <a:latin typeface="Palatino Linotype" panose="02040502050505030304" pitchFamily="18" charset="0"/>
              </a:rPr>
              <a:t>(</a:t>
            </a:r>
            <a:r>
              <a:rPr lang="en-US" altLang="en-US" dirty="0" err="1" smtClean="0">
                <a:latin typeface="Palatino Linotype" panose="02040502050505030304" pitchFamily="18" charset="0"/>
              </a:rPr>
              <a:t>Cont</a:t>
            </a:r>
            <a:r>
              <a:rPr lang="en-US" altLang="en-US" dirty="0" smtClean="0">
                <a:latin typeface="Palatino Linotype" panose="02040502050505030304" pitchFamily="18" charset="0"/>
              </a:rPr>
              <a:t>’)</a:t>
            </a:r>
            <a:endParaRPr lang="en-US" altLang="en-US" dirty="0" smtClean="0">
              <a:latin typeface="Palatino Linotype" panose="0204050205050503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95400" y="3581400"/>
            <a:ext cx="8229600" cy="192325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Heng</a:t>
            </a:r>
            <a:r>
              <a:rPr lang="en-US" dirty="0" smtClean="0"/>
              <a:t> Ji</a:t>
            </a:r>
          </a:p>
          <a:p>
            <a:pPr marL="0" indent="0">
              <a:buNone/>
            </a:pPr>
            <a:r>
              <a:rPr lang="en-US" dirty="0" smtClean="0"/>
              <a:t>11/</a:t>
            </a:r>
            <a:r>
              <a:rPr lang="en-US" dirty="0" smtClean="0"/>
              <a:t>19/</a:t>
            </a:r>
            <a:r>
              <a:rPr lang="en-US" dirty="0" smtClean="0"/>
              <a:t>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991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009D9C"/>
                </a:solidFill>
              </a:rPr>
              <a:t>C</a:t>
            </a:r>
            <a:r>
              <a:rPr lang="en-US" sz="3200" dirty="0" smtClean="0">
                <a:solidFill>
                  <a:srgbClr val="009D9C"/>
                </a:solidFill>
              </a:rPr>
              <a:t>ase studies</a:t>
            </a:r>
            <a:endParaRPr lang="en-US" sz="3200" dirty="0">
              <a:solidFill>
                <a:srgbClr val="009D9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rgbClr val="FA745B"/>
              </a:buClr>
              <a:buFont typeface="Wingdings" charset="2"/>
              <a:buChar char="v"/>
            </a:pPr>
            <a:r>
              <a:rPr lang="en-US" sz="2000" dirty="0" smtClean="0"/>
              <a:t>Moral Value Prediction and Protest / Violence degree detection</a:t>
            </a:r>
          </a:p>
          <a:p>
            <a:pPr>
              <a:buClr>
                <a:srgbClr val="FA745B"/>
              </a:buClr>
              <a:buFont typeface="Wingdings" charset="2"/>
              <a:buChar char="v"/>
            </a:pPr>
            <a:endParaRPr lang="en-US" sz="2000" dirty="0" smtClean="0"/>
          </a:p>
          <a:p>
            <a:pPr>
              <a:buClr>
                <a:srgbClr val="FA745B"/>
              </a:buClr>
              <a:buFont typeface="Wingdings" charset="2"/>
              <a:buChar char="v"/>
            </a:pPr>
            <a:r>
              <a:rPr lang="en-US" sz="2000" dirty="0" smtClean="0"/>
              <a:t>Depression detection</a:t>
            </a:r>
          </a:p>
          <a:p>
            <a:pPr>
              <a:buClr>
                <a:srgbClr val="FA745B"/>
              </a:buClr>
              <a:buFont typeface="Wingdings" charset="2"/>
              <a:buChar char="v"/>
            </a:pPr>
            <a:endParaRPr lang="en-US" sz="2000" b="0" dirty="0" smtClean="0"/>
          </a:p>
          <a:p>
            <a:pPr>
              <a:buClr>
                <a:srgbClr val="FA745B"/>
              </a:buClr>
              <a:buFont typeface="Wingdings" charset="2"/>
              <a:buChar char="v"/>
            </a:pPr>
            <a:r>
              <a:rPr lang="en-US" sz="2000" dirty="0" smtClean="0"/>
              <a:t>Hate speech detection</a:t>
            </a:r>
          </a:p>
          <a:p>
            <a:pPr marL="0" indent="0">
              <a:buClr>
                <a:srgbClr val="FA745B"/>
              </a:buClr>
              <a:buNone/>
            </a:pPr>
            <a:endParaRPr lang="en-US" sz="2000" dirty="0"/>
          </a:p>
          <a:p>
            <a:pPr>
              <a:buClr>
                <a:srgbClr val="FA745B"/>
              </a:buClr>
              <a:buFont typeface="Wingdings" charset="2"/>
              <a:buChar char="v"/>
            </a:pPr>
            <a:r>
              <a:rPr lang="en-US" sz="2000" dirty="0" smtClean="0"/>
              <a:t>Social Norm </a:t>
            </a:r>
            <a:r>
              <a:rPr lang="en-US" sz="2000" dirty="0" smtClean="0"/>
              <a:t>Discovery</a:t>
            </a:r>
          </a:p>
          <a:p>
            <a:pPr>
              <a:buClr>
                <a:srgbClr val="FA745B"/>
              </a:buClr>
              <a:buFont typeface="Wingdings" charset="2"/>
              <a:buChar char="v"/>
            </a:pPr>
            <a:endParaRPr lang="en-US" sz="2000" dirty="0">
              <a:solidFill>
                <a:srgbClr val="FF0000"/>
              </a:solidFill>
            </a:endParaRPr>
          </a:p>
          <a:p>
            <a:pPr>
              <a:buClr>
                <a:srgbClr val="FA745B"/>
              </a:buClr>
              <a:buFont typeface="Wingdings" charset="2"/>
              <a:buChar char="v"/>
            </a:pPr>
            <a:r>
              <a:rPr lang="en-US" sz="2000" dirty="0">
                <a:solidFill>
                  <a:srgbClr val="FF0000"/>
                </a:solidFill>
              </a:rPr>
              <a:t>Social Bias Frame Detection</a:t>
            </a:r>
          </a:p>
          <a:p>
            <a:pPr>
              <a:buClr>
                <a:srgbClr val="FA745B"/>
              </a:buClr>
              <a:buFont typeface="Wingdings" charset="2"/>
              <a:buChar char="v"/>
            </a:pPr>
            <a:endParaRPr lang="en-US" sz="2000" dirty="0" smtClean="0">
              <a:solidFill>
                <a:srgbClr val="FF0000"/>
              </a:solidFill>
            </a:endParaRPr>
          </a:p>
          <a:p>
            <a:pPr>
              <a:buClr>
                <a:srgbClr val="FA745B"/>
              </a:buClr>
              <a:buFont typeface="Wingdings" charset="2"/>
              <a:buChar char="v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4408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009D9C"/>
                </a:solidFill>
              </a:rPr>
              <a:t>Social Bias Frame Detection (Sap et al., ACL2020)</a:t>
            </a:r>
            <a:endParaRPr lang="en-US" sz="3200" dirty="0">
              <a:solidFill>
                <a:srgbClr val="009D9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rgbClr val="FA745B"/>
              </a:buClr>
              <a:buFont typeface="Wingdings" charset="2"/>
              <a:buChar char="v"/>
            </a:pPr>
            <a:r>
              <a:rPr lang="en-US" sz="2000" dirty="0" smtClean="0"/>
              <a:t>Problem </a:t>
            </a:r>
            <a:r>
              <a:rPr lang="en-US" sz="2000" dirty="0" smtClean="0"/>
              <a:t>Definition</a:t>
            </a:r>
          </a:p>
          <a:p>
            <a:pPr lvl="1">
              <a:buClr>
                <a:srgbClr val="FA745B"/>
              </a:buClr>
              <a:buFont typeface="Wingdings" charset="2"/>
              <a:buChar char="v"/>
            </a:pPr>
            <a:r>
              <a:rPr lang="en-US" sz="1800" dirty="0" smtClean="0"/>
              <a:t>E.g., </a:t>
            </a:r>
            <a:r>
              <a:rPr lang="en-US" sz="1800" dirty="0"/>
              <a:t>“we shouldn’t lower our standards to hire more women,” </a:t>
            </a:r>
            <a:endParaRPr lang="en-US" sz="1800" dirty="0"/>
          </a:p>
          <a:p>
            <a:pPr marL="457200" lvl="1" indent="0">
              <a:buClr>
                <a:srgbClr val="FA745B"/>
              </a:buClr>
              <a:buNone/>
            </a:pPr>
            <a:r>
              <a:rPr lang="en-US" sz="1800" dirty="0" smtClean="0">
                <a:sym typeface="Wingdings"/>
              </a:rPr>
              <a:t></a:t>
            </a:r>
            <a:r>
              <a:rPr lang="en-US" sz="1800" dirty="0"/>
              <a:t>women (candidates) are less qualified. </a:t>
            </a:r>
            <a:endParaRPr lang="en-US" sz="1800" dirty="0" smtClean="0"/>
          </a:p>
          <a:p>
            <a:pPr>
              <a:buClr>
                <a:srgbClr val="FA745B"/>
              </a:buClr>
              <a:buFont typeface="Wingdings" charset="2"/>
              <a:buChar char="v"/>
            </a:pP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133600"/>
            <a:ext cx="3711267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1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009D9C"/>
                </a:solidFill>
              </a:rPr>
              <a:t>Inference Tuple Examples</a:t>
            </a:r>
            <a:endParaRPr lang="en-US" sz="3200" dirty="0">
              <a:solidFill>
                <a:srgbClr val="009D9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9144000" cy="455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24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009D9C"/>
                </a:solidFill>
              </a:rPr>
              <a:t>Inference Tuple Examples</a:t>
            </a:r>
            <a:endParaRPr lang="en-US" sz="3200" dirty="0">
              <a:solidFill>
                <a:srgbClr val="009D9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9144000" cy="455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4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009D9C"/>
                </a:solidFill>
              </a:rPr>
              <a:t>Annotation Example</a:t>
            </a:r>
            <a:endParaRPr lang="en-US" sz="3200" dirty="0">
              <a:solidFill>
                <a:srgbClr val="009D9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089360"/>
            <a:ext cx="5245658" cy="576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62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009D9C"/>
                </a:solidFill>
              </a:rPr>
              <a:t>Joint Generation and Classification</a:t>
            </a:r>
            <a:endParaRPr lang="en-US" sz="3200" dirty="0">
              <a:solidFill>
                <a:srgbClr val="009D9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" y="1536700"/>
            <a:ext cx="7823200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91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009D9C"/>
                </a:solidFill>
              </a:rPr>
              <a:t>Results</a:t>
            </a:r>
            <a:endParaRPr lang="en-US" sz="3200" dirty="0">
              <a:solidFill>
                <a:srgbClr val="009D9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49500"/>
            <a:ext cx="9144000" cy="215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4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009D9C"/>
                </a:solidFill>
              </a:rPr>
              <a:t>Prediction Examples</a:t>
            </a:r>
            <a:endParaRPr lang="en-US" sz="3200" dirty="0">
              <a:solidFill>
                <a:srgbClr val="009D9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0300"/>
            <a:ext cx="9144000" cy="458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4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009D9C"/>
                </a:solidFill>
              </a:rPr>
              <a:t>C</a:t>
            </a:r>
            <a:r>
              <a:rPr lang="en-US" sz="3200" dirty="0" smtClean="0">
                <a:solidFill>
                  <a:srgbClr val="009D9C"/>
                </a:solidFill>
              </a:rPr>
              <a:t>ase studies</a:t>
            </a:r>
            <a:endParaRPr lang="en-US" sz="3200" dirty="0">
              <a:solidFill>
                <a:srgbClr val="009D9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rgbClr val="FA745B"/>
              </a:buClr>
              <a:buFont typeface="Wingdings" charset="2"/>
              <a:buChar char="v"/>
            </a:pPr>
            <a:r>
              <a:rPr lang="en-US" sz="2000" dirty="0" smtClean="0"/>
              <a:t>Moral Value Prediction and Protest / Violence degree detection</a:t>
            </a:r>
          </a:p>
          <a:p>
            <a:pPr>
              <a:buClr>
                <a:srgbClr val="FA745B"/>
              </a:buClr>
              <a:buFont typeface="Wingdings" charset="2"/>
              <a:buChar char="v"/>
            </a:pPr>
            <a:endParaRPr lang="en-US" sz="2000" dirty="0" smtClean="0"/>
          </a:p>
          <a:p>
            <a:pPr>
              <a:buClr>
                <a:srgbClr val="FA745B"/>
              </a:buClr>
              <a:buFont typeface="Wingdings" charset="2"/>
              <a:buChar char="v"/>
            </a:pPr>
            <a:r>
              <a:rPr lang="en-US" sz="2000" dirty="0" smtClean="0"/>
              <a:t>Depression detection</a:t>
            </a:r>
          </a:p>
          <a:p>
            <a:pPr>
              <a:buClr>
                <a:srgbClr val="FA745B"/>
              </a:buClr>
              <a:buFont typeface="Wingdings" charset="2"/>
              <a:buChar char="v"/>
            </a:pPr>
            <a:endParaRPr lang="en-US" sz="2000" b="0" dirty="0" smtClean="0"/>
          </a:p>
          <a:p>
            <a:pPr>
              <a:buClr>
                <a:srgbClr val="FA745B"/>
              </a:buClr>
              <a:buFont typeface="Wingdings" charset="2"/>
              <a:buChar char="v"/>
            </a:pPr>
            <a:r>
              <a:rPr lang="en-US" sz="2000" dirty="0" smtClean="0">
                <a:solidFill>
                  <a:srgbClr val="FF0000"/>
                </a:solidFill>
              </a:rPr>
              <a:t>Hate speech detection</a:t>
            </a:r>
          </a:p>
          <a:p>
            <a:pPr marL="0" indent="0">
              <a:buClr>
                <a:srgbClr val="FA745B"/>
              </a:buClr>
              <a:buNone/>
            </a:pPr>
            <a:endParaRPr lang="en-US" sz="2000" dirty="0"/>
          </a:p>
          <a:p>
            <a:pPr>
              <a:buClr>
                <a:srgbClr val="FA745B"/>
              </a:buClr>
              <a:buFont typeface="Wingdings" charset="2"/>
              <a:buChar char="v"/>
            </a:pPr>
            <a:r>
              <a:rPr lang="en-US" sz="2000" dirty="0" smtClean="0"/>
              <a:t>Social Norm </a:t>
            </a:r>
            <a:r>
              <a:rPr lang="en-US" sz="2000" dirty="0" smtClean="0"/>
              <a:t>Discovery</a:t>
            </a:r>
          </a:p>
          <a:p>
            <a:pPr>
              <a:buClr>
                <a:srgbClr val="FA745B"/>
              </a:buClr>
              <a:buFont typeface="Wingdings" charset="2"/>
              <a:buChar char="v"/>
            </a:pPr>
            <a:endParaRPr lang="en-US" sz="2000" dirty="0"/>
          </a:p>
          <a:p>
            <a:pPr>
              <a:buClr>
                <a:srgbClr val="FA745B"/>
              </a:buClr>
              <a:buFont typeface="Wingdings" charset="2"/>
              <a:buChar char="v"/>
            </a:pPr>
            <a:r>
              <a:rPr lang="en-US" sz="2000" dirty="0" smtClean="0"/>
              <a:t>Social Bias Frame Detection</a:t>
            </a:r>
            <a:endParaRPr lang="en-US" sz="2000" dirty="0" smtClean="0"/>
          </a:p>
          <a:p>
            <a:pPr>
              <a:buClr>
                <a:srgbClr val="FA745B"/>
              </a:buClr>
              <a:buFont typeface="Wingdings" charset="2"/>
              <a:buChar char="v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01007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009D9C"/>
                </a:solidFill>
              </a:rPr>
              <a:t>Data </a:t>
            </a:r>
            <a:r>
              <a:rPr lang="en-US" sz="3200" dirty="0" smtClean="0">
                <a:solidFill>
                  <a:srgbClr val="009D9C"/>
                </a:solidFill>
              </a:rPr>
              <a:t>Collection and Features</a:t>
            </a:r>
            <a:endParaRPr lang="en-US" sz="3200" dirty="0">
              <a:solidFill>
                <a:srgbClr val="009D9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rgbClr val="FA745B"/>
              </a:buClr>
              <a:buFont typeface="Wingdings" charset="2"/>
              <a:buChar char="v"/>
            </a:pPr>
            <a:r>
              <a:rPr lang="en-US" sz="2000" dirty="0" smtClean="0"/>
              <a:t>Lexicon from </a:t>
            </a:r>
            <a:r>
              <a:rPr lang="en-US" sz="2000" dirty="0" err="1" smtClean="0"/>
              <a:t>hatebase.org</a:t>
            </a:r>
            <a:endParaRPr lang="en-US" sz="2000" dirty="0" smtClean="0"/>
          </a:p>
          <a:p>
            <a:pPr>
              <a:buClr>
                <a:srgbClr val="FA745B"/>
              </a:buClr>
              <a:buFont typeface="Wingdings" charset="2"/>
              <a:buChar char="v"/>
            </a:pPr>
            <a:r>
              <a:rPr lang="en-US" sz="2000" dirty="0" smtClean="0"/>
              <a:t>Search for tweets including keywords in </a:t>
            </a:r>
            <a:r>
              <a:rPr lang="en-US" sz="2000" dirty="0" smtClean="0"/>
              <a:t>lexicon</a:t>
            </a:r>
          </a:p>
          <a:p>
            <a:pPr>
              <a:buClr>
                <a:srgbClr val="FA745B"/>
              </a:buClr>
              <a:buFont typeface="Wingdings" charset="2"/>
              <a:buChar char="v"/>
            </a:pPr>
            <a:r>
              <a:rPr lang="en-US" sz="2000" dirty="0" err="1"/>
              <a:t>Ngram</a:t>
            </a:r>
            <a:r>
              <a:rPr lang="en-US" sz="2000" dirty="0"/>
              <a:t> </a:t>
            </a:r>
            <a:r>
              <a:rPr lang="en-US" sz="2000" dirty="0" smtClean="0"/>
              <a:t>features [</a:t>
            </a:r>
            <a:r>
              <a:rPr lang="en-US" sz="2000" dirty="0"/>
              <a:t>Chen et al., 2012; </a:t>
            </a:r>
            <a:r>
              <a:rPr lang="en-US" sz="2000" dirty="0" err="1"/>
              <a:t>Xu</a:t>
            </a:r>
            <a:r>
              <a:rPr lang="en-US" sz="2000" dirty="0"/>
              <a:t> et al., 2012; Warner and Hirschberg, 2012; </a:t>
            </a:r>
            <a:r>
              <a:rPr lang="en-US" sz="2000" dirty="0" err="1"/>
              <a:t>Sood</a:t>
            </a:r>
            <a:r>
              <a:rPr lang="en-US" sz="2000" dirty="0"/>
              <a:t> et al., 2012b; </a:t>
            </a:r>
            <a:r>
              <a:rPr lang="en-US" sz="2000" dirty="0" err="1"/>
              <a:t>Burnap</a:t>
            </a:r>
            <a:r>
              <a:rPr lang="en-US" sz="2000" dirty="0"/>
              <a:t> and Williams, 2015; Van </a:t>
            </a:r>
            <a:r>
              <a:rPr lang="en-US" sz="2000" dirty="0" err="1"/>
              <a:t>Hee</a:t>
            </a:r>
            <a:r>
              <a:rPr lang="en-US" sz="2000" dirty="0"/>
              <a:t> et al., 2015; </a:t>
            </a:r>
            <a:r>
              <a:rPr lang="en-US" sz="2000" dirty="0" err="1"/>
              <a:t>Waseem</a:t>
            </a:r>
            <a:r>
              <a:rPr lang="en-US" sz="2000" dirty="0"/>
              <a:t> and </a:t>
            </a:r>
            <a:r>
              <a:rPr lang="en-US" sz="2000" dirty="0" err="1"/>
              <a:t>Hovy</a:t>
            </a:r>
            <a:r>
              <a:rPr lang="en-US" sz="2000" dirty="0"/>
              <a:t>, 2016; </a:t>
            </a:r>
            <a:r>
              <a:rPr lang="en-US" sz="2000" dirty="0" err="1"/>
              <a:t>Burnap</a:t>
            </a:r>
            <a:r>
              <a:rPr lang="en-US" sz="2000" dirty="0"/>
              <a:t> and Williams, 2016; </a:t>
            </a:r>
            <a:r>
              <a:rPr lang="en-US" sz="2000" dirty="0" err="1"/>
              <a:t>Hosseinmardi</a:t>
            </a:r>
            <a:r>
              <a:rPr lang="en-US" sz="2000" dirty="0"/>
              <a:t> et al., 2015; </a:t>
            </a:r>
            <a:r>
              <a:rPr lang="en-US" sz="2000" dirty="0" err="1"/>
              <a:t>Nobata</a:t>
            </a:r>
            <a:r>
              <a:rPr lang="en-US" sz="2000" dirty="0"/>
              <a:t> et al., </a:t>
            </a:r>
            <a:r>
              <a:rPr lang="en-US" sz="2000" dirty="0" smtClean="0"/>
              <a:t>2016]</a:t>
            </a:r>
          </a:p>
          <a:p>
            <a:pPr>
              <a:buClr>
                <a:srgbClr val="FA745B"/>
              </a:buClr>
              <a:buFont typeface="Wingdings" charset="2"/>
              <a:buChar char="v"/>
            </a:pPr>
            <a:r>
              <a:rPr lang="en-US" sz="2000" dirty="0" smtClean="0"/>
              <a:t>Word Generalization</a:t>
            </a:r>
          </a:p>
          <a:p>
            <a:pPr lvl="1">
              <a:buClr>
                <a:srgbClr val="FA745B"/>
              </a:buClr>
              <a:buFont typeface="Wingdings" charset="2"/>
              <a:buChar char="v"/>
            </a:pPr>
            <a:r>
              <a:rPr lang="en-US" sz="1800" dirty="0" smtClean="0"/>
              <a:t>Using </a:t>
            </a:r>
            <a:r>
              <a:rPr lang="en-US" sz="1800" dirty="0" err="1"/>
              <a:t>W</a:t>
            </a:r>
            <a:r>
              <a:rPr lang="en-US" sz="1800" dirty="0" err="1" smtClean="0"/>
              <a:t>ordnet</a:t>
            </a:r>
            <a:r>
              <a:rPr lang="en-US" sz="1800" dirty="0" smtClean="0"/>
              <a:t> [</a:t>
            </a:r>
            <a:r>
              <a:rPr lang="en-US" sz="1800" dirty="0"/>
              <a:t>Warner and </a:t>
            </a:r>
            <a:r>
              <a:rPr lang="en-US" sz="1800" dirty="0" smtClean="0"/>
              <a:t>Hirschberg, 2012]</a:t>
            </a:r>
          </a:p>
          <a:p>
            <a:pPr lvl="1">
              <a:buClr>
                <a:srgbClr val="FA745B"/>
              </a:buClr>
              <a:buFont typeface="Wingdings" charset="2"/>
              <a:buChar char="v"/>
            </a:pPr>
            <a:r>
              <a:rPr lang="en-US" sz="1800" dirty="0" smtClean="0"/>
              <a:t>Using LDA [</a:t>
            </a:r>
            <a:r>
              <a:rPr lang="nb-NO" sz="1800" dirty="0"/>
              <a:t>(Xiang et al., 2012; </a:t>
            </a:r>
            <a:r>
              <a:rPr lang="nb-NO" sz="1800" dirty="0" err="1"/>
              <a:t>Zhong</a:t>
            </a:r>
            <a:r>
              <a:rPr lang="nb-NO" sz="1800" dirty="0"/>
              <a:t> et al., </a:t>
            </a:r>
            <a:r>
              <a:rPr lang="nb-NO" sz="1800" dirty="0" smtClean="0"/>
              <a:t>2016]</a:t>
            </a:r>
          </a:p>
          <a:p>
            <a:pPr lvl="1">
              <a:buClr>
                <a:srgbClr val="FA745B"/>
              </a:buClr>
              <a:buFont typeface="Wingdings" charset="2"/>
              <a:buChar char="v"/>
            </a:pPr>
            <a:r>
              <a:rPr lang="nb-NO" sz="1800" dirty="0" smtClean="0"/>
              <a:t>Using </a:t>
            </a:r>
            <a:r>
              <a:rPr lang="nb-NO" sz="1800" dirty="0" err="1" smtClean="0"/>
              <a:t>embedding</a:t>
            </a:r>
            <a:r>
              <a:rPr lang="nb-NO" sz="1800" dirty="0" smtClean="0"/>
              <a:t> [</a:t>
            </a:r>
            <a:r>
              <a:rPr lang="nb-NO" sz="1800" dirty="0"/>
              <a:t>(</a:t>
            </a:r>
            <a:r>
              <a:rPr lang="nb-NO" sz="1800" dirty="0" err="1"/>
              <a:t>Nobata</a:t>
            </a:r>
            <a:r>
              <a:rPr lang="nb-NO" sz="1800" dirty="0"/>
              <a:t> et al., 2016) </a:t>
            </a:r>
            <a:r>
              <a:rPr lang="nb-NO" sz="1800" dirty="0" smtClean="0"/>
              <a:t>]</a:t>
            </a:r>
            <a:endParaRPr lang="en-US" sz="1800" dirty="0" smtClean="0"/>
          </a:p>
          <a:p>
            <a:pPr>
              <a:buClr>
                <a:srgbClr val="FA745B"/>
              </a:buClr>
              <a:buFont typeface="Wingdings" charset="2"/>
              <a:buChar char="v"/>
            </a:pPr>
            <a:endParaRPr lang="en-US" sz="2000" dirty="0"/>
          </a:p>
          <a:p>
            <a:pPr>
              <a:buClr>
                <a:srgbClr val="FA745B"/>
              </a:buClr>
              <a:buFont typeface="Wingdings" charset="2"/>
              <a:buChar char="v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7259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009D9C"/>
                </a:solidFill>
              </a:rPr>
              <a:t>Results</a:t>
            </a:r>
            <a:endParaRPr lang="en-US" sz="3200" dirty="0">
              <a:solidFill>
                <a:srgbClr val="009D9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143000"/>
            <a:ext cx="5557806" cy="532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3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009D9C"/>
                </a:solidFill>
              </a:rPr>
              <a:t>Misclassified examples</a:t>
            </a:r>
            <a:endParaRPr lang="en-US" sz="3200" dirty="0">
              <a:solidFill>
                <a:srgbClr val="009D9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2600" y="1447800"/>
            <a:ext cx="8661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dirty="0"/>
              <a:t>He’s a damn good actor. </a:t>
            </a:r>
            <a:endParaRPr lang="en-US" dirty="0" smtClean="0"/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As </a:t>
            </a:r>
            <a:r>
              <a:rPr lang="en-US" dirty="0"/>
              <a:t>a gay man it’s awesome to see an openly queer actor given the lead role for a major film</a:t>
            </a:r>
          </a:p>
        </p:txBody>
      </p:sp>
    </p:spTree>
    <p:extLst>
      <p:ext uri="{BB962C8B-B14F-4D97-AF65-F5344CB8AC3E}">
        <p14:creationId xmlns:p14="http://schemas.microsoft.com/office/powerpoint/2010/main" val="7160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009D9C"/>
                </a:solidFill>
              </a:rPr>
              <a:t>Need World Knowledge</a:t>
            </a:r>
            <a:endParaRPr lang="en-US" sz="3200" dirty="0">
              <a:solidFill>
                <a:srgbClr val="009D9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2600" y="1447800"/>
            <a:ext cx="866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dirty="0"/>
              <a:t>Put on a wig and lipstick and be who you really are</a:t>
            </a:r>
            <a:r>
              <a:rPr lang="en-US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66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009D9C"/>
                </a:solidFill>
              </a:rPr>
              <a:t>C</a:t>
            </a:r>
            <a:r>
              <a:rPr lang="en-US" sz="3200" dirty="0" smtClean="0">
                <a:solidFill>
                  <a:srgbClr val="009D9C"/>
                </a:solidFill>
              </a:rPr>
              <a:t>ase studies</a:t>
            </a:r>
            <a:endParaRPr lang="en-US" sz="3200" dirty="0">
              <a:solidFill>
                <a:srgbClr val="009D9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rgbClr val="FA745B"/>
              </a:buClr>
              <a:buFont typeface="Wingdings" charset="2"/>
              <a:buChar char="v"/>
            </a:pPr>
            <a:r>
              <a:rPr lang="en-US" sz="2000" dirty="0" smtClean="0"/>
              <a:t>Moral Value Prediction and Protest / Violence degree detection</a:t>
            </a:r>
          </a:p>
          <a:p>
            <a:pPr>
              <a:buClr>
                <a:srgbClr val="FA745B"/>
              </a:buClr>
              <a:buFont typeface="Wingdings" charset="2"/>
              <a:buChar char="v"/>
            </a:pPr>
            <a:endParaRPr lang="en-US" sz="2000" dirty="0" smtClean="0"/>
          </a:p>
          <a:p>
            <a:pPr>
              <a:buClr>
                <a:srgbClr val="FA745B"/>
              </a:buClr>
              <a:buFont typeface="Wingdings" charset="2"/>
              <a:buChar char="v"/>
            </a:pPr>
            <a:r>
              <a:rPr lang="en-US" sz="2000" dirty="0" smtClean="0"/>
              <a:t>Depression detection</a:t>
            </a:r>
          </a:p>
          <a:p>
            <a:pPr>
              <a:buClr>
                <a:srgbClr val="FA745B"/>
              </a:buClr>
              <a:buFont typeface="Wingdings" charset="2"/>
              <a:buChar char="v"/>
            </a:pPr>
            <a:endParaRPr lang="en-US" sz="2000" b="0" dirty="0" smtClean="0"/>
          </a:p>
          <a:p>
            <a:pPr>
              <a:buClr>
                <a:srgbClr val="FA745B"/>
              </a:buClr>
              <a:buFont typeface="Wingdings" charset="2"/>
              <a:buChar char="v"/>
            </a:pPr>
            <a:r>
              <a:rPr lang="en-US" sz="2000" dirty="0" smtClean="0"/>
              <a:t>Hate speech detection</a:t>
            </a:r>
          </a:p>
          <a:p>
            <a:pPr marL="0" indent="0">
              <a:buClr>
                <a:srgbClr val="FA745B"/>
              </a:buClr>
              <a:buNone/>
            </a:pPr>
            <a:endParaRPr lang="en-US" sz="2000" dirty="0"/>
          </a:p>
          <a:p>
            <a:pPr>
              <a:buClr>
                <a:srgbClr val="FA745B"/>
              </a:buClr>
              <a:buFont typeface="Wingdings" charset="2"/>
              <a:buChar char="v"/>
            </a:pPr>
            <a:r>
              <a:rPr lang="en-US" sz="2000" dirty="0" smtClean="0">
                <a:solidFill>
                  <a:srgbClr val="FF0000"/>
                </a:solidFill>
              </a:rPr>
              <a:t>Social Norm </a:t>
            </a:r>
            <a:r>
              <a:rPr lang="en-US" sz="2000" dirty="0" smtClean="0">
                <a:solidFill>
                  <a:srgbClr val="FF0000"/>
                </a:solidFill>
              </a:rPr>
              <a:t>Discovery</a:t>
            </a:r>
          </a:p>
          <a:p>
            <a:pPr>
              <a:buClr>
                <a:srgbClr val="FA745B"/>
              </a:buClr>
              <a:buFont typeface="Wingdings" charset="2"/>
              <a:buChar char="v"/>
            </a:pPr>
            <a:endParaRPr lang="en-US" sz="2000" dirty="0">
              <a:solidFill>
                <a:srgbClr val="FF0000"/>
              </a:solidFill>
            </a:endParaRPr>
          </a:p>
          <a:p>
            <a:pPr>
              <a:buClr>
                <a:srgbClr val="FA745B"/>
              </a:buClr>
              <a:buFont typeface="Wingdings" charset="2"/>
              <a:buChar char="v"/>
            </a:pPr>
            <a:r>
              <a:rPr lang="en-US" sz="2000" dirty="0"/>
              <a:t>Social Bias Frame Detection</a:t>
            </a:r>
          </a:p>
          <a:p>
            <a:pPr>
              <a:buClr>
                <a:srgbClr val="FA745B"/>
              </a:buClr>
              <a:buFont typeface="Wingdings" charset="2"/>
              <a:buChar char="v"/>
            </a:pPr>
            <a:endParaRPr lang="en-US" sz="2000" dirty="0" smtClean="0">
              <a:solidFill>
                <a:srgbClr val="FF0000"/>
              </a:solidFill>
            </a:endParaRPr>
          </a:p>
          <a:p>
            <a:pPr>
              <a:buClr>
                <a:srgbClr val="FA745B"/>
              </a:buClr>
              <a:buFont typeface="Wingdings" charset="2"/>
              <a:buChar char="v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4619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98072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009D9C"/>
                </a:solidFill>
              </a:rPr>
              <a:t>Social Norm Guided NLG (</a:t>
            </a:r>
            <a:r>
              <a:rPr lang="en-US" dirty="0" err="1" smtClean="0">
                <a:solidFill>
                  <a:srgbClr val="009D9C"/>
                </a:solidFill>
              </a:rPr>
              <a:t>Kasenberg</a:t>
            </a:r>
            <a:r>
              <a:rPr lang="en-US" dirty="0" smtClean="0">
                <a:solidFill>
                  <a:srgbClr val="009D9C"/>
                </a:solidFill>
              </a:rPr>
              <a:t> et al., 2019)</a:t>
            </a:r>
            <a:endParaRPr lang="en-US" sz="3200" dirty="0">
              <a:solidFill>
                <a:srgbClr val="009D9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981200"/>
            <a:ext cx="4608955" cy="4089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7766" y="1981200"/>
            <a:ext cx="4536234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1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98072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009D9C"/>
                </a:solidFill>
              </a:rPr>
              <a:t>Social Norm Guided NLG (</a:t>
            </a:r>
            <a:r>
              <a:rPr lang="en-US" dirty="0" err="1" smtClean="0">
                <a:solidFill>
                  <a:srgbClr val="009D9C"/>
                </a:solidFill>
              </a:rPr>
              <a:t>Kasenberg</a:t>
            </a:r>
            <a:r>
              <a:rPr lang="en-US" dirty="0" smtClean="0">
                <a:solidFill>
                  <a:srgbClr val="009D9C"/>
                </a:solidFill>
              </a:rPr>
              <a:t> et al., 2019)</a:t>
            </a:r>
            <a:endParaRPr lang="en-US" sz="3200" dirty="0">
              <a:solidFill>
                <a:srgbClr val="009D9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752600"/>
            <a:ext cx="4429512" cy="198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752600"/>
            <a:ext cx="4321713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4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主题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11.xml><?xml version="1.0" encoding="utf-8"?>
<a:theme xmlns:a="http://schemas.openxmlformats.org/drawingml/2006/main" name="9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12.xml><?xml version="1.0" encoding="utf-8"?>
<a:theme xmlns:a="http://schemas.openxmlformats.org/drawingml/2006/main" name="10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13.xml><?xml version="1.0" encoding="utf-8"?>
<a:theme xmlns:a="http://schemas.openxmlformats.org/drawingml/2006/main" name="11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14.xml><?xml version="1.0" encoding="utf-8"?>
<a:theme xmlns:a="http://schemas.openxmlformats.org/drawingml/2006/main" name="12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15.xml><?xml version="1.0" encoding="utf-8"?>
<a:theme xmlns:a="http://schemas.openxmlformats.org/drawingml/2006/main" name="13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16.xml><?xml version="1.0" encoding="utf-8"?>
<a:theme xmlns:a="http://schemas.openxmlformats.org/drawingml/2006/main" name="14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17.xml><?xml version="1.0" encoding="utf-8"?>
<a:theme xmlns:a="http://schemas.openxmlformats.org/drawingml/2006/main" name="16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18.xml><?xml version="1.0" encoding="utf-8"?>
<a:theme xmlns:a="http://schemas.openxmlformats.org/drawingml/2006/main" name="15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19.xml><?xml version="1.0" encoding="utf-8"?>
<a:theme xmlns:a="http://schemas.openxmlformats.org/drawingml/2006/main" name="17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2.xml><?xml version="1.0" encoding="utf-8"?>
<a:theme xmlns:a="http://schemas.openxmlformats.org/drawingml/2006/main" name="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20.xml><?xml version="1.0" encoding="utf-8"?>
<a:theme xmlns:a="http://schemas.openxmlformats.org/drawingml/2006/main" name="18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21.xml><?xml version="1.0" encoding="utf-8"?>
<a:theme xmlns:a="http://schemas.openxmlformats.org/drawingml/2006/main" name="19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22.xml><?xml version="1.0" encoding="utf-8"?>
<a:theme xmlns:a="http://schemas.openxmlformats.org/drawingml/2006/main" name="20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23.xml><?xml version="1.0" encoding="utf-8"?>
<a:theme xmlns:a="http://schemas.openxmlformats.org/drawingml/2006/main" name="1_Cross-Media Knowledge Columbia RPI 2015 07 14 presented">
  <a:themeElements>
    <a:clrScheme name="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主题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1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25.xml><?xml version="1.0" encoding="utf-8"?>
<a:theme xmlns:a="http://schemas.openxmlformats.org/drawingml/2006/main" name="22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26.xml><?xml version="1.0" encoding="utf-8"?>
<a:theme xmlns:a="http://schemas.openxmlformats.org/drawingml/2006/main" name="23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27.xml><?xml version="1.0" encoding="utf-8"?>
<a:theme xmlns:a="http://schemas.openxmlformats.org/drawingml/2006/main" name="24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28.xml><?xml version="1.0" encoding="utf-8"?>
<a:theme xmlns:a="http://schemas.openxmlformats.org/drawingml/2006/main" name="25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29.xml><?xml version="1.0" encoding="utf-8"?>
<a:theme xmlns:a="http://schemas.openxmlformats.org/drawingml/2006/main" name="26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3.xml><?xml version="1.0" encoding="utf-8"?>
<a:theme xmlns:a="http://schemas.openxmlformats.org/drawingml/2006/main" name="1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30.xml><?xml version="1.0" encoding="utf-8"?>
<a:theme xmlns:a="http://schemas.openxmlformats.org/drawingml/2006/main" name="27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3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5.xml><?xml version="1.0" encoding="utf-8"?>
<a:theme xmlns:a="http://schemas.openxmlformats.org/drawingml/2006/main" name="3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6.xml><?xml version="1.0" encoding="utf-8"?>
<a:theme xmlns:a="http://schemas.openxmlformats.org/drawingml/2006/main" name="4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7.xml><?xml version="1.0" encoding="utf-8"?>
<a:theme xmlns:a="http://schemas.openxmlformats.org/drawingml/2006/main" name="5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8.xml><?xml version="1.0" encoding="utf-8"?>
<a:theme xmlns:a="http://schemas.openxmlformats.org/drawingml/2006/main" name="6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9.xml><?xml version="1.0" encoding="utf-8"?>
<a:theme xmlns:a="http://schemas.openxmlformats.org/drawingml/2006/main" name="7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44020</TotalTime>
  <Words>963</Words>
  <Application>Microsoft Macintosh PowerPoint</Application>
  <PresentationFormat>On-screen Show (4:3)</PresentationFormat>
  <Paragraphs>119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30</vt:i4>
      </vt:variant>
      <vt:variant>
        <vt:lpstr>Slide Titles</vt:lpstr>
      </vt:variant>
      <vt:variant>
        <vt:i4>17</vt:i4>
      </vt:variant>
    </vt:vector>
  </HeadingPairs>
  <TitlesOfParts>
    <vt:vector size="47" baseType="lpstr">
      <vt:lpstr>1_Office 主题</vt:lpstr>
      <vt:lpstr>WikiTutorialDR</vt:lpstr>
      <vt:lpstr>1_WikiTutorialDR</vt:lpstr>
      <vt:lpstr>2_WikiTutorialDR</vt:lpstr>
      <vt:lpstr>3_WikiTutorialDR</vt:lpstr>
      <vt:lpstr>4_WikiTutorialDR</vt:lpstr>
      <vt:lpstr>5_WikiTutorialDR</vt:lpstr>
      <vt:lpstr>6_WikiTutorialDR</vt:lpstr>
      <vt:lpstr>7_WikiTutorialDR</vt:lpstr>
      <vt:lpstr>8_WikiTutorialDR</vt:lpstr>
      <vt:lpstr>9_WikiTutorialDR</vt:lpstr>
      <vt:lpstr>10_WikiTutorialDR</vt:lpstr>
      <vt:lpstr>11_WikiTutorialDR</vt:lpstr>
      <vt:lpstr>12_WikiTutorialDR</vt:lpstr>
      <vt:lpstr>13_WikiTutorialDR</vt:lpstr>
      <vt:lpstr>14_WikiTutorialDR</vt:lpstr>
      <vt:lpstr>16_WikiTutorialDR</vt:lpstr>
      <vt:lpstr>15_WikiTutorialDR</vt:lpstr>
      <vt:lpstr>17_WikiTutorialDR</vt:lpstr>
      <vt:lpstr>18_WikiTutorialDR</vt:lpstr>
      <vt:lpstr>19_WikiTutorialDR</vt:lpstr>
      <vt:lpstr>20_WikiTutorialDR</vt:lpstr>
      <vt:lpstr>1_Cross-Media Knowledge Columbia RPI 2015 07 14 presented</vt:lpstr>
      <vt:lpstr>21_WikiTutorialDR</vt:lpstr>
      <vt:lpstr>22_WikiTutorialDR</vt:lpstr>
      <vt:lpstr>23_WikiTutorialDR</vt:lpstr>
      <vt:lpstr>24_WikiTutorialDR</vt:lpstr>
      <vt:lpstr>25_WikiTutorialDR</vt:lpstr>
      <vt:lpstr>26_WikiTutorialDR</vt:lpstr>
      <vt:lpstr>27_WikiTutorialDR</vt:lpstr>
      <vt:lpstr>PowerPoint Presentation</vt:lpstr>
      <vt:lpstr>Case studies</vt:lpstr>
      <vt:lpstr>Data Collection and Features</vt:lpstr>
      <vt:lpstr>Results</vt:lpstr>
      <vt:lpstr>Misclassified examples</vt:lpstr>
      <vt:lpstr>Need World Knowledge</vt:lpstr>
      <vt:lpstr>Case studies</vt:lpstr>
      <vt:lpstr>Social Norm Guided NLG (Kasenberg et al., 2019)</vt:lpstr>
      <vt:lpstr>Social Norm Guided NLG (Kasenberg et al., 2019)</vt:lpstr>
      <vt:lpstr>Case studies</vt:lpstr>
      <vt:lpstr>Social Bias Frame Detection (Sap et al., ACL2020)</vt:lpstr>
      <vt:lpstr>Inference Tuple Examples</vt:lpstr>
      <vt:lpstr>Inference Tuple Examples</vt:lpstr>
      <vt:lpstr>Annotation Example</vt:lpstr>
      <vt:lpstr>Joint Generation and Classification</vt:lpstr>
      <vt:lpstr>Results</vt:lpstr>
      <vt:lpstr>Prediction Examples</vt:lpstr>
    </vt:vector>
  </TitlesOfParts>
  <Company>S.F.U.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Jiawei Han</dc:creator>
  <cp:lastModifiedBy>Blender Lab</cp:lastModifiedBy>
  <cp:revision>2153</cp:revision>
  <cp:lastPrinted>2015-11-21T19:42:12Z</cp:lastPrinted>
  <dcterms:created xsi:type="dcterms:W3CDTF">1998-06-19T04:38:52Z</dcterms:created>
  <dcterms:modified xsi:type="dcterms:W3CDTF">2021-11-19T06:19:08Z</dcterms:modified>
</cp:coreProperties>
</file>