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0"/>
  </p:notesMasterIdLst>
  <p:sldIdLst>
    <p:sldId id="648" r:id="rId2"/>
    <p:sldId id="800" r:id="rId3"/>
    <p:sldId id="801" r:id="rId4"/>
    <p:sldId id="802" r:id="rId5"/>
    <p:sldId id="803" r:id="rId6"/>
    <p:sldId id="816" r:id="rId7"/>
    <p:sldId id="817" r:id="rId8"/>
    <p:sldId id="818" r:id="rId9"/>
    <p:sldId id="819" r:id="rId10"/>
    <p:sldId id="820" r:id="rId11"/>
    <p:sldId id="821" r:id="rId12"/>
    <p:sldId id="822" r:id="rId13"/>
    <p:sldId id="823" r:id="rId14"/>
    <p:sldId id="824" r:id="rId15"/>
    <p:sldId id="825" r:id="rId16"/>
    <p:sldId id="826" r:id="rId17"/>
    <p:sldId id="827" r:id="rId18"/>
    <p:sldId id="828" r:id="rId19"/>
    <p:sldId id="838" r:id="rId20"/>
    <p:sldId id="839" r:id="rId21"/>
    <p:sldId id="840" r:id="rId22"/>
    <p:sldId id="841" r:id="rId23"/>
    <p:sldId id="842" r:id="rId24"/>
    <p:sldId id="843" r:id="rId25"/>
    <p:sldId id="844" r:id="rId26"/>
    <p:sldId id="845" r:id="rId27"/>
    <p:sldId id="836" r:id="rId28"/>
    <p:sldId id="837" r:id="rId29"/>
    <p:sldId id="829" r:id="rId30"/>
    <p:sldId id="830" r:id="rId31"/>
    <p:sldId id="831" r:id="rId32"/>
    <p:sldId id="832" r:id="rId33"/>
    <p:sldId id="833" r:id="rId34"/>
    <p:sldId id="834" r:id="rId35"/>
    <p:sldId id="835" r:id="rId36"/>
    <p:sldId id="846" r:id="rId37"/>
    <p:sldId id="749" r:id="rId38"/>
    <p:sldId id="751" r:id="rId39"/>
    <p:sldId id="752" r:id="rId40"/>
    <p:sldId id="750" r:id="rId41"/>
    <p:sldId id="761" r:id="rId42"/>
    <p:sldId id="762" r:id="rId43"/>
    <p:sldId id="763" r:id="rId44"/>
    <p:sldId id="764" r:id="rId45"/>
    <p:sldId id="766" r:id="rId46"/>
    <p:sldId id="792" r:id="rId47"/>
    <p:sldId id="793" r:id="rId48"/>
    <p:sldId id="794" r:id="rId49"/>
    <p:sldId id="795" r:id="rId50"/>
    <p:sldId id="796" r:id="rId51"/>
    <p:sldId id="797" r:id="rId52"/>
    <p:sldId id="798" r:id="rId53"/>
    <p:sldId id="799" r:id="rId54"/>
    <p:sldId id="741" r:id="rId55"/>
    <p:sldId id="742" r:id="rId56"/>
    <p:sldId id="743" r:id="rId57"/>
    <p:sldId id="745" r:id="rId58"/>
    <p:sldId id="769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D194"/>
    <a:srgbClr val="424857"/>
    <a:srgbClr val="9EA7BB"/>
    <a:srgbClr val="6C7690"/>
    <a:srgbClr val="AAD15D"/>
    <a:srgbClr val="23262E"/>
    <a:srgbClr val="B1D1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758" autoAdjust="0"/>
    <p:restoredTop sz="92904"/>
  </p:normalViewPr>
  <p:slideViewPr>
    <p:cSldViewPr snapToGrid="0" snapToObjects="1">
      <p:cViewPr varScale="1">
        <p:scale>
          <a:sx n="82" d="100"/>
          <a:sy n="82" d="100"/>
        </p:scale>
        <p:origin x="184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254F2-1860-F64A-A7CA-FD5A99702E82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B3FA7-EFAF-D041-9374-CD5CA9CD8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7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03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03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03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0" b="0" dirty="0"/>
              <a:t>The specific models differ only in how 𝑓_filter(·,·) is chosen and parameterized.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07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13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51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06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{GNN}(\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\{\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{h}^{k-1}_{j,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}: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 \})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{GNN}(\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}, \{\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{h}^{k-1}_{j,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}: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 \})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||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67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{AGG}(\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{h}^{k-1}_j: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 \})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&amp;=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{AGG}(\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{h}^{k-1}_j: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vdash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 \})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{h}^k_{\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{Fuse}(\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bi_fuse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= \sigma(\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{h}^{k-1}_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{h}^k_{\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6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417DD-1FF3-BD4D-8265-B310C2CF8F6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85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6481c802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96481c802c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NEGATIVE if it is explicitly indicated that the event did not occur, otherwise, the event is POSITIVE ~ Polarity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ASSERTED if it is mentioned as if it were a real occurrence, otherwise it is OTHER.  ~ Modality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SPECIFIC if it is a single occurrence at a particular place and time, or a finite set of such occurrences; otherwise, it is GENERIC ~ Genericity.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Tense ~ Unspecified, Past, Present, Future 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96481c802c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777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4" name="Google Shape;304;p3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t" anchorCtr="0">
            <a:noAutofit/>
          </a:bodyPr>
          <a:lstStyle/>
          <a:p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Google Shape;305;p3:notes"/>
          <p:cNvSpPr txBox="1">
            <a:spLocks noGrp="1"/>
          </p:cNvSpPr>
          <p:nvPr>
            <p:ph type="sldNum" idx="12"/>
          </p:nvPr>
        </p:nvSpPr>
        <p:spPr>
          <a:xfrm>
            <a:off x="3885409" y="8686489"/>
            <a:ext cx="2972591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35" tIns="46067" rIns="92135" bIns="4606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/>
              <a:t>37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766C7E-FD96-AB42-A947-34940705C5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430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170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128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67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95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26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2785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6481c802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96481c802c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96481c802c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469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6481c802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96481c802c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NEGATIVE if it is explicitly indicated that the event did not occur, otherwise, the event is POSITIVE ~ Polarity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ASSERTED if it is mentioned as if it were a real occurrence, otherwise it is OTHER.  ~ Modality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SPECIFIC if it is a single occurrence at a particular place and time, or a finite set of such occurrences; otherwise, it is GENERIC ~ Genericity.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Tense ~ Unspecified, Past, Present, Future 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96481c802c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58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6481c802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96481c802c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NEGATIVE if it is explicitly indicated that the event did not occur, otherwise, the event is POSITIVE ~ Polarity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ASSERTED if it is mentioned as if it were a real occurrence, otherwise it is OTHER.  ~ Modality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SPECIFIC if it is a single occurrence at a particular place and time, or a finite set of such occurrences; otherwise, it is GENERIC ~ Genericity.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Tense ~ Unspecified, Past, Present, Future 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96481c802c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777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6481c802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96481c802c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NEGATIVE if it is explicitly indicated that the event did not occur, otherwise, the event is POSITIVE ~ Polarity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ASSERTED if it is mentioned as if it were a real occurrence, otherwise it is OTHER.  ~ Modality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SPECIFIC if it is a single occurrence at a particular place and time, or a finite set of such occurrences; otherwise, it is GENERIC ~ Genericity.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Tense ~ Unspecified, Past, Present, Future 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96481c802c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11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6481c802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96481c802c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NEGATIVE if it is explicitly indicated that the event did not occur, otherwise, the event is POSITIVE ~ Polarity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ASSERTED if it is mentioned as if it were a real occurrence, otherwise it is OTHER.  ~ Modality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SPECIFIC if it is a single occurrence at a particular place and time, or a finite set of such occurrences; otherwise, it is GENERIC ~ Genericity.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Tense ~ Unspecified, Past, Present, Future 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96481c802c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22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6481c802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96481c802c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NEGATIVE if it is explicitly indicated that the event did not occur, otherwise, the event is POSITIVE ~ Polarity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ASSERTED if it is mentioned as if it were a real occurrence, otherwise it is OTHER.  ~ Modality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SPECIFIC if it is a single occurrence at a particular place and time, or a finite set of such occurrences; otherwise, it is GENERIC ~ Genericity.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Tense ~ Unspecified, Past, Present, Future 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96481c802c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77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6481c802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96481c802c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NEGATIVE if it is explicitly indicated that the event did not occur, otherwise, the event is POSITIVE ~ Polarity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ASSERTED if it is mentioned as if it were a real occurrence, otherwise it is OTHER.  ~ Modality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SPECIFIC if it is a single occurrence at a particular place and time, or a finite set of such occurrences; otherwise, it is GENERIC ~ Genericity.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Tense ~ Unspecified, Past, Present, Future 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96481c802c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777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6481c802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96481c802c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NEGATIVE if it is explicitly indicated that the event did not occur, otherwise, the event is POSITIVE ~ Polarity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ASSERTED if it is mentioned as if it were a real occurrence, otherwise it is OTHER.  ~ Modality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An event is SPECIFIC if it is a single occurrence at a particular place and time, or a finite set of such occurrences; otherwise, it is GENERIC ~ Genericity.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Tense ~ Unspecified, Past, Present, Future 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96481c802c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777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models from QA for Entity Linking. EL is also a QA task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16005-D03D-8F4F-9AD7-BFDFAF67DF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Start with an English EL system but take it further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16005-D03D-8F4F-9AD7-BFDFAF67DF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19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03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0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CB2BC46-ED5E-0141-B93F-65FA75B67B71}"/>
              </a:ext>
            </a:extLst>
          </p:cNvPr>
          <p:cNvSpPr/>
          <p:nvPr userDrawn="1"/>
        </p:nvSpPr>
        <p:spPr>
          <a:xfrm>
            <a:off x="0" y="-1"/>
            <a:ext cx="12192000" cy="5319983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C0F4068-C37C-E041-A803-C79180CD4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15541" b="18941"/>
          <a:stretch/>
        </p:blipFill>
        <p:spPr>
          <a:xfrm>
            <a:off x="0" y="0"/>
            <a:ext cx="12192000" cy="531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671775-BEEB-6448-9397-5A5311333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2118860"/>
            <a:ext cx="11493500" cy="153511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23262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825E03-CDD3-D64F-988B-383BE0A75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9050"/>
            <a:ext cx="9144000" cy="6159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248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7D7EAC-EB52-9944-AAFF-5EA0F52A95FF}"/>
              </a:ext>
            </a:extLst>
          </p:cNvPr>
          <p:cNvSpPr txBox="1"/>
          <p:nvPr userDrawn="1"/>
        </p:nvSpPr>
        <p:spPr>
          <a:xfrm>
            <a:off x="4031044" y="6194967"/>
            <a:ext cx="412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24857"/>
                </a:solidFill>
                <a:latin typeface="+mj-lt"/>
                <a:cs typeface="Arial" panose="020B0604020202020204" pitchFamily="34" charset="0"/>
              </a:rPr>
              <a:t>B L E N D E R | </a:t>
            </a:r>
            <a:r>
              <a:rPr lang="en-US" sz="1400" b="0" dirty="0">
                <a:solidFill>
                  <a:srgbClr val="424857"/>
                </a:solidFill>
                <a:latin typeface="+mj-lt"/>
                <a:cs typeface="Arial" panose="020B0604020202020204" pitchFamily="34" charset="0"/>
              </a:rPr>
              <a:t>Cross-source Information Extraction Lab</a:t>
            </a:r>
            <a:endParaRPr lang="en-US" sz="1400" b="1" dirty="0">
              <a:solidFill>
                <a:srgbClr val="424857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0670433-4FD5-A74E-874F-00D17C070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75" b="-305"/>
          <a:stretch/>
        </p:blipFill>
        <p:spPr>
          <a:xfrm>
            <a:off x="5984225" y="5765456"/>
            <a:ext cx="223551" cy="3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9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B1016-CCD8-684B-9E64-27502B8B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B10AD6-EF2A-5B42-9996-62A40D84B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8C2A78-DE61-4C49-9750-40BE82A3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2E36-3D31-E442-A911-D149FB6B38DD}" type="datetime1">
              <a:rPr lang="en-US" smtClean="0"/>
              <a:t>9/2/21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F4CA7-E1FE-4A4E-B412-E166E81B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2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B86C53-8A7D-2346-9DDF-DA5B8BBD4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3F3D23-5EB7-4B47-A5D3-D0AB5EB0A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3A7DED-66E2-4040-ADC0-AAC48425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C6E-51E1-0045-8E04-727B0E92214F}" type="datetime1">
              <a:rPr lang="en-US" smtClean="0"/>
              <a:t>9/2/21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FB0A8F-7FD3-1C42-90C0-E97BA15D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92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450015" y="244886"/>
            <a:ext cx="704500" cy="646383"/>
            <a:chOff x="1417110" y="1933669"/>
            <a:chExt cx="1827515" cy="1676757"/>
          </a:xfrm>
        </p:grpSpPr>
        <p:sp>
          <p:nvSpPr>
            <p:cNvPr id="8" name="椭圆 7"/>
            <p:cNvSpPr/>
            <p:nvPr/>
          </p:nvSpPr>
          <p:spPr>
            <a:xfrm>
              <a:off x="1491775" y="1933669"/>
              <a:ext cx="1676757" cy="1676757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椭圆 8"/>
            <p:cNvSpPr/>
            <p:nvPr/>
          </p:nvSpPr>
          <p:spPr>
            <a:xfrm>
              <a:off x="1686851" y="2118291"/>
              <a:ext cx="1307513" cy="1307513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椭圆 9"/>
            <p:cNvSpPr/>
            <p:nvPr/>
          </p:nvSpPr>
          <p:spPr>
            <a:xfrm>
              <a:off x="2772931" y="1944597"/>
              <a:ext cx="390517" cy="390517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椭圆 10"/>
            <p:cNvSpPr/>
            <p:nvPr/>
          </p:nvSpPr>
          <p:spPr>
            <a:xfrm>
              <a:off x="1417110" y="2261397"/>
              <a:ext cx="286781" cy="28678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椭圆 11"/>
            <p:cNvSpPr/>
            <p:nvPr/>
          </p:nvSpPr>
          <p:spPr>
            <a:xfrm>
              <a:off x="1686851" y="3308201"/>
              <a:ext cx="220530" cy="22053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" name="椭圆 12"/>
            <p:cNvSpPr/>
            <p:nvPr/>
          </p:nvSpPr>
          <p:spPr>
            <a:xfrm>
              <a:off x="3016329" y="2979248"/>
              <a:ext cx="228296" cy="228296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5770161" y="6656158"/>
            <a:ext cx="692257" cy="126133"/>
            <a:chOff x="3510366" y="-2733"/>
            <a:chExt cx="1300959" cy="237042"/>
          </a:xfrm>
        </p:grpSpPr>
        <p:sp>
          <p:nvSpPr>
            <p:cNvPr id="20" name="椭圆 19"/>
            <p:cNvSpPr/>
            <p:nvPr userDrawn="1"/>
          </p:nvSpPr>
          <p:spPr>
            <a:xfrm>
              <a:off x="3510366" y="-2733"/>
              <a:ext cx="237042" cy="237042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椭圆 20"/>
            <p:cNvSpPr/>
            <p:nvPr userDrawn="1"/>
          </p:nvSpPr>
          <p:spPr>
            <a:xfrm>
              <a:off x="3865005" y="-2733"/>
              <a:ext cx="237042" cy="23704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椭圆 21"/>
            <p:cNvSpPr/>
            <p:nvPr userDrawn="1"/>
          </p:nvSpPr>
          <p:spPr>
            <a:xfrm>
              <a:off x="4219644" y="-2733"/>
              <a:ext cx="237042" cy="237042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椭圆 22"/>
            <p:cNvSpPr/>
            <p:nvPr userDrawn="1"/>
          </p:nvSpPr>
          <p:spPr>
            <a:xfrm>
              <a:off x="4574283" y="-2733"/>
              <a:ext cx="237042" cy="23704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610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2CBB9E-0844-E94B-8AA3-C166E5AB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88D30F-5332-2442-BD0A-342C8BD20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A43428-A6E0-3B41-A602-2D3BA56A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298-2CF2-9749-B7DA-B43D8F11D612}" type="datetime1">
              <a:rPr lang="en-US" smtClean="0"/>
              <a:t>9/2/21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B3219D-05CE-3B45-B5E7-FFBE53BD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6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F76407-E97B-7840-9652-77C1D24C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D54E31-F7A3-C04C-B108-3218B8FC2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CC3B4A-80E8-084A-A75B-1A23F82F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A00E-6528-9147-827F-54EABC190D3E}" type="datetime1">
              <a:rPr lang="en-US" smtClean="0"/>
              <a:t>9/2/21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C11ED7-DE80-8F48-B1D2-BBF23067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95150A-DCCB-4A40-A89B-11EDB1D2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9775DF-46F4-9D4C-91C2-82B4A5430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17EAA3-E561-7749-8721-69932F55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188B68-6512-0A4F-A005-B60FC995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2240-76F3-E147-906E-E0ADE39AECB5}" type="datetime1">
              <a:rPr lang="en-US" smtClean="0"/>
              <a:t>9/2/21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49D4FF-F49C-BB40-BC72-A19F38ADE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FE004-83E6-5948-A982-6F79A37D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B43D4C-4F09-D14A-9884-8BDD31B95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F7E00E-7F15-414A-8150-83E75630D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70D4FBF-4A66-C247-906F-F76A9B782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B5596F-1335-C642-8928-390C71F5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1FBA73F-E1B3-C645-A949-5D22BD57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8B2C-C152-BF4E-B097-5C9983E3892C}" type="datetime1">
              <a:rPr lang="en-US" smtClean="0"/>
              <a:t>9/2/21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C06236-21A8-2D4F-B5A4-568F9DCB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89BA7-CAF9-A14F-8DE3-FA0849D3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D23F26-F063-1945-96B6-D9101132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0A6D-50D7-DC49-9240-3B897313C86C}" type="datetime1">
              <a:rPr lang="en-US" smtClean="0"/>
              <a:t>9/2/21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A22A20-7622-7C43-A0E9-FB9DA0D8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28B80E-B106-E444-A711-8A25C56D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B993-7EA8-E14C-B192-82FAF47DDB33}" type="datetime1">
              <a:rPr lang="en-US" smtClean="0"/>
              <a:t>9/2/21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30C6B5-F440-B547-9D6E-C63763AA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43DDB-D32A-EC4B-AA87-C4C2AFDF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B4170E-CBBF-6D48-B0A2-DD2F122C7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A956FA-F781-004D-80E8-66573429C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F85AE9-1ED6-AC44-AC59-1FB2EF67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2868-9C68-1E4A-8153-ED8FC06C0642}" type="datetime1">
              <a:rPr lang="en-US" smtClean="0"/>
              <a:t>9/2/21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A99A85-1E0F-E54F-AE76-B4FAD4B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91BD5-F4F9-3D49-96FE-AB166313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0EE14B5-362D-3444-BD24-388AAE73E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4FE05A-D6EC-A74E-A452-52C48480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B6E73A-7F1D-CA47-91F5-AE1537B8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B2D-CAA9-E94A-90B0-BE0AA3893111}" type="datetime1">
              <a:rPr lang="en-US" smtClean="0"/>
              <a:t>9/2/21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239AB1-D26C-E845-8039-73E570FA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7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070095-B045-D446-9DD3-7FE92837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FF9BD9-8171-704B-8B6D-BD766ABA0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31900"/>
            <a:ext cx="10515600" cy="494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B2F74C-EB85-124D-817C-0C4237993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24857"/>
                </a:solidFill>
              </a:defRPr>
            </a:lvl1pPr>
          </a:lstStyle>
          <a:p>
            <a:fld id="{2CEB0B01-2759-9947-9E10-CC8EA41D4B67}" type="datetime1">
              <a:rPr lang="en-US" smtClean="0"/>
              <a:t>9/2/21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859492-509B-D842-858A-E98B477DE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24857"/>
                </a:solidFill>
              </a:defRPr>
            </a:lvl1pPr>
          </a:lstStyle>
          <a:p>
            <a:fld id="{89057327-5C45-3844-9BAD-8A2E33F71C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engji@illinois.edu" TargetMode="External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emf"/><Relationship Id="rId9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4" Type="http://schemas.openxmlformats.org/officeDocument/2006/relationships/image" Target="../media/image69.tif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4" Type="http://schemas.openxmlformats.org/officeDocument/2006/relationships/image" Target="../media/image69.tif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9.sv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4999" y="1242747"/>
            <a:ext cx="9953070" cy="1470025"/>
          </a:xfrm>
        </p:spPr>
        <p:txBody>
          <a:bodyPr>
            <a:noAutofit/>
          </a:bodyPr>
          <a:lstStyle/>
          <a:p>
            <a:pPr fontAlgn="base"/>
            <a:r>
              <a:rPr lang="en-US" sz="4800" dirty="0" smtClean="0"/>
              <a:t>Deep Neural Networks Methods for NLP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9571" y="3260600"/>
            <a:ext cx="9258300" cy="20574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Heng</a:t>
            </a:r>
            <a:r>
              <a:rPr lang="en-US" sz="2800" dirty="0" smtClean="0"/>
              <a:t> </a:t>
            </a:r>
            <a:r>
              <a:rPr lang="en-US" sz="2800" dirty="0" err="1" smtClean="0"/>
              <a:t>Ji</a:t>
            </a:r>
            <a:endParaRPr lang="en-US" sz="2800" dirty="0" smtClean="0"/>
          </a:p>
          <a:p>
            <a:pPr algn="ctr"/>
            <a:r>
              <a:rPr lang="en-US" dirty="0" smtClean="0">
                <a:hlinkClick r:id="rId3"/>
              </a:rPr>
              <a:t>hengji@illinois.edu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(Acknowledgement: some slides from </a:t>
            </a:r>
            <a:r>
              <a:rPr lang="en-US" dirty="0" err="1" smtClean="0"/>
              <a:t>Jianfeng</a:t>
            </a:r>
            <a:r>
              <a:rPr lang="en-US" dirty="0" smtClean="0"/>
              <a:t> </a:t>
            </a:r>
            <a:r>
              <a:rPr lang="en-US" dirty="0" err="1" smtClean="0"/>
              <a:t>Gao</a:t>
            </a:r>
            <a:r>
              <a:rPr lang="en-US" dirty="0" smtClean="0"/>
              <a:t>, </a:t>
            </a:r>
            <a:r>
              <a:rPr lang="en-US" dirty="0" err="1" smtClean="0"/>
              <a:t>Avi</a:t>
            </a:r>
            <a:r>
              <a:rPr lang="en-US" dirty="0" smtClean="0"/>
              <a:t> </a:t>
            </a:r>
            <a:r>
              <a:rPr lang="en-US" dirty="0" err="1" smtClean="0"/>
              <a:t>Sil</a:t>
            </a:r>
            <a:r>
              <a:rPr lang="en-US" smtClean="0"/>
              <a:t>, Ming Li, Yu Chen)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9200" y="6324601"/>
            <a:ext cx="15240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6300" y="0"/>
            <a:ext cx="765699" cy="9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4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49735" y="332294"/>
            <a:ext cx="11358283" cy="615517"/>
          </a:xfrm>
        </p:spPr>
        <p:txBody>
          <a:bodyPr>
            <a:normAutofit/>
          </a:bodyPr>
          <a:lstStyle/>
          <a:p>
            <a:r>
              <a:rPr lang="en-US" dirty="0"/>
              <a:t>Neural Model Architecture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11110" r="8053" b="-1063"/>
          <a:stretch/>
        </p:blipFill>
        <p:spPr>
          <a:xfrm>
            <a:off x="1" y="1768424"/>
            <a:ext cx="5708073" cy="390479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3656" y="4359083"/>
            <a:ext cx="1423427" cy="7493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307996" y="4498092"/>
            <a:ext cx="4715104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84015" y="4359083"/>
            <a:ext cx="4788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Multi-perspective Binning Layer </a:t>
            </a:r>
            <a:r>
              <a:rPr lang="en-US" dirty="0">
                <a:sym typeface="Wingdings"/>
              </a:rPr>
              <a:t>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Project features to higher dimensional space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The layer chooses the bins instead of a human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Details in our paper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1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49735" y="332294"/>
            <a:ext cx="11358283" cy="615517"/>
          </a:xfrm>
        </p:spPr>
        <p:txBody>
          <a:bodyPr>
            <a:normAutofit/>
          </a:bodyPr>
          <a:lstStyle/>
          <a:p>
            <a:r>
              <a:rPr lang="en-US" dirty="0"/>
              <a:t>Neural Model Architecture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11110" r="8053" b="-1063"/>
          <a:stretch/>
        </p:blipFill>
        <p:spPr>
          <a:xfrm>
            <a:off x="1" y="1768424"/>
            <a:ext cx="5708073" cy="39047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60202" y="4749883"/>
            <a:ext cx="4880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Multi-perspective Similarities (</a:t>
            </a:r>
            <a:r>
              <a:rPr lang="en-US" dirty="0" err="1"/>
              <a:t>SQuAD</a:t>
            </a:r>
            <a:r>
              <a:rPr lang="en-US" dirty="0"/>
              <a:t> QA papers!)</a:t>
            </a:r>
          </a:p>
          <a:p>
            <a:pPr marL="342900" indent="-342900">
              <a:buAutoNum type="arabicPeriod"/>
            </a:pPr>
            <a:r>
              <a:rPr lang="en-US" dirty="0"/>
              <a:t>Semantic Similarity and Dis-similarities (LDC)</a:t>
            </a:r>
          </a:p>
          <a:p>
            <a:pPr marL="342900" indent="-342900">
              <a:buAutoNum type="arabicPeriod"/>
            </a:pPr>
            <a:r>
              <a:rPr lang="en-US" dirty="0"/>
              <a:t>Multi-perspective Cosine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56389" y="4434348"/>
            <a:ext cx="3696929" cy="1485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99123" y="4923815"/>
            <a:ext cx="796412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6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49735" y="332294"/>
            <a:ext cx="11358283" cy="615517"/>
          </a:xfrm>
        </p:spPr>
        <p:txBody>
          <a:bodyPr>
            <a:normAutofit/>
          </a:bodyPr>
          <a:lstStyle/>
          <a:p>
            <a:r>
              <a:rPr lang="en-US" dirty="0"/>
              <a:t>Zero-shot Cross-lingual EL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11110" r="8053" b="-1063"/>
          <a:stretch/>
        </p:blipFill>
        <p:spPr>
          <a:xfrm>
            <a:off x="1" y="1768424"/>
            <a:ext cx="5708073" cy="3904791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5987845" y="396240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73845" y="3459611"/>
            <a:ext cx="202039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A Generic EL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110" r="8053" b="-1063"/>
          <a:stretch/>
        </p:blipFill>
        <p:spPr>
          <a:xfrm>
            <a:off x="7049168" y="3962402"/>
            <a:ext cx="2698955" cy="18463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49735" y="332294"/>
            <a:ext cx="11358283" cy="615517"/>
          </a:xfrm>
        </p:spPr>
        <p:txBody>
          <a:bodyPr>
            <a:normAutofit/>
          </a:bodyPr>
          <a:lstStyle/>
          <a:p>
            <a:r>
              <a:rPr lang="en-US" dirty="0"/>
              <a:t>Zero-shot Cross-lingual 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5533" y="1966587"/>
            <a:ext cx="202039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A Generic EL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110" r="8053" b="-1063"/>
          <a:stretch/>
        </p:blipFill>
        <p:spPr>
          <a:xfrm>
            <a:off x="3853684" y="1216371"/>
            <a:ext cx="2698955" cy="184630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0645" y="1125772"/>
            <a:ext cx="3072449" cy="3541460"/>
            <a:chOff x="80645" y="1125772"/>
            <a:chExt cx="3072448" cy="3541460"/>
          </a:xfrm>
        </p:grpSpPr>
        <p:grpSp>
          <p:nvGrpSpPr>
            <p:cNvPr id="16" name="Group 15"/>
            <p:cNvGrpSpPr/>
            <p:nvPr/>
          </p:nvGrpSpPr>
          <p:grpSpPr>
            <a:xfrm>
              <a:off x="80645" y="1125772"/>
              <a:ext cx="3072448" cy="2836628"/>
              <a:chOff x="80645" y="1125772"/>
              <a:chExt cx="3072448" cy="283662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735" y="1125772"/>
                <a:ext cx="1371600" cy="1485900"/>
              </a:xfrm>
              <a:prstGeom prst="rect">
                <a:avLst/>
              </a:prstGeom>
            </p:spPr>
          </p:pic>
          <p:sp>
            <p:nvSpPr>
              <p:cNvPr id="9" name="Plus 8"/>
              <p:cNvSpPr/>
              <p:nvPr/>
            </p:nvSpPr>
            <p:spPr>
              <a:xfrm>
                <a:off x="1417146" y="1558591"/>
                <a:ext cx="352659" cy="430079"/>
              </a:xfrm>
              <a:prstGeom prst="mathPlus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37441" y="1216369"/>
                <a:ext cx="1199775" cy="137734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242" y="2993339"/>
                <a:ext cx="1574186" cy="969061"/>
              </a:xfrm>
              <a:prstGeom prst="rect">
                <a:avLst/>
              </a:prstGeom>
            </p:spPr>
          </p:pic>
          <p:sp>
            <p:nvSpPr>
              <p:cNvPr id="12" name="Plus 11"/>
              <p:cNvSpPr/>
              <p:nvPr/>
            </p:nvSpPr>
            <p:spPr>
              <a:xfrm>
                <a:off x="1412641" y="2541177"/>
                <a:ext cx="352659" cy="430079"/>
              </a:xfrm>
              <a:prstGeom prst="mathPlus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0645" y="2593711"/>
                <a:ext cx="8448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English </a:t>
                </a:r>
              </a:p>
              <a:p>
                <a:r>
                  <a:rPr lang="en-US" dirty="0"/>
                  <a:t>Corpus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929681" y="2539105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English WP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92415" y="4020901"/>
              <a:ext cx="19572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Multi-lingual </a:t>
              </a:r>
              <a:r>
                <a:rPr lang="en-US"/>
                <a:t>Word </a:t>
              </a:r>
            </a:p>
            <a:p>
              <a:r>
                <a:rPr lang="en-US" dirty="0" err="1"/>
                <a:t>Embeddings</a:t>
              </a:r>
              <a:endParaRPr lang="en-US" dirty="0"/>
            </a:p>
          </p:txBody>
        </p:sp>
      </p:grpSp>
      <p:sp>
        <p:nvSpPr>
          <p:cNvPr id="8" name="Right Arrow 7"/>
          <p:cNvSpPr/>
          <p:nvPr/>
        </p:nvSpPr>
        <p:spPr>
          <a:xfrm>
            <a:off x="3104854" y="2065602"/>
            <a:ext cx="604767" cy="2753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6696703" y="1988670"/>
            <a:ext cx="604767" cy="2753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7816043" y="2993480"/>
            <a:ext cx="1308581" cy="2753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452424" y="3890926"/>
            <a:ext cx="5493789" cy="2114270"/>
            <a:chOff x="5452423" y="3890926"/>
            <a:chExt cx="5493789" cy="211427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4612" y="3890926"/>
              <a:ext cx="1371600" cy="1485900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5452423" y="3999484"/>
              <a:ext cx="4961483" cy="2005712"/>
              <a:chOff x="5452423" y="3999484"/>
              <a:chExt cx="4961483" cy="2005712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94250" y="4081454"/>
                <a:ext cx="1574186" cy="969061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452423" y="5109016"/>
                <a:ext cx="19572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Multi-lingual </a:t>
                </a:r>
                <a:r>
                  <a:rPr lang="en-US"/>
                  <a:t>Word </a:t>
                </a:r>
              </a:p>
              <a:p>
                <a:r>
                  <a:rPr lang="en-US" dirty="0" err="1"/>
                  <a:t>Embeddings</a:t>
                </a:r>
                <a:endParaRPr lang="en-US" dirty="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30202" y="3999484"/>
                <a:ext cx="1199775" cy="1377342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7922442" y="5322220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English WP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505522" y="5358865"/>
                <a:ext cx="9083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Spanish</a:t>
                </a:r>
              </a:p>
              <a:p>
                <a:r>
                  <a:rPr lang="en-US" dirty="0"/>
                  <a:t>Corpus</a:t>
                </a:r>
              </a:p>
            </p:txBody>
          </p:sp>
          <p:sp>
            <p:nvSpPr>
              <p:cNvPr id="26" name="Plus 25"/>
              <p:cNvSpPr/>
              <p:nvPr/>
            </p:nvSpPr>
            <p:spPr>
              <a:xfrm>
                <a:off x="7381555" y="4350944"/>
                <a:ext cx="352659" cy="430079"/>
              </a:xfrm>
              <a:prstGeom prst="mathPlus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Plus 26"/>
              <p:cNvSpPr/>
              <p:nvPr/>
            </p:nvSpPr>
            <p:spPr>
              <a:xfrm>
                <a:off x="9042038" y="4344066"/>
                <a:ext cx="352659" cy="430079"/>
              </a:xfrm>
              <a:prstGeom prst="mathPlus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8641022" y="2691787"/>
            <a:ext cx="2159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Apply the model to </a:t>
            </a:r>
          </a:p>
          <a:p>
            <a:r>
              <a:rPr lang="en-US" b="1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Any Language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for EL</a:t>
            </a:r>
          </a:p>
        </p:txBody>
      </p:sp>
      <p:sp>
        <p:nvSpPr>
          <p:cNvPr id="28" name="Plus 27"/>
          <p:cNvSpPr/>
          <p:nvPr/>
        </p:nvSpPr>
        <p:spPr>
          <a:xfrm>
            <a:off x="5145604" y="4437531"/>
            <a:ext cx="352659" cy="430079"/>
          </a:xfrm>
          <a:prstGeom prst="mathPlus">
            <a:avLst/>
          </a:prstGeom>
          <a:pattFill prst="lgCheck">
            <a:fgClr>
              <a:schemeClr val="tx1"/>
            </a:fgClr>
            <a:bgClr>
              <a:schemeClr val="bg1"/>
            </a:bgClr>
          </a:pattFill>
          <a:ln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39428" y="4470206"/>
            <a:ext cx="1251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Inter-language</a:t>
            </a:r>
          </a:p>
          <a:p>
            <a:r>
              <a:rPr lang="en-US" sz="1400" dirty="0"/>
              <a:t>Wiki links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7" grpId="0" animBg="1"/>
      <p:bldP spid="18" grpId="0" animBg="1"/>
      <p:bldP spid="11" grpId="0"/>
      <p:bldP spid="28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85147" y="978262"/>
            <a:ext cx="101557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altLang="zh-CN" sz="2400" dirty="0" smtClean="0">
                <a:solidFill>
                  <a:srgbClr val="2E486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Attention</a:t>
            </a:r>
            <a:endParaRPr lang="en-US" altLang="zh-CN" sz="2400" dirty="0">
              <a:solidFill>
                <a:srgbClr val="2E486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392291" y="711531"/>
            <a:ext cx="41350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450015" y="244886"/>
            <a:ext cx="704500" cy="646383"/>
            <a:chOff x="1417110" y="1933669"/>
            <a:chExt cx="1827515" cy="1676757"/>
          </a:xfrm>
        </p:grpSpPr>
        <p:sp>
          <p:nvSpPr>
            <p:cNvPr id="14" name="椭圆 13"/>
            <p:cNvSpPr/>
            <p:nvPr/>
          </p:nvSpPr>
          <p:spPr>
            <a:xfrm>
              <a:off x="1491775" y="1933669"/>
              <a:ext cx="1676757" cy="1676757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86851" y="2118291"/>
              <a:ext cx="1307513" cy="1307513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椭圆 15"/>
            <p:cNvSpPr/>
            <p:nvPr/>
          </p:nvSpPr>
          <p:spPr>
            <a:xfrm>
              <a:off x="2772931" y="1944597"/>
              <a:ext cx="390517" cy="390517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椭圆 16"/>
            <p:cNvSpPr/>
            <p:nvPr/>
          </p:nvSpPr>
          <p:spPr>
            <a:xfrm>
              <a:off x="1417110" y="2261397"/>
              <a:ext cx="286781" cy="28678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椭圆 17"/>
            <p:cNvSpPr/>
            <p:nvPr/>
          </p:nvSpPr>
          <p:spPr>
            <a:xfrm>
              <a:off x="1686851" y="3308201"/>
              <a:ext cx="220530" cy="22053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椭圆 18"/>
            <p:cNvSpPr/>
            <p:nvPr/>
          </p:nvSpPr>
          <p:spPr>
            <a:xfrm>
              <a:off x="3016329" y="2979248"/>
              <a:ext cx="228296" cy="228296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1" name="文本框 5"/>
          <p:cNvSpPr txBox="1">
            <a:spLocks noChangeArrowheads="1"/>
          </p:cNvSpPr>
          <p:nvPr/>
        </p:nvSpPr>
        <p:spPr bwMode="auto">
          <a:xfrm>
            <a:off x="560032" y="371223"/>
            <a:ext cx="412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 smtClean="0">
                <a:solidFill>
                  <a:schemeClr val="bg1"/>
                </a:solidFill>
                <a:latin typeface="方正兰亭黑_GBK"/>
                <a:ea typeface="方正兰亭黑_GBK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方正兰亭黑_GBK"/>
              <a:ea typeface="方正兰亭黑_GBK"/>
            </a:endParaRPr>
          </a:p>
        </p:txBody>
      </p:sp>
      <p:sp>
        <p:nvSpPr>
          <p:cNvPr id="24" name="文本框 5">
            <a:extLst>
              <a:ext uri="{FF2B5EF4-FFF2-40B4-BE49-F238E27FC236}">
                <a16:creationId xmlns:a16="http://schemas.microsoft.com/office/drawing/2014/main" xmlns="" id="{4648C912-CD17-4C23-9055-45F8E61C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741" y="271495"/>
            <a:ext cx="3291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altLang="ja-JP" sz="2000" dirty="0" smtClean="0">
                <a:solidFill>
                  <a:schemeClr val="accent1"/>
                </a:solidFill>
                <a:latin typeface="方正兰亭黑_GBK"/>
                <a:ea typeface="方正兰亭黑_GBK"/>
              </a:rPr>
              <a:t>Attention and Transformers</a:t>
            </a:r>
            <a:endParaRPr lang="en-CA" altLang="ja-JP" sz="2000" dirty="0">
              <a:solidFill>
                <a:schemeClr val="accent1"/>
              </a:solidFill>
              <a:latin typeface="方正兰亭黑_GBK"/>
              <a:ea typeface="方正兰亭黑_GBK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92" y="1828800"/>
            <a:ext cx="79248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7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1392291" y="711531"/>
            <a:ext cx="41350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450015" y="244886"/>
            <a:ext cx="704500" cy="646383"/>
            <a:chOff x="1417110" y="1933669"/>
            <a:chExt cx="1827515" cy="1676757"/>
          </a:xfrm>
        </p:grpSpPr>
        <p:sp>
          <p:nvSpPr>
            <p:cNvPr id="14" name="椭圆 13"/>
            <p:cNvSpPr/>
            <p:nvPr/>
          </p:nvSpPr>
          <p:spPr>
            <a:xfrm>
              <a:off x="1491775" y="1933669"/>
              <a:ext cx="1676757" cy="1676757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86851" y="2118291"/>
              <a:ext cx="1307513" cy="1307513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椭圆 15"/>
            <p:cNvSpPr/>
            <p:nvPr/>
          </p:nvSpPr>
          <p:spPr>
            <a:xfrm>
              <a:off x="2772931" y="1944597"/>
              <a:ext cx="390517" cy="390517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椭圆 16"/>
            <p:cNvSpPr/>
            <p:nvPr/>
          </p:nvSpPr>
          <p:spPr>
            <a:xfrm>
              <a:off x="1417110" y="2261397"/>
              <a:ext cx="286781" cy="28678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椭圆 17"/>
            <p:cNvSpPr/>
            <p:nvPr/>
          </p:nvSpPr>
          <p:spPr>
            <a:xfrm>
              <a:off x="1686851" y="3308201"/>
              <a:ext cx="220530" cy="22053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椭圆 18"/>
            <p:cNvSpPr/>
            <p:nvPr/>
          </p:nvSpPr>
          <p:spPr>
            <a:xfrm>
              <a:off x="3016329" y="2979248"/>
              <a:ext cx="228296" cy="228296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1" name="文本框 5"/>
          <p:cNvSpPr txBox="1">
            <a:spLocks noChangeArrowheads="1"/>
          </p:cNvSpPr>
          <p:nvPr/>
        </p:nvSpPr>
        <p:spPr bwMode="auto">
          <a:xfrm>
            <a:off x="560032" y="371223"/>
            <a:ext cx="412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 smtClean="0">
                <a:solidFill>
                  <a:schemeClr val="bg1"/>
                </a:solidFill>
                <a:latin typeface="方正兰亭黑_GBK"/>
                <a:ea typeface="方正兰亭黑_GBK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方正兰亭黑_GBK"/>
              <a:ea typeface="方正兰亭黑_GBK"/>
            </a:endParaRPr>
          </a:p>
        </p:txBody>
      </p:sp>
      <p:sp>
        <p:nvSpPr>
          <p:cNvPr id="24" name="文本框 5">
            <a:extLst>
              <a:ext uri="{FF2B5EF4-FFF2-40B4-BE49-F238E27FC236}">
                <a16:creationId xmlns:a16="http://schemas.microsoft.com/office/drawing/2014/main" xmlns="" id="{4648C912-CD17-4C23-9055-45F8E61C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741" y="271495"/>
            <a:ext cx="3291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altLang="ja-JP" sz="2000" dirty="0" smtClean="0">
                <a:solidFill>
                  <a:schemeClr val="accent1"/>
                </a:solidFill>
                <a:latin typeface="方正兰亭黑_GBK"/>
                <a:ea typeface="方正兰亭黑_GBK"/>
              </a:rPr>
              <a:t>Attention and Transformers</a:t>
            </a:r>
            <a:endParaRPr lang="en-CA" altLang="ja-JP" sz="2000" dirty="0">
              <a:solidFill>
                <a:schemeClr val="accent1"/>
              </a:solidFill>
              <a:latin typeface="方正兰亭黑_GBK"/>
              <a:ea typeface="方正兰亭黑_GBK"/>
            </a:endParaRPr>
          </a:p>
        </p:txBody>
      </p:sp>
      <p:pic>
        <p:nvPicPr>
          <p:cNvPr id="88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71" y="4867497"/>
            <a:ext cx="2326237" cy="1499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TopUp"/>
            <a:lightRig rig="threePt" dir="t"/>
          </a:scene3d>
        </p:spPr>
      </p:pic>
      <p:cxnSp>
        <p:nvCxnSpPr>
          <p:cNvPr id="89" name="直線接點 4"/>
          <p:cNvCxnSpPr/>
          <p:nvPr/>
        </p:nvCxnSpPr>
        <p:spPr>
          <a:xfrm flipV="1">
            <a:off x="1185863" y="5019675"/>
            <a:ext cx="1741487" cy="1138238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5"/>
          <p:cNvCxnSpPr/>
          <p:nvPr/>
        </p:nvCxnSpPr>
        <p:spPr>
          <a:xfrm>
            <a:off x="1281113" y="5387975"/>
            <a:ext cx="1206500" cy="744538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6"/>
          <p:cNvCxnSpPr/>
          <p:nvPr/>
        </p:nvCxnSpPr>
        <p:spPr>
          <a:xfrm>
            <a:off x="1798638" y="5073650"/>
            <a:ext cx="1276350" cy="758825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手繪多邊形 7"/>
          <p:cNvSpPr/>
          <p:nvPr/>
        </p:nvSpPr>
        <p:spPr>
          <a:xfrm>
            <a:off x="2266950" y="4132263"/>
            <a:ext cx="981075" cy="1025525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93" name="手繪多邊形 8"/>
          <p:cNvSpPr/>
          <p:nvPr/>
        </p:nvSpPr>
        <p:spPr>
          <a:xfrm>
            <a:off x="1855788" y="4108450"/>
            <a:ext cx="595312" cy="1279525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94" name="手繪多邊形 9"/>
          <p:cNvSpPr/>
          <p:nvPr/>
        </p:nvSpPr>
        <p:spPr>
          <a:xfrm>
            <a:off x="1247775" y="4140200"/>
            <a:ext cx="407988" cy="1589088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95" name="梯形 10"/>
          <p:cNvSpPr/>
          <p:nvPr/>
        </p:nvSpPr>
        <p:spPr>
          <a:xfrm>
            <a:off x="1269555" y="3695626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96" name="梯形 11"/>
          <p:cNvSpPr/>
          <p:nvPr/>
        </p:nvSpPr>
        <p:spPr>
          <a:xfrm>
            <a:off x="2050450" y="3695626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97" name="梯形 12"/>
          <p:cNvSpPr/>
          <p:nvPr/>
        </p:nvSpPr>
        <p:spPr>
          <a:xfrm>
            <a:off x="2843459" y="3695626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98" name="梯形 13"/>
          <p:cNvSpPr/>
          <p:nvPr/>
        </p:nvSpPr>
        <p:spPr>
          <a:xfrm>
            <a:off x="1641004" y="3974022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filter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9" name="梯形 14"/>
          <p:cNvSpPr/>
          <p:nvPr/>
        </p:nvSpPr>
        <p:spPr>
          <a:xfrm>
            <a:off x="2421900" y="3974022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00" name="梯形 15"/>
          <p:cNvSpPr/>
          <p:nvPr/>
        </p:nvSpPr>
        <p:spPr>
          <a:xfrm>
            <a:off x="3214909" y="3974022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cxnSp>
        <p:nvCxnSpPr>
          <p:cNvPr id="101" name="直線單箭頭接點 16"/>
          <p:cNvCxnSpPr/>
          <p:nvPr/>
        </p:nvCxnSpPr>
        <p:spPr>
          <a:xfrm flipV="1">
            <a:off x="1665288" y="3389313"/>
            <a:ext cx="0" cy="306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7"/>
          <p:cNvCxnSpPr/>
          <p:nvPr/>
        </p:nvCxnSpPr>
        <p:spPr>
          <a:xfrm flipV="1">
            <a:off x="2027238" y="3667125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8"/>
          <p:cNvCxnSpPr/>
          <p:nvPr/>
        </p:nvCxnSpPr>
        <p:spPr>
          <a:xfrm flipV="1">
            <a:off x="2446338" y="3413125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9"/>
          <p:cNvCxnSpPr/>
          <p:nvPr/>
        </p:nvCxnSpPr>
        <p:spPr>
          <a:xfrm flipV="1">
            <a:off x="2817813" y="3695700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單箭頭接點 20"/>
          <p:cNvCxnSpPr/>
          <p:nvPr/>
        </p:nvCxnSpPr>
        <p:spPr>
          <a:xfrm flipV="1">
            <a:off x="3240088" y="3413125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21"/>
          <p:cNvCxnSpPr/>
          <p:nvPr/>
        </p:nvCxnSpPr>
        <p:spPr>
          <a:xfrm flipV="1">
            <a:off x="3636963" y="3679825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矩形 22"/>
          <p:cNvSpPr/>
          <p:nvPr/>
        </p:nvSpPr>
        <p:spPr>
          <a:xfrm>
            <a:off x="1563700" y="2764517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08" name="矩形 23"/>
          <p:cNvSpPr/>
          <p:nvPr/>
        </p:nvSpPr>
        <p:spPr>
          <a:xfrm>
            <a:off x="2331655" y="2752238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09" name="矩形 24"/>
          <p:cNvSpPr/>
          <p:nvPr/>
        </p:nvSpPr>
        <p:spPr>
          <a:xfrm>
            <a:off x="3137605" y="2764517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10" name="矩形 25"/>
          <p:cNvSpPr/>
          <p:nvPr/>
        </p:nvSpPr>
        <p:spPr>
          <a:xfrm>
            <a:off x="1932984" y="3004628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11" name="矩形 26"/>
          <p:cNvSpPr/>
          <p:nvPr/>
        </p:nvSpPr>
        <p:spPr>
          <a:xfrm>
            <a:off x="2722109" y="3076228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12" name="矩形 27"/>
          <p:cNvSpPr/>
          <p:nvPr/>
        </p:nvSpPr>
        <p:spPr>
          <a:xfrm>
            <a:off x="3531225" y="3027891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13" name="手繪多邊形 28"/>
          <p:cNvSpPr/>
          <p:nvPr/>
        </p:nvSpPr>
        <p:spPr>
          <a:xfrm>
            <a:off x="1733550" y="4394200"/>
            <a:ext cx="344488" cy="1668463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14" name="手繪多邊形 29"/>
          <p:cNvSpPr/>
          <p:nvPr/>
        </p:nvSpPr>
        <p:spPr>
          <a:xfrm>
            <a:off x="2374900" y="4418013"/>
            <a:ext cx="490538" cy="1381125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15" name="手繪多邊形 30"/>
          <p:cNvSpPr/>
          <p:nvPr/>
        </p:nvSpPr>
        <p:spPr>
          <a:xfrm>
            <a:off x="2798763" y="4400550"/>
            <a:ext cx="847725" cy="1030288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16" name="矩形 50"/>
          <p:cNvSpPr/>
          <p:nvPr/>
        </p:nvSpPr>
        <p:spPr>
          <a:xfrm>
            <a:off x="5570538" y="2373313"/>
            <a:ext cx="971550" cy="738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rgbClr val="000000"/>
                </a:solidFill>
              </a:rPr>
              <a:t>match</a:t>
            </a:r>
            <a:endParaRPr lang="zh-TW" altLang="en-US" sz="2000" dirty="0">
              <a:solidFill>
                <a:srgbClr val="000000"/>
              </a:solidFill>
            </a:endParaRPr>
          </a:p>
        </p:txBody>
      </p:sp>
      <p:cxnSp>
        <p:nvCxnSpPr>
          <p:cNvPr id="117" name="直線單箭頭接點 51"/>
          <p:cNvCxnSpPr/>
          <p:nvPr/>
        </p:nvCxnSpPr>
        <p:spPr>
          <a:xfrm flipV="1">
            <a:off x="6542088" y="2717800"/>
            <a:ext cx="360362" cy="63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8" name="文字方塊 54"/>
          <p:cNvSpPr txBox="1">
            <a:spLocks noChangeArrowheads="1"/>
          </p:cNvSpPr>
          <p:nvPr/>
        </p:nvSpPr>
        <p:spPr bwMode="auto">
          <a:xfrm>
            <a:off x="6891338" y="2511425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/>
              <a:t>0.7</a:t>
            </a:r>
            <a:endParaRPr lang="zh-TW" altLang="en-US"/>
          </a:p>
        </p:txBody>
      </p:sp>
      <p:sp>
        <p:nvSpPr>
          <p:cNvPr id="119" name="文字方塊 59"/>
          <p:cNvSpPr txBox="1">
            <a:spLocks noChangeArrowheads="1"/>
          </p:cNvSpPr>
          <p:nvPr/>
        </p:nvSpPr>
        <p:spPr bwMode="auto">
          <a:xfrm>
            <a:off x="374650" y="3825875"/>
            <a:ext cx="74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2000"/>
              <a:t>CNN</a:t>
            </a:r>
            <a:endParaRPr lang="zh-TW" altLang="en-US" sz="2000"/>
          </a:p>
        </p:txBody>
      </p:sp>
      <p:sp>
        <p:nvSpPr>
          <p:cNvPr id="120" name="梯形 71"/>
          <p:cNvSpPr/>
          <p:nvPr/>
        </p:nvSpPr>
        <p:spPr>
          <a:xfrm>
            <a:off x="5378323" y="5659731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21" name="梯形 72"/>
          <p:cNvSpPr/>
          <p:nvPr/>
        </p:nvSpPr>
        <p:spPr>
          <a:xfrm>
            <a:off x="6159218" y="5659731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22" name="梯形 73"/>
          <p:cNvSpPr/>
          <p:nvPr/>
        </p:nvSpPr>
        <p:spPr>
          <a:xfrm>
            <a:off x="6952227" y="5659731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23" name="梯形 74"/>
          <p:cNvSpPr/>
          <p:nvPr/>
        </p:nvSpPr>
        <p:spPr>
          <a:xfrm>
            <a:off x="5749772" y="5938127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24" name="梯形 75"/>
          <p:cNvSpPr/>
          <p:nvPr/>
        </p:nvSpPr>
        <p:spPr>
          <a:xfrm>
            <a:off x="6530668" y="5938127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25" name="梯形 76"/>
          <p:cNvSpPr/>
          <p:nvPr/>
        </p:nvSpPr>
        <p:spPr>
          <a:xfrm>
            <a:off x="7323677" y="5938127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cxnSp>
        <p:nvCxnSpPr>
          <p:cNvPr id="126" name="直線單箭頭接點 77"/>
          <p:cNvCxnSpPr/>
          <p:nvPr/>
        </p:nvCxnSpPr>
        <p:spPr>
          <a:xfrm flipV="1">
            <a:off x="5775325" y="5353050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單箭頭接點 78"/>
          <p:cNvCxnSpPr/>
          <p:nvPr/>
        </p:nvCxnSpPr>
        <p:spPr>
          <a:xfrm flipV="1">
            <a:off x="6135688" y="5630863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單箭頭接點 79"/>
          <p:cNvCxnSpPr/>
          <p:nvPr/>
        </p:nvCxnSpPr>
        <p:spPr>
          <a:xfrm flipV="1">
            <a:off x="6556375" y="5376863"/>
            <a:ext cx="0" cy="306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80"/>
          <p:cNvCxnSpPr/>
          <p:nvPr/>
        </p:nvCxnSpPr>
        <p:spPr>
          <a:xfrm flipV="1">
            <a:off x="6927850" y="5659438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單箭頭接點 81"/>
          <p:cNvCxnSpPr/>
          <p:nvPr/>
        </p:nvCxnSpPr>
        <p:spPr>
          <a:xfrm flipV="1">
            <a:off x="7348538" y="5376863"/>
            <a:ext cx="0" cy="306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82"/>
          <p:cNvCxnSpPr/>
          <p:nvPr/>
        </p:nvCxnSpPr>
        <p:spPr>
          <a:xfrm flipV="1">
            <a:off x="7745413" y="5643563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矩形 83"/>
          <p:cNvSpPr/>
          <p:nvPr/>
        </p:nvSpPr>
        <p:spPr>
          <a:xfrm>
            <a:off x="5672468" y="4728622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33" name="矩形 84"/>
          <p:cNvSpPr/>
          <p:nvPr/>
        </p:nvSpPr>
        <p:spPr>
          <a:xfrm>
            <a:off x="6440423" y="4716343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34" name="矩形 85"/>
          <p:cNvSpPr/>
          <p:nvPr/>
        </p:nvSpPr>
        <p:spPr>
          <a:xfrm>
            <a:off x="7246373" y="4728622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35" name="矩形 86"/>
          <p:cNvSpPr/>
          <p:nvPr/>
        </p:nvSpPr>
        <p:spPr>
          <a:xfrm>
            <a:off x="6041752" y="4968733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36" name="矩形 87"/>
          <p:cNvSpPr/>
          <p:nvPr/>
        </p:nvSpPr>
        <p:spPr>
          <a:xfrm>
            <a:off x="6830877" y="5040333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37" name="矩形 88"/>
          <p:cNvSpPr/>
          <p:nvPr/>
        </p:nvSpPr>
        <p:spPr>
          <a:xfrm>
            <a:off x="7639993" y="4991996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cxnSp>
        <p:nvCxnSpPr>
          <p:cNvPr id="138" name="直線單箭頭接點 93"/>
          <p:cNvCxnSpPr/>
          <p:nvPr/>
        </p:nvCxnSpPr>
        <p:spPr>
          <a:xfrm flipV="1">
            <a:off x="5789613" y="3105150"/>
            <a:ext cx="0" cy="16113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9" name="群組 97"/>
          <p:cNvGrpSpPr>
            <a:grpSpLocks/>
          </p:cNvGrpSpPr>
          <p:nvPr/>
        </p:nvGrpSpPr>
        <p:grpSpPr bwMode="auto">
          <a:xfrm>
            <a:off x="4521200" y="2268538"/>
            <a:ext cx="460375" cy="900112"/>
            <a:chOff x="4123648" y="5748055"/>
            <a:chExt cx="461666" cy="900000"/>
          </a:xfrm>
        </p:grpSpPr>
        <p:sp>
          <p:nvSpPr>
            <p:cNvPr id="140" name="矩形 98"/>
            <p:cNvSpPr/>
            <p:nvPr/>
          </p:nvSpPr>
          <p:spPr>
            <a:xfrm>
              <a:off x="4123648" y="5748055"/>
              <a:ext cx="461666" cy="90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/>
            </a:p>
          </p:txBody>
        </p:sp>
        <p:sp>
          <p:nvSpPr>
            <p:cNvPr id="141" name="文字方塊 99"/>
            <p:cNvSpPr txBox="1">
              <a:spLocks noChangeArrowheads="1"/>
            </p:cNvSpPr>
            <p:nvPr/>
          </p:nvSpPr>
          <p:spPr bwMode="auto">
            <a:xfrm>
              <a:off x="4196384" y="6013389"/>
              <a:ext cx="2233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CA" altLang="zh-TW" sz="2000"/>
                <a:t>z</a:t>
              </a:r>
              <a:r>
                <a:rPr lang="en-CA" altLang="zh-TW" sz="2000" baseline="30000"/>
                <a:t>0</a:t>
              </a:r>
              <a:endParaRPr lang="zh-TW" altLang="en-US" sz="2000"/>
            </a:p>
          </p:txBody>
        </p:sp>
      </p:grpSp>
      <p:cxnSp>
        <p:nvCxnSpPr>
          <p:cNvPr id="142" name="直線單箭頭接點 100"/>
          <p:cNvCxnSpPr>
            <a:endCxn id="116" idx="1"/>
          </p:cNvCxnSpPr>
          <p:nvPr/>
        </p:nvCxnSpPr>
        <p:spPr>
          <a:xfrm>
            <a:off x="5033963" y="2717800"/>
            <a:ext cx="53657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文字方塊 58"/>
          <p:cNvSpPr txBox="1">
            <a:spLocks noChangeArrowheads="1"/>
          </p:cNvSpPr>
          <p:nvPr/>
        </p:nvSpPr>
        <p:spPr bwMode="auto">
          <a:xfrm>
            <a:off x="1620838" y="1795463"/>
            <a:ext cx="1965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TW"/>
              <a:t>A vector for each region</a:t>
            </a:r>
            <a:endParaRPr lang="zh-TW" altLang="en-US"/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3962400" y="1676400"/>
            <a:ext cx="4170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z</a:t>
            </a:r>
            <a:r>
              <a:rPr lang="en-US" sz="1800" baseline="30000"/>
              <a:t>0</a:t>
            </a:r>
            <a:r>
              <a:rPr lang="en-US" sz="1800"/>
              <a:t> is initial parameter, it is also learned </a:t>
            </a:r>
          </a:p>
        </p:txBody>
      </p:sp>
      <p:sp>
        <p:nvSpPr>
          <p:cNvPr id="145" name="矩形 10"/>
          <p:cNvSpPr/>
          <p:nvPr/>
        </p:nvSpPr>
        <p:spPr>
          <a:xfrm>
            <a:off x="5700713" y="271495"/>
            <a:ext cx="65387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altLang="zh-CN" sz="2400" dirty="0" smtClean="0">
                <a:solidFill>
                  <a:srgbClr val="2E486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Image caption generation using attention</a:t>
            </a:r>
            <a:endParaRPr lang="en-US" altLang="zh-CN" sz="2400" dirty="0">
              <a:solidFill>
                <a:srgbClr val="2E486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15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8" grpId="0"/>
      <p:bldP spid="1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1392291" y="711531"/>
            <a:ext cx="41350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450015" y="244886"/>
            <a:ext cx="704500" cy="646383"/>
            <a:chOff x="1417110" y="1933669"/>
            <a:chExt cx="1827515" cy="1676757"/>
          </a:xfrm>
        </p:grpSpPr>
        <p:sp>
          <p:nvSpPr>
            <p:cNvPr id="14" name="椭圆 13"/>
            <p:cNvSpPr/>
            <p:nvPr/>
          </p:nvSpPr>
          <p:spPr>
            <a:xfrm>
              <a:off x="1491775" y="1933669"/>
              <a:ext cx="1676757" cy="1676757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86851" y="2118291"/>
              <a:ext cx="1307513" cy="1307513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椭圆 15"/>
            <p:cNvSpPr/>
            <p:nvPr/>
          </p:nvSpPr>
          <p:spPr>
            <a:xfrm>
              <a:off x="2772931" y="1944597"/>
              <a:ext cx="390517" cy="390517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椭圆 16"/>
            <p:cNvSpPr/>
            <p:nvPr/>
          </p:nvSpPr>
          <p:spPr>
            <a:xfrm>
              <a:off x="1417110" y="2261397"/>
              <a:ext cx="286781" cy="28678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椭圆 17"/>
            <p:cNvSpPr/>
            <p:nvPr/>
          </p:nvSpPr>
          <p:spPr>
            <a:xfrm>
              <a:off x="1686851" y="3308201"/>
              <a:ext cx="220530" cy="22053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椭圆 18"/>
            <p:cNvSpPr/>
            <p:nvPr/>
          </p:nvSpPr>
          <p:spPr>
            <a:xfrm>
              <a:off x="3016329" y="2979248"/>
              <a:ext cx="228296" cy="228296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1" name="文本框 5"/>
          <p:cNvSpPr txBox="1">
            <a:spLocks noChangeArrowheads="1"/>
          </p:cNvSpPr>
          <p:nvPr/>
        </p:nvSpPr>
        <p:spPr bwMode="auto">
          <a:xfrm>
            <a:off x="560032" y="371223"/>
            <a:ext cx="412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 smtClean="0">
                <a:solidFill>
                  <a:schemeClr val="bg1"/>
                </a:solidFill>
                <a:latin typeface="方正兰亭黑_GBK"/>
                <a:ea typeface="方正兰亭黑_GBK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方正兰亭黑_GBK"/>
              <a:ea typeface="方正兰亭黑_GBK"/>
            </a:endParaRPr>
          </a:p>
        </p:txBody>
      </p:sp>
      <p:sp>
        <p:nvSpPr>
          <p:cNvPr id="24" name="文本框 5">
            <a:extLst>
              <a:ext uri="{FF2B5EF4-FFF2-40B4-BE49-F238E27FC236}">
                <a16:creationId xmlns:a16="http://schemas.microsoft.com/office/drawing/2014/main" xmlns="" id="{4648C912-CD17-4C23-9055-45F8E61C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741" y="271495"/>
            <a:ext cx="3291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altLang="ja-JP" sz="2000" dirty="0" smtClean="0">
                <a:solidFill>
                  <a:schemeClr val="accent1"/>
                </a:solidFill>
                <a:latin typeface="方正兰亭黑_GBK"/>
                <a:ea typeface="方正兰亭黑_GBK"/>
              </a:rPr>
              <a:t>Attention and Transformers</a:t>
            </a:r>
            <a:endParaRPr lang="en-CA" altLang="ja-JP" sz="2000" dirty="0">
              <a:solidFill>
                <a:schemeClr val="accent1"/>
              </a:solidFill>
              <a:latin typeface="方正兰亭黑_GBK"/>
              <a:ea typeface="方正兰亭黑_GBK"/>
            </a:endParaRPr>
          </a:p>
        </p:txBody>
      </p:sp>
      <p:pic>
        <p:nvPicPr>
          <p:cNvPr id="22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71" y="4867497"/>
            <a:ext cx="2326237" cy="1499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TopUp"/>
            <a:lightRig rig="threePt" dir="t"/>
          </a:scene3d>
        </p:spPr>
      </p:pic>
      <p:cxnSp>
        <p:nvCxnSpPr>
          <p:cNvPr id="23" name="直線接點 4"/>
          <p:cNvCxnSpPr/>
          <p:nvPr/>
        </p:nvCxnSpPr>
        <p:spPr>
          <a:xfrm flipV="1">
            <a:off x="1185863" y="5019675"/>
            <a:ext cx="1741487" cy="1138238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5"/>
          <p:cNvCxnSpPr/>
          <p:nvPr/>
        </p:nvCxnSpPr>
        <p:spPr>
          <a:xfrm>
            <a:off x="1281113" y="5387975"/>
            <a:ext cx="1206500" cy="744538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6"/>
          <p:cNvCxnSpPr/>
          <p:nvPr/>
        </p:nvCxnSpPr>
        <p:spPr>
          <a:xfrm>
            <a:off x="1798638" y="5073650"/>
            <a:ext cx="1276350" cy="758825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手繪多邊形 7"/>
          <p:cNvSpPr/>
          <p:nvPr/>
        </p:nvSpPr>
        <p:spPr>
          <a:xfrm>
            <a:off x="2266950" y="4132263"/>
            <a:ext cx="981075" cy="1025525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28" name="手繪多邊形 8"/>
          <p:cNvSpPr/>
          <p:nvPr/>
        </p:nvSpPr>
        <p:spPr>
          <a:xfrm>
            <a:off x="1855788" y="4108450"/>
            <a:ext cx="595312" cy="1279525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29" name="手繪多邊形 9"/>
          <p:cNvSpPr/>
          <p:nvPr/>
        </p:nvSpPr>
        <p:spPr>
          <a:xfrm>
            <a:off x="1247775" y="4140200"/>
            <a:ext cx="407988" cy="1589088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30" name="梯形 10"/>
          <p:cNvSpPr/>
          <p:nvPr/>
        </p:nvSpPr>
        <p:spPr>
          <a:xfrm>
            <a:off x="1269555" y="3695626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1" name="梯形 11"/>
          <p:cNvSpPr/>
          <p:nvPr/>
        </p:nvSpPr>
        <p:spPr>
          <a:xfrm>
            <a:off x="2050450" y="3695626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2" name="梯形 12"/>
          <p:cNvSpPr/>
          <p:nvPr/>
        </p:nvSpPr>
        <p:spPr>
          <a:xfrm>
            <a:off x="2843459" y="3695626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3" name="梯形 13"/>
          <p:cNvSpPr/>
          <p:nvPr/>
        </p:nvSpPr>
        <p:spPr>
          <a:xfrm>
            <a:off x="1641004" y="3974022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4" name="梯形 14"/>
          <p:cNvSpPr/>
          <p:nvPr/>
        </p:nvSpPr>
        <p:spPr>
          <a:xfrm>
            <a:off x="2421900" y="3974022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5" name="梯形 15"/>
          <p:cNvSpPr/>
          <p:nvPr/>
        </p:nvSpPr>
        <p:spPr>
          <a:xfrm>
            <a:off x="3214909" y="3974022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cxnSp>
        <p:nvCxnSpPr>
          <p:cNvPr id="36" name="直線單箭頭接點 16"/>
          <p:cNvCxnSpPr/>
          <p:nvPr/>
        </p:nvCxnSpPr>
        <p:spPr>
          <a:xfrm flipV="1">
            <a:off x="1665288" y="3389313"/>
            <a:ext cx="0" cy="306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17"/>
          <p:cNvCxnSpPr/>
          <p:nvPr/>
        </p:nvCxnSpPr>
        <p:spPr>
          <a:xfrm flipV="1">
            <a:off x="2027238" y="3667125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18"/>
          <p:cNvCxnSpPr/>
          <p:nvPr/>
        </p:nvCxnSpPr>
        <p:spPr>
          <a:xfrm flipV="1">
            <a:off x="2446338" y="3413125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19"/>
          <p:cNvCxnSpPr/>
          <p:nvPr/>
        </p:nvCxnSpPr>
        <p:spPr>
          <a:xfrm flipV="1">
            <a:off x="2817813" y="3695700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20"/>
          <p:cNvCxnSpPr/>
          <p:nvPr/>
        </p:nvCxnSpPr>
        <p:spPr>
          <a:xfrm flipV="1">
            <a:off x="3240088" y="3413125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21"/>
          <p:cNvCxnSpPr/>
          <p:nvPr/>
        </p:nvCxnSpPr>
        <p:spPr>
          <a:xfrm flipV="1">
            <a:off x="3636963" y="3679825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22"/>
          <p:cNvSpPr/>
          <p:nvPr/>
        </p:nvSpPr>
        <p:spPr>
          <a:xfrm>
            <a:off x="1563700" y="2764517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3" name="矩形 23"/>
          <p:cNvSpPr/>
          <p:nvPr/>
        </p:nvSpPr>
        <p:spPr>
          <a:xfrm>
            <a:off x="2331655" y="2752238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4" name="矩形 24"/>
          <p:cNvSpPr/>
          <p:nvPr/>
        </p:nvSpPr>
        <p:spPr>
          <a:xfrm>
            <a:off x="3137605" y="2764517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5" name="矩形 25"/>
          <p:cNvSpPr/>
          <p:nvPr/>
        </p:nvSpPr>
        <p:spPr>
          <a:xfrm>
            <a:off x="1932984" y="3004628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6" name="矩形 26"/>
          <p:cNvSpPr/>
          <p:nvPr/>
        </p:nvSpPr>
        <p:spPr>
          <a:xfrm>
            <a:off x="2722109" y="3076228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7" name="矩形 27"/>
          <p:cNvSpPr/>
          <p:nvPr/>
        </p:nvSpPr>
        <p:spPr>
          <a:xfrm>
            <a:off x="3531225" y="3027891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8" name="手繪多邊形 28"/>
          <p:cNvSpPr/>
          <p:nvPr/>
        </p:nvSpPr>
        <p:spPr>
          <a:xfrm>
            <a:off x="1733550" y="4394200"/>
            <a:ext cx="344488" cy="1668463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9" name="手繪多邊形 29"/>
          <p:cNvSpPr/>
          <p:nvPr/>
        </p:nvSpPr>
        <p:spPr>
          <a:xfrm>
            <a:off x="2374900" y="4418013"/>
            <a:ext cx="490538" cy="1381125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50" name="手繪多邊形 30"/>
          <p:cNvSpPr/>
          <p:nvPr/>
        </p:nvSpPr>
        <p:spPr>
          <a:xfrm>
            <a:off x="2798763" y="4400550"/>
            <a:ext cx="847725" cy="1030288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51" name="文字方塊 59"/>
          <p:cNvSpPr txBox="1">
            <a:spLocks noChangeArrowheads="1"/>
          </p:cNvSpPr>
          <p:nvPr/>
        </p:nvSpPr>
        <p:spPr bwMode="auto">
          <a:xfrm>
            <a:off x="374650" y="3825875"/>
            <a:ext cx="74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2000"/>
              <a:t>CNN</a:t>
            </a:r>
            <a:endParaRPr lang="zh-TW" altLang="en-US" sz="2000"/>
          </a:p>
        </p:txBody>
      </p:sp>
      <p:sp>
        <p:nvSpPr>
          <p:cNvPr id="52" name="梯形 71"/>
          <p:cNvSpPr/>
          <p:nvPr/>
        </p:nvSpPr>
        <p:spPr>
          <a:xfrm>
            <a:off x="5378323" y="5659731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3" name="梯形 72"/>
          <p:cNvSpPr/>
          <p:nvPr/>
        </p:nvSpPr>
        <p:spPr>
          <a:xfrm>
            <a:off x="6159218" y="5659731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4" name="梯形 73"/>
          <p:cNvSpPr/>
          <p:nvPr/>
        </p:nvSpPr>
        <p:spPr>
          <a:xfrm>
            <a:off x="6952227" y="5659731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5" name="梯形 74"/>
          <p:cNvSpPr/>
          <p:nvPr/>
        </p:nvSpPr>
        <p:spPr>
          <a:xfrm>
            <a:off x="5749772" y="5938127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6" name="梯形 75"/>
          <p:cNvSpPr/>
          <p:nvPr/>
        </p:nvSpPr>
        <p:spPr>
          <a:xfrm>
            <a:off x="6530668" y="5938127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7" name="梯形 76"/>
          <p:cNvSpPr/>
          <p:nvPr/>
        </p:nvSpPr>
        <p:spPr>
          <a:xfrm>
            <a:off x="7323677" y="5938127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cxnSp>
        <p:nvCxnSpPr>
          <p:cNvPr id="58" name="直線單箭頭接點 77"/>
          <p:cNvCxnSpPr/>
          <p:nvPr/>
        </p:nvCxnSpPr>
        <p:spPr>
          <a:xfrm flipV="1">
            <a:off x="5775325" y="5353050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78"/>
          <p:cNvCxnSpPr/>
          <p:nvPr/>
        </p:nvCxnSpPr>
        <p:spPr>
          <a:xfrm flipV="1">
            <a:off x="6135688" y="5630863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79"/>
          <p:cNvCxnSpPr/>
          <p:nvPr/>
        </p:nvCxnSpPr>
        <p:spPr>
          <a:xfrm flipV="1">
            <a:off x="6556375" y="5376863"/>
            <a:ext cx="0" cy="306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80"/>
          <p:cNvCxnSpPr/>
          <p:nvPr/>
        </p:nvCxnSpPr>
        <p:spPr>
          <a:xfrm flipV="1">
            <a:off x="6927850" y="5659438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81"/>
          <p:cNvCxnSpPr/>
          <p:nvPr/>
        </p:nvCxnSpPr>
        <p:spPr>
          <a:xfrm flipV="1">
            <a:off x="7348538" y="5376863"/>
            <a:ext cx="0" cy="306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82"/>
          <p:cNvCxnSpPr/>
          <p:nvPr/>
        </p:nvCxnSpPr>
        <p:spPr>
          <a:xfrm flipV="1">
            <a:off x="7745413" y="5643563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83"/>
          <p:cNvSpPr/>
          <p:nvPr/>
        </p:nvSpPr>
        <p:spPr>
          <a:xfrm>
            <a:off x="5672468" y="4728622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65" name="矩形 84"/>
          <p:cNvSpPr/>
          <p:nvPr/>
        </p:nvSpPr>
        <p:spPr>
          <a:xfrm>
            <a:off x="6440423" y="4716343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66" name="矩形 85"/>
          <p:cNvSpPr/>
          <p:nvPr/>
        </p:nvSpPr>
        <p:spPr>
          <a:xfrm>
            <a:off x="7246373" y="4728622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67" name="矩形 86"/>
          <p:cNvSpPr/>
          <p:nvPr/>
        </p:nvSpPr>
        <p:spPr>
          <a:xfrm>
            <a:off x="6041752" y="4968733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68" name="矩形 87"/>
          <p:cNvSpPr/>
          <p:nvPr/>
        </p:nvSpPr>
        <p:spPr>
          <a:xfrm>
            <a:off x="6830877" y="5040333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69" name="矩形 88"/>
          <p:cNvSpPr/>
          <p:nvPr/>
        </p:nvSpPr>
        <p:spPr>
          <a:xfrm>
            <a:off x="7639993" y="4991996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70" name="文字方塊 89"/>
          <p:cNvSpPr txBox="1">
            <a:spLocks noChangeArrowheads="1"/>
          </p:cNvSpPr>
          <p:nvPr/>
        </p:nvSpPr>
        <p:spPr bwMode="auto">
          <a:xfrm>
            <a:off x="1620838" y="1795463"/>
            <a:ext cx="1965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TW"/>
              <a:t>A vector for each region</a:t>
            </a:r>
            <a:endParaRPr lang="zh-TW" altLang="en-US"/>
          </a:p>
        </p:txBody>
      </p:sp>
      <p:sp>
        <p:nvSpPr>
          <p:cNvPr id="71" name="文字方塊 62"/>
          <p:cNvSpPr txBox="1">
            <a:spLocks noChangeArrowheads="1"/>
          </p:cNvSpPr>
          <p:nvPr/>
        </p:nvSpPr>
        <p:spPr bwMode="auto">
          <a:xfrm>
            <a:off x="5527675" y="4376738"/>
            <a:ext cx="63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0.7</a:t>
            </a:r>
            <a:endParaRPr lang="zh-TW" altLang="en-US" sz="1800"/>
          </a:p>
        </p:txBody>
      </p:sp>
      <p:sp>
        <p:nvSpPr>
          <p:cNvPr id="72" name="文字方塊 63"/>
          <p:cNvSpPr txBox="1">
            <a:spLocks noChangeArrowheads="1"/>
          </p:cNvSpPr>
          <p:nvPr/>
        </p:nvSpPr>
        <p:spPr bwMode="auto">
          <a:xfrm>
            <a:off x="6324600" y="4362450"/>
            <a:ext cx="692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0.1</a:t>
            </a:r>
            <a:endParaRPr lang="zh-TW" altLang="en-US" sz="1800"/>
          </a:p>
        </p:txBody>
      </p:sp>
      <p:sp>
        <p:nvSpPr>
          <p:cNvPr id="73" name="文字方塊 64"/>
          <p:cNvSpPr txBox="1">
            <a:spLocks noChangeArrowheads="1"/>
          </p:cNvSpPr>
          <p:nvPr/>
        </p:nvSpPr>
        <p:spPr bwMode="auto">
          <a:xfrm>
            <a:off x="7124700" y="4368800"/>
            <a:ext cx="611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0.1</a:t>
            </a:r>
            <a:endParaRPr lang="zh-TW" altLang="en-US" sz="1800"/>
          </a:p>
        </p:txBody>
      </p:sp>
      <p:sp>
        <p:nvSpPr>
          <p:cNvPr id="74" name="文字方塊 65"/>
          <p:cNvSpPr txBox="1">
            <a:spLocks noChangeArrowheads="1"/>
          </p:cNvSpPr>
          <p:nvPr/>
        </p:nvSpPr>
        <p:spPr bwMode="auto">
          <a:xfrm>
            <a:off x="5916613" y="4675188"/>
            <a:ext cx="65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0.1</a:t>
            </a:r>
            <a:endParaRPr lang="zh-TW" altLang="en-US" sz="1800"/>
          </a:p>
        </p:txBody>
      </p:sp>
      <p:sp>
        <p:nvSpPr>
          <p:cNvPr id="75" name="文字方塊 66"/>
          <p:cNvSpPr txBox="1">
            <a:spLocks noChangeArrowheads="1"/>
          </p:cNvSpPr>
          <p:nvPr/>
        </p:nvSpPr>
        <p:spPr bwMode="auto">
          <a:xfrm>
            <a:off x="6716713" y="472122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0.0</a:t>
            </a:r>
            <a:endParaRPr lang="zh-TW" altLang="en-US" sz="1800"/>
          </a:p>
        </p:txBody>
      </p:sp>
      <p:sp>
        <p:nvSpPr>
          <p:cNvPr id="76" name="文字方塊 67"/>
          <p:cNvSpPr txBox="1">
            <a:spLocks noChangeArrowheads="1"/>
          </p:cNvSpPr>
          <p:nvPr/>
        </p:nvSpPr>
        <p:spPr bwMode="auto">
          <a:xfrm>
            <a:off x="7537450" y="4675188"/>
            <a:ext cx="587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0.0</a:t>
            </a:r>
            <a:endParaRPr lang="zh-TW" altLang="en-US" sz="1800"/>
          </a:p>
        </p:txBody>
      </p:sp>
      <p:cxnSp>
        <p:nvCxnSpPr>
          <p:cNvPr id="77" name="直線單箭頭接點 69"/>
          <p:cNvCxnSpPr>
            <a:endCxn id="82" idx="2"/>
          </p:cNvCxnSpPr>
          <p:nvPr/>
        </p:nvCxnSpPr>
        <p:spPr>
          <a:xfrm flipV="1">
            <a:off x="5781675" y="4125913"/>
            <a:ext cx="176213" cy="2873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字方塊 70"/>
          <p:cNvSpPr txBox="1">
            <a:spLocks noChangeArrowheads="1"/>
          </p:cNvSpPr>
          <p:nvPr/>
        </p:nvSpPr>
        <p:spPr bwMode="auto">
          <a:xfrm>
            <a:off x="4343400" y="3505200"/>
            <a:ext cx="1493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TW" sz="2000"/>
              <a:t>weighted sum</a:t>
            </a:r>
            <a:endParaRPr lang="zh-TW" altLang="en-US" sz="2000"/>
          </a:p>
        </p:txBody>
      </p:sp>
      <p:cxnSp>
        <p:nvCxnSpPr>
          <p:cNvPr id="79" name="直線單箭頭接點 94"/>
          <p:cNvCxnSpPr>
            <a:endCxn id="82" idx="2"/>
          </p:cNvCxnSpPr>
          <p:nvPr/>
        </p:nvCxnSpPr>
        <p:spPr>
          <a:xfrm flipH="1" flipV="1">
            <a:off x="5957888" y="4125913"/>
            <a:ext cx="514350" cy="306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95"/>
          <p:cNvCxnSpPr>
            <a:endCxn id="82" idx="2"/>
          </p:cNvCxnSpPr>
          <p:nvPr/>
        </p:nvCxnSpPr>
        <p:spPr>
          <a:xfrm flipH="1" flipV="1">
            <a:off x="5957888" y="4125913"/>
            <a:ext cx="1390650" cy="3587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99"/>
          <p:cNvCxnSpPr/>
          <p:nvPr/>
        </p:nvCxnSpPr>
        <p:spPr>
          <a:xfrm flipV="1">
            <a:off x="5902325" y="2000250"/>
            <a:ext cx="0" cy="2698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 102"/>
          <p:cNvSpPr/>
          <p:nvPr/>
        </p:nvSpPr>
        <p:spPr>
          <a:xfrm>
            <a:off x="5729288" y="3470275"/>
            <a:ext cx="457200" cy="6556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cxnSp>
        <p:nvCxnSpPr>
          <p:cNvPr id="83" name="直線單箭頭接點 103"/>
          <p:cNvCxnSpPr>
            <a:endCxn id="82" idx="2"/>
          </p:cNvCxnSpPr>
          <p:nvPr/>
        </p:nvCxnSpPr>
        <p:spPr>
          <a:xfrm flipH="1" flipV="1">
            <a:off x="5957888" y="4125913"/>
            <a:ext cx="185737" cy="6619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群組 104"/>
          <p:cNvGrpSpPr>
            <a:grpSpLocks/>
          </p:cNvGrpSpPr>
          <p:nvPr/>
        </p:nvGrpSpPr>
        <p:grpSpPr bwMode="auto">
          <a:xfrm>
            <a:off x="5700713" y="2292350"/>
            <a:ext cx="461962" cy="900113"/>
            <a:chOff x="4123648" y="5748055"/>
            <a:chExt cx="461666" cy="900000"/>
          </a:xfrm>
        </p:grpSpPr>
        <p:sp>
          <p:nvSpPr>
            <p:cNvPr id="85" name="矩形 105"/>
            <p:cNvSpPr/>
            <p:nvPr/>
          </p:nvSpPr>
          <p:spPr>
            <a:xfrm>
              <a:off x="4123648" y="5748055"/>
              <a:ext cx="461666" cy="90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/>
            </a:p>
          </p:txBody>
        </p:sp>
        <p:sp>
          <p:nvSpPr>
            <p:cNvPr id="86" name="文字方塊 106"/>
            <p:cNvSpPr txBox="1">
              <a:spLocks noChangeArrowheads="1"/>
            </p:cNvSpPr>
            <p:nvPr/>
          </p:nvSpPr>
          <p:spPr bwMode="auto">
            <a:xfrm>
              <a:off x="4196384" y="6013389"/>
              <a:ext cx="2233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CA" altLang="zh-TW" sz="2000"/>
                <a:t>z</a:t>
              </a:r>
              <a:r>
                <a:rPr lang="en-CA" altLang="zh-TW" sz="2000" baseline="30000"/>
                <a:t>1</a:t>
              </a:r>
              <a:endParaRPr lang="zh-TW" altLang="en-US" sz="2000"/>
            </a:p>
          </p:txBody>
        </p:sp>
      </p:grpSp>
      <p:sp>
        <p:nvSpPr>
          <p:cNvPr id="87" name="矩形 107"/>
          <p:cNvSpPr/>
          <p:nvPr/>
        </p:nvSpPr>
        <p:spPr>
          <a:xfrm>
            <a:off x="5486400" y="1339850"/>
            <a:ext cx="838200" cy="657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88" name="文字方塊 98"/>
          <p:cNvSpPr txBox="1">
            <a:spLocks noChangeArrowheads="1"/>
          </p:cNvSpPr>
          <p:nvPr/>
        </p:nvSpPr>
        <p:spPr bwMode="auto">
          <a:xfrm>
            <a:off x="5310188" y="1452563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TW" sz="2000"/>
              <a:t>Word 1</a:t>
            </a:r>
            <a:endParaRPr lang="zh-TW" altLang="en-US" sz="2000"/>
          </a:p>
        </p:txBody>
      </p:sp>
      <p:cxnSp>
        <p:nvCxnSpPr>
          <p:cNvPr id="89" name="直線單箭頭接點 108"/>
          <p:cNvCxnSpPr/>
          <p:nvPr/>
        </p:nvCxnSpPr>
        <p:spPr>
          <a:xfrm flipV="1">
            <a:off x="5945188" y="3194050"/>
            <a:ext cx="0" cy="2698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111"/>
          <p:cNvSpPr/>
          <p:nvPr/>
        </p:nvSpPr>
        <p:spPr>
          <a:xfrm>
            <a:off x="4521200" y="2268538"/>
            <a:ext cx="460375" cy="900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CA" altLang="zh-TW" dirty="0"/>
              <a:t>z</a:t>
            </a:r>
            <a:r>
              <a:rPr lang="en-CA" altLang="zh-TW" baseline="30000" dirty="0"/>
              <a:t>0</a:t>
            </a:r>
            <a:endParaRPr lang="zh-TW" altLang="en-US" dirty="0"/>
          </a:p>
        </p:txBody>
      </p:sp>
      <p:cxnSp>
        <p:nvCxnSpPr>
          <p:cNvPr id="91" name="直線單箭頭接點 113"/>
          <p:cNvCxnSpPr/>
          <p:nvPr/>
        </p:nvCxnSpPr>
        <p:spPr>
          <a:xfrm flipV="1">
            <a:off x="5033963" y="2717800"/>
            <a:ext cx="63817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>
            <a:off x="7543800" y="3657600"/>
            <a:ext cx="3048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32"/>
          <p:cNvSpPr txBox="1">
            <a:spLocks noChangeArrowheads="1"/>
          </p:cNvSpPr>
          <p:nvPr/>
        </p:nvSpPr>
        <p:spPr bwMode="auto">
          <a:xfrm>
            <a:off x="7391400" y="2971800"/>
            <a:ext cx="136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Attention to</a:t>
            </a:r>
          </a:p>
          <a:p>
            <a:pPr eaLnBrk="1" hangingPunct="1"/>
            <a:r>
              <a:rPr lang="en-US" sz="1800"/>
              <a:t>a region</a:t>
            </a:r>
          </a:p>
        </p:txBody>
      </p:sp>
      <p:sp>
        <p:nvSpPr>
          <p:cNvPr id="94" name="矩形 10"/>
          <p:cNvSpPr/>
          <p:nvPr/>
        </p:nvSpPr>
        <p:spPr>
          <a:xfrm>
            <a:off x="5700713" y="271495"/>
            <a:ext cx="65387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altLang="zh-CN" sz="2400" dirty="0" smtClean="0">
                <a:solidFill>
                  <a:srgbClr val="2E486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Image caption generation using attention</a:t>
            </a:r>
            <a:endParaRPr lang="en-US" altLang="zh-CN" sz="2400" dirty="0">
              <a:solidFill>
                <a:srgbClr val="2E486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39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2" grpId="0" animBg="1"/>
      <p:bldP spid="87" grpId="0" animBg="1"/>
      <p:bldP spid="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700713" y="271495"/>
            <a:ext cx="65387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altLang="zh-CN" sz="2400" dirty="0" smtClean="0">
                <a:solidFill>
                  <a:srgbClr val="2E486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Image caption generation using attention</a:t>
            </a:r>
            <a:endParaRPr lang="en-US" altLang="zh-CN" sz="2400" dirty="0">
              <a:solidFill>
                <a:srgbClr val="2E486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392291" y="711531"/>
            <a:ext cx="41350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450015" y="244886"/>
            <a:ext cx="704500" cy="646383"/>
            <a:chOff x="1417110" y="1933669"/>
            <a:chExt cx="1827515" cy="1676757"/>
          </a:xfrm>
        </p:grpSpPr>
        <p:sp>
          <p:nvSpPr>
            <p:cNvPr id="14" name="椭圆 13"/>
            <p:cNvSpPr/>
            <p:nvPr/>
          </p:nvSpPr>
          <p:spPr>
            <a:xfrm>
              <a:off x="1491775" y="1933669"/>
              <a:ext cx="1676757" cy="1676757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86851" y="2118291"/>
              <a:ext cx="1307513" cy="1307513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椭圆 15"/>
            <p:cNvSpPr/>
            <p:nvPr/>
          </p:nvSpPr>
          <p:spPr>
            <a:xfrm>
              <a:off x="2772931" y="1944597"/>
              <a:ext cx="390517" cy="390517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椭圆 16"/>
            <p:cNvSpPr/>
            <p:nvPr/>
          </p:nvSpPr>
          <p:spPr>
            <a:xfrm>
              <a:off x="1417110" y="2261397"/>
              <a:ext cx="286781" cy="28678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椭圆 17"/>
            <p:cNvSpPr/>
            <p:nvPr/>
          </p:nvSpPr>
          <p:spPr>
            <a:xfrm>
              <a:off x="1686851" y="3308201"/>
              <a:ext cx="220530" cy="22053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椭圆 18"/>
            <p:cNvSpPr/>
            <p:nvPr/>
          </p:nvSpPr>
          <p:spPr>
            <a:xfrm>
              <a:off x="3016329" y="2979248"/>
              <a:ext cx="228296" cy="228296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1" name="文本框 5"/>
          <p:cNvSpPr txBox="1">
            <a:spLocks noChangeArrowheads="1"/>
          </p:cNvSpPr>
          <p:nvPr/>
        </p:nvSpPr>
        <p:spPr bwMode="auto">
          <a:xfrm>
            <a:off x="560032" y="371223"/>
            <a:ext cx="412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 smtClean="0">
                <a:solidFill>
                  <a:schemeClr val="bg1"/>
                </a:solidFill>
                <a:latin typeface="方正兰亭黑_GBK"/>
                <a:ea typeface="方正兰亭黑_GBK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方正兰亭黑_GBK"/>
              <a:ea typeface="方正兰亭黑_GBK"/>
            </a:endParaRPr>
          </a:p>
        </p:txBody>
      </p:sp>
      <p:sp>
        <p:nvSpPr>
          <p:cNvPr id="24" name="文本框 5">
            <a:extLst>
              <a:ext uri="{FF2B5EF4-FFF2-40B4-BE49-F238E27FC236}">
                <a16:creationId xmlns:a16="http://schemas.microsoft.com/office/drawing/2014/main" xmlns="" id="{4648C912-CD17-4C23-9055-45F8E61C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741" y="271495"/>
            <a:ext cx="3291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altLang="ja-JP" sz="2000" dirty="0" smtClean="0">
                <a:solidFill>
                  <a:schemeClr val="accent1"/>
                </a:solidFill>
                <a:latin typeface="方正兰亭黑_GBK"/>
                <a:ea typeface="方正兰亭黑_GBK"/>
              </a:rPr>
              <a:t>Attention and Transformers</a:t>
            </a:r>
            <a:endParaRPr lang="en-CA" altLang="ja-JP" sz="2000" dirty="0">
              <a:solidFill>
                <a:schemeClr val="accent1"/>
              </a:solidFill>
              <a:latin typeface="方正兰亭黑_GBK"/>
              <a:ea typeface="方正兰亭黑_GBK"/>
            </a:endParaRPr>
          </a:p>
        </p:txBody>
      </p:sp>
      <p:pic>
        <p:nvPicPr>
          <p:cNvPr id="22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71" y="4867497"/>
            <a:ext cx="2326237" cy="1499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TopUp"/>
            <a:lightRig rig="threePt" dir="t"/>
          </a:scene3d>
        </p:spPr>
      </p:pic>
      <p:cxnSp>
        <p:nvCxnSpPr>
          <p:cNvPr id="23" name="直線接點 4"/>
          <p:cNvCxnSpPr/>
          <p:nvPr/>
        </p:nvCxnSpPr>
        <p:spPr>
          <a:xfrm flipV="1">
            <a:off x="1185863" y="5019675"/>
            <a:ext cx="1741487" cy="1138238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5"/>
          <p:cNvCxnSpPr/>
          <p:nvPr/>
        </p:nvCxnSpPr>
        <p:spPr>
          <a:xfrm>
            <a:off x="1281113" y="5387975"/>
            <a:ext cx="1206500" cy="744538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6"/>
          <p:cNvCxnSpPr/>
          <p:nvPr/>
        </p:nvCxnSpPr>
        <p:spPr>
          <a:xfrm>
            <a:off x="1798638" y="5073650"/>
            <a:ext cx="1276350" cy="758825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手繪多邊形 7"/>
          <p:cNvSpPr/>
          <p:nvPr/>
        </p:nvSpPr>
        <p:spPr>
          <a:xfrm>
            <a:off x="2266950" y="4132263"/>
            <a:ext cx="981075" cy="1025525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28" name="手繪多邊形 8"/>
          <p:cNvSpPr/>
          <p:nvPr/>
        </p:nvSpPr>
        <p:spPr>
          <a:xfrm>
            <a:off x="1855788" y="4108450"/>
            <a:ext cx="595312" cy="1279525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29" name="手繪多邊形 9"/>
          <p:cNvSpPr/>
          <p:nvPr/>
        </p:nvSpPr>
        <p:spPr>
          <a:xfrm>
            <a:off x="1247775" y="4140200"/>
            <a:ext cx="407988" cy="1589088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30" name="梯形 10"/>
          <p:cNvSpPr/>
          <p:nvPr/>
        </p:nvSpPr>
        <p:spPr>
          <a:xfrm>
            <a:off x="1269555" y="3695626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1" name="梯形 11"/>
          <p:cNvSpPr/>
          <p:nvPr/>
        </p:nvSpPr>
        <p:spPr>
          <a:xfrm>
            <a:off x="2050450" y="3695626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2" name="梯形 12"/>
          <p:cNvSpPr/>
          <p:nvPr/>
        </p:nvSpPr>
        <p:spPr>
          <a:xfrm>
            <a:off x="2843459" y="3695626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3" name="梯形 13"/>
          <p:cNvSpPr/>
          <p:nvPr/>
        </p:nvSpPr>
        <p:spPr>
          <a:xfrm>
            <a:off x="1641004" y="3974022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4" name="梯形 14"/>
          <p:cNvSpPr/>
          <p:nvPr/>
        </p:nvSpPr>
        <p:spPr>
          <a:xfrm>
            <a:off x="2421900" y="3974022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35" name="梯形 15"/>
          <p:cNvSpPr/>
          <p:nvPr/>
        </p:nvSpPr>
        <p:spPr>
          <a:xfrm>
            <a:off x="3214909" y="3974022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cxnSp>
        <p:nvCxnSpPr>
          <p:cNvPr id="36" name="直線單箭頭接點 16"/>
          <p:cNvCxnSpPr/>
          <p:nvPr/>
        </p:nvCxnSpPr>
        <p:spPr>
          <a:xfrm flipV="1">
            <a:off x="1665288" y="3389313"/>
            <a:ext cx="0" cy="306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17"/>
          <p:cNvCxnSpPr/>
          <p:nvPr/>
        </p:nvCxnSpPr>
        <p:spPr>
          <a:xfrm flipV="1">
            <a:off x="2027238" y="3667125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18"/>
          <p:cNvCxnSpPr/>
          <p:nvPr/>
        </p:nvCxnSpPr>
        <p:spPr>
          <a:xfrm flipV="1">
            <a:off x="2446338" y="3413125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19"/>
          <p:cNvCxnSpPr/>
          <p:nvPr/>
        </p:nvCxnSpPr>
        <p:spPr>
          <a:xfrm flipV="1">
            <a:off x="2817813" y="3695700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20"/>
          <p:cNvCxnSpPr/>
          <p:nvPr/>
        </p:nvCxnSpPr>
        <p:spPr>
          <a:xfrm flipV="1">
            <a:off x="3240088" y="3413125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21"/>
          <p:cNvCxnSpPr/>
          <p:nvPr/>
        </p:nvCxnSpPr>
        <p:spPr>
          <a:xfrm flipV="1">
            <a:off x="3636963" y="3679825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22"/>
          <p:cNvSpPr/>
          <p:nvPr/>
        </p:nvSpPr>
        <p:spPr>
          <a:xfrm>
            <a:off x="1563700" y="2764517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3" name="矩形 23"/>
          <p:cNvSpPr/>
          <p:nvPr/>
        </p:nvSpPr>
        <p:spPr>
          <a:xfrm>
            <a:off x="2331655" y="2752238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4" name="矩形 24"/>
          <p:cNvSpPr/>
          <p:nvPr/>
        </p:nvSpPr>
        <p:spPr>
          <a:xfrm>
            <a:off x="3137605" y="2764517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5" name="矩形 25"/>
          <p:cNvSpPr/>
          <p:nvPr/>
        </p:nvSpPr>
        <p:spPr>
          <a:xfrm>
            <a:off x="1932984" y="3004628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6" name="矩形 26"/>
          <p:cNvSpPr/>
          <p:nvPr/>
        </p:nvSpPr>
        <p:spPr>
          <a:xfrm>
            <a:off x="2722109" y="3076228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7" name="矩形 27"/>
          <p:cNvSpPr/>
          <p:nvPr/>
        </p:nvSpPr>
        <p:spPr>
          <a:xfrm>
            <a:off x="3531225" y="3027891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8" name="手繪多邊形 28"/>
          <p:cNvSpPr/>
          <p:nvPr/>
        </p:nvSpPr>
        <p:spPr>
          <a:xfrm>
            <a:off x="1733550" y="4394200"/>
            <a:ext cx="344488" cy="1668463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9" name="手繪多邊形 29"/>
          <p:cNvSpPr/>
          <p:nvPr/>
        </p:nvSpPr>
        <p:spPr>
          <a:xfrm>
            <a:off x="2374900" y="4418013"/>
            <a:ext cx="490538" cy="1381125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50" name="手繪多邊形 30"/>
          <p:cNvSpPr/>
          <p:nvPr/>
        </p:nvSpPr>
        <p:spPr>
          <a:xfrm>
            <a:off x="2798763" y="4400550"/>
            <a:ext cx="847725" cy="1030288"/>
          </a:xfrm>
          <a:custGeom>
            <a:avLst/>
            <a:gdLst>
              <a:gd name="connsiteX0" fmla="*/ 0 w 1129686"/>
              <a:gd name="connsiteY0" fmla="*/ 2169994 h 2169994"/>
              <a:gd name="connsiteX1" fmla="*/ 996286 w 1129686"/>
              <a:gd name="connsiteY1" fmla="*/ 1037230 h 2169994"/>
              <a:gd name="connsiteX2" fmla="*/ 1091820 w 1129686"/>
              <a:gd name="connsiteY2" fmla="*/ 0 h 216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686" h="2169994">
                <a:moveTo>
                  <a:pt x="0" y="2169994"/>
                </a:moveTo>
                <a:cubicBezTo>
                  <a:pt x="407158" y="1784445"/>
                  <a:pt x="814316" y="1398896"/>
                  <a:pt x="996286" y="1037230"/>
                </a:cubicBezTo>
                <a:cubicBezTo>
                  <a:pt x="1178256" y="675564"/>
                  <a:pt x="1135038" y="337782"/>
                  <a:pt x="109182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51" name="文字方塊 59"/>
          <p:cNvSpPr txBox="1">
            <a:spLocks noChangeArrowheads="1"/>
          </p:cNvSpPr>
          <p:nvPr/>
        </p:nvSpPr>
        <p:spPr bwMode="auto">
          <a:xfrm>
            <a:off x="374650" y="3825875"/>
            <a:ext cx="74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2000"/>
              <a:t>CNN</a:t>
            </a:r>
            <a:endParaRPr lang="zh-TW" altLang="en-US" sz="2000"/>
          </a:p>
        </p:txBody>
      </p:sp>
      <p:sp>
        <p:nvSpPr>
          <p:cNvPr id="52" name="梯形 71"/>
          <p:cNvSpPr/>
          <p:nvPr/>
        </p:nvSpPr>
        <p:spPr>
          <a:xfrm>
            <a:off x="5378323" y="5659731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3" name="梯形 72"/>
          <p:cNvSpPr/>
          <p:nvPr/>
        </p:nvSpPr>
        <p:spPr>
          <a:xfrm>
            <a:off x="6159218" y="5659731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4" name="梯形 73"/>
          <p:cNvSpPr/>
          <p:nvPr/>
        </p:nvSpPr>
        <p:spPr>
          <a:xfrm>
            <a:off x="6952227" y="5659731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5" name="梯形 74"/>
          <p:cNvSpPr/>
          <p:nvPr/>
        </p:nvSpPr>
        <p:spPr>
          <a:xfrm>
            <a:off x="5749772" y="5938127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6" name="梯形 75"/>
          <p:cNvSpPr/>
          <p:nvPr/>
        </p:nvSpPr>
        <p:spPr>
          <a:xfrm>
            <a:off x="6530668" y="5938127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57" name="梯形 76"/>
          <p:cNvSpPr/>
          <p:nvPr/>
        </p:nvSpPr>
        <p:spPr>
          <a:xfrm>
            <a:off x="7323677" y="5938127"/>
            <a:ext cx="793009" cy="448558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000000"/>
                </a:solidFill>
              </a:rPr>
              <a:t>filter</a:t>
            </a:r>
            <a:endParaRPr lang="zh-TW" altLang="en-US" dirty="0">
              <a:solidFill>
                <a:srgbClr val="000000"/>
              </a:solidFill>
            </a:endParaRPr>
          </a:p>
        </p:txBody>
      </p:sp>
      <p:cxnSp>
        <p:nvCxnSpPr>
          <p:cNvPr id="58" name="直線單箭頭接點 77"/>
          <p:cNvCxnSpPr/>
          <p:nvPr/>
        </p:nvCxnSpPr>
        <p:spPr>
          <a:xfrm flipV="1">
            <a:off x="5775325" y="5353050"/>
            <a:ext cx="0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78"/>
          <p:cNvCxnSpPr/>
          <p:nvPr/>
        </p:nvCxnSpPr>
        <p:spPr>
          <a:xfrm flipV="1">
            <a:off x="6135688" y="5630863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79"/>
          <p:cNvCxnSpPr/>
          <p:nvPr/>
        </p:nvCxnSpPr>
        <p:spPr>
          <a:xfrm flipV="1">
            <a:off x="6556375" y="5376863"/>
            <a:ext cx="0" cy="306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80"/>
          <p:cNvCxnSpPr/>
          <p:nvPr/>
        </p:nvCxnSpPr>
        <p:spPr>
          <a:xfrm flipV="1">
            <a:off x="6927850" y="5659438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81"/>
          <p:cNvCxnSpPr/>
          <p:nvPr/>
        </p:nvCxnSpPr>
        <p:spPr>
          <a:xfrm flipV="1">
            <a:off x="7348538" y="5376863"/>
            <a:ext cx="0" cy="306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82"/>
          <p:cNvCxnSpPr/>
          <p:nvPr/>
        </p:nvCxnSpPr>
        <p:spPr>
          <a:xfrm flipV="1">
            <a:off x="7745413" y="5643563"/>
            <a:ext cx="0" cy="3079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83"/>
          <p:cNvSpPr/>
          <p:nvPr/>
        </p:nvSpPr>
        <p:spPr>
          <a:xfrm>
            <a:off x="5672468" y="4728622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65" name="矩形 84"/>
          <p:cNvSpPr/>
          <p:nvPr/>
        </p:nvSpPr>
        <p:spPr>
          <a:xfrm>
            <a:off x="6440423" y="4716343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66" name="矩形 85"/>
          <p:cNvSpPr/>
          <p:nvPr/>
        </p:nvSpPr>
        <p:spPr>
          <a:xfrm>
            <a:off x="7246373" y="4728622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67" name="矩形 86"/>
          <p:cNvSpPr/>
          <p:nvPr/>
        </p:nvSpPr>
        <p:spPr>
          <a:xfrm>
            <a:off x="6041752" y="4968733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68" name="矩形 87"/>
          <p:cNvSpPr/>
          <p:nvPr/>
        </p:nvSpPr>
        <p:spPr>
          <a:xfrm>
            <a:off x="6830877" y="5040333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69" name="矩形 88"/>
          <p:cNvSpPr/>
          <p:nvPr/>
        </p:nvSpPr>
        <p:spPr>
          <a:xfrm>
            <a:off x="7639993" y="4991996"/>
            <a:ext cx="204716" cy="6479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70" name="文字方塊 89"/>
          <p:cNvSpPr txBox="1">
            <a:spLocks noChangeArrowheads="1"/>
          </p:cNvSpPr>
          <p:nvPr/>
        </p:nvSpPr>
        <p:spPr bwMode="auto">
          <a:xfrm>
            <a:off x="1620838" y="1795463"/>
            <a:ext cx="1965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TW"/>
              <a:t>A vector for each region</a:t>
            </a:r>
            <a:endParaRPr lang="zh-TW" altLang="en-US"/>
          </a:p>
        </p:txBody>
      </p:sp>
      <p:grpSp>
        <p:nvGrpSpPr>
          <p:cNvPr id="71" name="群組 92"/>
          <p:cNvGrpSpPr>
            <a:grpSpLocks/>
          </p:cNvGrpSpPr>
          <p:nvPr/>
        </p:nvGrpSpPr>
        <p:grpSpPr bwMode="auto">
          <a:xfrm>
            <a:off x="4521200" y="2268538"/>
            <a:ext cx="460375" cy="900112"/>
            <a:chOff x="4123648" y="5748055"/>
            <a:chExt cx="461666" cy="900000"/>
          </a:xfrm>
        </p:grpSpPr>
        <p:sp>
          <p:nvSpPr>
            <p:cNvPr id="72" name="矩形 90"/>
            <p:cNvSpPr/>
            <p:nvPr/>
          </p:nvSpPr>
          <p:spPr>
            <a:xfrm>
              <a:off x="4123648" y="5748055"/>
              <a:ext cx="461666" cy="90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/>
            </a:p>
          </p:txBody>
        </p:sp>
        <p:sp>
          <p:nvSpPr>
            <p:cNvPr id="73" name="文字方塊 91"/>
            <p:cNvSpPr txBox="1">
              <a:spLocks noChangeArrowheads="1"/>
            </p:cNvSpPr>
            <p:nvPr/>
          </p:nvSpPr>
          <p:spPr bwMode="auto">
            <a:xfrm>
              <a:off x="4196384" y="6013389"/>
              <a:ext cx="2833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CA" altLang="zh-TW" sz="2000"/>
                <a:t>z</a:t>
              </a:r>
              <a:r>
                <a:rPr lang="en-CA" altLang="zh-TW" sz="2000" baseline="30000"/>
                <a:t>0</a:t>
              </a:r>
              <a:endParaRPr lang="zh-TW" altLang="en-US" sz="2000"/>
            </a:p>
          </p:txBody>
        </p:sp>
      </p:grpSp>
      <p:sp>
        <p:nvSpPr>
          <p:cNvPr id="74" name="文字方塊 62"/>
          <p:cNvSpPr txBox="1">
            <a:spLocks noChangeArrowheads="1"/>
          </p:cNvSpPr>
          <p:nvPr/>
        </p:nvSpPr>
        <p:spPr bwMode="auto">
          <a:xfrm>
            <a:off x="5527675" y="4376738"/>
            <a:ext cx="63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0.0</a:t>
            </a:r>
            <a:endParaRPr lang="zh-TW" altLang="en-US" sz="1800"/>
          </a:p>
        </p:txBody>
      </p:sp>
      <p:sp>
        <p:nvSpPr>
          <p:cNvPr id="75" name="文字方塊 63"/>
          <p:cNvSpPr txBox="1">
            <a:spLocks noChangeArrowheads="1"/>
          </p:cNvSpPr>
          <p:nvPr/>
        </p:nvSpPr>
        <p:spPr bwMode="auto">
          <a:xfrm>
            <a:off x="6324600" y="4362450"/>
            <a:ext cx="692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0.8</a:t>
            </a:r>
            <a:endParaRPr lang="zh-TW" altLang="en-US" sz="1800"/>
          </a:p>
        </p:txBody>
      </p:sp>
      <p:sp>
        <p:nvSpPr>
          <p:cNvPr id="76" name="文字方塊 64"/>
          <p:cNvSpPr txBox="1">
            <a:spLocks noChangeArrowheads="1"/>
          </p:cNvSpPr>
          <p:nvPr/>
        </p:nvSpPr>
        <p:spPr bwMode="auto">
          <a:xfrm>
            <a:off x="7124700" y="4368800"/>
            <a:ext cx="611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0.2</a:t>
            </a:r>
            <a:endParaRPr lang="zh-TW" altLang="en-US" sz="1800"/>
          </a:p>
        </p:txBody>
      </p:sp>
      <p:sp>
        <p:nvSpPr>
          <p:cNvPr id="77" name="文字方塊 65"/>
          <p:cNvSpPr txBox="1">
            <a:spLocks noChangeArrowheads="1"/>
          </p:cNvSpPr>
          <p:nvPr/>
        </p:nvSpPr>
        <p:spPr bwMode="auto">
          <a:xfrm>
            <a:off x="5916613" y="4675188"/>
            <a:ext cx="65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0.0</a:t>
            </a:r>
            <a:endParaRPr lang="zh-TW" altLang="en-US" sz="1800"/>
          </a:p>
        </p:txBody>
      </p:sp>
      <p:sp>
        <p:nvSpPr>
          <p:cNvPr id="78" name="文字方塊 66"/>
          <p:cNvSpPr txBox="1">
            <a:spLocks noChangeArrowheads="1"/>
          </p:cNvSpPr>
          <p:nvPr/>
        </p:nvSpPr>
        <p:spPr bwMode="auto">
          <a:xfrm>
            <a:off x="6716713" y="472122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0.0</a:t>
            </a:r>
            <a:endParaRPr lang="zh-TW" altLang="en-US" sz="1800"/>
          </a:p>
        </p:txBody>
      </p:sp>
      <p:sp>
        <p:nvSpPr>
          <p:cNvPr id="79" name="文字方塊 67"/>
          <p:cNvSpPr txBox="1">
            <a:spLocks noChangeArrowheads="1"/>
          </p:cNvSpPr>
          <p:nvPr/>
        </p:nvSpPr>
        <p:spPr bwMode="auto">
          <a:xfrm>
            <a:off x="7537450" y="4675188"/>
            <a:ext cx="587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/>
              <a:t>0.0</a:t>
            </a:r>
            <a:endParaRPr lang="zh-TW" altLang="en-US" sz="1800"/>
          </a:p>
        </p:txBody>
      </p:sp>
      <p:sp>
        <p:nvSpPr>
          <p:cNvPr id="80" name="文字方塊 70"/>
          <p:cNvSpPr txBox="1">
            <a:spLocks noChangeArrowheads="1"/>
          </p:cNvSpPr>
          <p:nvPr/>
        </p:nvSpPr>
        <p:spPr bwMode="auto">
          <a:xfrm>
            <a:off x="7219950" y="3425825"/>
            <a:ext cx="1492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TW"/>
              <a:t>weighted sum</a:t>
            </a:r>
            <a:endParaRPr lang="zh-TW" altLang="en-US"/>
          </a:p>
        </p:txBody>
      </p:sp>
      <p:cxnSp>
        <p:nvCxnSpPr>
          <p:cNvPr id="81" name="直線單箭頭接點 94"/>
          <p:cNvCxnSpPr>
            <a:endCxn id="89" idx="2"/>
          </p:cNvCxnSpPr>
          <p:nvPr/>
        </p:nvCxnSpPr>
        <p:spPr>
          <a:xfrm flipV="1">
            <a:off x="6530975" y="4135438"/>
            <a:ext cx="520700" cy="3190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95"/>
          <p:cNvCxnSpPr>
            <a:endCxn id="89" idx="2"/>
          </p:cNvCxnSpPr>
          <p:nvPr/>
        </p:nvCxnSpPr>
        <p:spPr>
          <a:xfrm flipH="1" flipV="1">
            <a:off x="7051675" y="4135438"/>
            <a:ext cx="330200" cy="3492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99"/>
          <p:cNvCxnSpPr/>
          <p:nvPr/>
        </p:nvCxnSpPr>
        <p:spPr>
          <a:xfrm flipV="1">
            <a:off x="5902325" y="2000250"/>
            <a:ext cx="0" cy="2698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群組 104"/>
          <p:cNvGrpSpPr>
            <a:grpSpLocks/>
          </p:cNvGrpSpPr>
          <p:nvPr/>
        </p:nvGrpSpPr>
        <p:grpSpPr bwMode="auto">
          <a:xfrm>
            <a:off x="5700713" y="2292350"/>
            <a:ext cx="461962" cy="900113"/>
            <a:chOff x="4123648" y="5748055"/>
            <a:chExt cx="461666" cy="900000"/>
          </a:xfrm>
        </p:grpSpPr>
        <p:sp>
          <p:nvSpPr>
            <p:cNvPr id="85" name="矩形 105"/>
            <p:cNvSpPr/>
            <p:nvPr/>
          </p:nvSpPr>
          <p:spPr>
            <a:xfrm>
              <a:off x="4123648" y="5748055"/>
              <a:ext cx="461666" cy="90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/>
            </a:p>
          </p:txBody>
        </p:sp>
        <p:sp>
          <p:nvSpPr>
            <p:cNvPr id="86" name="文字方塊 106"/>
            <p:cNvSpPr txBox="1">
              <a:spLocks noChangeArrowheads="1"/>
            </p:cNvSpPr>
            <p:nvPr/>
          </p:nvSpPr>
          <p:spPr bwMode="auto">
            <a:xfrm>
              <a:off x="4196384" y="6013389"/>
              <a:ext cx="2233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CA" altLang="zh-TW" sz="2000"/>
                <a:t>z</a:t>
              </a:r>
              <a:r>
                <a:rPr lang="en-CA" altLang="zh-TW" sz="2000" baseline="30000"/>
                <a:t>1</a:t>
              </a:r>
              <a:endParaRPr lang="zh-TW" altLang="en-US" sz="2000"/>
            </a:p>
          </p:txBody>
        </p:sp>
      </p:grpSp>
      <p:sp>
        <p:nvSpPr>
          <p:cNvPr id="87" name="矩形 107"/>
          <p:cNvSpPr/>
          <p:nvPr/>
        </p:nvSpPr>
        <p:spPr>
          <a:xfrm>
            <a:off x="5486400" y="1339850"/>
            <a:ext cx="838200" cy="657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88" name="文字方塊 98"/>
          <p:cNvSpPr txBox="1">
            <a:spLocks noChangeArrowheads="1"/>
          </p:cNvSpPr>
          <p:nvPr/>
        </p:nvSpPr>
        <p:spPr bwMode="auto">
          <a:xfrm>
            <a:off x="5310188" y="1452563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TW" sz="2000"/>
              <a:t>Word 1</a:t>
            </a:r>
            <a:endParaRPr lang="zh-TW" altLang="en-US" sz="2000"/>
          </a:p>
        </p:txBody>
      </p:sp>
      <p:sp>
        <p:nvSpPr>
          <p:cNvPr id="89" name="矩形 93"/>
          <p:cNvSpPr/>
          <p:nvPr/>
        </p:nvSpPr>
        <p:spPr>
          <a:xfrm>
            <a:off x="6823075" y="3478213"/>
            <a:ext cx="457200" cy="6572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cxnSp>
        <p:nvCxnSpPr>
          <p:cNvPr id="90" name="直線單箭頭接點 96"/>
          <p:cNvCxnSpPr/>
          <p:nvPr/>
        </p:nvCxnSpPr>
        <p:spPr>
          <a:xfrm flipV="1">
            <a:off x="7024688" y="1976438"/>
            <a:ext cx="0" cy="2698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 100"/>
          <p:cNvSpPr/>
          <p:nvPr/>
        </p:nvSpPr>
        <p:spPr>
          <a:xfrm>
            <a:off x="6823075" y="2268538"/>
            <a:ext cx="461963" cy="900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CA" altLang="zh-TW" dirty="0"/>
              <a:t>z</a:t>
            </a:r>
            <a:r>
              <a:rPr lang="en-CA" altLang="zh-TW" baseline="30000" dirty="0"/>
              <a:t>2</a:t>
            </a:r>
            <a:endParaRPr lang="zh-TW" altLang="en-US" dirty="0"/>
          </a:p>
        </p:txBody>
      </p:sp>
      <p:sp>
        <p:nvSpPr>
          <p:cNvPr id="92" name="矩形 110"/>
          <p:cNvSpPr/>
          <p:nvPr/>
        </p:nvSpPr>
        <p:spPr>
          <a:xfrm>
            <a:off x="6629400" y="1316038"/>
            <a:ext cx="838200" cy="6556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93" name="文字方塊 111"/>
          <p:cNvSpPr txBox="1">
            <a:spLocks noChangeArrowheads="1"/>
          </p:cNvSpPr>
          <p:nvPr/>
        </p:nvSpPr>
        <p:spPr bwMode="auto">
          <a:xfrm>
            <a:off x="6430963" y="1427163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TW" sz="2000"/>
              <a:t>Word 2</a:t>
            </a:r>
            <a:endParaRPr lang="zh-TW" altLang="en-US" sz="2000"/>
          </a:p>
        </p:txBody>
      </p:sp>
      <p:cxnSp>
        <p:nvCxnSpPr>
          <p:cNvPr id="94" name="直線單箭頭接點 112"/>
          <p:cNvCxnSpPr/>
          <p:nvPr/>
        </p:nvCxnSpPr>
        <p:spPr>
          <a:xfrm flipV="1">
            <a:off x="7067550" y="3168650"/>
            <a:ext cx="0" cy="2714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單箭頭接點 113"/>
          <p:cNvCxnSpPr>
            <a:endCxn id="91" idx="1"/>
          </p:cNvCxnSpPr>
          <p:nvPr/>
        </p:nvCxnSpPr>
        <p:spPr>
          <a:xfrm flipV="1">
            <a:off x="6183313" y="2717800"/>
            <a:ext cx="6397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114"/>
          <p:cNvCxnSpPr/>
          <p:nvPr/>
        </p:nvCxnSpPr>
        <p:spPr>
          <a:xfrm flipV="1">
            <a:off x="5033963" y="2717800"/>
            <a:ext cx="63817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單箭頭接點 102"/>
          <p:cNvCxnSpPr>
            <a:cxnSpLocks/>
            <a:endCxn id="91" idx="1"/>
          </p:cNvCxnSpPr>
          <p:nvPr/>
        </p:nvCxnSpPr>
        <p:spPr>
          <a:xfrm>
            <a:off x="6183313" y="1795463"/>
            <a:ext cx="639762" cy="922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4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9" grpId="0" animBg="1"/>
      <p:bldP spid="92" grpId="0" animBg="1"/>
      <p:bldP spid="9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85147" y="1093726"/>
            <a:ext cx="101557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A" altLang="zh-CN" sz="2400" dirty="0" smtClean="0">
                <a:solidFill>
                  <a:srgbClr val="2E486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Image caption generation using attention</a:t>
            </a:r>
            <a:endParaRPr lang="en-US" altLang="zh-CN" sz="2400" dirty="0">
              <a:solidFill>
                <a:srgbClr val="2E486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392291" y="711531"/>
            <a:ext cx="41350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450015" y="244886"/>
            <a:ext cx="704500" cy="646383"/>
            <a:chOff x="1417110" y="1933669"/>
            <a:chExt cx="1827515" cy="1676757"/>
          </a:xfrm>
        </p:grpSpPr>
        <p:sp>
          <p:nvSpPr>
            <p:cNvPr id="14" name="椭圆 13"/>
            <p:cNvSpPr/>
            <p:nvPr/>
          </p:nvSpPr>
          <p:spPr>
            <a:xfrm>
              <a:off x="1491775" y="1933669"/>
              <a:ext cx="1676757" cy="1676757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椭圆 14"/>
            <p:cNvSpPr/>
            <p:nvPr/>
          </p:nvSpPr>
          <p:spPr>
            <a:xfrm>
              <a:off x="1686851" y="2118291"/>
              <a:ext cx="1307513" cy="1307513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椭圆 15"/>
            <p:cNvSpPr/>
            <p:nvPr/>
          </p:nvSpPr>
          <p:spPr>
            <a:xfrm>
              <a:off x="2772931" y="1944597"/>
              <a:ext cx="390517" cy="390517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椭圆 16"/>
            <p:cNvSpPr/>
            <p:nvPr/>
          </p:nvSpPr>
          <p:spPr>
            <a:xfrm>
              <a:off x="1417110" y="2261397"/>
              <a:ext cx="286781" cy="28678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椭圆 17"/>
            <p:cNvSpPr/>
            <p:nvPr/>
          </p:nvSpPr>
          <p:spPr>
            <a:xfrm>
              <a:off x="1686851" y="3308201"/>
              <a:ext cx="220530" cy="22053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椭圆 18"/>
            <p:cNvSpPr/>
            <p:nvPr/>
          </p:nvSpPr>
          <p:spPr>
            <a:xfrm>
              <a:off x="3016329" y="2979248"/>
              <a:ext cx="228296" cy="228296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1" name="文本框 5"/>
          <p:cNvSpPr txBox="1">
            <a:spLocks noChangeArrowheads="1"/>
          </p:cNvSpPr>
          <p:nvPr/>
        </p:nvSpPr>
        <p:spPr bwMode="auto">
          <a:xfrm>
            <a:off x="560032" y="371223"/>
            <a:ext cx="412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 smtClean="0">
                <a:solidFill>
                  <a:schemeClr val="bg1"/>
                </a:solidFill>
                <a:latin typeface="方正兰亭黑_GBK"/>
                <a:ea typeface="方正兰亭黑_GBK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方正兰亭黑_GBK"/>
              <a:ea typeface="方正兰亭黑_GBK"/>
            </a:endParaRPr>
          </a:p>
        </p:txBody>
      </p:sp>
      <p:sp>
        <p:nvSpPr>
          <p:cNvPr id="24" name="文本框 5">
            <a:extLst>
              <a:ext uri="{FF2B5EF4-FFF2-40B4-BE49-F238E27FC236}">
                <a16:creationId xmlns:a16="http://schemas.microsoft.com/office/drawing/2014/main" xmlns="" id="{4648C912-CD17-4C23-9055-45F8E61C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741" y="271495"/>
            <a:ext cx="3291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altLang="ja-JP" sz="2000" dirty="0" smtClean="0">
                <a:solidFill>
                  <a:schemeClr val="accent1"/>
                </a:solidFill>
                <a:latin typeface="方正兰亭黑_GBK"/>
                <a:ea typeface="方正兰亭黑_GBK"/>
              </a:rPr>
              <a:t>Attention and Transformers</a:t>
            </a:r>
            <a:endParaRPr lang="en-CA" altLang="ja-JP" sz="2000" dirty="0">
              <a:solidFill>
                <a:schemeClr val="accent1"/>
              </a:solidFill>
              <a:latin typeface="方正兰亭黑_GBK"/>
              <a:ea typeface="方正兰亭黑_GBK"/>
            </a:endParaRPr>
          </a:p>
        </p:txBody>
      </p:sp>
      <p:pic>
        <p:nvPicPr>
          <p:cNvPr id="22" name="Image 4" descr="goo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79" y="1960100"/>
            <a:ext cx="89535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0015" y="5904136"/>
            <a:ext cx="11356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Kelvin </a:t>
            </a:r>
            <a:r>
              <a:rPr lang="en-US" altLang="zh-TW" dirty="0" err="1"/>
              <a:t>Xu</a:t>
            </a:r>
            <a:r>
              <a:rPr lang="en-US" altLang="zh-TW" dirty="0"/>
              <a:t>, Jimmy Ba, Ryan </a:t>
            </a:r>
            <a:r>
              <a:rPr lang="en-US" altLang="zh-TW" dirty="0" err="1"/>
              <a:t>Kiros</a:t>
            </a:r>
            <a:r>
              <a:rPr lang="en-US" altLang="zh-TW" dirty="0"/>
              <a:t>, </a:t>
            </a:r>
            <a:r>
              <a:rPr lang="en-US" altLang="zh-TW" dirty="0" err="1"/>
              <a:t>Kyunghyun</a:t>
            </a:r>
            <a:r>
              <a:rPr lang="en-US" altLang="zh-TW" dirty="0"/>
              <a:t> Cho, Aaron </a:t>
            </a:r>
            <a:r>
              <a:rPr lang="en-US" altLang="zh-TW" dirty="0" err="1"/>
              <a:t>Courville</a:t>
            </a:r>
            <a:r>
              <a:rPr lang="en-US" altLang="zh-TW" dirty="0"/>
              <a:t>, </a:t>
            </a:r>
            <a:r>
              <a:rPr lang="en-US" altLang="zh-TW" dirty="0" err="1"/>
              <a:t>Ruslan</a:t>
            </a:r>
            <a:r>
              <a:rPr lang="en-US" altLang="zh-TW" dirty="0"/>
              <a:t> </a:t>
            </a:r>
            <a:r>
              <a:rPr lang="en-US" altLang="zh-TW" dirty="0" err="1"/>
              <a:t>Salakhutdinov</a:t>
            </a:r>
            <a:r>
              <a:rPr lang="en-US" altLang="zh-TW" dirty="0"/>
              <a:t>, Richard </a:t>
            </a:r>
            <a:r>
              <a:rPr lang="en-US" altLang="zh-TW" dirty="0" err="1"/>
              <a:t>Zemel</a:t>
            </a:r>
            <a:r>
              <a:rPr lang="en-US" altLang="zh-TW" dirty="0"/>
              <a:t>, </a:t>
            </a:r>
            <a:r>
              <a:rPr lang="en-US" altLang="zh-TW" dirty="0" err="1"/>
              <a:t>Yoshua</a:t>
            </a:r>
            <a:r>
              <a:rPr lang="en-US" altLang="zh-TW" dirty="0"/>
              <a:t> </a:t>
            </a:r>
            <a:r>
              <a:rPr lang="en-US" altLang="zh-TW" dirty="0" err="1"/>
              <a:t>Bengio</a:t>
            </a:r>
            <a:r>
              <a:rPr lang="en-US" altLang="zh-TW" dirty="0" smtClean="0"/>
              <a:t>,</a:t>
            </a:r>
          </a:p>
          <a:p>
            <a:r>
              <a:rPr lang="en-US" altLang="zh-TW" dirty="0" smtClean="0"/>
              <a:t> </a:t>
            </a:r>
            <a:r>
              <a:rPr lang="en-US" altLang="zh-TW" dirty="0">
                <a:solidFill>
                  <a:srgbClr val="000000"/>
                </a:solidFill>
                <a:latin typeface="Lucida Grande" charset="0"/>
              </a:rPr>
              <a:t>“</a:t>
            </a:r>
            <a:r>
              <a:rPr lang="en-US" altLang="zh-TW" dirty="0"/>
              <a:t>Show, Attend and Tell: Neural Image Caption Generation with Visual Attention</a:t>
            </a:r>
            <a:r>
              <a:rPr lang="en-US" altLang="zh-TW" dirty="0">
                <a:solidFill>
                  <a:srgbClr val="000000"/>
                </a:solidFill>
                <a:latin typeface="Lucida Grande" charset="0"/>
              </a:rPr>
              <a:t>”, ICML, 2015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158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277EF5-B7FA-2247-8A06-A5699642C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73" dirty="0">
                <a:solidFill>
                  <a:srgbClr val="C00000"/>
                </a:solidFill>
              </a:rPr>
              <a:t>Feature </a:t>
            </a:r>
            <a:r>
              <a:rPr lang="en-US" b="1" spc="-120" dirty="0">
                <a:solidFill>
                  <a:srgbClr val="C00000"/>
                </a:solidFill>
              </a:rPr>
              <a:t>Learning </a:t>
            </a:r>
            <a:r>
              <a:rPr lang="en-US" b="1" spc="-160" dirty="0">
                <a:solidFill>
                  <a:srgbClr val="C00000"/>
                </a:solidFill>
              </a:rPr>
              <a:t>in</a:t>
            </a:r>
            <a:r>
              <a:rPr lang="en-US" b="1" spc="260" dirty="0">
                <a:solidFill>
                  <a:srgbClr val="C00000"/>
                </a:solidFill>
              </a:rPr>
              <a:t> </a:t>
            </a:r>
            <a:r>
              <a:rPr lang="en-US" b="1" spc="-107" dirty="0">
                <a:solidFill>
                  <a:srgbClr val="C00000"/>
                </a:solidFill>
              </a:rPr>
              <a:t>Graphs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E0E32E-5FE6-5E47-A7BB-AE4175C7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575" y="1851070"/>
            <a:ext cx="10604500" cy="1865238"/>
          </a:xfrm>
        </p:spPr>
        <p:txBody>
          <a:bodyPr>
            <a:normAutofit/>
          </a:bodyPr>
          <a:lstStyle/>
          <a:p>
            <a:r>
              <a:rPr lang="en-US" sz="3100" spc="-93" dirty="0">
                <a:cs typeface="Arial"/>
              </a:rPr>
              <a:t>Our Goal: Design efficient task-independent/ task-dependent feature learning for machine learning in graphs!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8BF7A9-895F-4746-B2A0-E7A43242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898D66A5-B27A-3C44-9951-177A6BD9E61C}"/>
              </a:ext>
            </a:extLst>
          </p:cNvPr>
          <p:cNvGraphicFramePr>
            <a:graphicFrameLocks noGrp="1"/>
          </p:cNvGraphicFramePr>
          <p:nvPr/>
        </p:nvGraphicFramePr>
        <p:xfrm>
          <a:off x="7040034" y="3654383"/>
          <a:ext cx="3159756" cy="422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66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66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66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66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66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66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22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" name="object 5">
            <a:extLst>
              <a:ext uri="{FF2B5EF4-FFF2-40B4-BE49-F238E27FC236}">
                <a16:creationId xmlns:a16="http://schemas.microsoft.com/office/drawing/2014/main" xmlns="" id="{C714D25C-135F-1243-B735-0C812414F885}"/>
              </a:ext>
            </a:extLst>
          </p:cNvPr>
          <p:cNvSpPr/>
          <p:nvPr/>
        </p:nvSpPr>
        <p:spPr>
          <a:xfrm>
            <a:off x="4285037" y="3789426"/>
            <a:ext cx="2642447" cy="152400"/>
          </a:xfrm>
          <a:custGeom>
            <a:avLst/>
            <a:gdLst/>
            <a:ahLst/>
            <a:cxnLst/>
            <a:rect l="l" t="t" r="r" b="b"/>
            <a:pathLst>
              <a:path w="1981835" h="114300">
                <a:moveTo>
                  <a:pt x="1943600" y="38011"/>
                </a:moveTo>
                <a:lnTo>
                  <a:pt x="1885950" y="38011"/>
                </a:lnTo>
                <a:lnTo>
                  <a:pt x="1886115" y="76111"/>
                </a:lnTo>
                <a:lnTo>
                  <a:pt x="1867065" y="76194"/>
                </a:lnTo>
                <a:lnTo>
                  <a:pt x="1867230" y="114300"/>
                </a:lnTo>
                <a:lnTo>
                  <a:pt x="1981276" y="56641"/>
                </a:lnTo>
                <a:lnTo>
                  <a:pt x="1943600" y="38011"/>
                </a:lnTo>
                <a:close/>
              </a:path>
              <a:path w="1981835" h="114300">
                <a:moveTo>
                  <a:pt x="1866899" y="38094"/>
                </a:moveTo>
                <a:lnTo>
                  <a:pt x="0" y="46266"/>
                </a:lnTo>
                <a:lnTo>
                  <a:pt x="165" y="84366"/>
                </a:lnTo>
                <a:lnTo>
                  <a:pt x="1867065" y="76194"/>
                </a:lnTo>
                <a:lnTo>
                  <a:pt x="1866899" y="38094"/>
                </a:lnTo>
                <a:close/>
              </a:path>
              <a:path w="1981835" h="114300">
                <a:moveTo>
                  <a:pt x="1885950" y="38011"/>
                </a:moveTo>
                <a:lnTo>
                  <a:pt x="1866899" y="38094"/>
                </a:lnTo>
                <a:lnTo>
                  <a:pt x="1867065" y="76194"/>
                </a:lnTo>
                <a:lnTo>
                  <a:pt x="1886115" y="76111"/>
                </a:lnTo>
                <a:lnTo>
                  <a:pt x="1885950" y="38011"/>
                </a:lnTo>
                <a:close/>
              </a:path>
              <a:path w="1981835" h="114300">
                <a:moveTo>
                  <a:pt x="1866734" y="0"/>
                </a:moveTo>
                <a:lnTo>
                  <a:pt x="1866899" y="38094"/>
                </a:lnTo>
                <a:lnTo>
                  <a:pt x="1943600" y="38011"/>
                </a:lnTo>
                <a:lnTo>
                  <a:pt x="1866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xmlns="" id="{32EACD52-78E1-524C-A072-AFAC07656C9D}"/>
              </a:ext>
            </a:extLst>
          </p:cNvPr>
          <p:cNvSpPr/>
          <p:nvPr/>
        </p:nvSpPr>
        <p:spPr>
          <a:xfrm>
            <a:off x="7048501" y="4102023"/>
            <a:ext cx="3158913" cy="388620"/>
          </a:xfrm>
          <a:custGeom>
            <a:avLst/>
            <a:gdLst/>
            <a:ahLst/>
            <a:cxnLst/>
            <a:rect l="l" t="t" r="r" b="b"/>
            <a:pathLst>
              <a:path w="2369184" h="291464">
                <a:moveTo>
                  <a:pt x="2368641" y="0"/>
                </a:moveTo>
                <a:lnTo>
                  <a:pt x="2361472" y="45963"/>
                </a:lnTo>
                <a:lnTo>
                  <a:pt x="2341509" y="85883"/>
                </a:lnTo>
                <a:lnTo>
                  <a:pt x="2311068" y="117362"/>
                </a:lnTo>
                <a:lnTo>
                  <a:pt x="2272467" y="138006"/>
                </a:lnTo>
                <a:lnTo>
                  <a:pt x="2228021" y="145420"/>
                </a:lnTo>
                <a:lnTo>
                  <a:pt x="1331190" y="145420"/>
                </a:lnTo>
                <a:lnTo>
                  <a:pt x="1286744" y="152833"/>
                </a:lnTo>
                <a:lnTo>
                  <a:pt x="1248143" y="173477"/>
                </a:lnTo>
                <a:lnTo>
                  <a:pt x="1217702" y="204956"/>
                </a:lnTo>
                <a:lnTo>
                  <a:pt x="1197739" y="244875"/>
                </a:lnTo>
                <a:lnTo>
                  <a:pt x="1190570" y="290839"/>
                </a:lnTo>
                <a:lnTo>
                  <a:pt x="1183402" y="244875"/>
                </a:lnTo>
                <a:lnTo>
                  <a:pt x="1163442" y="204956"/>
                </a:lnTo>
                <a:lnTo>
                  <a:pt x="1133004" y="173477"/>
                </a:lnTo>
                <a:lnTo>
                  <a:pt x="1094405" y="152833"/>
                </a:lnTo>
                <a:lnTo>
                  <a:pt x="1049960" y="145420"/>
                </a:lnTo>
                <a:lnTo>
                  <a:pt x="140613" y="145420"/>
                </a:lnTo>
                <a:lnTo>
                  <a:pt x="96168" y="138006"/>
                </a:lnTo>
                <a:lnTo>
                  <a:pt x="57568" y="117362"/>
                </a:lnTo>
                <a:lnTo>
                  <a:pt x="27130" y="85883"/>
                </a:lnTo>
                <a:lnTo>
                  <a:pt x="7168" y="45963"/>
                </a:lnTo>
                <a:lnTo>
                  <a:pt x="0" y="0"/>
                </a:lnTo>
              </a:path>
            </a:pathLst>
          </a:custGeom>
          <a:ln w="9525">
            <a:solidFill>
              <a:srgbClr val="9611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xmlns="" id="{3876DDC5-EDA4-E04D-8E49-778A7C96D4BE}"/>
              </a:ext>
            </a:extLst>
          </p:cNvPr>
          <p:cNvSpPr txBox="1"/>
          <p:nvPr/>
        </p:nvSpPr>
        <p:spPr>
          <a:xfrm>
            <a:off x="8054707" y="3063169"/>
            <a:ext cx="114554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961100"/>
                </a:solidFill>
                <a:latin typeface="Georgia"/>
                <a:cs typeface="Georgia"/>
              </a:rPr>
              <a:t>v</a:t>
            </a:r>
            <a:r>
              <a:rPr sz="3200" spc="7" dirty="0">
                <a:solidFill>
                  <a:srgbClr val="961100"/>
                </a:solidFill>
                <a:latin typeface="Georgia"/>
                <a:cs typeface="Georgia"/>
              </a:rPr>
              <a:t>e</a:t>
            </a:r>
            <a:r>
              <a:rPr sz="3200" dirty="0">
                <a:solidFill>
                  <a:srgbClr val="961100"/>
                </a:solidFill>
                <a:latin typeface="Georgia"/>
                <a:cs typeface="Georgia"/>
              </a:rPr>
              <a:t>c</a:t>
            </a:r>
            <a:r>
              <a:rPr lang="en-US" sz="3200" dirty="0">
                <a:solidFill>
                  <a:srgbClr val="961100"/>
                </a:solidFill>
                <a:latin typeface="Georgia"/>
                <a:cs typeface="Georgia"/>
              </a:rPr>
              <a:t>tor</a:t>
            </a:r>
            <a:endParaRPr sz="3200" dirty="0">
              <a:latin typeface="Georgia"/>
              <a:cs typeface="Georgia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xmlns="" id="{CD285DCB-A00C-2442-8424-1EA88B9BD86F}"/>
              </a:ext>
            </a:extLst>
          </p:cNvPr>
          <p:cNvSpPr txBox="1"/>
          <p:nvPr/>
        </p:nvSpPr>
        <p:spPr>
          <a:xfrm>
            <a:off x="4806334" y="3092948"/>
            <a:ext cx="2044081" cy="735244"/>
          </a:xfrm>
          <a:prstGeom prst="rect">
            <a:avLst/>
          </a:prstGeom>
        </p:spPr>
        <p:txBody>
          <a:bodyPr vert="horz" wrap="square" lIns="0" tIns="24045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lang="en-US" sz="3200" spc="125" dirty="0" err="1">
                <a:latin typeface="DejaVu Sans"/>
                <a:cs typeface="DejaVu Sans"/>
              </a:rPr>
              <a:t>f:</a:t>
            </a:r>
            <a:r>
              <a:rPr lang="en-US" sz="3200" spc="-585" dirty="0" err="1">
                <a:latin typeface="DejaVu Sans"/>
                <a:cs typeface="DejaVu Sans"/>
              </a:rPr>
              <a:t>v</a:t>
            </a:r>
            <a:r>
              <a:rPr lang="en-US" sz="3200" spc="-635" dirty="0">
                <a:latin typeface="DejaVu Sans"/>
                <a:cs typeface="DejaVu Sans"/>
              </a:rPr>
              <a:t>   </a:t>
            </a:r>
            <a:r>
              <a:rPr lang="en-US" sz="3200" dirty="0">
                <a:latin typeface="DejaVu Sans"/>
                <a:cs typeface="DejaVu Sans"/>
              </a:rPr>
              <a:t>→ </a:t>
            </a:r>
            <a:r>
              <a:rPr lang="en-US" sz="3200" spc="-185" dirty="0" err="1">
                <a:latin typeface="DejaVu Sans"/>
                <a:cs typeface="DejaVu Sans"/>
              </a:rPr>
              <a:t>ℝ</a:t>
            </a:r>
            <a:r>
              <a:rPr lang="en-US" sz="3600" spc="-277" baseline="27777" dirty="0" err="1">
                <a:latin typeface="DejaVu Sans"/>
                <a:cs typeface="DejaVu Sans"/>
              </a:rPr>
              <a:t>d</a:t>
            </a:r>
            <a:endParaRPr lang="en-US" sz="3600" baseline="27777" dirty="0">
              <a:latin typeface="DejaVu Sans"/>
              <a:cs typeface="DejaVu Sans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xmlns="" id="{EBFBEE45-893A-6C49-83F5-F32F4BF286D5}"/>
              </a:ext>
            </a:extLst>
          </p:cNvPr>
          <p:cNvSpPr txBox="1"/>
          <p:nvPr/>
        </p:nvSpPr>
        <p:spPr>
          <a:xfrm>
            <a:off x="6997496" y="4119170"/>
            <a:ext cx="3056467" cy="1673108"/>
          </a:xfrm>
          <a:prstGeom prst="rect">
            <a:avLst/>
          </a:prstGeom>
        </p:spPr>
        <p:txBody>
          <a:bodyPr vert="horz" wrap="square" lIns="0" tIns="254847" rIns="0" bIns="0" rtlCol="0">
            <a:spAutoFit/>
          </a:bodyPr>
          <a:lstStyle/>
          <a:p>
            <a:pPr marL="1492636">
              <a:spcBef>
                <a:spcPts val="2007"/>
              </a:spcBef>
            </a:pPr>
            <a:r>
              <a:rPr sz="4800" spc="-369" baseline="-20833" dirty="0" err="1">
                <a:latin typeface="DejaVu Sans"/>
                <a:cs typeface="DejaVu Sans"/>
              </a:rPr>
              <a:t>ℝ</a:t>
            </a:r>
            <a:r>
              <a:rPr lang="en-US" sz="2400" spc="-247" dirty="0" err="1">
                <a:latin typeface="DejaVu Sans"/>
                <a:cs typeface="DejaVu Sans"/>
              </a:rPr>
              <a:t>d</a:t>
            </a:r>
            <a:endParaRPr sz="2400" dirty="0">
              <a:latin typeface="DejaVu Sans"/>
              <a:cs typeface="DejaVu Sans"/>
            </a:endParaRPr>
          </a:p>
          <a:p>
            <a:pPr marL="783994" marR="6773" indent="-767907">
              <a:lnSpc>
                <a:spcPts val="2787"/>
              </a:lnSpc>
              <a:spcBef>
                <a:spcPts val="1580"/>
              </a:spcBef>
            </a:pPr>
            <a:r>
              <a:rPr sz="2400" spc="-80" dirty="0">
                <a:latin typeface="Arial"/>
                <a:cs typeface="Arial"/>
              </a:rPr>
              <a:t>Feature </a:t>
            </a:r>
            <a:r>
              <a:rPr sz="2400" spc="-47" dirty="0">
                <a:latin typeface="Arial"/>
                <a:cs typeface="Arial"/>
              </a:rPr>
              <a:t>representation,  </a:t>
            </a:r>
            <a:r>
              <a:rPr sz="2400" spc="-20" dirty="0">
                <a:latin typeface="Arial"/>
                <a:cs typeface="Arial"/>
              </a:rPr>
              <a:t>embedding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xmlns="" id="{071FAF69-A30B-7849-BB84-901640A34A54}"/>
              </a:ext>
            </a:extLst>
          </p:cNvPr>
          <p:cNvSpPr/>
          <p:nvPr/>
        </p:nvSpPr>
        <p:spPr>
          <a:xfrm>
            <a:off x="3187700" y="3126147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0" y="138410"/>
                </a:moveTo>
                <a:lnTo>
                  <a:pt x="6992" y="94661"/>
                </a:lnTo>
                <a:lnTo>
                  <a:pt x="26463" y="56666"/>
                </a:lnTo>
                <a:lnTo>
                  <a:pt x="56155" y="26705"/>
                </a:lnTo>
                <a:lnTo>
                  <a:pt x="93806" y="7056"/>
                </a:lnTo>
                <a:lnTo>
                  <a:pt x="137160" y="0"/>
                </a:lnTo>
                <a:lnTo>
                  <a:pt x="180513" y="7056"/>
                </a:lnTo>
                <a:lnTo>
                  <a:pt x="218164" y="26705"/>
                </a:lnTo>
                <a:lnTo>
                  <a:pt x="247856" y="56666"/>
                </a:lnTo>
                <a:lnTo>
                  <a:pt x="267327" y="94661"/>
                </a:lnTo>
                <a:lnTo>
                  <a:pt x="274320" y="138410"/>
                </a:lnTo>
                <a:lnTo>
                  <a:pt x="267327" y="182158"/>
                </a:lnTo>
                <a:lnTo>
                  <a:pt x="247856" y="220153"/>
                </a:lnTo>
                <a:lnTo>
                  <a:pt x="218164" y="250115"/>
                </a:lnTo>
                <a:lnTo>
                  <a:pt x="180513" y="269764"/>
                </a:lnTo>
                <a:lnTo>
                  <a:pt x="137160" y="276821"/>
                </a:lnTo>
                <a:lnTo>
                  <a:pt x="93806" y="269764"/>
                </a:lnTo>
                <a:lnTo>
                  <a:pt x="56155" y="250115"/>
                </a:lnTo>
                <a:lnTo>
                  <a:pt x="26463" y="220153"/>
                </a:lnTo>
                <a:lnTo>
                  <a:pt x="6992" y="182158"/>
                </a:lnTo>
                <a:lnTo>
                  <a:pt x="0" y="138410"/>
                </a:lnTo>
                <a:close/>
              </a:path>
            </a:pathLst>
          </a:custGeom>
          <a:ln w="28575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E4076D38-A2AA-A041-963F-9795BC265F1E}"/>
              </a:ext>
            </a:extLst>
          </p:cNvPr>
          <p:cNvSpPr/>
          <p:nvPr/>
        </p:nvSpPr>
        <p:spPr>
          <a:xfrm>
            <a:off x="2586832" y="3716308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0" y="138410"/>
                </a:moveTo>
                <a:lnTo>
                  <a:pt x="6992" y="94661"/>
                </a:lnTo>
                <a:lnTo>
                  <a:pt x="26463" y="56666"/>
                </a:lnTo>
                <a:lnTo>
                  <a:pt x="56155" y="26705"/>
                </a:lnTo>
                <a:lnTo>
                  <a:pt x="93806" y="7056"/>
                </a:lnTo>
                <a:lnTo>
                  <a:pt x="137160" y="0"/>
                </a:lnTo>
                <a:lnTo>
                  <a:pt x="180513" y="7056"/>
                </a:lnTo>
                <a:lnTo>
                  <a:pt x="218164" y="26705"/>
                </a:lnTo>
                <a:lnTo>
                  <a:pt x="247856" y="56666"/>
                </a:lnTo>
                <a:lnTo>
                  <a:pt x="267327" y="94661"/>
                </a:lnTo>
                <a:lnTo>
                  <a:pt x="274320" y="138410"/>
                </a:lnTo>
                <a:lnTo>
                  <a:pt x="267327" y="182158"/>
                </a:lnTo>
                <a:lnTo>
                  <a:pt x="247856" y="220153"/>
                </a:lnTo>
                <a:lnTo>
                  <a:pt x="218164" y="250115"/>
                </a:lnTo>
                <a:lnTo>
                  <a:pt x="180513" y="269764"/>
                </a:lnTo>
                <a:lnTo>
                  <a:pt x="137160" y="276821"/>
                </a:lnTo>
                <a:lnTo>
                  <a:pt x="93806" y="269764"/>
                </a:lnTo>
                <a:lnTo>
                  <a:pt x="56155" y="250115"/>
                </a:lnTo>
                <a:lnTo>
                  <a:pt x="26463" y="220153"/>
                </a:lnTo>
                <a:lnTo>
                  <a:pt x="6992" y="182158"/>
                </a:lnTo>
                <a:lnTo>
                  <a:pt x="0" y="138410"/>
                </a:lnTo>
                <a:close/>
              </a:path>
            </a:pathLst>
          </a:custGeom>
          <a:ln w="28575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xmlns="" id="{EAE543D8-3365-934E-B560-861D21E62D4B}"/>
              </a:ext>
            </a:extLst>
          </p:cNvPr>
          <p:cNvSpPr/>
          <p:nvPr/>
        </p:nvSpPr>
        <p:spPr>
          <a:xfrm>
            <a:off x="3395657" y="4614828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0" y="138410"/>
                </a:moveTo>
                <a:lnTo>
                  <a:pt x="6992" y="94661"/>
                </a:lnTo>
                <a:lnTo>
                  <a:pt x="26463" y="56666"/>
                </a:lnTo>
                <a:lnTo>
                  <a:pt x="56155" y="26705"/>
                </a:lnTo>
                <a:lnTo>
                  <a:pt x="93806" y="7056"/>
                </a:lnTo>
                <a:lnTo>
                  <a:pt x="137160" y="0"/>
                </a:lnTo>
                <a:lnTo>
                  <a:pt x="180513" y="7056"/>
                </a:lnTo>
                <a:lnTo>
                  <a:pt x="218164" y="26705"/>
                </a:lnTo>
                <a:lnTo>
                  <a:pt x="247856" y="56666"/>
                </a:lnTo>
                <a:lnTo>
                  <a:pt x="267327" y="94661"/>
                </a:lnTo>
                <a:lnTo>
                  <a:pt x="274320" y="138410"/>
                </a:lnTo>
                <a:lnTo>
                  <a:pt x="267327" y="182158"/>
                </a:lnTo>
                <a:lnTo>
                  <a:pt x="247856" y="220153"/>
                </a:lnTo>
                <a:lnTo>
                  <a:pt x="218164" y="250115"/>
                </a:lnTo>
                <a:lnTo>
                  <a:pt x="180513" y="269764"/>
                </a:lnTo>
                <a:lnTo>
                  <a:pt x="137160" y="276821"/>
                </a:lnTo>
                <a:lnTo>
                  <a:pt x="93806" y="269764"/>
                </a:lnTo>
                <a:lnTo>
                  <a:pt x="56155" y="250115"/>
                </a:lnTo>
                <a:lnTo>
                  <a:pt x="26463" y="220153"/>
                </a:lnTo>
                <a:lnTo>
                  <a:pt x="6992" y="182158"/>
                </a:lnTo>
                <a:lnTo>
                  <a:pt x="0" y="138410"/>
                </a:lnTo>
                <a:close/>
              </a:path>
            </a:pathLst>
          </a:custGeom>
          <a:ln w="28575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xmlns="" id="{95615250-E9DA-3744-920C-BFBE4C4CD037}"/>
              </a:ext>
            </a:extLst>
          </p:cNvPr>
          <p:cNvSpPr/>
          <p:nvPr/>
        </p:nvSpPr>
        <p:spPr>
          <a:xfrm>
            <a:off x="2044701" y="4489812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20" h="276860">
                <a:moveTo>
                  <a:pt x="0" y="138410"/>
                </a:moveTo>
                <a:lnTo>
                  <a:pt x="6992" y="94661"/>
                </a:lnTo>
                <a:lnTo>
                  <a:pt x="26463" y="56666"/>
                </a:lnTo>
                <a:lnTo>
                  <a:pt x="56155" y="26705"/>
                </a:lnTo>
                <a:lnTo>
                  <a:pt x="93806" y="7056"/>
                </a:lnTo>
                <a:lnTo>
                  <a:pt x="137160" y="0"/>
                </a:lnTo>
                <a:lnTo>
                  <a:pt x="180513" y="7056"/>
                </a:lnTo>
                <a:lnTo>
                  <a:pt x="218164" y="26705"/>
                </a:lnTo>
                <a:lnTo>
                  <a:pt x="247856" y="56666"/>
                </a:lnTo>
                <a:lnTo>
                  <a:pt x="267327" y="94661"/>
                </a:lnTo>
                <a:lnTo>
                  <a:pt x="274320" y="138410"/>
                </a:lnTo>
                <a:lnTo>
                  <a:pt x="267327" y="182158"/>
                </a:lnTo>
                <a:lnTo>
                  <a:pt x="247856" y="220153"/>
                </a:lnTo>
                <a:lnTo>
                  <a:pt x="218164" y="250115"/>
                </a:lnTo>
                <a:lnTo>
                  <a:pt x="180513" y="269764"/>
                </a:lnTo>
                <a:lnTo>
                  <a:pt x="137160" y="276821"/>
                </a:lnTo>
                <a:lnTo>
                  <a:pt x="93806" y="269764"/>
                </a:lnTo>
                <a:lnTo>
                  <a:pt x="56155" y="250115"/>
                </a:lnTo>
                <a:lnTo>
                  <a:pt x="26463" y="220153"/>
                </a:lnTo>
                <a:lnTo>
                  <a:pt x="6992" y="182158"/>
                </a:lnTo>
                <a:lnTo>
                  <a:pt x="0" y="138410"/>
                </a:lnTo>
                <a:close/>
              </a:path>
            </a:pathLst>
          </a:custGeom>
          <a:ln w="28575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xmlns="" id="{C92FC37C-103C-EE4D-9ABA-D2DB6900E027}"/>
              </a:ext>
            </a:extLst>
          </p:cNvPr>
          <p:cNvSpPr/>
          <p:nvPr/>
        </p:nvSpPr>
        <p:spPr>
          <a:xfrm>
            <a:off x="1701801" y="3260293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20" h="276860">
                <a:moveTo>
                  <a:pt x="0" y="138410"/>
                </a:moveTo>
                <a:lnTo>
                  <a:pt x="6992" y="94661"/>
                </a:lnTo>
                <a:lnTo>
                  <a:pt x="26463" y="56666"/>
                </a:lnTo>
                <a:lnTo>
                  <a:pt x="56155" y="26705"/>
                </a:lnTo>
                <a:lnTo>
                  <a:pt x="93806" y="7056"/>
                </a:lnTo>
                <a:lnTo>
                  <a:pt x="137160" y="0"/>
                </a:lnTo>
                <a:lnTo>
                  <a:pt x="180513" y="7056"/>
                </a:lnTo>
                <a:lnTo>
                  <a:pt x="218164" y="26705"/>
                </a:lnTo>
                <a:lnTo>
                  <a:pt x="247856" y="56666"/>
                </a:lnTo>
                <a:lnTo>
                  <a:pt x="267327" y="94661"/>
                </a:lnTo>
                <a:lnTo>
                  <a:pt x="274320" y="138410"/>
                </a:lnTo>
                <a:lnTo>
                  <a:pt x="267327" y="182158"/>
                </a:lnTo>
                <a:lnTo>
                  <a:pt x="247856" y="220153"/>
                </a:lnTo>
                <a:lnTo>
                  <a:pt x="218164" y="250115"/>
                </a:lnTo>
                <a:lnTo>
                  <a:pt x="180513" y="269764"/>
                </a:lnTo>
                <a:lnTo>
                  <a:pt x="137160" y="276821"/>
                </a:lnTo>
                <a:lnTo>
                  <a:pt x="93806" y="269764"/>
                </a:lnTo>
                <a:lnTo>
                  <a:pt x="56155" y="250115"/>
                </a:lnTo>
                <a:lnTo>
                  <a:pt x="26463" y="220153"/>
                </a:lnTo>
                <a:lnTo>
                  <a:pt x="6992" y="182158"/>
                </a:lnTo>
                <a:lnTo>
                  <a:pt x="0" y="138410"/>
                </a:lnTo>
                <a:close/>
              </a:path>
            </a:pathLst>
          </a:custGeom>
          <a:ln w="28575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xmlns="" id="{875C01BA-BA48-2640-ACF2-A6A192CDC6B2}"/>
              </a:ext>
            </a:extLst>
          </p:cNvPr>
          <p:cNvSpPr/>
          <p:nvPr/>
        </p:nvSpPr>
        <p:spPr>
          <a:xfrm>
            <a:off x="3814757" y="3716308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0" y="138410"/>
                </a:moveTo>
                <a:lnTo>
                  <a:pt x="6992" y="94661"/>
                </a:lnTo>
                <a:lnTo>
                  <a:pt x="26463" y="56666"/>
                </a:lnTo>
                <a:lnTo>
                  <a:pt x="56155" y="26705"/>
                </a:lnTo>
                <a:lnTo>
                  <a:pt x="93806" y="7056"/>
                </a:lnTo>
                <a:lnTo>
                  <a:pt x="137160" y="0"/>
                </a:lnTo>
                <a:lnTo>
                  <a:pt x="180513" y="7056"/>
                </a:lnTo>
                <a:lnTo>
                  <a:pt x="218164" y="26705"/>
                </a:lnTo>
                <a:lnTo>
                  <a:pt x="247856" y="56666"/>
                </a:lnTo>
                <a:lnTo>
                  <a:pt x="267327" y="94661"/>
                </a:lnTo>
                <a:lnTo>
                  <a:pt x="274320" y="138410"/>
                </a:lnTo>
                <a:lnTo>
                  <a:pt x="267327" y="182158"/>
                </a:lnTo>
                <a:lnTo>
                  <a:pt x="247856" y="220153"/>
                </a:lnTo>
                <a:lnTo>
                  <a:pt x="218164" y="250115"/>
                </a:lnTo>
                <a:lnTo>
                  <a:pt x="180513" y="269764"/>
                </a:lnTo>
                <a:lnTo>
                  <a:pt x="137160" y="276821"/>
                </a:lnTo>
                <a:lnTo>
                  <a:pt x="93806" y="269764"/>
                </a:lnTo>
                <a:lnTo>
                  <a:pt x="56155" y="250115"/>
                </a:lnTo>
                <a:lnTo>
                  <a:pt x="26463" y="220153"/>
                </a:lnTo>
                <a:lnTo>
                  <a:pt x="6992" y="182158"/>
                </a:lnTo>
                <a:lnTo>
                  <a:pt x="0" y="138410"/>
                </a:lnTo>
                <a:close/>
              </a:path>
            </a:pathLst>
          </a:custGeom>
          <a:ln w="28575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xmlns="" id="{9431FE03-D297-464B-B09C-547529230900}"/>
              </a:ext>
            </a:extLst>
          </p:cNvPr>
          <p:cNvSpPr txBox="1"/>
          <p:nvPr/>
        </p:nvSpPr>
        <p:spPr>
          <a:xfrm>
            <a:off x="3749834" y="3052086"/>
            <a:ext cx="922867" cy="1041247"/>
          </a:xfrm>
          <a:prstGeom prst="rect">
            <a:avLst/>
          </a:prstGeom>
        </p:spPr>
        <p:txBody>
          <a:bodyPr vert="horz" wrap="square" lIns="0" tIns="58420" rIns="0" bIns="0" rtlCol="0">
            <a:spAutoFit/>
          </a:bodyPr>
          <a:lstStyle/>
          <a:p>
            <a:pPr marL="16933">
              <a:spcBef>
                <a:spcPts val="460"/>
              </a:spcBef>
            </a:pPr>
            <a:r>
              <a:rPr sz="3200" spc="-13" dirty="0">
                <a:solidFill>
                  <a:srgbClr val="961100"/>
                </a:solidFill>
                <a:latin typeface="Georgia"/>
                <a:cs typeface="Georgia"/>
              </a:rPr>
              <a:t>n</a:t>
            </a:r>
            <a:r>
              <a:rPr sz="3200" spc="7" dirty="0">
                <a:solidFill>
                  <a:srgbClr val="961100"/>
                </a:solidFill>
                <a:latin typeface="Georgia"/>
                <a:cs typeface="Georgia"/>
              </a:rPr>
              <a:t>o</a:t>
            </a:r>
            <a:r>
              <a:rPr sz="3200" spc="-7" dirty="0">
                <a:solidFill>
                  <a:srgbClr val="961100"/>
                </a:solidFill>
                <a:latin typeface="Georgia"/>
                <a:cs typeface="Georgia"/>
              </a:rPr>
              <a:t>d</a:t>
            </a:r>
            <a:r>
              <a:rPr sz="3200" dirty="0">
                <a:solidFill>
                  <a:srgbClr val="961100"/>
                </a:solidFill>
                <a:latin typeface="Georgia"/>
                <a:cs typeface="Georgia"/>
              </a:rPr>
              <a:t>e</a:t>
            </a:r>
            <a:endParaRPr sz="3200" dirty="0">
              <a:latin typeface="Georgia"/>
              <a:cs typeface="Georgia"/>
            </a:endParaRPr>
          </a:p>
          <a:p>
            <a:pPr marL="126150">
              <a:spcBef>
                <a:spcPts val="293"/>
              </a:spcBef>
            </a:pPr>
            <a:r>
              <a:rPr lang="en-US" sz="2933" spc="-60" dirty="0">
                <a:latin typeface="Arial"/>
                <a:cs typeface="Arial"/>
              </a:rPr>
              <a:t>v</a:t>
            </a:r>
            <a:endParaRPr sz="2933" dirty="0">
              <a:latin typeface="Arial"/>
              <a:cs typeface="Arial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xmlns="" id="{93AB7809-7720-F14C-A331-0594DD1AAE7A}"/>
              </a:ext>
            </a:extLst>
          </p:cNvPr>
          <p:cNvSpPr/>
          <p:nvPr/>
        </p:nvSpPr>
        <p:spPr>
          <a:xfrm>
            <a:off x="4041139" y="4333597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0" y="138410"/>
                </a:moveTo>
                <a:lnTo>
                  <a:pt x="6992" y="94661"/>
                </a:lnTo>
                <a:lnTo>
                  <a:pt x="26463" y="56666"/>
                </a:lnTo>
                <a:lnTo>
                  <a:pt x="56155" y="26705"/>
                </a:lnTo>
                <a:lnTo>
                  <a:pt x="93806" y="7056"/>
                </a:lnTo>
                <a:lnTo>
                  <a:pt x="137160" y="0"/>
                </a:lnTo>
                <a:lnTo>
                  <a:pt x="180513" y="7056"/>
                </a:lnTo>
                <a:lnTo>
                  <a:pt x="218164" y="26705"/>
                </a:lnTo>
                <a:lnTo>
                  <a:pt x="247856" y="56666"/>
                </a:lnTo>
                <a:lnTo>
                  <a:pt x="267327" y="94661"/>
                </a:lnTo>
                <a:lnTo>
                  <a:pt x="274320" y="138410"/>
                </a:lnTo>
                <a:lnTo>
                  <a:pt x="267327" y="182158"/>
                </a:lnTo>
                <a:lnTo>
                  <a:pt x="247856" y="220153"/>
                </a:lnTo>
                <a:lnTo>
                  <a:pt x="218164" y="250115"/>
                </a:lnTo>
                <a:lnTo>
                  <a:pt x="180513" y="269764"/>
                </a:lnTo>
                <a:lnTo>
                  <a:pt x="137160" y="276821"/>
                </a:lnTo>
                <a:lnTo>
                  <a:pt x="93806" y="269764"/>
                </a:lnTo>
                <a:lnTo>
                  <a:pt x="56155" y="250115"/>
                </a:lnTo>
                <a:lnTo>
                  <a:pt x="26463" y="220153"/>
                </a:lnTo>
                <a:lnTo>
                  <a:pt x="6992" y="182158"/>
                </a:lnTo>
                <a:lnTo>
                  <a:pt x="0" y="138410"/>
                </a:lnTo>
                <a:close/>
              </a:path>
            </a:pathLst>
          </a:custGeom>
          <a:ln w="28575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xmlns="" id="{97D21B45-C0A4-E940-B59D-8417FB20428F}"/>
              </a:ext>
            </a:extLst>
          </p:cNvPr>
          <p:cNvSpPr/>
          <p:nvPr/>
        </p:nvSpPr>
        <p:spPr>
          <a:xfrm>
            <a:off x="2067562" y="3444833"/>
            <a:ext cx="573193" cy="325967"/>
          </a:xfrm>
          <a:custGeom>
            <a:avLst/>
            <a:gdLst/>
            <a:ahLst/>
            <a:cxnLst/>
            <a:rect l="l" t="t" r="r" b="b"/>
            <a:pathLst>
              <a:path w="429894" h="244475">
                <a:moveTo>
                  <a:pt x="0" y="0"/>
                </a:moveTo>
                <a:lnTo>
                  <a:pt x="429626" y="244135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xmlns="" id="{55EB92C3-7DD0-B749-AD5C-16D59DF5E9DB}"/>
              </a:ext>
            </a:extLst>
          </p:cNvPr>
          <p:cNvSpPr/>
          <p:nvPr/>
        </p:nvSpPr>
        <p:spPr>
          <a:xfrm>
            <a:off x="1884683" y="3629390"/>
            <a:ext cx="342900" cy="861060"/>
          </a:xfrm>
          <a:custGeom>
            <a:avLst/>
            <a:gdLst/>
            <a:ahLst/>
            <a:cxnLst/>
            <a:rect l="l" t="t" r="r" b="b"/>
            <a:pathLst>
              <a:path w="257175" h="645795">
                <a:moveTo>
                  <a:pt x="0" y="0"/>
                </a:moveTo>
                <a:lnTo>
                  <a:pt x="257175" y="645318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xmlns="" id="{5A179E19-14C4-6645-9935-6EF71185D16D}"/>
              </a:ext>
            </a:extLst>
          </p:cNvPr>
          <p:cNvSpPr/>
          <p:nvPr/>
        </p:nvSpPr>
        <p:spPr>
          <a:xfrm>
            <a:off x="2410463" y="4674359"/>
            <a:ext cx="985520" cy="125307"/>
          </a:xfrm>
          <a:custGeom>
            <a:avLst/>
            <a:gdLst/>
            <a:ahLst/>
            <a:cxnLst/>
            <a:rect l="l" t="t" r="r" b="b"/>
            <a:pathLst>
              <a:path w="739140" h="93979">
                <a:moveTo>
                  <a:pt x="0" y="0"/>
                </a:moveTo>
                <a:lnTo>
                  <a:pt x="738901" y="93762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xmlns="" id="{ED50E207-92FA-074A-B491-A94A84F3CD5B}"/>
              </a:ext>
            </a:extLst>
          </p:cNvPr>
          <p:cNvSpPr/>
          <p:nvPr/>
        </p:nvSpPr>
        <p:spPr>
          <a:xfrm>
            <a:off x="3761417" y="4648641"/>
            <a:ext cx="333587" cy="151552"/>
          </a:xfrm>
          <a:custGeom>
            <a:avLst/>
            <a:gdLst/>
            <a:ahLst/>
            <a:cxnLst/>
            <a:rect l="l" t="t" r="r" b="b"/>
            <a:pathLst>
              <a:path w="250189" h="113664">
                <a:moveTo>
                  <a:pt x="0" y="113051"/>
                </a:moveTo>
                <a:lnTo>
                  <a:pt x="249962" y="0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xmlns="" id="{2D0C1B37-E5FE-9E48-9B77-D2683F285FA9}"/>
              </a:ext>
            </a:extLst>
          </p:cNvPr>
          <p:cNvSpPr/>
          <p:nvPr/>
        </p:nvSpPr>
        <p:spPr>
          <a:xfrm>
            <a:off x="2356897" y="4031336"/>
            <a:ext cx="283633" cy="513080"/>
          </a:xfrm>
          <a:custGeom>
            <a:avLst/>
            <a:gdLst/>
            <a:ahLst/>
            <a:cxnLst/>
            <a:rect l="l" t="t" r="r" b="b"/>
            <a:pathLst>
              <a:path w="212725" h="384810">
                <a:moveTo>
                  <a:pt x="212624" y="0"/>
                </a:moveTo>
                <a:lnTo>
                  <a:pt x="0" y="384389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xmlns="" id="{88418B1B-6B75-F041-9F75-E33D81B4A8AC}"/>
              </a:ext>
            </a:extLst>
          </p:cNvPr>
          <p:cNvSpPr/>
          <p:nvPr/>
        </p:nvSpPr>
        <p:spPr>
          <a:xfrm>
            <a:off x="3370575" y="3495242"/>
            <a:ext cx="208280" cy="1120140"/>
          </a:xfrm>
          <a:custGeom>
            <a:avLst/>
            <a:gdLst/>
            <a:ahLst/>
            <a:cxnLst/>
            <a:rect l="l" t="t" r="r" b="b"/>
            <a:pathLst>
              <a:path w="156210" h="840104">
                <a:moveTo>
                  <a:pt x="155972" y="839689"/>
                </a:moveTo>
                <a:lnTo>
                  <a:pt x="0" y="0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xmlns="" id="{1719FF95-D66F-814D-82D2-0C0424274045}"/>
              </a:ext>
            </a:extLst>
          </p:cNvPr>
          <p:cNvSpPr/>
          <p:nvPr/>
        </p:nvSpPr>
        <p:spPr>
          <a:xfrm>
            <a:off x="3499899" y="3441193"/>
            <a:ext cx="369147" cy="329353"/>
          </a:xfrm>
          <a:custGeom>
            <a:avLst/>
            <a:gdLst/>
            <a:ahLst/>
            <a:cxnLst/>
            <a:rect l="l" t="t" r="r" b="b"/>
            <a:pathLst>
              <a:path w="276860" h="247014">
                <a:moveTo>
                  <a:pt x="0" y="0"/>
                </a:moveTo>
                <a:lnTo>
                  <a:pt x="276324" y="246873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E7C466E9-E42E-174C-A297-60A28B1A0BA7}"/>
              </a:ext>
            </a:extLst>
          </p:cNvPr>
          <p:cNvSpPr/>
          <p:nvPr/>
        </p:nvSpPr>
        <p:spPr>
          <a:xfrm>
            <a:off x="1562100" y="5235617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20" h="276860">
                <a:moveTo>
                  <a:pt x="0" y="138410"/>
                </a:moveTo>
                <a:lnTo>
                  <a:pt x="6992" y="94661"/>
                </a:lnTo>
                <a:lnTo>
                  <a:pt x="26463" y="56666"/>
                </a:lnTo>
                <a:lnTo>
                  <a:pt x="56155" y="26705"/>
                </a:lnTo>
                <a:lnTo>
                  <a:pt x="93806" y="7056"/>
                </a:lnTo>
                <a:lnTo>
                  <a:pt x="137160" y="0"/>
                </a:lnTo>
                <a:lnTo>
                  <a:pt x="180513" y="7056"/>
                </a:lnTo>
                <a:lnTo>
                  <a:pt x="218164" y="26705"/>
                </a:lnTo>
                <a:lnTo>
                  <a:pt x="247856" y="56666"/>
                </a:lnTo>
                <a:lnTo>
                  <a:pt x="267327" y="94661"/>
                </a:lnTo>
                <a:lnTo>
                  <a:pt x="274320" y="138410"/>
                </a:lnTo>
                <a:lnTo>
                  <a:pt x="267327" y="182158"/>
                </a:lnTo>
                <a:lnTo>
                  <a:pt x="247856" y="220153"/>
                </a:lnTo>
                <a:lnTo>
                  <a:pt x="218164" y="250115"/>
                </a:lnTo>
                <a:lnTo>
                  <a:pt x="180513" y="269764"/>
                </a:lnTo>
                <a:lnTo>
                  <a:pt x="137160" y="276821"/>
                </a:lnTo>
                <a:lnTo>
                  <a:pt x="93806" y="269764"/>
                </a:lnTo>
                <a:lnTo>
                  <a:pt x="56155" y="250115"/>
                </a:lnTo>
                <a:lnTo>
                  <a:pt x="26463" y="220153"/>
                </a:lnTo>
                <a:lnTo>
                  <a:pt x="6992" y="182158"/>
                </a:lnTo>
                <a:lnTo>
                  <a:pt x="0" y="138410"/>
                </a:lnTo>
                <a:close/>
              </a:path>
            </a:pathLst>
          </a:custGeom>
          <a:ln w="28575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xmlns="" id="{A1CB269B-A636-224F-9583-1529DD9961DB}"/>
              </a:ext>
            </a:extLst>
          </p:cNvPr>
          <p:cNvSpPr/>
          <p:nvPr/>
        </p:nvSpPr>
        <p:spPr>
          <a:xfrm>
            <a:off x="1744979" y="4804854"/>
            <a:ext cx="353907" cy="430953"/>
          </a:xfrm>
          <a:custGeom>
            <a:avLst/>
            <a:gdLst/>
            <a:ahLst/>
            <a:cxnLst/>
            <a:rect l="l" t="t" r="r" b="b"/>
            <a:pathLst>
              <a:path w="265430" h="323214">
                <a:moveTo>
                  <a:pt x="264964" y="0"/>
                </a:moveTo>
                <a:lnTo>
                  <a:pt x="0" y="323073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xmlns="" id="{C511F4F7-06AD-354C-B47C-5AD3B8E2AEEB}"/>
              </a:ext>
            </a:extLst>
          </p:cNvPr>
          <p:cNvSpPr/>
          <p:nvPr/>
        </p:nvSpPr>
        <p:spPr>
          <a:xfrm>
            <a:off x="2679701" y="5247997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0" y="138410"/>
                </a:moveTo>
                <a:lnTo>
                  <a:pt x="6992" y="94661"/>
                </a:lnTo>
                <a:lnTo>
                  <a:pt x="26463" y="56666"/>
                </a:lnTo>
                <a:lnTo>
                  <a:pt x="56155" y="26705"/>
                </a:lnTo>
                <a:lnTo>
                  <a:pt x="93806" y="7056"/>
                </a:lnTo>
                <a:lnTo>
                  <a:pt x="137160" y="0"/>
                </a:lnTo>
                <a:lnTo>
                  <a:pt x="180513" y="7056"/>
                </a:lnTo>
                <a:lnTo>
                  <a:pt x="218164" y="26705"/>
                </a:lnTo>
                <a:lnTo>
                  <a:pt x="247856" y="56666"/>
                </a:lnTo>
                <a:lnTo>
                  <a:pt x="267327" y="94661"/>
                </a:lnTo>
                <a:lnTo>
                  <a:pt x="274320" y="138410"/>
                </a:lnTo>
                <a:lnTo>
                  <a:pt x="267327" y="182158"/>
                </a:lnTo>
                <a:lnTo>
                  <a:pt x="247856" y="220153"/>
                </a:lnTo>
                <a:lnTo>
                  <a:pt x="218164" y="250115"/>
                </a:lnTo>
                <a:lnTo>
                  <a:pt x="180513" y="269764"/>
                </a:lnTo>
                <a:lnTo>
                  <a:pt x="137160" y="276821"/>
                </a:lnTo>
                <a:lnTo>
                  <a:pt x="93806" y="269764"/>
                </a:lnTo>
                <a:lnTo>
                  <a:pt x="56155" y="250115"/>
                </a:lnTo>
                <a:lnTo>
                  <a:pt x="26463" y="220153"/>
                </a:lnTo>
                <a:lnTo>
                  <a:pt x="6992" y="182158"/>
                </a:lnTo>
                <a:lnTo>
                  <a:pt x="0" y="138410"/>
                </a:lnTo>
                <a:close/>
              </a:path>
            </a:pathLst>
          </a:custGeom>
          <a:ln w="28575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xmlns="" id="{1E1673EA-5E0D-0F41-8836-3FA78197A7DA}"/>
              </a:ext>
            </a:extLst>
          </p:cNvPr>
          <p:cNvSpPr/>
          <p:nvPr/>
        </p:nvSpPr>
        <p:spPr>
          <a:xfrm>
            <a:off x="2356897" y="4804854"/>
            <a:ext cx="402167" cy="443653"/>
          </a:xfrm>
          <a:custGeom>
            <a:avLst/>
            <a:gdLst/>
            <a:ahLst/>
            <a:cxnLst/>
            <a:rect l="l" t="t" r="r" b="b"/>
            <a:pathLst>
              <a:path w="301625" h="332739">
                <a:moveTo>
                  <a:pt x="0" y="0"/>
                </a:moveTo>
                <a:lnTo>
                  <a:pt x="301040" y="332358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xmlns="" id="{33A89F02-19F2-054A-BB2E-41E5301B311D}"/>
              </a:ext>
            </a:extLst>
          </p:cNvPr>
          <p:cNvSpPr/>
          <p:nvPr/>
        </p:nvSpPr>
        <p:spPr>
          <a:xfrm>
            <a:off x="2899029" y="3441196"/>
            <a:ext cx="342900" cy="329353"/>
          </a:xfrm>
          <a:custGeom>
            <a:avLst/>
            <a:gdLst/>
            <a:ahLst/>
            <a:cxnLst/>
            <a:rect l="l" t="t" r="r" b="b"/>
            <a:pathLst>
              <a:path w="257175" h="247014">
                <a:moveTo>
                  <a:pt x="0" y="246873"/>
                </a:moveTo>
                <a:lnTo>
                  <a:pt x="256677" y="0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1" name="object 30">
            <a:extLst>
              <a:ext uri="{FF2B5EF4-FFF2-40B4-BE49-F238E27FC236}">
                <a16:creationId xmlns:a16="http://schemas.microsoft.com/office/drawing/2014/main" xmlns="" id="{F583C434-1EEE-594C-A8EC-01E9E974F8F4}"/>
              </a:ext>
            </a:extLst>
          </p:cNvPr>
          <p:cNvSpPr/>
          <p:nvPr/>
        </p:nvSpPr>
        <p:spPr>
          <a:xfrm>
            <a:off x="2899028" y="4031337"/>
            <a:ext cx="550333" cy="637540"/>
          </a:xfrm>
          <a:custGeom>
            <a:avLst/>
            <a:gdLst/>
            <a:ahLst/>
            <a:cxnLst/>
            <a:rect l="l" t="t" r="r" b="b"/>
            <a:pathLst>
              <a:path w="412750" h="478154">
                <a:moveTo>
                  <a:pt x="0" y="0"/>
                </a:moveTo>
                <a:lnTo>
                  <a:pt x="412649" y="478151"/>
                </a:lnTo>
              </a:path>
            </a:pathLst>
          </a:custGeom>
          <a:ln w="2857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xmlns="" id="{F3A6B595-7EE1-2246-B1D2-E571C6C90F03}"/>
              </a:ext>
            </a:extLst>
          </p:cNvPr>
          <p:cNvSpPr txBox="1">
            <a:spLocks/>
          </p:cNvSpPr>
          <p:nvPr/>
        </p:nvSpPr>
        <p:spPr>
          <a:xfrm>
            <a:off x="6133465" y="4165113"/>
            <a:ext cx="149860" cy="136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898989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66">
              <a:spcBef>
                <a:spcPts val="100"/>
              </a:spcBef>
            </a:pPr>
            <a:fld id="{81D60167-4931-47E6-BA6A-407CBD079E47}" type="slidenum">
              <a:rPr lang="en-US" spc="-5" smtClean="0"/>
              <a:pPr marL="33866">
                <a:spcBef>
                  <a:spcPts val="100"/>
                </a:spcBef>
              </a:pPr>
              <a:t>19</a:t>
            </a:fld>
            <a:endParaRPr lang="en-US" spc="-7" dirty="0"/>
          </a:p>
        </p:txBody>
      </p:sp>
    </p:spTree>
    <p:extLst>
      <p:ext uri="{BB962C8B-B14F-4D97-AF65-F5344CB8AC3E}">
        <p14:creationId xmlns:p14="http://schemas.microsoft.com/office/powerpoint/2010/main" val="255458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6481c802c_0_46"/>
          <p:cNvSpPr txBox="1">
            <a:spLocks noGrp="1"/>
          </p:cNvSpPr>
          <p:nvPr>
            <p:ph type="sldNum" idx="12"/>
          </p:nvPr>
        </p:nvSpPr>
        <p:spPr>
          <a:xfrm>
            <a:off x="8610600" y="630624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BA9238EC-CCCD-4492-91EC-67D7A0D33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0304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00"/>
            <a:ext cx="12192000" cy="64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41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4697A-035D-4C42-8CFC-98C870DE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47" dirty="0">
                <a:solidFill>
                  <a:srgbClr val="C00000"/>
                </a:solidFill>
              </a:rPr>
              <a:t>Graph Neural Networks: Foundations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F2A73E-5ACA-064A-8258-1FBB6AA4D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node embeddings: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Learning graph-level embeddings: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AF16147-84D0-A342-96B9-5ADCCFE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2D5BC0-9AB8-984D-8A35-C558CB2F0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519" y="2577655"/>
            <a:ext cx="3317550" cy="73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FD9606-8497-9F49-8E5C-DCECFAA8E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379" y="4690766"/>
            <a:ext cx="3003188" cy="5669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0F22E6F2-4AB3-8049-871D-6920F55ABC0B}"/>
              </a:ext>
            </a:extLst>
          </p:cNvPr>
          <p:cNvCxnSpPr>
            <a:cxnSpLocks/>
          </p:cNvCxnSpPr>
          <p:nvPr/>
        </p:nvCxnSpPr>
        <p:spPr>
          <a:xfrm flipH="1">
            <a:off x="5611990" y="2346329"/>
            <a:ext cx="1522483" cy="5059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A2178E-0D83-424C-A456-58BD05C0E93B}"/>
              </a:ext>
            </a:extLst>
          </p:cNvPr>
          <p:cNvSpPr txBox="1"/>
          <p:nvPr/>
        </p:nvSpPr>
        <p:spPr>
          <a:xfrm>
            <a:off x="6764954" y="1943912"/>
            <a:ext cx="177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adjacency matrix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244295E4-C9A5-974A-9EDA-7FFA9074002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1" y="3159783"/>
            <a:ext cx="668953" cy="36933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032C1A-8857-1249-AB46-A8D8F1E40C10}"/>
              </a:ext>
            </a:extLst>
          </p:cNvPr>
          <p:cNvSpPr txBox="1"/>
          <p:nvPr/>
        </p:nvSpPr>
        <p:spPr>
          <a:xfrm>
            <a:off x="5719742" y="3509711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node embeddings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BC49D27-DC34-474E-8C72-EE7D38AC927F}"/>
              </a:ext>
            </a:extLst>
          </p:cNvPr>
          <p:cNvSpPr txBox="1"/>
          <p:nvPr/>
        </p:nvSpPr>
        <p:spPr>
          <a:xfrm>
            <a:off x="1752904" y="3509711"/>
            <a:ext cx="307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Updated node embeddings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1D83BC7-EB0B-2D4C-BCBE-DFCD99F6C505}"/>
              </a:ext>
            </a:extLst>
          </p:cNvPr>
          <p:cNvCxnSpPr>
            <a:cxnSpLocks/>
          </p:cNvCxnSpPr>
          <p:nvPr/>
        </p:nvCxnSpPr>
        <p:spPr>
          <a:xfrm flipV="1">
            <a:off x="3042141" y="3191585"/>
            <a:ext cx="668953" cy="33752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021E56D9-2BD2-8444-9DE7-F4DA70014EA3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5895297" y="5158304"/>
            <a:ext cx="191414" cy="7665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8B39651-F81C-434D-914B-457F53260FF4}"/>
              </a:ext>
            </a:extLst>
          </p:cNvPr>
          <p:cNvSpPr txBox="1"/>
          <p:nvPr/>
        </p:nvSpPr>
        <p:spPr>
          <a:xfrm>
            <a:off x="5448523" y="5924864"/>
            <a:ext cx="127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graph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EA9EF7B-A1C1-F346-9327-1D2D2A24B6BB}"/>
              </a:ext>
            </a:extLst>
          </p:cNvPr>
          <p:cNvSpPr txBox="1"/>
          <p:nvPr/>
        </p:nvSpPr>
        <p:spPr>
          <a:xfrm>
            <a:off x="5246793" y="1955099"/>
            <a:ext cx="140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graph filter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AB165C7D-8E6E-F644-BBE0-3B0C6ED105DB}"/>
              </a:ext>
            </a:extLst>
          </p:cNvPr>
          <p:cNvCxnSpPr>
            <a:cxnSpLocks/>
          </p:cNvCxnSpPr>
          <p:nvPr/>
        </p:nvCxnSpPr>
        <p:spPr>
          <a:xfrm flipH="1">
            <a:off x="5100974" y="2324431"/>
            <a:ext cx="511016" cy="5278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40A8A01-7DF8-9D46-AC15-1819A44F1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913" y="2784178"/>
            <a:ext cx="1227523" cy="423893"/>
          </a:xfrm>
          <a:prstGeom prst="rect">
            <a:avLst/>
          </a:prstGeom>
        </p:spPr>
      </p:pic>
      <p:sp>
        <p:nvSpPr>
          <p:cNvPr id="48" name="Left Brace 47">
            <a:extLst>
              <a:ext uri="{FF2B5EF4-FFF2-40B4-BE49-F238E27FC236}">
                <a16:creationId xmlns:a16="http://schemas.microsoft.com/office/drawing/2014/main" xmlns="" id="{662AB256-4613-4745-AC7D-EF35E4AA438F}"/>
              </a:ext>
            </a:extLst>
          </p:cNvPr>
          <p:cNvSpPr/>
          <p:nvPr/>
        </p:nvSpPr>
        <p:spPr>
          <a:xfrm>
            <a:off x="9316250" y="2348166"/>
            <a:ext cx="280854" cy="1296278"/>
          </a:xfrm>
          <a:prstGeom prst="leftBrace">
            <a:avLst/>
          </a:prstGeom>
          <a:noFill/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3897F59-C809-044E-B381-2455D705E0EF}"/>
              </a:ext>
            </a:extLst>
          </p:cNvPr>
          <p:cNvSpPr txBox="1"/>
          <p:nvPr/>
        </p:nvSpPr>
        <p:spPr>
          <a:xfrm>
            <a:off x="9677142" y="2313244"/>
            <a:ext cx="169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- </a:t>
            </a:r>
            <a:r>
              <a:rPr lang="en-US" dirty="0"/>
              <a:t>Spectral-based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50BB210-E8AC-2845-9FFA-FC3143064601}"/>
              </a:ext>
            </a:extLst>
          </p:cNvPr>
          <p:cNvSpPr txBox="1"/>
          <p:nvPr/>
        </p:nvSpPr>
        <p:spPr>
          <a:xfrm>
            <a:off x="1752904" y="5665569"/>
            <a:ext cx="176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small graph w/</a:t>
            </a:r>
          </a:p>
          <a:p>
            <a:r>
              <a:rPr lang="en-US" dirty="0"/>
              <a:t>fewer nodes 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89AFE35A-9C77-C848-82C7-BB4F78E7A4B6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2633145" y="5111263"/>
            <a:ext cx="1077949" cy="554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86E79E3-EE9C-4E48-9D38-03D9B5A7CD34}"/>
              </a:ext>
            </a:extLst>
          </p:cNvPr>
          <p:cNvSpPr txBox="1"/>
          <p:nvPr/>
        </p:nvSpPr>
        <p:spPr>
          <a:xfrm>
            <a:off x="3186326" y="6270772"/>
            <a:ext cx="242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node embeddings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CF20DD6F-18C0-1641-856C-9E53555FB08A}"/>
              </a:ext>
            </a:extLst>
          </p:cNvPr>
          <p:cNvCxnSpPr>
            <a:cxnSpLocks/>
            <a:stCxn id="54" idx="0"/>
          </p:cNvCxnSpPr>
          <p:nvPr/>
        </p:nvCxnSpPr>
        <p:spPr>
          <a:xfrm flipH="1" flipV="1">
            <a:off x="4302370" y="5158304"/>
            <a:ext cx="96788" cy="111246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B0C4822-F79C-A14C-A818-8957FC182CB2}"/>
              </a:ext>
            </a:extLst>
          </p:cNvPr>
          <p:cNvSpPr txBox="1"/>
          <p:nvPr/>
        </p:nvSpPr>
        <p:spPr>
          <a:xfrm>
            <a:off x="6655320" y="5679571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node embeddings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591C2B83-9DD2-2448-93B6-51D58936F893}"/>
              </a:ext>
            </a:extLst>
          </p:cNvPr>
          <p:cNvCxnSpPr>
            <a:cxnSpLocks/>
          </p:cNvCxnSpPr>
          <p:nvPr/>
        </p:nvCxnSpPr>
        <p:spPr>
          <a:xfrm flipH="1" flipV="1">
            <a:off x="6334599" y="5133007"/>
            <a:ext cx="1234202" cy="53256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766DA956-1B07-6447-9188-077D67595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544" y="4802898"/>
            <a:ext cx="1186706" cy="395569"/>
          </a:xfrm>
          <a:prstGeom prst="rect">
            <a:avLst/>
          </a:prstGeom>
        </p:spPr>
      </p:pic>
      <p:sp>
        <p:nvSpPr>
          <p:cNvPr id="74" name="Left Brace 73">
            <a:extLst>
              <a:ext uri="{FF2B5EF4-FFF2-40B4-BE49-F238E27FC236}">
                <a16:creationId xmlns:a16="http://schemas.microsoft.com/office/drawing/2014/main" xmlns="" id="{F521AD54-6062-C444-8526-0B6C43943201}"/>
              </a:ext>
            </a:extLst>
          </p:cNvPr>
          <p:cNvSpPr/>
          <p:nvPr/>
        </p:nvSpPr>
        <p:spPr>
          <a:xfrm>
            <a:off x="9396288" y="4352543"/>
            <a:ext cx="280854" cy="1296278"/>
          </a:xfrm>
          <a:prstGeom prst="leftBrace">
            <a:avLst/>
          </a:prstGeom>
          <a:noFill/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A676FB5-E052-4242-99E5-4F4CCCB69AFF}"/>
              </a:ext>
            </a:extLst>
          </p:cNvPr>
          <p:cNvSpPr txBox="1"/>
          <p:nvPr/>
        </p:nvSpPr>
        <p:spPr>
          <a:xfrm>
            <a:off x="9623500" y="4367600"/>
            <a:ext cx="232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Flat Graph Pooling (i.e. Max, Ave, Min)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A5EAFD1-5800-5B4B-AFA9-02369E2D04F9}"/>
              </a:ext>
            </a:extLst>
          </p:cNvPr>
          <p:cNvSpPr txBox="1"/>
          <p:nvPr/>
        </p:nvSpPr>
        <p:spPr>
          <a:xfrm>
            <a:off x="9661289" y="5069958"/>
            <a:ext cx="260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Hierarchical  Graph Pooling (i.e. </a:t>
            </a:r>
            <a:r>
              <a:rPr lang="en-US" dirty="0" err="1"/>
              <a:t>Diffpool</a:t>
            </a:r>
            <a:r>
              <a:rPr lang="en-US" dirty="0"/>
              <a:t>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4D096018-4CF5-3149-BF33-D12F598174EF}"/>
              </a:ext>
            </a:extLst>
          </p:cNvPr>
          <p:cNvSpPr txBox="1"/>
          <p:nvPr/>
        </p:nvSpPr>
        <p:spPr>
          <a:xfrm>
            <a:off x="9699060" y="2667592"/>
            <a:ext cx="15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- </a:t>
            </a:r>
            <a:r>
              <a:rPr lang="en-US" dirty="0"/>
              <a:t>Spatial-based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ED975D8-AB64-4A45-AC36-74E6B5F2BCEC}"/>
              </a:ext>
            </a:extLst>
          </p:cNvPr>
          <p:cNvSpPr txBox="1"/>
          <p:nvPr/>
        </p:nvSpPr>
        <p:spPr>
          <a:xfrm>
            <a:off x="9721598" y="3031645"/>
            <a:ext cx="182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- </a:t>
            </a:r>
            <a:r>
              <a:rPr lang="en-US" dirty="0"/>
              <a:t>Attention-based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443BD6A9-5650-1B47-97C5-C3FD9AD3FFE6}"/>
              </a:ext>
            </a:extLst>
          </p:cNvPr>
          <p:cNvSpPr txBox="1"/>
          <p:nvPr/>
        </p:nvSpPr>
        <p:spPr>
          <a:xfrm>
            <a:off x="9749521" y="3403443"/>
            <a:ext cx="18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- </a:t>
            </a:r>
            <a:r>
              <a:rPr lang="en-US" dirty="0"/>
              <a:t>Recurrent-based</a:t>
            </a:r>
          </a:p>
        </p:txBody>
      </p:sp>
    </p:spTree>
    <p:extLst>
      <p:ext uri="{BB962C8B-B14F-4D97-AF65-F5344CB8AC3E}">
        <p14:creationId xmlns:p14="http://schemas.microsoft.com/office/powerpoint/2010/main" val="67859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7">
            <a:extLst>
              <a:ext uri="{FF2B5EF4-FFF2-40B4-BE49-F238E27FC236}">
                <a16:creationId xmlns:a16="http://schemas.microsoft.com/office/drawing/2014/main" xmlns="" id="{BE50515C-B021-0F4A-B163-693445478295}"/>
              </a:ext>
            </a:extLst>
          </p:cNvPr>
          <p:cNvSpPr/>
          <p:nvPr/>
        </p:nvSpPr>
        <p:spPr>
          <a:xfrm>
            <a:off x="3141735" y="5229016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1" name="object 7">
            <a:extLst>
              <a:ext uri="{FF2B5EF4-FFF2-40B4-BE49-F238E27FC236}">
                <a16:creationId xmlns:a16="http://schemas.microsoft.com/office/drawing/2014/main" xmlns="" id="{D6D91685-78FD-FC41-AB73-B03220D4FD99}"/>
              </a:ext>
            </a:extLst>
          </p:cNvPr>
          <p:cNvSpPr/>
          <p:nvPr/>
        </p:nvSpPr>
        <p:spPr>
          <a:xfrm>
            <a:off x="4096948" y="4726904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9" name="object 7">
            <a:extLst>
              <a:ext uri="{FF2B5EF4-FFF2-40B4-BE49-F238E27FC236}">
                <a16:creationId xmlns:a16="http://schemas.microsoft.com/office/drawing/2014/main" xmlns="" id="{34AB4A6D-831F-5F4C-88DD-B88F1D5B3055}"/>
              </a:ext>
            </a:extLst>
          </p:cNvPr>
          <p:cNvSpPr/>
          <p:nvPr/>
        </p:nvSpPr>
        <p:spPr>
          <a:xfrm>
            <a:off x="3814934" y="4092001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7" name="object 7">
            <a:extLst>
              <a:ext uri="{FF2B5EF4-FFF2-40B4-BE49-F238E27FC236}">
                <a16:creationId xmlns:a16="http://schemas.microsoft.com/office/drawing/2014/main" xmlns="" id="{8B802E93-A328-A947-B781-E21D1B1ABF57}"/>
              </a:ext>
            </a:extLst>
          </p:cNvPr>
          <p:cNvSpPr/>
          <p:nvPr/>
        </p:nvSpPr>
        <p:spPr>
          <a:xfrm>
            <a:off x="3484149" y="3187588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5" name="object 7">
            <a:extLst>
              <a:ext uri="{FF2B5EF4-FFF2-40B4-BE49-F238E27FC236}">
                <a16:creationId xmlns:a16="http://schemas.microsoft.com/office/drawing/2014/main" xmlns="" id="{56E9E4C2-55D0-CD40-B22C-A7DA89E991B2}"/>
              </a:ext>
            </a:extLst>
          </p:cNvPr>
          <p:cNvSpPr/>
          <p:nvPr/>
        </p:nvSpPr>
        <p:spPr>
          <a:xfrm>
            <a:off x="1905321" y="498077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84" name="object 7">
            <a:extLst>
              <a:ext uri="{FF2B5EF4-FFF2-40B4-BE49-F238E27FC236}">
                <a16:creationId xmlns:a16="http://schemas.microsoft.com/office/drawing/2014/main" xmlns="" id="{3F64142B-1B5A-CB46-90FD-11EB5C4A6F4C}"/>
              </a:ext>
            </a:extLst>
          </p:cNvPr>
          <p:cNvSpPr/>
          <p:nvPr/>
        </p:nvSpPr>
        <p:spPr>
          <a:xfrm>
            <a:off x="2276516" y="398935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8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1DD177-3CD2-6948-A63E-7DC69305D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7" dirty="0">
                <a:solidFill>
                  <a:srgbClr val="C00000"/>
                </a:solidFill>
                <a:cs typeface="Arial"/>
              </a:rPr>
              <a:t>Graph </a:t>
            </a:r>
            <a:r>
              <a:rPr lang="en-US" b="1" spc="-82" dirty="0">
                <a:solidFill>
                  <a:srgbClr val="C00000"/>
                </a:solidFill>
                <a:cs typeface="Arial"/>
              </a:rPr>
              <a:t>Neural</a:t>
            </a:r>
            <a:r>
              <a:rPr lang="en-US" b="1" spc="104" dirty="0">
                <a:solidFill>
                  <a:srgbClr val="C00000"/>
                </a:solidFill>
                <a:cs typeface="Arial"/>
              </a:rPr>
              <a:t> </a:t>
            </a:r>
            <a:r>
              <a:rPr lang="en-US" b="1" spc="7" dirty="0">
                <a:solidFill>
                  <a:srgbClr val="C00000"/>
                </a:solidFill>
                <a:cs typeface="Arial"/>
              </a:rPr>
              <a:t>Networks: Basic Model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620CCF-002A-D04A-B168-950B8D64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528" y="1891598"/>
            <a:ext cx="10515600" cy="11715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Key idea</a:t>
            </a:r>
            <a:r>
              <a:rPr lang="en-US" sz="3200" dirty="0"/>
              <a:t>: Generate node embeddings based on local neighborhoods.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139EF05-B56B-7642-B209-D5F6711A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21</a:t>
            </a:fld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68AFCA62-EFF6-0845-8361-90F2CF2FECE7}"/>
              </a:ext>
            </a:extLst>
          </p:cNvPr>
          <p:cNvSpPr/>
          <p:nvPr/>
        </p:nvSpPr>
        <p:spPr>
          <a:xfrm>
            <a:off x="6092328" y="4588459"/>
            <a:ext cx="57573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999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603DD838-EFCF-0A49-933F-677039109362}"/>
              </a:ext>
            </a:extLst>
          </p:cNvPr>
          <p:cNvSpPr/>
          <p:nvPr/>
        </p:nvSpPr>
        <p:spPr>
          <a:xfrm>
            <a:off x="5976806" y="4523994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xmlns="" id="{1F07B892-F2D5-AB49-9F71-743B52B3644C}"/>
              </a:ext>
            </a:extLst>
          </p:cNvPr>
          <p:cNvSpPr/>
          <p:nvPr/>
        </p:nvSpPr>
        <p:spPr>
          <a:xfrm>
            <a:off x="6149662" y="4184057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41"/>
                </a:lnTo>
                <a:lnTo>
                  <a:pt x="0" y="597141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xmlns="" id="{5D664505-B95A-564B-B47D-C8004EDCC19C}"/>
              </a:ext>
            </a:extLst>
          </p:cNvPr>
          <p:cNvSpPr/>
          <p:nvPr/>
        </p:nvSpPr>
        <p:spPr>
          <a:xfrm>
            <a:off x="6149662" y="4184057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38"/>
                </a:lnTo>
                <a:lnTo>
                  <a:pt x="0" y="5971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xmlns="" id="{9FED5FBB-20ED-A141-9E90-D3A4D760281C}"/>
              </a:ext>
            </a:extLst>
          </p:cNvPr>
          <p:cNvSpPr/>
          <p:nvPr/>
        </p:nvSpPr>
        <p:spPr>
          <a:xfrm>
            <a:off x="3415185" y="4878717"/>
            <a:ext cx="703580" cy="451273"/>
          </a:xfrm>
          <a:custGeom>
            <a:avLst/>
            <a:gdLst/>
            <a:ahLst/>
            <a:cxnLst/>
            <a:rect l="l" t="t" r="r" b="b"/>
            <a:pathLst>
              <a:path w="527685" h="338454">
                <a:moveTo>
                  <a:pt x="0" y="329826"/>
                </a:moveTo>
                <a:lnTo>
                  <a:pt x="521865" y="0"/>
                </a:lnTo>
                <a:lnTo>
                  <a:pt x="527248" y="8516"/>
                </a:lnTo>
                <a:lnTo>
                  <a:pt x="5382" y="338343"/>
                </a:lnTo>
                <a:lnTo>
                  <a:pt x="0" y="329826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xmlns="" id="{733BCC3D-AFA4-264D-A278-0D7112B2596E}"/>
              </a:ext>
            </a:extLst>
          </p:cNvPr>
          <p:cNvSpPr/>
          <p:nvPr/>
        </p:nvSpPr>
        <p:spPr>
          <a:xfrm>
            <a:off x="7122871" y="4527567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xmlns="" id="{FFDA4EA0-ACA9-C347-A135-16422B2043C6}"/>
              </a:ext>
            </a:extLst>
          </p:cNvPr>
          <p:cNvSpPr/>
          <p:nvPr/>
        </p:nvSpPr>
        <p:spPr>
          <a:xfrm>
            <a:off x="7227514" y="4802854"/>
            <a:ext cx="906685" cy="746841"/>
          </a:xfrm>
          <a:custGeom>
            <a:avLst/>
            <a:gdLst/>
            <a:ahLst/>
            <a:cxnLst/>
            <a:rect l="l" t="t" r="r" b="b"/>
            <a:pathLst>
              <a:path w="648970" h="546735">
                <a:moveTo>
                  <a:pt x="0" y="0"/>
                </a:moveTo>
                <a:lnTo>
                  <a:pt x="7705" y="6490"/>
                </a:lnTo>
                <a:lnTo>
                  <a:pt x="648731" y="546468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67C74D28-0C5F-9D4A-8951-5B20656A7E7F}"/>
              </a:ext>
            </a:extLst>
          </p:cNvPr>
          <p:cNvSpPr/>
          <p:nvPr/>
        </p:nvSpPr>
        <p:spPr>
          <a:xfrm>
            <a:off x="7139160" y="4728430"/>
            <a:ext cx="140547" cy="132927"/>
          </a:xfrm>
          <a:custGeom>
            <a:avLst/>
            <a:gdLst/>
            <a:ahLst/>
            <a:cxnLst/>
            <a:rect l="l" t="t" r="r" b="b"/>
            <a:pathLst>
              <a:path w="105410" h="99695">
                <a:moveTo>
                  <a:pt x="0" y="0"/>
                </a:moveTo>
                <a:lnTo>
                  <a:pt x="42811" y="99288"/>
                </a:lnTo>
                <a:lnTo>
                  <a:pt x="105117" y="25323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xmlns="" id="{C42BC960-6B6E-764A-9E56-DBD5FC701528}"/>
              </a:ext>
            </a:extLst>
          </p:cNvPr>
          <p:cNvSpPr/>
          <p:nvPr/>
        </p:nvSpPr>
        <p:spPr>
          <a:xfrm>
            <a:off x="7229868" y="3594615"/>
            <a:ext cx="964353" cy="760307"/>
          </a:xfrm>
          <a:custGeom>
            <a:avLst/>
            <a:gdLst/>
            <a:ahLst/>
            <a:cxnLst/>
            <a:rect l="l" t="t" r="r" b="b"/>
            <a:pathLst>
              <a:path w="723264" h="570229">
                <a:moveTo>
                  <a:pt x="0" y="570025"/>
                </a:moveTo>
                <a:lnTo>
                  <a:pt x="7910" y="563787"/>
                </a:lnTo>
                <a:lnTo>
                  <a:pt x="722769" y="0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xmlns="" id="{5992A1BA-BB5B-F94C-B24D-91F33035D02D}"/>
              </a:ext>
            </a:extLst>
          </p:cNvPr>
          <p:cNvSpPr/>
          <p:nvPr/>
        </p:nvSpPr>
        <p:spPr>
          <a:xfrm>
            <a:off x="7139161" y="4295700"/>
            <a:ext cx="141393" cy="131233"/>
          </a:xfrm>
          <a:custGeom>
            <a:avLst/>
            <a:gdLst/>
            <a:ahLst/>
            <a:cxnLst/>
            <a:rect l="l" t="t" r="r" b="b"/>
            <a:pathLst>
              <a:path w="106045" h="98425">
                <a:moveTo>
                  <a:pt x="45986" y="0"/>
                </a:moveTo>
                <a:lnTo>
                  <a:pt x="0" y="97866"/>
                </a:lnTo>
                <a:lnTo>
                  <a:pt x="105879" y="75946"/>
                </a:lnTo>
                <a:lnTo>
                  <a:pt x="4598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xmlns="" id="{A61318FB-0722-A24A-BDD5-5007CABBC9D3}"/>
              </a:ext>
            </a:extLst>
          </p:cNvPr>
          <p:cNvSpPr/>
          <p:nvPr/>
        </p:nvSpPr>
        <p:spPr>
          <a:xfrm>
            <a:off x="8674778" y="3127401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224256" y="0"/>
                </a:moveTo>
                <a:lnTo>
                  <a:pt x="0" y="64312"/>
                </a:lnTo>
                <a:lnTo>
                  <a:pt x="70548" y="310311"/>
                </a:lnTo>
                <a:lnTo>
                  <a:pt x="294805" y="246011"/>
                </a:lnTo>
                <a:lnTo>
                  <a:pt x="22425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xmlns="" id="{587AF444-02FF-B942-89B0-A6DFCF5C0012}"/>
              </a:ext>
            </a:extLst>
          </p:cNvPr>
          <p:cNvSpPr/>
          <p:nvPr/>
        </p:nvSpPr>
        <p:spPr>
          <a:xfrm>
            <a:off x="8674778" y="3127411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0" y="64304"/>
                </a:moveTo>
                <a:lnTo>
                  <a:pt x="224256" y="0"/>
                </a:lnTo>
                <a:lnTo>
                  <a:pt x="294795" y="245998"/>
                </a:lnTo>
                <a:lnTo>
                  <a:pt x="70538" y="310303"/>
                </a:lnTo>
                <a:lnTo>
                  <a:pt x="0" y="64304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xmlns="" id="{4BFAD2D4-DC35-814E-A52C-8187416AF2F8}"/>
              </a:ext>
            </a:extLst>
          </p:cNvPr>
          <p:cNvSpPr/>
          <p:nvPr/>
        </p:nvSpPr>
        <p:spPr>
          <a:xfrm>
            <a:off x="9107176" y="2934371"/>
            <a:ext cx="751840" cy="291253"/>
          </a:xfrm>
          <a:custGeom>
            <a:avLst/>
            <a:gdLst/>
            <a:ahLst/>
            <a:cxnLst/>
            <a:rect l="l" t="t" r="r" b="b"/>
            <a:pathLst>
              <a:path w="563879" h="218439">
                <a:moveTo>
                  <a:pt x="0" y="217982"/>
                </a:moveTo>
                <a:lnTo>
                  <a:pt x="4698" y="216165"/>
                </a:lnTo>
                <a:lnTo>
                  <a:pt x="56378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xmlns="" id="{DB211611-6AA1-D04E-BDED-48814AD85F6D}"/>
              </a:ext>
            </a:extLst>
          </p:cNvPr>
          <p:cNvSpPr/>
          <p:nvPr/>
        </p:nvSpPr>
        <p:spPr>
          <a:xfrm>
            <a:off x="9038268" y="3184990"/>
            <a:ext cx="89747" cy="75353"/>
          </a:xfrm>
          <a:custGeom>
            <a:avLst/>
            <a:gdLst/>
            <a:ahLst/>
            <a:cxnLst/>
            <a:rect l="l" t="t" r="r" b="b"/>
            <a:pathLst>
              <a:path w="67310" h="56514">
                <a:moveTo>
                  <a:pt x="45478" y="0"/>
                </a:moveTo>
                <a:lnTo>
                  <a:pt x="0" y="49999"/>
                </a:lnTo>
                <a:lnTo>
                  <a:pt x="67284" y="56387"/>
                </a:lnTo>
                <a:lnTo>
                  <a:pt x="4547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xmlns="" id="{585F2854-DB2A-A344-82C3-4F156207A421}"/>
              </a:ext>
            </a:extLst>
          </p:cNvPr>
          <p:cNvSpPr/>
          <p:nvPr/>
        </p:nvSpPr>
        <p:spPr>
          <a:xfrm>
            <a:off x="8645581" y="3383635"/>
            <a:ext cx="78740" cy="25400"/>
          </a:xfrm>
          <a:custGeom>
            <a:avLst/>
            <a:gdLst/>
            <a:ahLst/>
            <a:cxnLst/>
            <a:rect l="l" t="t" r="r" b="b"/>
            <a:pathLst>
              <a:path w="59054" h="19050">
                <a:moveTo>
                  <a:pt x="58561" y="0"/>
                </a:moveTo>
                <a:lnTo>
                  <a:pt x="9587" y="15811"/>
                </a:lnTo>
                <a:lnTo>
                  <a:pt x="0" y="18907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xmlns="" id="{2346A99D-D2C1-974F-BA1B-0C3F9C945809}"/>
              </a:ext>
            </a:extLst>
          </p:cNvPr>
          <p:cNvSpPr/>
          <p:nvPr/>
        </p:nvSpPr>
        <p:spPr>
          <a:xfrm>
            <a:off x="8535652" y="3343351"/>
            <a:ext cx="143085" cy="122767"/>
          </a:xfrm>
          <a:custGeom>
            <a:avLst/>
            <a:gdLst/>
            <a:ahLst/>
            <a:cxnLst/>
            <a:rect l="l" t="t" r="r" b="b"/>
            <a:pathLst>
              <a:path w="107314" h="92075">
                <a:moveTo>
                  <a:pt x="77177" y="0"/>
                </a:moveTo>
                <a:lnTo>
                  <a:pt x="0" y="75742"/>
                </a:lnTo>
                <a:lnTo>
                  <a:pt x="106895" y="92036"/>
                </a:lnTo>
                <a:lnTo>
                  <a:pt x="771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xmlns="" id="{8838A005-CDBD-374D-B503-53383D6E1FE3}"/>
              </a:ext>
            </a:extLst>
          </p:cNvPr>
          <p:cNvSpPr/>
          <p:nvPr/>
        </p:nvSpPr>
        <p:spPr>
          <a:xfrm>
            <a:off x="8704444" y="4339048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233146" y="0"/>
                </a:moveTo>
                <a:lnTo>
                  <a:pt x="0" y="8140"/>
                </a:lnTo>
                <a:lnTo>
                  <a:pt x="8928" y="263893"/>
                </a:lnTo>
                <a:lnTo>
                  <a:pt x="242087" y="255752"/>
                </a:lnTo>
                <a:lnTo>
                  <a:pt x="23314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xmlns="" id="{C1BA6EC1-068B-9C4D-B6D9-495E666A87F5}"/>
              </a:ext>
            </a:extLst>
          </p:cNvPr>
          <p:cNvSpPr/>
          <p:nvPr/>
        </p:nvSpPr>
        <p:spPr>
          <a:xfrm>
            <a:off x="8704444" y="4339047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0" y="8141"/>
                </a:moveTo>
                <a:lnTo>
                  <a:pt x="233150" y="0"/>
                </a:lnTo>
                <a:lnTo>
                  <a:pt x="242081" y="255756"/>
                </a:lnTo>
                <a:lnTo>
                  <a:pt x="8931" y="263898"/>
                </a:lnTo>
                <a:lnTo>
                  <a:pt x="0" y="8141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xmlns="" id="{27444EB0-4F10-0844-A356-92A5BA204CFD}"/>
              </a:ext>
            </a:extLst>
          </p:cNvPr>
          <p:cNvSpPr/>
          <p:nvPr/>
        </p:nvSpPr>
        <p:spPr>
          <a:xfrm>
            <a:off x="8628780" y="4527143"/>
            <a:ext cx="82125" cy="5927"/>
          </a:xfrm>
          <a:custGeom>
            <a:avLst/>
            <a:gdLst/>
            <a:ahLst/>
            <a:cxnLst/>
            <a:rect l="l" t="t" r="r" b="b"/>
            <a:pathLst>
              <a:path w="61595" h="4445">
                <a:moveTo>
                  <a:pt x="61396" y="0"/>
                </a:moveTo>
                <a:lnTo>
                  <a:pt x="10051" y="3494"/>
                </a:lnTo>
                <a:lnTo>
                  <a:pt x="0" y="4178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xmlns="" id="{625155F7-3B2F-9A48-B672-EEE8E863D5C4}"/>
              </a:ext>
            </a:extLst>
          </p:cNvPr>
          <p:cNvSpPr/>
          <p:nvPr/>
        </p:nvSpPr>
        <p:spPr>
          <a:xfrm>
            <a:off x="8513520" y="4467470"/>
            <a:ext cx="133773" cy="128693"/>
          </a:xfrm>
          <a:custGeom>
            <a:avLst/>
            <a:gdLst/>
            <a:ahLst/>
            <a:cxnLst/>
            <a:rect l="l" t="t" r="r" b="b"/>
            <a:pathLst>
              <a:path w="100329" h="96520">
                <a:moveTo>
                  <a:pt x="93205" y="0"/>
                </a:moveTo>
                <a:lnTo>
                  <a:pt x="0" y="54813"/>
                </a:lnTo>
                <a:lnTo>
                  <a:pt x="99771" y="96494"/>
                </a:lnTo>
                <a:lnTo>
                  <a:pt x="932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xmlns="" id="{86EFF8A7-B2F0-FE40-AA1B-A603D89A4553}"/>
              </a:ext>
            </a:extLst>
          </p:cNvPr>
          <p:cNvSpPr/>
          <p:nvPr/>
        </p:nvSpPr>
        <p:spPr>
          <a:xfrm>
            <a:off x="8598442" y="5454203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0" y="248845"/>
                </a:lnTo>
                <a:lnTo>
                  <a:pt x="226847" y="303293"/>
                </a:lnTo>
                <a:lnTo>
                  <a:pt x="286575" y="54448"/>
                </a:lnTo>
                <a:lnTo>
                  <a:pt x="5972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xmlns="" id="{A2F4B699-620E-3A4B-B34B-194C1B08997B}"/>
              </a:ext>
            </a:extLst>
          </p:cNvPr>
          <p:cNvSpPr/>
          <p:nvPr/>
        </p:nvSpPr>
        <p:spPr>
          <a:xfrm>
            <a:off x="8598440" y="5454203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286579" y="54449"/>
                </a:lnTo>
                <a:lnTo>
                  <a:pt x="226850" y="303294"/>
                </a:lnTo>
                <a:lnTo>
                  <a:pt x="0" y="248844"/>
                </a:lnTo>
                <a:lnTo>
                  <a:pt x="59728" y="0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xmlns="" id="{CB8902AE-FC4C-BA41-889B-61D6DE08C064}"/>
              </a:ext>
            </a:extLst>
          </p:cNvPr>
          <p:cNvSpPr/>
          <p:nvPr/>
        </p:nvSpPr>
        <p:spPr>
          <a:xfrm>
            <a:off x="9015307" y="5720368"/>
            <a:ext cx="653627" cy="157480"/>
          </a:xfrm>
          <a:custGeom>
            <a:avLst/>
            <a:gdLst/>
            <a:ahLst/>
            <a:cxnLst/>
            <a:rect l="l" t="t" r="r" b="b"/>
            <a:pathLst>
              <a:path w="490220" h="118110">
                <a:moveTo>
                  <a:pt x="0" y="0"/>
                </a:moveTo>
                <a:lnTo>
                  <a:pt x="4897" y="1177"/>
                </a:lnTo>
                <a:lnTo>
                  <a:pt x="490008" y="11781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xmlns="" id="{85008941-ECB7-164A-A816-62AE59225122}"/>
              </a:ext>
            </a:extLst>
          </p:cNvPr>
          <p:cNvSpPr/>
          <p:nvPr/>
        </p:nvSpPr>
        <p:spPr>
          <a:xfrm>
            <a:off x="8943475" y="5682755"/>
            <a:ext cx="88053" cy="78740"/>
          </a:xfrm>
          <a:custGeom>
            <a:avLst/>
            <a:gdLst/>
            <a:ahLst/>
            <a:cxnLst/>
            <a:rect l="l" t="t" r="r" b="b"/>
            <a:pathLst>
              <a:path w="66039" h="59054">
                <a:moveTo>
                  <a:pt x="65849" y="0"/>
                </a:moveTo>
                <a:lnTo>
                  <a:pt x="0" y="15256"/>
                </a:lnTo>
                <a:lnTo>
                  <a:pt x="51714" y="58773"/>
                </a:lnTo>
                <a:lnTo>
                  <a:pt x="6584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xmlns="" id="{D654D813-6B8F-284D-BFC9-0417EEC81D1F}"/>
              </a:ext>
            </a:extLst>
          </p:cNvPr>
          <p:cNvSpPr/>
          <p:nvPr/>
        </p:nvSpPr>
        <p:spPr>
          <a:xfrm>
            <a:off x="8556304" y="5610155"/>
            <a:ext cx="80433" cy="16933"/>
          </a:xfrm>
          <a:custGeom>
            <a:avLst/>
            <a:gdLst/>
            <a:ahLst/>
            <a:cxnLst/>
            <a:rect l="l" t="t" r="r" b="b"/>
            <a:pathLst>
              <a:path w="60325" h="12700">
                <a:moveTo>
                  <a:pt x="60280" y="12377"/>
                </a:moveTo>
                <a:lnTo>
                  <a:pt x="9868" y="2026"/>
                </a:lnTo>
                <a:lnTo>
                  <a:pt x="0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xmlns="" id="{4811106D-21EE-CC41-98BA-ABBA02565905}"/>
              </a:ext>
            </a:extLst>
          </p:cNvPr>
          <p:cNvSpPr/>
          <p:nvPr/>
        </p:nvSpPr>
        <p:spPr>
          <a:xfrm>
            <a:off x="8443146" y="5549696"/>
            <a:ext cx="139700" cy="127000"/>
          </a:xfrm>
          <a:custGeom>
            <a:avLst/>
            <a:gdLst/>
            <a:ahLst/>
            <a:cxnLst/>
            <a:rect l="l" t="t" r="r" b="b"/>
            <a:pathLst>
              <a:path w="104775" h="95250">
                <a:moveTo>
                  <a:pt x="104470" y="0"/>
                </a:moveTo>
                <a:lnTo>
                  <a:pt x="0" y="27915"/>
                </a:lnTo>
                <a:lnTo>
                  <a:pt x="85013" y="94739"/>
                </a:lnTo>
                <a:lnTo>
                  <a:pt x="1044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1" name="object 30">
            <a:extLst>
              <a:ext uri="{FF2B5EF4-FFF2-40B4-BE49-F238E27FC236}">
                <a16:creationId xmlns:a16="http://schemas.microsoft.com/office/drawing/2014/main" xmlns="" id="{DE7B6F05-11DC-6044-8582-063A9FBBCBBE}"/>
              </a:ext>
            </a:extLst>
          </p:cNvPr>
          <p:cNvSpPr/>
          <p:nvPr/>
        </p:nvSpPr>
        <p:spPr>
          <a:xfrm>
            <a:off x="9098595" y="4674156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0"/>
                </a:moveTo>
                <a:lnTo>
                  <a:pt x="4115" y="2904"/>
                </a:lnTo>
                <a:lnTo>
                  <a:pt x="438221" y="309292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2" name="object 31">
            <a:extLst>
              <a:ext uri="{FF2B5EF4-FFF2-40B4-BE49-F238E27FC236}">
                <a16:creationId xmlns:a16="http://schemas.microsoft.com/office/drawing/2014/main" xmlns="" id="{80937FB2-E472-DD4D-9E62-262459D69DDE}"/>
              </a:ext>
            </a:extLst>
          </p:cNvPr>
          <p:cNvSpPr/>
          <p:nvPr/>
        </p:nvSpPr>
        <p:spPr>
          <a:xfrm>
            <a:off x="9038233" y="4631553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0" y="0"/>
                </a:moveTo>
                <a:lnTo>
                  <a:pt x="31953" y="59550"/>
                </a:lnTo>
                <a:lnTo>
                  <a:pt x="66801" y="10159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3" name="object 32">
            <a:extLst>
              <a:ext uri="{FF2B5EF4-FFF2-40B4-BE49-F238E27FC236}">
                <a16:creationId xmlns:a16="http://schemas.microsoft.com/office/drawing/2014/main" xmlns="" id="{180F1FA6-A617-BF4C-B783-39F9F01F0A77}"/>
              </a:ext>
            </a:extLst>
          </p:cNvPr>
          <p:cNvSpPr/>
          <p:nvPr/>
        </p:nvSpPr>
        <p:spPr>
          <a:xfrm>
            <a:off x="9127913" y="4571818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0"/>
                </a:moveTo>
                <a:lnTo>
                  <a:pt x="4825" y="1443"/>
                </a:lnTo>
                <a:lnTo>
                  <a:pt x="513880" y="153708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xmlns="" id="{61148C94-78A7-7F45-AE3E-9AA135645B5B}"/>
              </a:ext>
            </a:extLst>
          </p:cNvPr>
          <p:cNvSpPr/>
          <p:nvPr/>
        </p:nvSpPr>
        <p:spPr>
          <a:xfrm>
            <a:off x="9057131" y="4535137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66573" y="0"/>
                </a:moveTo>
                <a:lnTo>
                  <a:pt x="0" y="11633"/>
                </a:lnTo>
                <a:lnTo>
                  <a:pt x="49250" y="57912"/>
                </a:lnTo>
                <a:lnTo>
                  <a:pt x="6657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5" name="object 34">
            <a:extLst>
              <a:ext uri="{FF2B5EF4-FFF2-40B4-BE49-F238E27FC236}">
                <a16:creationId xmlns:a16="http://schemas.microsoft.com/office/drawing/2014/main" xmlns="" id="{2F91DA26-3460-EA42-9714-B0205D3A8B1B}"/>
              </a:ext>
            </a:extLst>
          </p:cNvPr>
          <p:cNvSpPr/>
          <p:nvPr/>
        </p:nvSpPr>
        <p:spPr>
          <a:xfrm>
            <a:off x="9101168" y="3978612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309292"/>
                </a:moveTo>
                <a:lnTo>
                  <a:pt x="4115" y="306387"/>
                </a:lnTo>
                <a:lnTo>
                  <a:pt x="43822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xmlns="" id="{A3EF5322-4F55-9541-A588-4F83B014FF64}"/>
              </a:ext>
            </a:extLst>
          </p:cNvPr>
          <p:cNvSpPr/>
          <p:nvPr/>
        </p:nvSpPr>
        <p:spPr>
          <a:xfrm>
            <a:off x="9040808" y="4354203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31965" y="0"/>
                </a:moveTo>
                <a:lnTo>
                  <a:pt x="0" y="59550"/>
                </a:lnTo>
                <a:lnTo>
                  <a:pt x="66814" y="49390"/>
                </a:lnTo>
                <a:lnTo>
                  <a:pt x="31965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7" name="object 36">
            <a:extLst>
              <a:ext uri="{FF2B5EF4-FFF2-40B4-BE49-F238E27FC236}">
                <a16:creationId xmlns:a16="http://schemas.microsoft.com/office/drawing/2014/main" xmlns="" id="{8C25984A-0938-DF4E-AA79-C88A9E68290A}"/>
              </a:ext>
            </a:extLst>
          </p:cNvPr>
          <p:cNvSpPr/>
          <p:nvPr/>
        </p:nvSpPr>
        <p:spPr>
          <a:xfrm>
            <a:off x="9130504" y="4288394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153708"/>
                </a:moveTo>
                <a:lnTo>
                  <a:pt x="4825" y="152265"/>
                </a:lnTo>
                <a:lnTo>
                  <a:pt x="513880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8" name="object 37">
            <a:extLst>
              <a:ext uri="{FF2B5EF4-FFF2-40B4-BE49-F238E27FC236}">
                <a16:creationId xmlns:a16="http://schemas.microsoft.com/office/drawing/2014/main" xmlns="" id="{E4545632-CDD6-6347-8158-B0E1B1851BD3}"/>
              </a:ext>
            </a:extLst>
          </p:cNvPr>
          <p:cNvSpPr/>
          <p:nvPr/>
        </p:nvSpPr>
        <p:spPr>
          <a:xfrm>
            <a:off x="9059723" y="4452806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49250" y="0"/>
                </a:moveTo>
                <a:lnTo>
                  <a:pt x="0" y="46278"/>
                </a:lnTo>
                <a:lnTo>
                  <a:pt x="66573" y="57911"/>
                </a:lnTo>
                <a:lnTo>
                  <a:pt x="4925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9" name="object 38">
            <a:extLst>
              <a:ext uri="{FF2B5EF4-FFF2-40B4-BE49-F238E27FC236}">
                <a16:creationId xmlns:a16="http://schemas.microsoft.com/office/drawing/2014/main" xmlns="" id="{EE1D11BA-7D8D-E34C-A41F-A411D2563C6C}"/>
              </a:ext>
            </a:extLst>
          </p:cNvPr>
          <p:cNvSpPr/>
          <p:nvPr/>
        </p:nvSpPr>
        <p:spPr>
          <a:xfrm>
            <a:off x="3316559" y="4409918"/>
            <a:ext cx="582363" cy="899590"/>
          </a:xfrm>
          <a:custGeom>
            <a:avLst/>
            <a:gdLst/>
            <a:ahLst/>
            <a:cxnLst/>
            <a:rect l="l" t="t" r="r" b="b"/>
            <a:pathLst>
              <a:path w="515619" h="774700">
                <a:moveTo>
                  <a:pt x="0" y="769052"/>
                </a:moveTo>
                <a:lnTo>
                  <a:pt x="506866" y="0"/>
                </a:lnTo>
                <a:lnTo>
                  <a:pt x="515278" y="5544"/>
                </a:lnTo>
                <a:lnTo>
                  <a:pt x="8411" y="774596"/>
                </a:lnTo>
                <a:lnTo>
                  <a:pt x="0" y="7690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0" name="object 39">
            <a:extLst>
              <a:ext uri="{FF2B5EF4-FFF2-40B4-BE49-F238E27FC236}">
                <a16:creationId xmlns:a16="http://schemas.microsoft.com/office/drawing/2014/main" xmlns="" id="{D5CA7F2E-0FBC-5F44-A142-B41E90A3F30D}"/>
              </a:ext>
            </a:extLst>
          </p:cNvPr>
          <p:cNvSpPr/>
          <p:nvPr/>
        </p:nvSpPr>
        <p:spPr>
          <a:xfrm>
            <a:off x="2630903" y="4203974"/>
            <a:ext cx="1192449" cy="72601"/>
          </a:xfrm>
          <a:custGeom>
            <a:avLst/>
            <a:gdLst/>
            <a:ahLst/>
            <a:cxnLst/>
            <a:rect l="l" t="t" r="r" b="b"/>
            <a:pathLst>
              <a:path w="1136650" h="102870">
                <a:moveTo>
                  <a:pt x="817" y="0"/>
                </a:moveTo>
                <a:lnTo>
                  <a:pt x="1136209" y="92438"/>
                </a:lnTo>
                <a:lnTo>
                  <a:pt x="1135392" y="102479"/>
                </a:lnTo>
                <a:lnTo>
                  <a:pt x="0" y="10041"/>
                </a:lnTo>
                <a:lnTo>
                  <a:pt x="817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1" name="object 40">
            <a:extLst>
              <a:ext uri="{FF2B5EF4-FFF2-40B4-BE49-F238E27FC236}">
                <a16:creationId xmlns:a16="http://schemas.microsoft.com/office/drawing/2014/main" xmlns="" id="{4FDD729E-251D-E74D-87B7-FF5CEDDF176D}"/>
              </a:ext>
            </a:extLst>
          </p:cNvPr>
          <p:cNvSpPr/>
          <p:nvPr/>
        </p:nvSpPr>
        <p:spPr>
          <a:xfrm>
            <a:off x="3686359" y="3524885"/>
            <a:ext cx="221366" cy="622939"/>
          </a:xfrm>
          <a:custGeom>
            <a:avLst/>
            <a:gdLst/>
            <a:ahLst/>
            <a:cxnLst/>
            <a:rect l="l" t="t" r="r" b="b"/>
            <a:pathLst>
              <a:path w="252730" h="583564">
                <a:moveTo>
                  <a:pt x="9289" y="0"/>
                </a:moveTo>
                <a:lnTo>
                  <a:pt x="252456" y="579416"/>
                </a:lnTo>
                <a:lnTo>
                  <a:pt x="243166" y="583315"/>
                </a:lnTo>
                <a:lnTo>
                  <a:pt x="0" y="3898"/>
                </a:lnTo>
                <a:lnTo>
                  <a:pt x="928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2" name="object 41">
            <a:extLst>
              <a:ext uri="{FF2B5EF4-FFF2-40B4-BE49-F238E27FC236}">
                <a16:creationId xmlns:a16="http://schemas.microsoft.com/office/drawing/2014/main" xmlns="" id="{A5C6F977-DF22-F544-AB3B-89F5B0E567FE}"/>
              </a:ext>
            </a:extLst>
          </p:cNvPr>
          <p:cNvSpPr txBox="1"/>
          <p:nvPr/>
        </p:nvSpPr>
        <p:spPr>
          <a:xfrm>
            <a:off x="2151496" y="5743012"/>
            <a:ext cx="1515533" cy="26930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600" b="1" spc="27" dirty="0">
                <a:latin typeface="Arial"/>
                <a:cs typeface="Arial"/>
              </a:rPr>
              <a:t>INPUT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33" dirty="0">
                <a:latin typeface="Arial"/>
                <a:cs typeface="Arial"/>
              </a:rPr>
              <a:t>GRAPH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3" name="object 42">
            <a:extLst>
              <a:ext uri="{FF2B5EF4-FFF2-40B4-BE49-F238E27FC236}">
                <a16:creationId xmlns:a16="http://schemas.microsoft.com/office/drawing/2014/main" xmlns="" id="{84C5D238-5B26-D34F-A871-80BA2D370194}"/>
              </a:ext>
            </a:extLst>
          </p:cNvPr>
          <p:cNvSpPr/>
          <p:nvPr/>
        </p:nvSpPr>
        <p:spPr>
          <a:xfrm>
            <a:off x="2443039" y="3559810"/>
            <a:ext cx="1693" cy="345439"/>
          </a:xfrm>
          <a:custGeom>
            <a:avLst/>
            <a:gdLst/>
            <a:ahLst/>
            <a:cxnLst/>
            <a:rect l="l" t="t" r="r" b="b"/>
            <a:pathLst>
              <a:path w="1269" h="259080">
                <a:moveTo>
                  <a:pt x="0" y="0"/>
                </a:moveTo>
                <a:lnTo>
                  <a:pt x="860" y="253505"/>
                </a:lnTo>
                <a:lnTo>
                  <a:pt x="877" y="258542"/>
                </a:lnTo>
              </a:path>
            </a:pathLst>
          </a:custGeom>
          <a:ln w="10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4" name="object 43">
            <a:extLst>
              <a:ext uri="{FF2B5EF4-FFF2-40B4-BE49-F238E27FC236}">
                <a16:creationId xmlns:a16="http://schemas.microsoft.com/office/drawing/2014/main" xmlns="" id="{330E9AE2-1666-154A-BA60-1BEDB06DB679}"/>
              </a:ext>
            </a:extLst>
          </p:cNvPr>
          <p:cNvSpPr/>
          <p:nvPr/>
        </p:nvSpPr>
        <p:spPr>
          <a:xfrm>
            <a:off x="2403889" y="3897680"/>
            <a:ext cx="81280" cy="8128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60445" y="0"/>
                </a:moveTo>
                <a:lnTo>
                  <a:pt x="0" y="203"/>
                </a:lnTo>
                <a:lnTo>
                  <a:pt x="30427" y="60553"/>
                </a:lnTo>
                <a:lnTo>
                  <a:pt x="604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5" name="object 44">
            <a:extLst>
              <a:ext uri="{FF2B5EF4-FFF2-40B4-BE49-F238E27FC236}">
                <a16:creationId xmlns:a16="http://schemas.microsoft.com/office/drawing/2014/main" xmlns="" id="{E6DEC1D4-E61E-7849-B063-5DD8DC7809CB}"/>
              </a:ext>
            </a:extLst>
          </p:cNvPr>
          <p:cNvSpPr txBox="1"/>
          <p:nvPr/>
        </p:nvSpPr>
        <p:spPr>
          <a:xfrm>
            <a:off x="1886489" y="3261179"/>
            <a:ext cx="1308408" cy="23852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400" spc="-33" dirty="0">
                <a:latin typeface="Arial"/>
                <a:cs typeface="Arial"/>
              </a:rPr>
              <a:t>TARGET</a:t>
            </a:r>
            <a:r>
              <a:rPr sz="1400" spc="20" dirty="0">
                <a:latin typeface="Arial"/>
                <a:cs typeface="Arial"/>
              </a:rPr>
              <a:t> NODE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6" name="object 45">
            <a:extLst>
              <a:ext uri="{FF2B5EF4-FFF2-40B4-BE49-F238E27FC236}">
                <a16:creationId xmlns:a16="http://schemas.microsoft.com/office/drawing/2014/main" xmlns="" id="{1AEF5140-8DDE-E045-8A48-5F7BD8B2E1AF}"/>
              </a:ext>
            </a:extLst>
          </p:cNvPr>
          <p:cNvSpPr/>
          <p:nvPr/>
        </p:nvSpPr>
        <p:spPr>
          <a:xfrm>
            <a:off x="2632410" y="3515869"/>
            <a:ext cx="953201" cy="576921"/>
          </a:xfrm>
          <a:custGeom>
            <a:avLst/>
            <a:gdLst/>
            <a:ahLst/>
            <a:cxnLst/>
            <a:rect l="l" t="t" r="r" b="b"/>
            <a:pathLst>
              <a:path w="831850" h="489585">
                <a:moveTo>
                  <a:pt x="831223" y="8709"/>
                </a:moveTo>
                <a:lnTo>
                  <a:pt x="5063" y="488966"/>
                </a:lnTo>
                <a:lnTo>
                  <a:pt x="0" y="480256"/>
                </a:lnTo>
                <a:lnTo>
                  <a:pt x="826160" y="0"/>
                </a:lnTo>
                <a:lnTo>
                  <a:pt x="831223" y="8709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xmlns="" id="{23E6757D-F690-7040-A6CD-538E012F3951}"/>
              </a:ext>
            </a:extLst>
          </p:cNvPr>
          <p:cNvSpPr txBox="1"/>
          <p:nvPr/>
        </p:nvSpPr>
        <p:spPr>
          <a:xfrm>
            <a:off x="3576655" y="3241279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xmlns="" id="{9118B073-BF44-4449-86CA-F270C1BC87C1}"/>
              </a:ext>
            </a:extLst>
          </p:cNvPr>
          <p:cNvSpPr/>
          <p:nvPr/>
        </p:nvSpPr>
        <p:spPr>
          <a:xfrm>
            <a:off x="2122681" y="4314676"/>
            <a:ext cx="300840" cy="738113"/>
          </a:xfrm>
          <a:custGeom>
            <a:avLst/>
            <a:gdLst/>
            <a:ahLst/>
            <a:cxnLst/>
            <a:rect l="l" t="t" r="r" b="b"/>
            <a:pathLst>
              <a:path w="307340" h="662939">
                <a:moveTo>
                  <a:pt x="307164" y="4152"/>
                </a:moveTo>
                <a:lnTo>
                  <a:pt x="9178" y="662777"/>
                </a:lnTo>
                <a:lnTo>
                  <a:pt x="0" y="658624"/>
                </a:lnTo>
                <a:lnTo>
                  <a:pt x="297985" y="0"/>
                </a:lnTo>
                <a:lnTo>
                  <a:pt x="307164" y="41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xmlns="" id="{4E0F942B-4CBF-044D-951E-170F14003A4C}"/>
              </a:ext>
            </a:extLst>
          </p:cNvPr>
          <p:cNvSpPr txBox="1"/>
          <p:nvPr/>
        </p:nvSpPr>
        <p:spPr>
          <a:xfrm>
            <a:off x="2011320" y="499425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3" name="object 52">
            <a:extLst>
              <a:ext uri="{FF2B5EF4-FFF2-40B4-BE49-F238E27FC236}">
                <a16:creationId xmlns:a16="http://schemas.microsoft.com/office/drawing/2014/main" xmlns="" id="{6DC65A6F-BE93-184A-ABBE-ED79BADF4B52}"/>
              </a:ext>
            </a:extLst>
          </p:cNvPr>
          <p:cNvSpPr txBox="1"/>
          <p:nvPr/>
        </p:nvSpPr>
        <p:spPr>
          <a:xfrm>
            <a:off x="3242897" y="525868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E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4" name="object 53">
            <a:extLst>
              <a:ext uri="{FF2B5EF4-FFF2-40B4-BE49-F238E27FC236}">
                <a16:creationId xmlns:a16="http://schemas.microsoft.com/office/drawing/2014/main" xmlns="" id="{1548FCD1-CD39-2C48-A6D7-8FB23568C266}"/>
              </a:ext>
            </a:extLst>
          </p:cNvPr>
          <p:cNvSpPr/>
          <p:nvPr/>
        </p:nvSpPr>
        <p:spPr>
          <a:xfrm>
            <a:off x="4008176" y="4368367"/>
            <a:ext cx="215053" cy="428413"/>
          </a:xfrm>
          <a:custGeom>
            <a:avLst/>
            <a:gdLst/>
            <a:ahLst/>
            <a:cxnLst/>
            <a:rect l="l" t="t" r="r" b="b"/>
            <a:pathLst>
              <a:path w="161289" h="321310">
                <a:moveTo>
                  <a:pt x="9083" y="0"/>
                </a:moveTo>
                <a:lnTo>
                  <a:pt x="161065" y="316788"/>
                </a:lnTo>
                <a:lnTo>
                  <a:pt x="151981" y="321146"/>
                </a:lnTo>
                <a:lnTo>
                  <a:pt x="0" y="4357"/>
                </a:lnTo>
                <a:lnTo>
                  <a:pt x="908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6" name="object 55">
            <a:extLst>
              <a:ext uri="{FF2B5EF4-FFF2-40B4-BE49-F238E27FC236}">
                <a16:creationId xmlns:a16="http://schemas.microsoft.com/office/drawing/2014/main" xmlns="" id="{2F4297F8-CE7E-084A-8AB0-E4928BC5651B}"/>
              </a:ext>
            </a:extLst>
          </p:cNvPr>
          <p:cNvSpPr txBox="1"/>
          <p:nvPr/>
        </p:nvSpPr>
        <p:spPr>
          <a:xfrm>
            <a:off x="4170189" y="4758802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F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8" name="object 57">
            <a:extLst>
              <a:ext uri="{FF2B5EF4-FFF2-40B4-BE49-F238E27FC236}">
                <a16:creationId xmlns:a16="http://schemas.microsoft.com/office/drawing/2014/main" xmlns="" id="{F6CC72FB-C93E-BF4D-ACD4-29BE54069139}"/>
              </a:ext>
            </a:extLst>
          </p:cNvPr>
          <p:cNvSpPr txBox="1"/>
          <p:nvPr/>
        </p:nvSpPr>
        <p:spPr>
          <a:xfrm>
            <a:off x="3888807" y="413376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64" name="object 63">
            <a:extLst>
              <a:ext uri="{FF2B5EF4-FFF2-40B4-BE49-F238E27FC236}">
                <a16:creationId xmlns:a16="http://schemas.microsoft.com/office/drawing/2014/main" xmlns="" id="{8BF1529E-EC6C-E545-A1B3-EEB29729874E}"/>
              </a:ext>
            </a:extLst>
          </p:cNvPr>
          <p:cNvSpPr txBox="1"/>
          <p:nvPr/>
        </p:nvSpPr>
        <p:spPr>
          <a:xfrm>
            <a:off x="7233762" y="4161210"/>
            <a:ext cx="955049" cy="470343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  <a:tabLst>
                <a:tab pos="987189" algn="l"/>
              </a:tabLst>
            </a:pPr>
            <a:r>
              <a:rPr sz="1467" u="heavy" dirty="0">
                <a:uFill>
                  <a:solidFill>
                    <a:srgbClr val="53585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467" dirty="0">
                <a:latin typeface="Times New Roman"/>
                <a:cs typeface="Times New Roman"/>
              </a:rPr>
              <a:t> </a:t>
            </a:r>
            <a:r>
              <a:rPr sz="1467" spc="-140" dirty="0">
                <a:latin typeface="Times New Roman"/>
                <a:cs typeface="Times New Roman"/>
              </a:rPr>
              <a:t> </a:t>
            </a:r>
            <a:endParaRPr sz="1467" dirty="0">
              <a:latin typeface="Courier New"/>
              <a:cs typeface="Courier New"/>
            </a:endParaRPr>
          </a:p>
        </p:txBody>
      </p:sp>
      <p:sp>
        <p:nvSpPr>
          <p:cNvPr id="68" name="object 67">
            <a:extLst>
              <a:ext uri="{FF2B5EF4-FFF2-40B4-BE49-F238E27FC236}">
                <a16:creationId xmlns:a16="http://schemas.microsoft.com/office/drawing/2014/main" xmlns="" id="{DDDCB63E-848B-A848-A167-A385D559D5D7}"/>
              </a:ext>
            </a:extLst>
          </p:cNvPr>
          <p:cNvSpPr txBox="1"/>
          <p:nvPr/>
        </p:nvSpPr>
        <p:spPr>
          <a:xfrm>
            <a:off x="2384343" y="4012881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69" name="object 68">
            <a:extLst>
              <a:ext uri="{FF2B5EF4-FFF2-40B4-BE49-F238E27FC236}">
                <a16:creationId xmlns:a16="http://schemas.microsoft.com/office/drawing/2014/main" xmlns="" id="{1D33D27B-B5F7-A745-8F00-7ECBA1267491}"/>
              </a:ext>
            </a:extLst>
          </p:cNvPr>
          <p:cNvSpPr/>
          <p:nvPr/>
        </p:nvSpPr>
        <p:spPr>
          <a:xfrm>
            <a:off x="9128277" y="3352727"/>
            <a:ext cx="796713" cy="73659"/>
          </a:xfrm>
          <a:custGeom>
            <a:avLst/>
            <a:gdLst/>
            <a:ahLst/>
            <a:cxnLst/>
            <a:rect l="l" t="t" r="r" b="b"/>
            <a:pathLst>
              <a:path w="597535" h="55244">
                <a:moveTo>
                  <a:pt x="0" y="0"/>
                </a:moveTo>
                <a:lnTo>
                  <a:pt x="5015" y="463"/>
                </a:lnTo>
                <a:lnTo>
                  <a:pt x="597396" y="5524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0" name="object 69">
            <a:extLst>
              <a:ext uri="{FF2B5EF4-FFF2-40B4-BE49-F238E27FC236}">
                <a16:creationId xmlns:a16="http://schemas.microsoft.com/office/drawing/2014/main" xmlns="" id="{0A99183B-04CE-C94C-AAB9-121650E2E24E}"/>
              </a:ext>
            </a:extLst>
          </p:cNvPr>
          <p:cNvSpPr/>
          <p:nvPr/>
        </p:nvSpPr>
        <p:spPr>
          <a:xfrm>
            <a:off x="9054709" y="3313228"/>
            <a:ext cx="84667" cy="80433"/>
          </a:xfrm>
          <a:custGeom>
            <a:avLst/>
            <a:gdLst/>
            <a:ahLst/>
            <a:cxnLst/>
            <a:rect l="l" t="t" r="r" b="b"/>
            <a:pathLst>
              <a:path w="63500" h="60325">
                <a:moveTo>
                  <a:pt x="62966" y="0"/>
                </a:moveTo>
                <a:lnTo>
                  <a:pt x="0" y="24523"/>
                </a:lnTo>
                <a:lnTo>
                  <a:pt x="57404" y="60185"/>
                </a:lnTo>
                <a:lnTo>
                  <a:pt x="6296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1" name="object 70">
            <a:extLst>
              <a:ext uri="{FF2B5EF4-FFF2-40B4-BE49-F238E27FC236}">
                <a16:creationId xmlns:a16="http://schemas.microsoft.com/office/drawing/2014/main" xmlns="" id="{55FF6292-7E65-3949-9EA3-49F07F039F85}"/>
              </a:ext>
            </a:extLst>
          </p:cNvPr>
          <p:cNvSpPr/>
          <p:nvPr/>
        </p:nvSpPr>
        <p:spPr>
          <a:xfrm>
            <a:off x="9575533" y="5737382"/>
            <a:ext cx="275496" cy="2747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2" name="object 71">
            <a:extLst>
              <a:ext uri="{FF2B5EF4-FFF2-40B4-BE49-F238E27FC236}">
                <a16:creationId xmlns:a16="http://schemas.microsoft.com/office/drawing/2014/main" xmlns="" id="{81E82320-405A-DE44-A78F-B5BA9EFF3F44}"/>
              </a:ext>
            </a:extLst>
          </p:cNvPr>
          <p:cNvSpPr txBox="1"/>
          <p:nvPr/>
        </p:nvSpPr>
        <p:spPr>
          <a:xfrm>
            <a:off x="9638013" y="5705400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3" name="object 72">
            <a:extLst>
              <a:ext uri="{FF2B5EF4-FFF2-40B4-BE49-F238E27FC236}">
                <a16:creationId xmlns:a16="http://schemas.microsoft.com/office/drawing/2014/main" xmlns="" id="{D45A509D-4CF9-2D4A-8AF8-8F8B1D1FE395}"/>
              </a:ext>
            </a:extLst>
          </p:cNvPr>
          <p:cNvSpPr/>
          <p:nvPr/>
        </p:nvSpPr>
        <p:spPr>
          <a:xfrm>
            <a:off x="9724762" y="2848034"/>
            <a:ext cx="275484" cy="2747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4" name="object 73">
            <a:extLst>
              <a:ext uri="{FF2B5EF4-FFF2-40B4-BE49-F238E27FC236}">
                <a16:creationId xmlns:a16="http://schemas.microsoft.com/office/drawing/2014/main" xmlns="" id="{8C77BEE4-9E2E-1144-87D5-F2DDB8E7694F}"/>
              </a:ext>
            </a:extLst>
          </p:cNvPr>
          <p:cNvSpPr txBox="1"/>
          <p:nvPr/>
        </p:nvSpPr>
        <p:spPr>
          <a:xfrm>
            <a:off x="9785773" y="2817371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5" name="object 74">
            <a:extLst>
              <a:ext uri="{FF2B5EF4-FFF2-40B4-BE49-F238E27FC236}">
                <a16:creationId xmlns:a16="http://schemas.microsoft.com/office/drawing/2014/main" xmlns="" id="{D82EA85B-B6A0-9045-A124-5A0BB6A47F8A}"/>
              </a:ext>
            </a:extLst>
          </p:cNvPr>
          <p:cNvSpPr/>
          <p:nvPr/>
        </p:nvSpPr>
        <p:spPr>
          <a:xfrm>
            <a:off x="9731320" y="3286235"/>
            <a:ext cx="275496" cy="2747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6" name="object 75">
            <a:extLst>
              <a:ext uri="{FF2B5EF4-FFF2-40B4-BE49-F238E27FC236}">
                <a16:creationId xmlns:a16="http://schemas.microsoft.com/office/drawing/2014/main" xmlns="" id="{18D16426-8E30-D544-A34B-D1EED2FCB35F}"/>
              </a:ext>
            </a:extLst>
          </p:cNvPr>
          <p:cNvSpPr txBox="1"/>
          <p:nvPr/>
        </p:nvSpPr>
        <p:spPr>
          <a:xfrm>
            <a:off x="9785773" y="3260652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C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7" name="object 76">
            <a:extLst>
              <a:ext uri="{FF2B5EF4-FFF2-40B4-BE49-F238E27FC236}">
                <a16:creationId xmlns:a16="http://schemas.microsoft.com/office/drawing/2014/main" xmlns="" id="{317179E7-B018-684B-8DCD-94F86436C40E}"/>
              </a:ext>
            </a:extLst>
          </p:cNvPr>
          <p:cNvSpPr/>
          <p:nvPr/>
        </p:nvSpPr>
        <p:spPr>
          <a:xfrm>
            <a:off x="9546069" y="4942112"/>
            <a:ext cx="275496" cy="2747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8" name="object 77">
            <a:extLst>
              <a:ext uri="{FF2B5EF4-FFF2-40B4-BE49-F238E27FC236}">
                <a16:creationId xmlns:a16="http://schemas.microsoft.com/office/drawing/2014/main" xmlns="" id="{A6C0F17F-2644-E448-A1BC-B1A5C41C548E}"/>
              </a:ext>
            </a:extLst>
          </p:cNvPr>
          <p:cNvSpPr txBox="1"/>
          <p:nvPr/>
        </p:nvSpPr>
        <p:spPr>
          <a:xfrm>
            <a:off x="9611139" y="4926303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F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9" name="object 78">
            <a:extLst>
              <a:ext uri="{FF2B5EF4-FFF2-40B4-BE49-F238E27FC236}">
                <a16:creationId xmlns:a16="http://schemas.microsoft.com/office/drawing/2014/main" xmlns="" id="{B3B83BA1-18A4-0D4C-8394-03CD0C86187B}"/>
              </a:ext>
            </a:extLst>
          </p:cNvPr>
          <p:cNvSpPr/>
          <p:nvPr/>
        </p:nvSpPr>
        <p:spPr>
          <a:xfrm>
            <a:off x="9686632" y="4162298"/>
            <a:ext cx="275496" cy="2747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0" name="object 79">
            <a:extLst>
              <a:ext uri="{FF2B5EF4-FFF2-40B4-BE49-F238E27FC236}">
                <a16:creationId xmlns:a16="http://schemas.microsoft.com/office/drawing/2014/main" xmlns="" id="{6D556C30-B357-1443-BD3C-542D468BD1BE}"/>
              </a:ext>
            </a:extLst>
          </p:cNvPr>
          <p:cNvSpPr/>
          <p:nvPr/>
        </p:nvSpPr>
        <p:spPr>
          <a:xfrm>
            <a:off x="9669677" y="4603991"/>
            <a:ext cx="275488" cy="2747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1" name="object 80">
            <a:extLst>
              <a:ext uri="{FF2B5EF4-FFF2-40B4-BE49-F238E27FC236}">
                <a16:creationId xmlns:a16="http://schemas.microsoft.com/office/drawing/2014/main" xmlns="" id="{6BCE5F8E-97A9-224D-9A80-65077338E750}"/>
              </a:ext>
            </a:extLst>
          </p:cNvPr>
          <p:cNvSpPr txBox="1"/>
          <p:nvPr/>
        </p:nvSpPr>
        <p:spPr>
          <a:xfrm>
            <a:off x="9732043" y="4577049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E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82" name="object 81">
            <a:extLst>
              <a:ext uri="{FF2B5EF4-FFF2-40B4-BE49-F238E27FC236}">
                <a16:creationId xmlns:a16="http://schemas.microsoft.com/office/drawing/2014/main" xmlns="" id="{CB800162-470D-1C44-BB9A-04D9E1D592F8}"/>
              </a:ext>
            </a:extLst>
          </p:cNvPr>
          <p:cNvSpPr/>
          <p:nvPr/>
        </p:nvSpPr>
        <p:spPr>
          <a:xfrm>
            <a:off x="9594939" y="3823631"/>
            <a:ext cx="275496" cy="2747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3" name="object 82">
            <a:extLst>
              <a:ext uri="{FF2B5EF4-FFF2-40B4-BE49-F238E27FC236}">
                <a16:creationId xmlns:a16="http://schemas.microsoft.com/office/drawing/2014/main" xmlns="" id="{BD7647E4-E460-1641-8B03-2D49010A14C8}"/>
              </a:ext>
            </a:extLst>
          </p:cNvPr>
          <p:cNvSpPr txBox="1"/>
          <p:nvPr/>
        </p:nvSpPr>
        <p:spPr>
          <a:xfrm>
            <a:off x="9664870" y="3660938"/>
            <a:ext cx="241300" cy="723403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6933">
              <a:spcBef>
                <a:spcPts val="1120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  <a:p>
            <a:pPr marL="110911">
              <a:spcBef>
                <a:spcPts val="987"/>
              </a:spcBef>
            </a:pPr>
            <a:r>
              <a:rPr sz="1467" b="1" spc="7" dirty="0">
                <a:latin typeface="Courier New"/>
                <a:cs typeface="Courier New"/>
              </a:rPr>
              <a:t>B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93" name="object 7">
            <a:extLst>
              <a:ext uri="{FF2B5EF4-FFF2-40B4-BE49-F238E27FC236}">
                <a16:creationId xmlns:a16="http://schemas.microsoft.com/office/drawing/2014/main" xmlns="" id="{26BFBEB7-5EBC-9541-A708-6182354DD17D}"/>
              </a:ext>
            </a:extLst>
          </p:cNvPr>
          <p:cNvSpPr/>
          <p:nvPr/>
        </p:nvSpPr>
        <p:spPr>
          <a:xfrm>
            <a:off x="5565949" y="4384442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8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4" name="object 67">
            <a:extLst>
              <a:ext uri="{FF2B5EF4-FFF2-40B4-BE49-F238E27FC236}">
                <a16:creationId xmlns:a16="http://schemas.microsoft.com/office/drawing/2014/main" xmlns="" id="{6950FA63-7B53-184E-AB80-C5B1788A9935}"/>
              </a:ext>
            </a:extLst>
          </p:cNvPr>
          <p:cNvSpPr txBox="1"/>
          <p:nvPr/>
        </p:nvSpPr>
        <p:spPr>
          <a:xfrm>
            <a:off x="5673776" y="440796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95" name="object 7">
            <a:extLst>
              <a:ext uri="{FF2B5EF4-FFF2-40B4-BE49-F238E27FC236}">
                <a16:creationId xmlns:a16="http://schemas.microsoft.com/office/drawing/2014/main" xmlns="" id="{6443CE4B-AB2F-D646-8228-08CEF48DFFA4}"/>
              </a:ext>
            </a:extLst>
          </p:cNvPr>
          <p:cNvSpPr/>
          <p:nvPr/>
        </p:nvSpPr>
        <p:spPr>
          <a:xfrm>
            <a:off x="8171646" y="3311209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6" name="object 47">
            <a:extLst>
              <a:ext uri="{FF2B5EF4-FFF2-40B4-BE49-F238E27FC236}">
                <a16:creationId xmlns:a16="http://schemas.microsoft.com/office/drawing/2014/main" xmlns="" id="{EE84B333-20CC-5E4D-B59F-CCCD51DAF96E}"/>
              </a:ext>
            </a:extLst>
          </p:cNvPr>
          <p:cNvSpPr txBox="1"/>
          <p:nvPr/>
        </p:nvSpPr>
        <p:spPr>
          <a:xfrm>
            <a:off x="8264152" y="3364900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97" name="object 7">
            <a:extLst>
              <a:ext uri="{FF2B5EF4-FFF2-40B4-BE49-F238E27FC236}">
                <a16:creationId xmlns:a16="http://schemas.microsoft.com/office/drawing/2014/main" xmlns="" id="{FA29D12A-5E8D-AE42-AA81-ABB5D93EE459}"/>
              </a:ext>
            </a:extLst>
          </p:cNvPr>
          <p:cNvSpPr/>
          <p:nvPr/>
        </p:nvSpPr>
        <p:spPr>
          <a:xfrm>
            <a:off x="8159786" y="440881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8" name="object 57">
            <a:extLst>
              <a:ext uri="{FF2B5EF4-FFF2-40B4-BE49-F238E27FC236}">
                <a16:creationId xmlns:a16="http://schemas.microsoft.com/office/drawing/2014/main" xmlns="" id="{E3362C5F-BBD3-B940-AE62-7C6C28FC9D02}"/>
              </a:ext>
            </a:extLst>
          </p:cNvPr>
          <p:cNvSpPr txBox="1"/>
          <p:nvPr/>
        </p:nvSpPr>
        <p:spPr>
          <a:xfrm>
            <a:off x="8233659" y="445057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99" name="object 7">
            <a:extLst>
              <a:ext uri="{FF2B5EF4-FFF2-40B4-BE49-F238E27FC236}">
                <a16:creationId xmlns:a16="http://schemas.microsoft.com/office/drawing/2014/main" xmlns="" id="{79EB34B9-626A-2B4D-A65C-EEF5B1FF5948}"/>
              </a:ext>
            </a:extLst>
          </p:cNvPr>
          <p:cNvSpPr/>
          <p:nvPr/>
        </p:nvSpPr>
        <p:spPr>
          <a:xfrm>
            <a:off x="8103019" y="538830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00" name="object 50">
            <a:extLst>
              <a:ext uri="{FF2B5EF4-FFF2-40B4-BE49-F238E27FC236}">
                <a16:creationId xmlns:a16="http://schemas.microsoft.com/office/drawing/2014/main" xmlns="" id="{DA550A7B-F36F-184A-B168-CFAD1345C779}"/>
              </a:ext>
            </a:extLst>
          </p:cNvPr>
          <p:cNvSpPr txBox="1"/>
          <p:nvPr/>
        </p:nvSpPr>
        <p:spPr>
          <a:xfrm>
            <a:off x="8209018" y="5401792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430871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16D670-E410-5141-97C9-E25B703D5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53" dirty="0">
                <a:solidFill>
                  <a:srgbClr val="C00000"/>
                </a:solidFill>
              </a:rPr>
              <a:t>Neighborhood</a:t>
            </a:r>
            <a:r>
              <a:rPr lang="en-US" b="1" spc="-73" dirty="0">
                <a:solidFill>
                  <a:srgbClr val="C00000"/>
                </a:solidFill>
              </a:rPr>
              <a:t> </a:t>
            </a:r>
            <a:r>
              <a:rPr lang="en-US" b="1" spc="-93" dirty="0">
                <a:solidFill>
                  <a:srgbClr val="C00000"/>
                </a:solidFill>
              </a:rPr>
              <a:t>Aggregation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9C95F2-86C2-BF40-BAA4-E6BA941BC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022"/>
            <a:ext cx="10833100" cy="1325563"/>
          </a:xfrm>
        </p:spPr>
        <p:txBody>
          <a:bodyPr/>
          <a:lstStyle/>
          <a:p>
            <a:r>
              <a:rPr lang="en-US" sz="3200" spc="-20" dirty="0">
                <a:solidFill>
                  <a:srgbClr val="FF0000"/>
                </a:solidFill>
                <a:cs typeface="Arial"/>
              </a:rPr>
              <a:t>Intuition</a:t>
            </a:r>
            <a:r>
              <a:rPr lang="en-US" sz="3200" spc="-20" dirty="0">
                <a:cs typeface="Arial"/>
              </a:rPr>
              <a:t>: Network </a:t>
            </a:r>
            <a:r>
              <a:rPr lang="en-US" sz="3200" spc="-40" dirty="0">
                <a:cs typeface="Arial"/>
              </a:rPr>
              <a:t>neighborhood </a:t>
            </a:r>
            <a:r>
              <a:rPr lang="en-US" sz="3200" spc="-80" dirty="0">
                <a:cs typeface="Arial"/>
              </a:rPr>
              <a:t>defines </a:t>
            </a:r>
            <a:r>
              <a:rPr lang="en-US" sz="3200" spc="-133" dirty="0">
                <a:cs typeface="Arial"/>
              </a:rPr>
              <a:t>a </a:t>
            </a:r>
            <a:r>
              <a:rPr lang="en-US" sz="3200" spc="-13" dirty="0">
                <a:cs typeface="Arial"/>
              </a:rPr>
              <a:t>computation</a:t>
            </a:r>
            <a:r>
              <a:rPr lang="en-US" sz="3200" dirty="0">
                <a:cs typeface="Arial"/>
              </a:rPr>
              <a:t> </a:t>
            </a:r>
            <a:r>
              <a:rPr lang="en-US" sz="3200" spc="-40" dirty="0">
                <a:cs typeface="Arial"/>
              </a:rPr>
              <a:t>graph</a:t>
            </a:r>
            <a:endParaRPr lang="en-US" sz="3200" dirty="0"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4A83FF-5E4F-9D43-AA72-C52CC17C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22</a:t>
            </a:fld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xmlns="" id="{82241E8F-D818-B244-9D8E-A5DFA241A348}"/>
              </a:ext>
            </a:extLst>
          </p:cNvPr>
          <p:cNvSpPr/>
          <p:nvPr/>
        </p:nvSpPr>
        <p:spPr>
          <a:xfrm>
            <a:off x="1492482" y="4891971"/>
            <a:ext cx="8937904" cy="1527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73EED97A-A6AA-544D-B589-600C87BA9EF9}"/>
              </a:ext>
            </a:extLst>
          </p:cNvPr>
          <p:cNvSpPr/>
          <p:nvPr/>
        </p:nvSpPr>
        <p:spPr>
          <a:xfrm>
            <a:off x="4129595" y="3573249"/>
            <a:ext cx="5488093" cy="1452880"/>
          </a:xfrm>
          <a:custGeom>
            <a:avLst/>
            <a:gdLst/>
            <a:ahLst/>
            <a:cxnLst/>
            <a:rect l="l" t="t" r="r" b="b"/>
            <a:pathLst>
              <a:path w="4116070" h="1089660">
                <a:moveTo>
                  <a:pt x="4041036" y="1056894"/>
                </a:moveTo>
                <a:lnTo>
                  <a:pt x="4032669" y="1089164"/>
                </a:lnTo>
                <a:lnTo>
                  <a:pt x="4115993" y="1071410"/>
                </a:lnTo>
                <a:lnTo>
                  <a:pt x="4103008" y="1060081"/>
                </a:lnTo>
                <a:lnTo>
                  <a:pt x="4053331" y="1060081"/>
                </a:lnTo>
                <a:lnTo>
                  <a:pt x="4041036" y="1056894"/>
                </a:lnTo>
                <a:close/>
              </a:path>
              <a:path w="4116070" h="1089660">
                <a:moveTo>
                  <a:pt x="4043427" y="1047674"/>
                </a:moveTo>
                <a:lnTo>
                  <a:pt x="4041036" y="1056894"/>
                </a:lnTo>
                <a:lnTo>
                  <a:pt x="4053331" y="1060081"/>
                </a:lnTo>
                <a:lnTo>
                  <a:pt x="4055719" y="1050861"/>
                </a:lnTo>
                <a:lnTo>
                  <a:pt x="4043427" y="1047674"/>
                </a:lnTo>
                <a:close/>
              </a:path>
              <a:path w="4116070" h="1089660">
                <a:moveTo>
                  <a:pt x="4051795" y="1015403"/>
                </a:moveTo>
                <a:lnTo>
                  <a:pt x="4043427" y="1047674"/>
                </a:lnTo>
                <a:lnTo>
                  <a:pt x="4055719" y="1050861"/>
                </a:lnTo>
                <a:lnTo>
                  <a:pt x="4053331" y="1060081"/>
                </a:lnTo>
                <a:lnTo>
                  <a:pt x="4103008" y="1060081"/>
                </a:lnTo>
                <a:lnTo>
                  <a:pt x="4051795" y="1015403"/>
                </a:lnTo>
                <a:close/>
              </a:path>
              <a:path w="4116070" h="1089660">
                <a:moveTo>
                  <a:pt x="2387" y="0"/>
                </a:moveTo>
                <a:lnTo>
                  <a:pt x="0" y="9220"/>
                </a:lnTo>
                <a:lnTo>
                  <a:pt x="4041036" y="1056894"/>
                </a:lnTo>
                <a:lnTo>
                  <a:pt x="4043427" y="1047674"/>
                </a:lnTo>
                <a:lnTo>
                  <a:pt x="2387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xmlns="" id="{7D1F9B94-933B-7349-8551-2B3C0007EB83}"/>
              </a:ext>
            </a:extLst>
          </p:cNvPr>
          <p:cNvSpPr/>
          <p:nvPr/>
        </p:nvSpPr>
        <p:spPr>
          <a:xfrm>
            <a:off x="4112713" y="3578854"/>
            <a:ext cx="3973407" cy="1341120"/>
          </a:xfrm>
          <a:custGeom>
            <a:avLst/>
            <a:gdLst/>
            <a:ahLst/>
            <a:cxnLst/>
            <a:rect l="l" t="t" r="r" b="b"/>
            <a:pathLst>
              <a:path w="2980054" h="1005839">
                <a:moveTo>
                  <a:pt x="2905660" y="974088"/>
                </a:moveTo>
                <a:lnTo>
                  <a:pt x="2895155" y="1005725"/>
                </a:lnTo>
                <a:lnTo>
                  <a:pt x="2979470" y="993584"/>
                </a:lnTo>
                <a:lnTo>
                  <a:pt x="2963947" y="978090"/>
                </a:lnTo>
                <a:lnTo>
                  <a:pt x="2917710" y="978090"/>
                </a:lnTo>
                <a:lnTo>
                  <a:pt x="2905660" y="974088"/>
                </a:lnTo>
                <a:close/>
              </a:path>
              <a:path w="2980054" h="1005839">
                <a:moveTo>
                  <a:pt x="2908663" y="965043"/>
                </a:moveTo>
                <a:lnTo>
                  <a:pt x="2905660" y="974088"/>
                </a:lnTo>
                <a:lnTo>
                  <a:pt x="2917710" y="978090"/>
                </a:lnTo>
                <a:lnTo>
                  <a:pt x="2920720" y="969048"/>
                </a:lnTo>
                <a:lnTo>
                  <a:pt x="2908663" y="965043"/>
                </a:lnTo>
                <a:close/>
              </a:path>
              <a:path w="2980054" h="1005839">
                <a:moveTo>
                  <a:pt x="2919171" y="933399"/>
                </a:moveTo>
                <a:lnTo>
                  <a:pt x="2908663" y="965043"/>
                </a:lnTo>
                <a:lnTo>
                  <a:pt x="2920720" y="969048"/>
                </a:lnTo>
                <a:lnTo>
                  <a:pt x="2917710" y="978090"/>
                </a:lnTo>
                <a:lnTo>
                  <a:pt x="2963947" y="978090"/>
                </a:lnTo>
                <a:lnTo>
                  <a:pt x="2919171" y="933399"/>
                </a:lnTo>
                <a:close/>
              </a:path>
              <a:path w="2980054" h="1005839">
                <a:moveTo>
                  <a:pt x="2997" y="0"/>
                </a:moveTo>
                <a:lnTo>
                  <a:pt x="0" y="9042"/>
                </a:lnTo>
                <a:lnTo>
                  <a:pt x="2905660" y="974088"/>
                </a:lnTo>
                <a:lnTo>
                  <a:pt x="2908663" y="965043"/>
                </a:lnTo>
                <a:lnTo>
                  <a:pt x="2997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xmlns="" id="{7512D19B-9C09-824F-9048-BD87DF56ADD3}"/>
              </a:ext>
            </a:extLst>
          </p:cNvPr>
          <p:cNvSpPr/>
          <p:nvPr/>
        </p:nvSpPr>
        <p:spPr>
          <a:xfrm>
            <a:off x="4095491" y="3573673"/>
            <a:ext cx="2716107" cy="1310640"/>
          </a:xfrm>
          <a:custGeom>
            <a:avLst/>
            <a:gdLst/>
            <a:ahLst/>
            <a:cxnLst/>
            <a:rect l="l" t="t" r="r" b="b"/>
            <a:pathLst>
              <a:path w="2037079" h="982979">
                <a:moveTo>
                  <a:pt x="1966044" y="952313"/>
                </a:moveTo>
                <a:lnTo>
                  <a:pt x="1951621" y="982370"/>
                </a:lnTo>
                <a:lnTo>
                  <a:pt x="2036800" y="980986"/>
                </a:lnTo>
                <a:lnTo>
                  <a:pt x="2018826" y="957808"/>
                </a:lnTo>
                <a:lnTo>
                  <a:pt x="1977491" y="957808"/>
                </a:lnTo>
                <a:lnTo>
                  <a:pt x="1966044" y="952313"/>
                </a:lnTo>
                <a:close/>
              </a:path>
              <a:path w="2037079" h="982979">
                <a:moveTo>
                  <a:pt x="1970165" y="943725"/>
                </a:moveTo>
                <a:lnTo>
                  <a:pt x="1966044" y="952313"/>
                </a:lnTo>
                <a:lnTo>
                  <a:pt x="1977491" y="957808"/>
                </a:lnTo>
                <a:lnTo>
                  <a:pt x="1981619" y="949223"/>
                </a:lnTo>
                <a:lnTo>
                  <a:pt x="1970165" y="943725"/>
                </a:lnTo>
                <a:close/>
              </a:path>
              <a:path w="2037079" h="982979">
                <a:moveTo>
                  <a:pt x="1984590" y="913663"/>
                </a:moveTo>
                <a:lnTo>
                  <a:pt x="1970165" y="943725"/>
                </a:lnTo>
                <a:lnTo>
                  <a:pt x="1981619" y="949223"/>
                </a:lnTo>
                <a:lnTo>
                  <a:pt x="1977491" y="957808"/>
                </a:lnTo>
                <a:lnTo>
                  <a:pt x="2018826" y="957808"/>
                </a:lnTo>
                <a:lnTo>
                  <a:pt x="1984590" y="913663"/>
                </a:lnTo>
                <a:close/>
              </a:path>
              <a:path w="2037079" h="982979">
                <a:moveTo>
                  <a:pt x="4114" y="0"/>
                </a:moveTo>
                <a:lnTo>
                  <a:pt x="0" y="8585"/>
                </a:lnTo>
                <a:lnTo>
                  <a:pt x="1966044" y="952313"/>
                </a:lnTo>
                <a:lnTo>
                  <a:pt x="1970165" y="943725"/>
                </a:lnTo>
                <a:lnTo>
                  <a:pt x="4114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xmlns="" id="{03045FDA-34A3-754B-953C-A912B504B59B}"/>
              </a:ext>
            </a:extLst>
          </p:cNvPr>
          <p:cNvSpPr/>
          <p:nvPr/>
        </p:nvSpPr>
        <p:spPr>
          <a:xfrm>
            <a:off x="3603257" y="3561277"/>
            <a:ext cx="514773" cy="1320800"/>
          </a:xfrm>
          <a:custGeom>
            <a:avLst/>
            <a:gdLst/>
            <a:ahLst/>
            <a:cxnLst/>
            <a:rect l="l" t="t" r="r" b="b"/>
            <a:pathLst>
              <a:path w="386080" h="990600">
                <a:moveTo>
                  <a:pt x="0" y="905548"/>
                </a:moveTo>
                <a:lnTo>
                  <a:pt x="8762" y="990282"/>
                </a:lnTo>
                <a:lnTo>
                  <a:pt x="71186" y="932548"/>
                </a:lnTo>
                <a:lnTo>
                  <a:pt x="35636" y="932548"/>
                </a:lnTo>
                <a:lnTo>
                  <a:pt x="26720" y="929195"/>
                </a:lnTo>
                <a:lnTo>
                  <a:pt x="31201" y="917311"/>
                </a:lnTo>
                <a:lnTo>
                  <a:pt x="0" y="905548"/>
                </a:lnTo>
                <a:close/>
              </a:path>
              <a:path w="386080" h="990600">
                <a:moveTo>
                  <a:pt x="31201" y="917311"/>
                </a:moveTo>
                <a:lnTo>
                  <a:pt x="26720" y="929195"/>
                </a:lnTo>
                <a:lnTo>
                  <a:pt x="35636" y="932548"/>
                </a:lnTo>
                <a:lnTo>
                  <a:pt x="40114" y="920672"/>
                </a:lnTo>
                <a:lnTo>
                  <a:pt x="31201" y="917311"/>
                </a:lnTo>
                <a:close/>
              </a:path>
              <a:path w="386080" h="990600">
                <a:moveTo>
                  <a:pt x="40114" y="920672"/>
                </a:moveTo>
                <a:lnTo>
                  <a:pt x="35636" y="932548"/>
                </a:lnTo>
                <a:lnTo>
                  <a:pt x="71186" y="932548"/>
                </a:lnTo>
                <a:lnTo>
                  <a:pt x="40114" y="920672"/>
                </a:lnTo>
                <a:close/>
              </a:path>
              <a:path w="386080" h="990600">
                <a:moveTo>
                  <a:pt x="377075" y="0"/>
                </a:moveTo>
                <a:lnTo>
                  <a:pt x="31201" y="917311"/>
                </a:lnTo>
                <a:lnTo>
                  <a:pt x="40114" y="920672"/>
                </a:lnTo>
                <a:lnTo>
                  <a:pt x="385991" y="3365"/>
                </a:lnTo>
                <a:lnTo>
                  <a:pt x="377075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xmlns="" id="{C5CA975E-62CF-EF43-8B99-A007AFBE87D6}"/>
              </a:ext>
            </a:extLst>
          </p:cNvPr>
          <p:cNvSpPr/>
          <p:nvPr/>
        </p:nvSpPr>
        <p:spPr>
          <a:xfrm>
            <a:off x="4110884" y="3577060"/>
            <a:ext cx="1228513" cy="1337733"/>
          </a:xfrm>
          <a:custGeom>
            <a:avLst/>
            <a:gdLst/>
            <a:ahLst/>
            <a:cxnLst/>
            <a:rect l="l" t="t" r="r" b="b"/>
            <a:pathLst>
              <a:path w="921385" h="1003300">
                <a:moveTo>
                  <a:pt x="866354" y="950245"/>
                </a:moveTo>
                <a:lnTo>
                  <a:pt x="841794" y="972794"/>
                </a:lnTo>
                <a:lnTo>
                  <a:pt x="921385" y="1003160"/>
                </a:lnTo>
                <a:lnTo>
                  <a:pt x="908909" y="959599"/>
                </a:lnTo>
                <a:lnTo>
                  <a:pt x="874941" y="959599"/>
                </a:lnTo>
                <a:lnTo>
                  <a:pt x="866354" y="950245"/>
                </a:lnTo>
                <a:close/>
              </a:path>
              <a:path w="921385" h="1003300">
                <a:moveTo>
                  <a:pt x="873366" y="943807"/>
                </a:moveTo>
                <a:lnTo>
                  <a:pt x="866354" y="950245"/>
                </a:lnTo>
                <a:lnTo>
                  <a:pt x="874941" y="959599"/>
                </a:lnTo>
                <a:lnTo>
                  <a:pt x="881951" y="953160"/>
                </a:lnTo>
                <a:lnTo>
                  <a:pt x="873366" y="943807"/>
                </a:lnTo>
                <a:close/>
              </a:path>
              <a:path w="921385" h="1003300">
                <a:moveTo>
                  <a:pt x="897928" y="921258"/>
                </a:moveTo>
                <a:lnTo>
                  <a:pt x="873366" y="943807"/>
                </a:lnTo>
                <a:lnTo>
                  <a:pt x="881951" y="953160"/>
                </a:lnTo>
                <a:lnTo>
                  <a:pt x="874941" y="959599"/>
                </a:lnTo>
                <a:lnTo>
                  <a:pt x="908909" y="959599"/>
                </a:lnTo>
                <a:lnTo>
                  <a:pt x="897928" y="921258"/>
                </a:lnTo>
                <a:close/>
              </a:path>
              <a:path w="921385" h="1003300">
                <a:moveTo>
                  <a:pt x="7010" y="0"/>
                </a:moveTo>
                <a:lnTo>
                  <a:pt x="0" y="6438"/>
                </a:lnTo>
                <a:lnTo>
                  <a:pt x="866354" y="950245"/>
                </a:lnTo>
                <a:lnTo>
                  <a:pt x="873366" y="943807"/>
                </a:lnTo>
                <a:lnTo>
                  <a:pt x="7010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xmlns="" id="{4115786E-4A98-9F46-B207-024062D795A0}"/>
              </a:ext>
            </a:extLst>
          </p:cNvPr>
          <p:cNvSpPr/>
          <p:nvPr/>
        </p:nvSpPr>
        <p:spPr>
          <a:xfrm>
            <a:off x="2071728" y="3576077"/>
            <a:ext cx="2039620" cy="1366520"/>
          </a:xfrm>
          <a:custGeom>
            <a:avLst/>
            <a:gdLst/>
            <a:ahLst/>
            <a:cxnLst/>
            <a:rect l="l" t="t" r="r" b="b"/>
            <a:pathLst>
              <a:path w="1529714" h="1024889">
                <a:moveTo>
                  <a:pt x="42183" y="950480"/>
                </a:moveTo>
                <a:lnTo>
                  <a:pt x="0" y="1024496"/>
                </a:lnTo>
                <a:lnTo>
                  <a:pt x="84524" y="1013828"/>
                </a:lnTo>
                <a:lnTo>
                  <a:pt x="70713" y="993165"/>
                </a:lnTo>
                <a:lnTo>
                  <a:pt x="55440" y="993165"/>
                </a:lnTo>
                <a:lnTo>
                  <a:pt x="50148" y="985253"/>
                </a:lnTo>
                <a:lnTo>
                  <a:pt x="60708" y="978196"/>
                </a:lnTo>
                <a:lnTo>
                  <a:pt x="42183" y="950480"/>
                </a:lnTo>
                <a:close/>
              </a:path>
              <a:path w="1529714" h="1024889">
                <a:moveTo>
                  <a:pt x="60708" y="978196"/>
                </a:moveTo>
                <a:lnTo>
                  <a:pt x="50148" y="985253"/>
                </a:lnTo>
                <a:lnTo>
                  <a:pt x="55440" y="993165"/>
                </a:lnTo>
                <a:lnTo>
                  <a:pt x="65997" y="986109"/>
                </a:lnTo>
                <a:lnTo>
                  <a:pt x="60708" y="978196"/>
                </a:lnTo>
                <a:close/>
              </a:path>
              <a:path w="1529714" h="1024889">
                <a:moveTo>
                  <a:pt x="65997" y="986109"/>
                </a:moveTo>
                <a:lnTo>
                  <a:pt x="55440" y="993165"/>
                </a:lnTo>
                <a:lnTo>
                  <a:pt x="70713" y="993165"/>
                </a:lnTo>
                <a:lnTo>
                  <a:pt x="65997" y="986109"/>
                </a:lnTo>
                <a:close/>
              </a:path>
              <a:path w="1529714" h="1024889">
                <a:moveTo>
                  <a:pt x="1524363" y="0"/>
                </a:moveTo>
                <a:lnTo>
                  <a:pt x="60708" y="978196"/>
                </a:lnTo>
                <a:lnTo>
                  <a:pt x="65997" y="986109"/>
                </a:lnTo>
                <a:lnTo>
                  <a:pt x="1529659" y="7912"/>
                </a:lnTo>
                <a:lnTo>
                  <a:pt x="1524363" y="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6B1810-D4F5-394F-813E-61C3BFF6E9E1}"/>
              </a:ext>
            </a:extLst>
          </p:cNvPr>
          <p:cNvSpPr txBox="1"/>
          <p:nvPr/>
        </p:nvSpPr>
        <p:spPr>
          <a:xfrm>
            <a:off x="2354869" y="2730280"/>
            <a:ext cx="3606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13" dirty="0">
                <a:solidFill>
                  <a:srgbClr val="4F81BD"/>
                </a:solidFill>
                <a:cs typeface="Arial"/>
              </a:rPr>
              <a:t>Every </a:t>
            </a:r>
            <a:r>
              <a:rPr lang="en-US" sz="2400" b="1" spc="-33" dirty="0">
                <a:solidFill>
                  <a:srgbClr val="4F81BD"/>
                </a:solidFill>
                <a:cs typeface="Arial"/>
              </a:rPr>
              <a:t>node </a:t>
            </a:r>
            <a:r>
              <a:rPr lang="en-US" sz="2400" b="1" spc="-67" dirty="0">
                <a:solidFill>
                  <a:srgbClr val="4F81BD"/>
                </a:solidFill>
                <a:cs typeface="Arial"/>
              </a:rPr>
              <a:t>defines </a:t>
            </a:r>
            <a:r>
              <a:rPr lang="en-US" sz="2400" b="1" spc="-100" dirty="0">
                <a:solidFill>
                  <a:srgbClr val="4F81BD"/>
                </a:solidFill>
                <a:cs typeface="Arial"/>
              </a:rPr>
              <a:t>a </a:t>
            </a:r>
            <a:r>
              <a:rPr lang="en-US" sz="2400" b="1" spc="-53" dirty="0">
                <a:solidFill>
                  <a:srgbClr val="4F81BD"/>
                </a:solidFill>
                <a:cs typeface="Arial"/>
              </a:rPr>
              <a:t>unique </a:t>
            </a:r>
          </a:p>
          <a:p>
            <a:r>
              <a:rPr lang="en-US" sz="2400" b="1" spc="-53" dirty="0">
                <a:solidFill>
                  <a:srgbClr val="4F81BD"/>
                </a:solidFill>
                <a:cs typeface="Arial"/>
              </a:rPr>
              <a:t> </a:t>
            </a:r>
            <a:r>
              <a:rPr lang="en-US" sz="2400" b="1" spc="-13" dirty="0">
                <a:solidFill>
                  <a:srgbClr val="4F81BD"/>
                </a:solidFill>
                <a:cs typeface="Arial"/>
              </a:rPr>
              <a:t>computation</a:t>
            </a:r>
            <a:r>
              <a:rPr lang="en-US" sz="2400" b="1" spc="-27" dirty="0">
                <a:solidFill>
                  <a:srgbClr val="4F81BD"/>
                </a:solidFill>
                <a:cs typeface="Arial"/>
              </a:rPr>
              <a:t> </a:t>
            </a:r>
            <a:r>
              <a:rPr lang="en-US" sz="2400" b="1" spc="-47" dirty="0">
                <a:solidFill>
                  <a:srgbClr val="4F81BD"/>
                </a:solidFill>
                <a:cs typeface="Arial"/>
              </a:rPr>
              <a:t>graph!</a:t>
            </a:r>
            <a:endParaRPr lang="en-US" sz="2400" b="1" dirty="0">
              <a:cs typeface="Arial"/>
            </a:endParaRPr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xmlns="" id="{0F9D74A5-FF67-B94F-8699-F32BEA725457}"/>
              </a:ext>
            </a:extLst>
          </p:cNvPr>
          <p:cNvSpPr/>
          <p:nvPr/>
        </p:nvSpPr>
        <p:spPr>
          <a:xfrm>
            <a:off x="7976510" y="2271224"/>
            <a:ext cx="2361290" cy="23183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0636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CCD6FC-D09C-5746-8598-C2A8E8E5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53" dirty="0">
                <a:solidFill>
                  <a:srgbClr val="C00000"/>
                </a:solidFill>
              </a:rPr>
              <a:t>Neighborhood</a:t>
            </a:r>
            <a:r>
              <a:rPr lang="en-US" b="1" spc="-73" dirty="0">
                <a:solidFill>
                  <a:srgbClr val="C00000"/>
                </a:solidFill>
              </a:rPr>
              <a:t> </a:t>
            </a:r>
            <a:r>
              <a:rPr lang="en-US" b="1" spc="-93" dirty="0">
                <a:solidFill>
                  <a:srgbClr val="C00000"/>
                </a:solidFill>
              </a:rPr>
              <a:t>Aggregation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323C2A-6CA6-4A48-AEBC-1D9A9E22F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002"/>
            <a:ext cx="10515600" cy="1587483"/>
          </a:xfrm>
        </p:spPr>
        <p:txBody>
          <a:bodyPr/>
          <a:lstStyle/>
          <a:p>
            <a:pPr marL="474132" marR="565559" indent="-457200">
              <a:lnSpc>
                <a:spcPts val="3067"/>
              </a:lnSpc>
              <a:spcBef>
                <a:spcPts val="880"/>
              </a:spcBef>
              <a:buClr>
                <a:schemeClr val="tx1"/>
              </a:buClr>
              <a:tabLst>
                <a:tab pos="473275" algn="l"/>
                <a:tab pos="474121" algn="l"/>
              </a:tabLst>
            </a:pPr>
            <a:r>
              <a:rPr lang="en-US" sz="2400" spc="-107" dirty="0">
                <a:solidFill>
                  <a:srgbClr val="0000FF"/>
                </a:solidFill>
                <a:cs typeface="Arial"/>
              </a:rPr>
              <a:t>Nodes have embeddings at each layer.</a:t>
            </a:r>
          </a:p>
          <a:p>
            <a:pPr marL="474132" marR="565559" indent="-457200">
              <a:lnSpc>
                <a:spcPts val="3067"/>
              </a:lnSpc>
              <a:spcBef>
                <a:spcPts val="880"/>
              </a:spcBef>
              <a:buClr>
                <a:schemeClr val="tx1"/>
              </a:buClr>
              <a:tabLst>
                <a:tab pos="473275" algn="l"/>
                <a:tab pos="474121" algn="l"/>
              </a:tabLst>
            </a:pPr>
            <a:r>
              <a:rPr lang="en-US" sz="2400" spc="-107" dirty="0">
                <a:solidFill>
                  <a:srgbClr val="0000FF"/>
                </a:solidFill>
                <a:cs typeface="Arial"/>
              </a:rPr>
              <a:t>Model can be arbitrary depth.</a:t>
            </a:r>
          </a:p>
          <a:p>
            <a:pPr marL="474132" marR="565559" indent="-457200">
              <a:lnSpc>
                <a:spcPts val="3067"/>
              </a:lnSpc>
              <a:spcBef>
                <a:spcPts val="880"/>
              </a:spcBef>
              <a:buClr>
                <a:schemeClr val="tx1"/>
              </a:buClr>
              <a:tabLst>
                <a:tab pos="473275" algn="l"/>
                <a:tab pos="474121" algn="l"/>
              </a:tabLst>
            </a:pPr>
            <a:r>
              <a:rPr lang="en-US" sz="2400" spc="-107" dirty="0">
                <a:solidFill>
                  <a:srgbClr val="0000FF"/>
                </a:solidFill>
                <a:cs typeface="Arial"/>
              </a:rPr>
              <a:t>“layer-0” embedding of node </a:t>
            </a:r>
            <a:r>
              <a:rPr lang="en-US" sz="2400" spc="-107" dirty="0" err="1">
                <a:solidFill>
                  <a:srgbClr val="0000FF"/>
                </a:solidFill>
                <a:cs typeface="Arial"/>
              </a:rPr>
              <a:t>i</a:t>
            </a:r>
            <a:r>
              <a:rPr lang="en-US" sz="2400" spc="-107" dirty="0">
                <a:solidFill>
                  <a:srgbClr val="0000FF"/>
                </a:solidFill>
                <a:cs typeface="Arial"/>
              </a:rPr>
              <a:t> is its input feature, i.e. x</a:t>
            </a:r>
            <a:r>
              <a:rPr lang="en-US" sz="2400" spc="-107" baseline="-25000" dirty="0">
                <a:solidFill>
                  <a:srgbClr val="0000FF"/>
                </a:solidFill>
                <a:cs typeface="Arial"/>
              </a:rPr>
              <a:t>i</a:t>
            </a:r>
            <a:r>
              <a:rPr lang="en-US" sz="2400" spc="-107" dirty="0">
                <a:solidFill>
                  <a:srgbClr val="0000FF"/>
                </a:solidFill>
                <a:cs typeface="Arial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20B0B9-761A-3B42-9E5F-16B61D8D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23</a:t>
            </a:fld>
            <a:endParaRPr lang="en-US"/>
          </a:p>
        </p:txBody>
      </p:sp>
      <p:sp>
        <p:nvSpPr>
          <p:cNvPr id="91" name="object 7">
            <a:extLst>
              <a:ext uri="{FF2B5EF4-FFF2-40B4-BE49-F238E27FC236}">
                <a16:creationId xmlns:a16="http://schemas.microsoft.com/office/drawing/2014/main" xmlns="" id="{4A112141-AD8E-AB4D-AC32-8C707341E356}"/>
              </a:ext>
            </a:extLst>
          </p:cNvPr>
          <p:cNvSpPr/>
          <p:nvPr/>
        </p:nvSpPr>
        <p:spPr>
          <a:xfrm>
            <a:off x="3141735" y="570957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2" name="object 7">
            <a:extLst>
              <a:ext uri="{FF2B5EF4-FFF2-40B4-BE49-F238E27FC236}">
                <a16:creationId xmlns:a16="http://schemas.microsoft.com/office/drawing/2014/main" xmlns="" id="{C5503BB2-11C9-2945-A73C-059437724D1C}"/>
              </a:ext>
            </a:extLst>
          </p:cNvPr>
          <p:cNvSpPr/>
          <p:nvPr/>
        </p:nvSpPr>
        <p:spPr>
          <a:xfrm>
            <a:off x="4096948" y="5207463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3" name="object 7">
            <a:extLst>
              <a:ext uri="{FF2B5EF4-FFF2-40B4-BE49-F238E27FC236}">
                <a16:creationId xmlns:a16="http://schemas.microsoft.com/office/drawing/2014/main" xmlns="" id="{AA7A1363-D2EA-4B4A-AE9F-51B5325A5CC0}"/>
              </a:ext>
            </a:extLst>
          </p:cNvPr>
          <p:cNvSpPr/>
          <p:nvPr/>
        </p:nvSpPr>
        <p:spPr>
          <a:xfrm>
            <a:off x="3814934" y="457256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4" name="object 7">
            <a:extLst>
              <a:ext uri="{FF2B5EF4-FFF2-40B4-BE49-F238E27FC236}">
                <a16:creationId xmlns:a16="http://schemas.microsoft.com/office/drawing/2014/main" xmlns="" id="{7D2F0BF3-A117-394F-B648-C73DC0A1D181}"/>
              </a:ext>
            </a:extLst>
          </p:cNvPr>
          <p:cNvSpPr/>
          <p:nvPr/>
        </p:nvSpPr>
        <p:spPr>
          <a:xfrm>
            <a:off x="3484149" y="3668147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5" name="object 7">
            <a:extLst>
              <a:ext uri="{FF2B5EF4-FFF2-40B4-BE49-F238E27FC236}">
                <a16:creationId xmlns:a16="http://schemas.microsoft.com/office/drawing/2014/main" xmlns="" id="{62D95E77-A790-C741-BBCE-369AC2BFA0CB}"/>
              </a:ext>
            </a:extLst>
          </p:cNvPr>
          <p:cNvSpPr/>
          <p:nvPr/>
        </p:nvSpPr>
        <p:spPr>
          <a:xfrm>
            <a:off x="1905321" y="5461329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96" name="object 7">
            <a:extLst>
              <a:ext uri="{FF2B5EF4-FFF2-40B4-BE49-F238E27FC236}">
                <a16:creationId xmlns:a16="http://schemas.microsoft.com/office/drawing/2014/main" xmlns="" id="{E698BB1D-89A6-D14A-9172-54B8D675C1E6}"/>
              </a:ext>
            </a:extLst>
          </p:cNvPr>
          <p:cNvSpPr/>
          <p:nvPr/>
        </p:nvSpPr>
        <p:spPr>
          <a:xfrm>
            <a:off x="2276516" y="4469914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7" name="object 4">
            <a:extLst>
              <a:ext uri="{FF2B5EF4-FFF2-40B4-BE49-F238E27FC236}">
                <a16:creationId xmlns:a16="http://schemas.microsoft.com/office/drawing/2014/main" xmlns="" id="{B62E0B83-7963-3F4F-95B3-862B25AF03A4}"/>
              </a:ext>
            </a:extLst>
          </p:cNvPr>
          <p:cNvSpPr/>
          <p:nvPr/>
        </p:nvSpPr>
        <p:spPr>
          <a:xfrm>
            <a:off x="6092328" y="5069018"/>
            <a:ext cx="57573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999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8" name="object 5">
            <a:extLst>
              <a:ext uri="{FF2B5EF4-FFF2-40B4-BE49-F238E27FC236}">
                <a16:creationId xmlns:a16="http://schemas.microsoft.com/office/drawing/2014/main" xmlns="" id="{87B5A125-7120-BA4A-ABB2-04034C89B36D}"/>
              </a:ext>
            </a:extLst>
          </p:cNvPr>
          <p:cNvSpPr/>
          <p:nvPr/>
        </p:nvSpPr>
        <p:spPr>
          <a:xfrm>
            <a:off x="5976806" y="5004553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9" name="object 6">
            <a:extLst>
              <a:ext uri="{FF2B5EF4-FFF2-40B4-BE49-F238E27FC236}">
                <a16:creationId xmlns:a16="http://schemas.microsoft.com/office/drawing/2014/main" xmlns="" id="{F0AF5151-D8AB-EE49-A52C-312AF34BA95D}"/>
              </a:ext>
            </a:extLst>
          </p:cNvPr>
          <p:cNvSpPr/>
          <p:nvPr/>
        </p:nvSpPr>
        <p:spPr>
          <a:xfrm>
            <a:off x="6149662" y="4664616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41"/>
                </a:lnTo>
                <a:lnTo>
                  <a:pt x="0" y="597141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0" name="object 7">
            <a:extLst>
              <a:ext uri="{FF2B5EF4-FFF2-40B4-BE49-F238E27FC236}">
                <a16:creationId xmlns:a16="http://schemas.microsoft.com/office/drawing/2014/main" xmlns="" id="{D092721A-B29D-9447-B956-C593EA8F3957}"/>
              </a:ext>
            </a:extLst>
          </p:cNvPr>
          <p:cNvSpPr/>
          <p:nvPr/>
        </p:nvSpPr>
        <p:spPr>
          <a:xfrm>
            <a:off x="6149662" y="4664616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38"/>
                </a:lnTo>
                <a:lnTo>
                  <a:pt x="0" y="5971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1" name="object 8">
            <a:extLst>
              <a:ext uri="{FF2B5EF4-FFF2-40B4-BE49-F238E27FC236}">
                <a16:creationId xmlns:a16="http://schemas.microsoft.com/office/drawing/2014/main" xmlns="" id="{FF159FBC-6C6E-8A42-B5B5-19255E9A964A}"/>
              </a:ext>
            </a:extLst>
          </p:cNvPr>
          <p:cNvSpPr/>
          <p:nvPr/>
        </p:nvSpPr>
        <p:spPr>
          <a:xfrm>
            <a:off x="3415185" y="5359276"/>
            <a:ext cx="703580" cy="451273"/>
          </a:xfrm>
          <a:custGeom>
            <a:avLst/>
            <a:gdLst/>
            <a:ahLst/>
            <a:cxnLst/>
            <a:rect l="l" t="t" r="r" b="b"/>
            <a:pathLst>
              <a:path w="527685" h="338454">
                <a:moveTo>
                  <a:pt x="0" y="329826"/>
                </a:moveTo>
                <a:lnTo>
                  <a:pt x="521865" y="0"/>
                </a:lnTo>
                <a:lnTo>
                  <a:pt x="527248" y="8516"/>
                </a:lnTo>
                <a:lnTo>
                  <a:pt x="5382" y="338343"/>
                </a:lnTo>
                <a:lnTo>
                  <a:pt x="0" y="329826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2" name="object 9">
            <a:extLst>
              <a:ext uri="{FF2B5EF4-FFF2-40B4-BE49-F238E27FC236}">
                <a16:creationId xmlns:a16="http://schemas.microsoft.com/office/drawing/2014/main" xmlns="" id="{16025AED-61E6-8E4A-80DB-06B998168DBB}"/>
              </a:ext>
            </a:extLst>
          </p:cNvPr>
          <p:cNvSpPr/>
          <p:nvPr/>
        </p:nvSpPr>
        <p:spPr>
          <a:xfrm>
            <a:off x="7122871" y="5008126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3" name="object 10">
            <a:extLst>
              <a:ext uri="{FF2B5EF4-FFF2-40B4-BE49-F238E27FC236}">
                <a16:creationId xmlns:a16="http://schemas.microsoft.com/office/drawing/2014/main" xmlns="" id="{FB090929-E36B-2D42-A8C9-1EDA7CB08D17}"/>
              </a:ext>
            </a:extLst>
          </p:cNvPr>
          <p:cNvSpPr/>
          <p:nvPr/>
        </p:nvSpPr>
        <p:spPr>
          <a:xfrm>
            <a:off x="7227514" y="5283413"/>
            <a:ext cx="906685" cy="746841"/>
          </a:xfrm>
          <a:custGeom>
            <a:avLst/>
            <a:gdLst/>
            <a:ahLst/>
            <a:cxnLst/>
            <a:rect l="l" t="t" r="r" b="b"/>
            <a:pathLst>
              <a:path w="648970" h="546735">
                <a:moveTo>
                  <a:pt x="0" y="0"/>
                </a:moveTo>
                <a:lnTo>
                  <a:pt x="7705" y="6490"/>
                </a:lnTo>
                <a:lnTo>
                  <a:pt x="648731" y="546468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4" name="object 11">
            <a:extLst>
              <a:ext uri="{FF2B5EF4-FFF2-40B4-BE49-F238E27FC236}">
                <a16:creationId xmlns:a16="http://schemas.microsoft.com/office/drawing/2014/main" xmlns="" id="{B224F118-73AC-674B-99BC-F35A4E55D355}"/>
              </a:ext>
            </a:extLst>
          </p:cNvPr>
          <p:cNvSpPr/>
          <p:nvPr/>
        </p:nvSpPr>
        <p:spPr>
          <a:xfrm>
            <a:off x="7139160" y="5208989"/>
            <a:ext cx="140547" cy="132927"/>
          </a:xfrm>
          <a:custGeom>
            <a:avLst/>
            <a:gdLst/>
            <a:ahLst/>
            <a:cxnLst/>
            <a:rect l="l" t="t" r="r" b="b"/>
            <a:pathLst>
              <a:path w="105410" h="99695">
                <a:moveTo>
                  <a:pt x="0" y="0"/>
                </a:moveTo>
                <a:lnTo>
                  <a:pt x="42811" y="99288"/>
                </a:lnTo>
                <a:lnTo>
                  <a:pt x="105117" y="25323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5" name="object 12">
            <a:extLst>
              <a:ext uri="{FF2B5EF4-FFF2-40B4-BE49-F238E27FC236}">
                <a16:creationId xmlns:a16="http://schemas.microsoft.com/office/drawing/2014/main" xmlns="" id="{64C2D638-E527-3C41-B35F-16B1A5C86300}"/>
              </a:ext>
            </a:extLst>
          </p:cNvPr>
          <p:cNvSpPr/>
          <p:nvPr/>
        </p:nvSpPr>
        <p:spPr>
          <a:xfrm>
            <a:off x="7229868" y="4075174"/>
            <a:ext cx="964353" cy="760307"/>
          </a:xfrm>
          <a:custGeom>
            <a:avLst/>
            <a:gdLst/>
            <a:ahLst/>
            <a:cxnLst/>
            <a:rect l="l" t="t" r="r" b="b"/>
            <a:pathLst>
              <a:path w="723264" h="570229">
                <a:moveTo>
                  <a:pt x="0" y="570025"/>
                </a:moveTo>
                <a:lnTo>
                  <a:pt x="7910" y="563787"/>
                </a:lnTo>
                <a:lnTo>
                  <a:pt x="722769" y="0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6" name="object 13">
            <a:extLst>
              <a:ext uri="{FF2B5EF4-FFF2-40B4-BE49-F238E27FC236}">
                <a16:creationId xmlns:a16="http://schemas.microsoft.com/office/drawing/2014/main" xmlns="" id="{07D5A67D-5837-A34B-B756-8E1BA3AEAC2F}"/>
              </a:ext>
            </a:extLst>
          </p:cNvPr>
          <p:cNvSpPr/>
          <p:nvPr/>
        </p:nvSpPr>
        <p:spPr>
          <a:xfrm>
            <a:off x="7139161" y="4776259"/>
            <a:ext cx="141393" cy="131233"/>
          </a:xfrm>
          <a:custGeom>
            <a:avLst/>
            <a:gdLst/>
            <a:ahLst/>
            <a:cxnLst/>
            <a:rect l="l" t="t" r="r" b="b"/>
            <a:pathLst>
              <a:path w="106045" h="98425">
                <a:moveTo>
                  <a:pt x="45986" y="0"/>
                </a:moveTo>
                <a:lnTo>
                  <a:pt x="0" y="97866"/>
                </a:lnTo>
                <a:lnTo>
                  <a:pt x="105879" y="75946"/>
                </a:lnTo>
                <a:lnTo>
                  <a:pt x="4598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7" name="object 14">
            <a:extLst>
              <a:ext uri="{FF2B5EF4-FFF2-40B4-BE49-F238E27FC236}">
                <a16:creationId xmlns:a16="http://schemas.microsoft.com/office/drawing/2014/main" xmlns="" id="{C42F8E61-8C37-B547-A11C-8F147315A8BE}"/>
              </a:ext>
            </a:extLst>
          </p:cNvPr>
          <p:cNvSpPr/>
          <p:nvPr/>
        </p:nvSpPr>
        <p:spPr>
          <a:xfrm>
            <a:off x="8674778" y="3607960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224256" y="0"/>
                </a:moveTo>
                <a:lnTo>
                  <a:pt x="0" y="64312"/>
                </a:lnTo>
                <a:lnTo>
                  <a:pt x="70548" y="310311"/>
                </a:lnTo>
                <a:lnTo>
                  <a:pt x="294805" y="246011"/>
                </a:lnTo>
                <a:lnTo>
                  <a:pt x="22425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8" name="object 15">
            <a:extLst>
              <a:ext uri="{FF2B5EF4-FFF2-40B4-BE49-F238E27FC236}">
                <a16:creationId xmlns:a16="http://schemas.microsoft.com/office/drawing/2014/main" xmlns="" id="{EF821F8F-B6E6-A840-BDEE-1E02FB495430}"/>
              </a:ext>
            </a:extLst>
          </p:cNvPr>
          <p:cNvSpPr/>
          <p:nvPr/>
        </p:nvSpPr>
        <p:spPr>
          <a:xfrm>
            <a:off x="8674778" y="3607970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0" y="64304"/>
                </a:moveTo>
                <a:lnTo>
                  <a:pt x="224256" y="0"/>
                </a:lnTo>
                <a:lnTo>
                  <a:pt x="294795" y="245998"/>
                </a:lnTo>
                <a:lnTo>
                  <a:pt x="70538" y="310303"/>
                </a:lnTo>
                <a:lnTo>
                  <a:pt x="0" y="64304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9" name="object 16">
            <a:extLst>
              <a:ext uri="{FF2B5EF4-FFF2-40B4-BE49-F238E27FC236}">
                <a16:creationId xmlns:a16="http://schemas.microsoft.com/office/drawing/2014/main" xmlns="" id="{57795486-97B5-D342-BFD7-B48749917E87}"/>
              </a:ext>
            </a:extLst>
          </p:cNvPr>
          <p:cNvSpPr/>
          <p:nvPr/>
        </p:nvSpPr>
        <p:spPr>
          <a:xfrm>
            <a:off x="9107176" y="3414930"/>
            <a:ext cx="751840" cy="291253"/>
          </a:xfrm>
          <a:custGeom>
            <a:avLst/>
            <a:gdLst/>
            <a:ahLst/>
            <a:cxnLst/>
            <a:rect l="l" t="t" r="r" b="b"/>
            <a:pathLst>
              <a:path w="563879" h="218439">
                <a:moveTo>
                  <a:pt x="0" y="217982"/>
                </a:moveTo>
                <a:lnTo>
                  <a:pt x="4698" y="216165"/>
                </a:lnTo>
                <a:lnTo>
                  <a:pt x="56378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0" name="object 17">
            <a:extLst>
              <a:ext uri="{FF2B5EF4-FFF2-40B4-BE49-F238E27FC236}">
                <a16:creationId xmlns:a16="http://schemas.microsoft.com/office/drawing/2014/main" xmlns="" id="{1E7F14B0-AE1F-0644-B9F7-9D8A2E0791CE}"/>
              </a:ext>
            </a:extLst>
          </p:cNvPr>
          <p:cNvSpPr/>
          <p:nvPr/>
        </p:nvSpPr>
        <p:spPr>
          <a:xfrm>
            <a:off x="9038268" y="3665549"/>
            <a:ext cx="89747" cy="75353"/>
          </a:xfrm>
          <a:custGeom>
            <a:avLst/>
            <a:gdLst/>
            <a:ahLst/>
            <a:cxnLst/>
            <a:rect l="l" t="t" r="r" b="b"/>
            <a:pathLst>
              <a:path w="67310" h="56514">
                <a:moveTo>
                  <a:pt x="45478" y="0"/>
                </a:moveTo>
                <a:lnTo>
                  <a:pt x="0" y="49999"/>
                </a:lnTo>
                <a:lnTo>
                  <a:pt x="67284" y="56387"/>
                </a:lnTo>
                <a:lnTo>
                  <a:pt x="4547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1" name="object 18">
            <a:extLst>
              <a:ext uri="{FF2B5EF4-FFF2-40B4-BE49-F238E27FC236}">
                <a16:creationId xmlns:a16="http://schemas.microsoft.com/office/drawing/2014/main" xmlns="" id="{CCBA6830-18DC-F341-9BF8-0CD8252D4D38}"/>
              </a:ext>
            </a:extLst>
          </p:cNvPr>
          <p:cNvSpPr/>
          <p:nvPr/>
        </p:nvSpPr>
        <p:spPr>
          <a:xfrm>
            <a:off x="8645581" y="3864194"/>
            <a:ext cx="78740" cy="25400"/>
          </a:xfrm>
          <a:custGeom>
            <a:avLst/>
            <a:gdLst/>
            <a:ahLst/>
            <a:cxnLst/>
            <a:rect l="l" t="t" r="r" b="b"/>
            <a:pathLst>
              <a:path w="59054" h="19050">
                <a:moveTo>
                  <a:pt x="58561" y="0"/>
                </a:moveTo>
                <a:lnTo>
                  <a:pt x="9587" y="15811"/>
                </a:lnTo>
                <a:lnTo>
                  <a:pt x="0" y="18907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2" name="object 19">
            <a:extLst>
              <a:ext uri="{FF2B5EF4-FFF2-40B4-BE49-F238E27FC236}">
                <a16:creationId xmlns:a16="http://schemas.microsoft.com/office/drawing/2014/main" xmlns="" id="{22853B0F-9B0D-7C45-A05B-5801CE10C62B}"/>
              </a:ext>
            </a:extLst>
          </p:cNvPr>
          <p:cNvSpPr/>
          <p:nvPr/>
        </p:nvSpPr>
        <p:spPr>
          <a:xfrm>
            <a:off x="8535652" y="3823910"/>
            <a:ext cx="143085" cy="122767"/>
          </a:xfrm>
          <a:custGeom>
            <a:avLst/>
            <a:gdLst/>
            <a:ahLst/>
            <a:cxnLst/>
            <a:rect l="l" t="t" r="r" b="b"/>
            <a:pathLst>
              <a:path w="107314" h="92075">
                <a:moveTo>
                  <a:pt x="77177" y="0"/>
                </a:moveTo>
                <a:lnTo>
                  <a:pt x="0" y="75742"/>
                </a:lnTo>
                <a:lnTo>
                  <a:pt x="106895" y="92036"/>
                </a:lnTo>
                <a:lnTo>
                  <a:pt x="771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3" name="object 20">
            <a:extLst>
              <a:ext uri="{FF2B5EF4-FFF2-40B4-BE49-F238E27FC236}">
                <a16:creationId xmlns:a16="http://schemas.microsoft.com/office/drawing/2014/main" xmlns="" id="{20185FDB-B65E-1F40-A41E-613B8DA5CF8A}"/>
              </a:ext>
            </a:extLst>
          </p:cNvPr>
          <p:cNvSpPr/>
          <p:nvPr/>
        </p:nvSpPr>
        <p:spPr>
          <a:xfrm>
            <a:off x="8704444" y="4819607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233146" y="0"/>
                </a:moveTo>
                <a:lnTo>
                  <a:pt x="0" y="8140"/>
                </a:lnTo>
                <a:lnTo>
                  <a:pt x="8928" y="263893"/>
                </a:lnTo>
                <a:lnTo>
                  <a:pt x="242087" y="255752"/>
                </a:lnTo>
                <a:lnTo>
                  <a:pt x="23314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4" name="object 21">
            <a:extLst>
              <a:ext uri="{FF2B5EF4-FFF2-40B4-BE49-F238E27FC236}">
                <a16:creationId xmlns:a16="http://schemas.microsoft.com/office/drawing/2014/main" xmlns="" id="{987E4094-F129-F949-B5E0-B3CD95BAED5C}"/>
              </a:ext>
            </a:extLst>
          </p:cNvPr>
          <p:cNvSpPr/>
          <p:nvPr/>
        </p:nvSpPr>
        <p:spPr>
          <a:xfrm>
            <a:off x="8704444" y="4819606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0" y="8141"/>
                </a:moveTo>
                <a:lnTo>
                  <a:pt x="233150" y="0"/>
                </a:lnTo>
                <a:lnTo>
                  <a:pt x="242081" y="255756"/>
                </a:lnTo>
                <a:lnTo>
                  <a:pt x="8931" y="263898"/>
                </a:lnTo>
                <a:lnTo>
                  <a:pt x="0" y="8141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5" name="object 22">
            <a:extLst>
              <a:ext uri="{FF2B5EF4-FFF2-40B4-BE49-F238E27FC236}">
                <a16:creationId xmlns:a16="http://schemas.microsoft.com/office/drawing/2014/main" xmlns="" id="{D38DA27B-370A-5543-9ADB-9E0379EEA474}"/>
              </a:ext>
            </a:extLst>
          </p:cNvPr>
          <p:cNvSpPr/>
          <p:nvPr/>
        </p:nvSpPr>
        <p:spPr>
          <a:xfrm>
            <a:off x="8628780" y="5007702"/>
            <a:ext cx="82125" cy="5927"/>
          </a:xfrm>
          <a:custGeom>
            <a:avLst/>
            <a:gdLst/>
            <a:ahLst/>
            <a:cxnLst/>
            <a:rect l="l" t="t" r="r" b="b"/>
            <a:pathLst>
              <a:path w="61595" h="4445">
                <a:moveTo>
                  <a:pt x="61396" y="0"/>
                </a:moveTo>
                <a:lnTo>
                  <a:pt x="10051" y="3494"/>
                </a:lnTo>
                <a:lnTo>
                  <a:pt x="0" y="4178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6" name="object 23">
            <a:extLst>
              <a:ext uri="{FF2B5EF4-FFF2-40B4-BE49-F238E27FC236}">
                <a16:creationId xmlns:a16="http://schemas.microsoft.com/office/drawing/2014/main" xmlns="" id="{9C8F9DAC-9E11-6944-BEC1-8CAB86CEEBED}"/>
              </a:ext>
            </a:extLst>
          </p:cNvPr>
          <p:cNvSpPr/>
          <p:nvPr/>
        </p:nvSpPr>
        <p:spPr>
          <a:xfrm>
            <a:off x="8513520" y="4948029"/>
            <a:ext cx="133773" cy="128693"/>
          </a:xfrm>
          <a:custGeom>
            <a:avLst/>
            <a:gdLst/>
            <a:ahLst/>
            <a:cxnLst/>
            <a:rect l="l" t="t" r="r" b="b"/>
            <a:pathLst>
              <a:path w="100329" h="96520">
                <a:moveTo>
                  <a:pt x="93205" y="0"/>
                </a:moveTo>
                <a:lnTo>
                  <a:pt x="0" y="54813"/>
                </a:lnTo>
                <a:lnTo>
                  <a:pt x="99771" y="96494"/>
                </a:lnTo>
                <a:lnTo>
                  <a:pt x="932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7" name="object 24">
            <a:extLst>
              <a:ext uri="{FF2B5EF4-FFF2-40B4-BE49-F238E27FC236}">
                <a16:creationId xmlns:a16="http://schemas.microsoft.com/office/drawing/2014/main" xmlns="" id="{314D8C2B-E950-8149-B70D-63A044B5E18F}"/>
              </a:ext>
            </a:extLst>
          </p:cNvPr>
          <p:cNvSpPr/>
          <p:nvPr/>
        </p:nvSpPr>
        <p:spPr>
          <a:xfrm>
            <a:off x="8598442" y="5934762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0" y="248845"/>
                </a:lnTo>
                <a:lnTo>
                  <a:pt x="226847" y="303293"/>
                </a:lnTo>
                <a:lnTo>
                  <a:pt x="286575" y="54448"/>
                </a:lnTo>
                <a:lnTo>
                  <a:pt x="5972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8" name="object 25">
            <a:extLst>
              <a:ext uri="{FF2B5EF4-FFF2-40B4-BE49-F238E27FC236}">
                <a16:creationId xmlns:a16="http://schemas.microsoft.com/office/drawing/2014/main" xmlns="" id="{2DA58DF5-501A-E946-BE09-A988EAE59AC4}"/>
              </a:ext>
            </a:extLst>
          </p:cNvPr>
          <p:cNvSpPr/>
          <p:nvPr/>
        </p:nvSpPr>
        <p:spPr>
          <a:xfrm>
            <a:off x="8598440" y="5934762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286579" y="54449"/>
                </a:lnTo>
                <a:lnTo>
                  <a:pt x="226850" y="303294"/>
                </a:lnTo>
                <a:lnTo>
                  <a:pt x="0" y="248844"/>
                </a:lnTo>
                <a:lnTo>
                  <a:pt x="59728" y="0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9" name="object 26">
            <a:extLst>
              <a:ext uri="{FF2B5EF4-FFF2-40B4-BE49-F238E27FC236}">
                <a16:creationId xmlns:a16="http://schemas.microsoft.com/office/drawing/2014/main" xmlns="" id="{8BFC253D-5718-5946-97D9-C917F025594A}"/>
              </a:ext>
            </a:extLst>
          </p:cNvPr>
          <p:cNvSpPr/>
          <p:nvPr/>
        </p:nvSpPr>
        <p:spPr>
          <a:xfrm>
            <a:off x="9015307" y="6200927"/>
            <a:ext cx="653627" cy="157480"/>
          </a:xfrm>
          <a:custGeom>
            <a:avLst/>
            <a:gdLst/>
            <a:ahLst/>
            <a:cxnLst/>
            <a:rect l="l" t="t" r="r" b="b"/>
            <a:pathLst>
              <a:path w="490220" h="118110">
                <a:moveTo>
                  <a:pt x="0" y="0"/>
                </a:moveTo>
                <a:lnTo>
                  <a:pt x="4897" y="1177"/>
                </a:lnTo>
                <a:lnTo>
                  <a:pt x="490008" y="11781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0" name="object 27">
            <a:extLst>
              <a:ext uri="{FF2B5EF4-FFF2-40B4-BE49-F238E27FC236}">
                <a16:creationId xmlns:a16="http://schemas.microsoft.com/office/drawing/2014/main" xmlns="" id="{1B5A6CB2-F51D-F94F-840B-3A559672B2F3}"/>
              </a:ext>
            </a:extLst>
          </p:cNvPr>
          <p:cNvSpPr/>
          <p:nvPr/>
        </p:nvSpPr>
        <p:spPr>
          <a:xfrm>
            <a:off x="8943475" y="6163314"/>
            <a:ext cx="88053" cy="78740"/>
          </a:xfrm>
          <a:custGeom>
            <a:avLst/>
            <a:gdLst/>
            <a:ahLst/>
            <a:cxnLst/>
            <a:rect l="l" t="t" r="r" b="b"/>
            <a:pathLst>
              <a:path w="66039" h="59054">
                <a:moveTo>
                  <a:pt x="65849" y="0"/>
                </a:moveTo>
                <a:lnTo>
                  <a:pt x="0" y="15256"/>
                </a:lnTo>
                <a:lnTo>
                  <a:pt x="51714" y="58773"/>
                </a:lnTo>
                <a:lnTo>
                  <a:pt x="6584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1" name="object 28">
            <a:extLst>
              <a:ext uri="{FF2B5EF4-FFF2-40B4-BE49-F238E27FC236}">
                <a16:creationId xmlns:a16="http://schemas.microsoft.com/office/drawing/2014/main" xmlns="" id="{3956ED62-D54D-5648-947F-CD4009A2B395}"/>
              </a:ext>
            </a:extLst>
          </p:cNvPr>
          <p:cNvSpPr/>
          <p:nvPr/>
        </p:nvSpPr>
        <p:spPr>
          <a:xfrm>
            <a:off x="8556304" y="6090714"/>
            <a:ext cx="80433" cy="16933"/>
          </a:xfrm>
          <a:custGeom>
            <a:avLst/>
            <a:gdLst/>
            <a:ahLst/>
            <a:cxnLst/>
            <a:rect l="l" t="t" r="r" b="b"/>
            <a:pathLst>
              <a:path w="60325" h="12700">
                <a:moveTo>
                  <a:pt x="60280" y="12377"/>
                </a:moveTo>
                <a:lnTo>
                  <a:pt x="9868" y="2026"/>
                </a:lnTo>
                <a:lnTo>
                  <a:pt x="0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2" name="object 29">
            <a:extLst>
              <a:ext uri="{FF2B5EF4-FFF2-40B4-BE49-F238E27FC236}">
                <a16:creationId xmlns:a16="http://schemas.microsoft.com/office/drawing/2014/main" xmlns="" id="{5DD3E18D-FDCD-CB40-B082-A06A461D9C37}"/>
              </a:ext>
            </a:extLst>
          </p:cNvPr>
          <p:cNvSpPr/>
          <p:nvPr/>
        </p:nvSpPr>
        <p:spPr>
          <a:xfrm>
            <a:off x="8443146" y="6030255"/>
            <a:ext cx="139700" cy="127000"/>
          </a:xfrm>
          <a:custGeom>
            <a:avLst/>
            <a:gdLst/>
            <a:ahLst/>
            <a:cxnLst/>
            <a:rect l="l" t="t" r="r" b="b"/>
            <a:pathLst>
              <a:path w="104775" h="95250">
                <a:moveTo>
                  <a:pt x="104470" y="0"/>
                </a:moveTo>
                <a:lnTo>
                  <a:pt x="0" y="27915"/>
                </a:lnTo>
                <a:lnTo>
                  <a:pt x="85013" y="94739"/>
                </a:lnTo>
                <a:lnTo>
                  <a:pt x="1044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3" name="object 30">
            <a:extLst>
              <a:ext uri="{FF2B5EF4-FFF2-40B4-BE49-F238E27FC236}">
                <a16:creationId xmlns:a16="http://schemas.microsoft.com/office/drawing/2014/main" xmlns="" id="{7BCE4F9F-F3B4-C24D-A875-19055A6A7478}"/>
              </a:ext>
            </a:extLst>
          </p:cNvPr>
          <p:cNvSpPr/>
          <p:nvPr/>
        </p:nvSpPr>
        <p:spPr>
          <a:xfrm>
            <a:off x="9098595" y="5154715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0"/>
                </a:moveTo>
                <a:lnTo>
                  <a:pt x="4115" y="2904"/>
                </a:lnTo>
                <a:lnTo>
                  <a:pt x="438221" y="309292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4" name="object 31">
            <a:extLst>
              <a:ext uri="{FF2B5EF4-FFF2-40B4-BE49-F238E27FC236}">
                <a16:creationId xmlns:a16="http://schemas.microsoft.com/office/drawing/2014/main" xmlns="" id="{36FA1770-D535-7149-88AF-2E9B194137E7}"/>
              </a:ext>
            </a:extLst>
          </p:cNvPr>
          <p:cNvSpPr/>
          <p:nvPr/>
        </p:nvSpPr>
        <p:spPr>
          <a:xfrm>
            <a:off x="9038233" y="5112112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0" y="0"/>
                </a:moveTo>
                <a:lnTo>
                  <a:pt x="31953" y="59550"/>
                </a:lnTo>
                <a:lnTo>
                  <a:pt x="66801" y="10159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5" name="object 32">
            <a:extLst>
              <a:ext uri="{FF2B5EF4-FFF2-40B4-BE49-F238E27FC236}">
                <a16:creationId xmlns:a16="http://schemas.microsoft.com/office/drawing/2014/main" xmlns="" id="{9F01220F-DF71-4945-A5C0-7BFD67AC360B}"/>
              </a:ext>
            </a:extLst>
          </p:cNvPr>
          <p:cNvSpPr/>
          <p:nvPr/>
        </p:nvSpPr>
        <p:spPr>
          <a:xfrm>
            <a:off x="9127913" y="5052377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0"/>
                </a:moveTo>
                <a:lnTo>
                  <a:pt x="4825" y="1443"/>
                </a:lnTo>
                <a:lnTo>
                  <a:pt x="513880" y="153708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6" name="object 33">
            <a:extLst>
              <a:ext uri="{FF2B5EF4-FFF2-40B4-BE49-F238E27FC236}">
                <a16:creationId xmlns:a16="http://schemas.microsoft.com/office/drawing/2014/main" xmlns="" id="{31CA828D-BD13-C44D-A884-CDE00DB0E036}"/>
              </a:ext>
            </a:extLst>
          </p:cNvPr>
          <p:cNvSpPr/>
          <p:nvPr/>
        </p:nvSpPr>
        <p:spPr>
          <a:xfrm>
            <a:off x="9057131" y="5015696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66573" y="0"/>
                </a:moveTo>
                <a:lnTo>
                  <a:pt x="0" y="11633"/>
                </a:lnTo>
                <a:lnTo>
                  <a:pt x="49250" y="57912"/>
                </a:lnTo>
                <a:lnTo>
                  <a:pt x="6657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7" name="object 34">
            <a:extLst>
              <a:ext uri="{FF2B5EF4-FFF2-40B4-BE49-F238E27FC236}">
                <a16:creationId xmlns:a16="http://schemas.microsoft.com/office/drawing/2014/main" xmlns="" id="{584ADA86-B174-404F-B1F6-7FD61F6368E9}"/>
              </a:ext>
            </a:extLst>
          </p:cNvPr>
          <p:cNvSpPr/>
          <p:nvPr/>
        </p:nvSpPr>
        <p:spPr>
          <a:xfrm>
            <a:off x="9101168" y="4459171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309292"/>
                </a:moveTo>
                <a:lnTo>
                  <a:pt x="4115" y="306387"/>
                </a:lnTo>
                <a:lnTo>
                  <a:pt x="43822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8" name="object 35">
            <a:extLst>
              <a:ext uri="{FF2B5EF4-FFF2-40B4-BE49-F238E27FC236}">
                <a16:creationId xmlns:a16="http://schemas.microsoft.com/office/drawing/2014/main" xmlns="" id="{D8604847-2045-E441-9C93-A05FDF6509CF}"/>
              </a:ext>
            </a:extLst>
          </p:cNvPr>
          <p:cNvSpPr/>
          <p:nvPr/>
        </p:nvSpPr>
        <p:spPr>
          <a:xfrm>
            <a:off x="9040808" y="4834762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31965" y="0"/>
                </a:moveTo>
                <a:lnTo>
                  <a:pt x="0" y="59550"/>
                </a:lnTo>
                <a:lnTo>
                  <a:pt x="66814" y="49390"/>
                </a:lnTo>
                <a:lnTo>
                  <a:pt x="31965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9" name="object 36">
            <a:extLst>
              <a:ext uri="{FF2B5EF4-FFF2-40B4-BE49-F238E27FC236}">
                <a16:creationId xmlns:a16="http://schemas.microsoft.com/office/drawing/2014/main" xmlns="" id="{04FBAE15-8D92-CD47-B6A8-6EAA5D783AEA}"/>
              </a:ext>
            </a:extLst>
          </p:cNvPr>
          <p:cNvSpPr/>
          <p:nvPr/>
        </p:nvSpPr>
        <p:spPr>
          <a:xfrm>
            <a:off x="9130504" y="4768953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153708"/>
                </a:moveTo>
                <a:lnTo>
                  <a:pt x="4825" y="152265"/>
                </a:lnTo>
                <a:lnTo>
                  <a:pt x="513880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0" name="object 37">
            <a:extLst>
              <a:ext uri="{FF2B5EF4-FFF2-40B4-BE49-F238E27FC236}">
                <a16:creationId xmlns:a16="http://schemas.microsoft.com/office/drawing/2014/main" xmlns="" id="{C757881C-7D6B-7140-9195-5715C97A9A98}"/>
              </a:ext>
            </a:extLst>
          </p:cNvPr>
          <p:cNvSpPr/>
          <p:nvPr/>
        </p:nvSpPr>
        <p:spPr>
          <a:xfrm>
            <a:off x="9059723" y="4933365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49250" y="0"/>
                </a:moveTo>
                <a:lnTo>
                  <a:pt x="0" y="46278"/>
                </a:lnTo>
                <a:lnTo>
                  <a:pt x="66573" y="57911"/>
                </a:lnTo>
                <a:lnTo>
                  <a:pt x="4925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1" name="object 38">
            <a:extLst>
              <a:ext uri="{FF2B5EF4-FFF2-40B4-BE49-F238E27FC236}">
                <a16:creationId xmlns:a16="http://schemas.microsoft.com/office/drawing/2014/main" xmlns="" id="{B4DF448A-9317-B440-8D4C-54C223CB6CDC}"/>
              </a:ext>
            </a:extLst>
          </p:cNvPr>
          <p:cNvSpPr/>
          <p:nvPr/>
        </p:nvSpPr>
        <p:spPr>
          <a:xfrm>
            <a:off x="3316559" y="4890477"/>
            <a:ext cx="582363" cy="899590"/>
          </a:xfrm>
          <a:custGeom>
            <a:avLst/>
            <a:gdLst/>
            <a:ahLst/>
            <a:cxnLst/>
            <a:rect l="l" t="t" r="r" b="b"/>
            <a:pathLst>
              <a:path w="515619" h="774700">
                <a:moveTo>
                  <a:pt x="0" y="769052"/>
                </a:moveTo>
                <a:lnTo>
                  <a:pt x="506866" y="0"/>
                </a:lnTo>
                <a:lnTo>
                  <a:pt x="515278" y="5544"/>
                </a:lnTo>
                <a:lnTo>
                  <a:pt x="8411" y="774596"/>
                </a:lnTo>
                <a:lnTo>
                  <a:pt x="0" y="7690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2" name="object 39">
            <a:extLst>
              <a:ext uri="{FF2B5EF4-FFF2-40B4-BE49-F238E27FC236}">
                <a16:creationId xmlns:a16="http://schemas.microsoft.com/office/drawing/2014/main" xmlns="" id="{C18BE332-EC96-3C42-B947-07D8AE3F4B7A}"/>
              </a:ext>
            </a:extLst>
          </p:cNvPr>
          <p:cNvSpPr/>
          <p:nvPr/>
        </p:nvSpPr>
        <p:spPr>
          <a:xfrm>
            <a:off x="2630903" y="4684533"/>
            <a:ext cx="1192449" cy="72601"/>
          </a:xfrm>
          <a:custGeom>
            <a:avLst/>
            <a:gdLst/>
            <a:ahLst/>
            <a:cxnLst/>
            <a:rect l="l" t="t" r="r" b="b"/>
            <a:pathLst>
              <a:path w="1136650" h="102870">
                <a:moveTo>
                  <a:pt x="817" y="0"/>
                </a:moveTo>
                <a:lnTo>
                  <a:pt x="1136209" y="92438"/>
                </a:lnTo>
                <a:lnTo>
                  <a:pt x="1135392" y="102479"/>
                </a:lnTo>
                <a:lnTo>
                  <a:pt x="0" y="10041"/>
                </a:lnTo>
                <a:lnTo>
                  <a:pt x="817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3" name="object 40">
            <a:extLst>
              <a:ext uri="{FF2B5EF4-FFF2-40B4-BE49-F238E27FC236}">
                <a16:creationId xmlns:a16="http://schemas.microsoft.com/office/drawing/2014/main" xmlns="" id="{C1D0A290-2678-7E4B-8C19-EFC9465A942B}"/>
              </a:ext>
            </a:extLst>
          </p:cNvPr>
          <p:cNvSpPr/>
          <p:nvPr/>
        </p:nvSpPr>
        <p:spPr>
          <a:xfrm>
            <a:off x="3686359" y="4005444"/>
            <a:ext cx="221366" cy="622939"/>
          </a:xfrm>
          <a:custGeom>
            <a:avLst/>
            <a:gdLst/>
            <a:ahLst/>
            <a:cxnLst/>
            <a:rect l="l" t="t" r="r" b="b"/>
            <a:pathLst>
              <a:path w="252730" h="583564">
                <a:moveTo>
                  <a:pt x="9289" y="0"/>
                </a:moveTo>
                <a:lnTo>
                  <a:pt x="252456" y="579416"/>
                </a:lnTo>
                <a:lnTo>
                  <a:pt x="243166" y="583315"/>
                </a:lnTo>
                <a:lnTo>
                  <a:pt x="0" y="3898"/>
                </a:lnTo>
                <a:lnTo>
                  <a:pt x="928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4" name="object 41">
            <a:extLst>
              <a:ext uri="{FF2B5EF4-FFF2-40B4-BE49-F238E27FC236}">
                <a16:creationId xmlns:a16="http://schemas.microsoft.com/office/drawing/2014/main" xmlns="" id="{5EBA2E42-C3E3-1B4A-9E0A-109001AA4144}"/>
              </a:ext>
            </a:extLst>
          </p:cNvPr>
          <p:cNvSpPr txBox="1"/>
          <p:nvPr/>
        </p:nvSpPr>
        <p:spPr>
          <a:xfrm>
            <a:off x="2151496" y="6223571"/>
            <a:ext cx="1515533" cy="26930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600" b="1" spc="27" dirty="0">
                <a:latin typeface="Arial"/>
                <a:cs typeface="Arial"/>
              </a:rPr>
              <a:t>INPUT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33" dirty="0">
                <a:latin typeface="Arial"/>
                <a:cs typeface="Arial"/>
              </a:rPr>
              <a:t>GRAPH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5" name="object 42">
            <a:extLst>
              <a:ext uri="{FF2B5EF4-FFF2-40B4-BE49-F238E27FC236}">
                <a16:creationId xmlns:a16="http://schemas.microsoft.com/office/drawing/2014/main" xmlns="" id="{6D260D42-2E8A-764A-BF44-7D3A84900977}"/>
              </a:ext>
            </a:extLst>
          </p:cNvPr>
          <p:cNvSpPr/>
          <p:nvPr/>
        </p:nvSpPr>
        <p:spPr>
          <a:xfrm>
            <a:off x="2443039" y="4040369"/>
            <a:ext cx="1693" cy="345439"/>
          </a:xfrm>
          <a:custGeom>
            <a:avLst/>
            <a:gdLst/>
            <a:ahLst/>
            <a:cxnLst/>
            <a:rect l="l" t="t" r="r" b="b"/>
            <a:pathLst>
              <a:path w="1269" h="259080">
                <a:moveTo>
                  <a:pt x="0" y="0"/>
                </a:moveTo>
                <a:lnTo>
                  <a:pt x="860" y="253505"/>
                </a:lnTo>
                <a:lnTo>
                  <a:pt x="877" y="258542"/>
                </a:lnTo>
              </a:path>
            </a:pathLst>
          </a:custGeom>
          <a:ln w="10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6" name="object 43">
            <a:extLst>
              <a:ext uri="{FF2B5EF4-FFF2-40B4-BE49-F238E27FC236}">
                <a16:creationId xmlns:a16="http://schemas.microsoft.com/office/drawing/2014/main" xmlns="" id="{32F0BEE3-68E2-4148-BDFA-732A5DBC25B6}"/>
              </a:ext>
            </a:extLst>
          </p:cNvPr>
          <p:cNvSpPr/>
          <p:nvPr/>
        </p:nvSpPr>
        <p:spPr>
          <a:xfrm>
            <a:off x="2403889" y="4378239"/>
            <a:ext cx="81280" cy="8128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60445" y="0"/>
                </a:moveTo>
                <a:lnTo>
                  <a:pt x="0" y="203"/>
                </a:lnTo>
                <a:lnTo>
                  <a:pt x="30427" y="60553"/>
                </a:lnTo>
                <a:lnTo>
                  <a:pt x="604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7" name="object 44">
            <a:extLst>
              <a:ext uri="{FF2B5EF4-FFF2-40B4-BE49-F238E27FC236}">
                <a16:creationId xmlns:a16="http://schemas.microsoft.com/office/drawing/2014/main" xmlns="" id="{EA1CEEC4-7A0B-3F40-9E0D-BCB169F8EDA1}"/>
              </a:ext>
            </a:extLst>
          </p:cNvPr>
          <p:cNvSpPr txBox="1"/>
          <p:nvPr/>
        </p:nvSpPr>
        <p:spPr>
          <a:xfrm>
            <a:off x="1886489" y="3741738"/>
            <a:ext cx="1308408" cy="23852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400" spc="-33" dirty="0">
                <a:latin typeface="Arial"/>
                <a:cs typeface="Arial"/>
              </a:rPr>
              <a:t>TARGET</a:t>
            </a:r>
            <a:r>
              <a:rPr sz="1400" spc="20" dirty="0">
                <a:latin typeface="Arial"/>
                <a:cs typeface="Arial"/>
              </a:rPr>
              <a:t> NODE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8" name="object 45">
            <a:extLst>
              <a:ext uri="{FF2B5EF4-FFF2-40B4-BE49-F238E27FC236}">
                <a16:creationId xmlns:a16="http://schemas.microsoft.com/office/drawing/2014/main" xmlns="" id="{819A3F62-3C7A-E44A-BF54-4EA4F32E687B}"/>
              </a:ext>
            </a:extLst>
          </p:cNvPr>
          <p:cNvSpPr/>
          <p:nvPr/>
        </p:nvSpPr>
        <p:spPr>
          <a:xfrm>
            <a:off x="2632410" y="3996428"/>
            <a:ext cx="953201" cy="576921"/>
          </a:xfrm>
          <a:custGeom>
            <a:avLst/>
            <a:gdLst/>
            <a:ahLst/>
            <a:cxnLst/>
            <a:rect l="l" t="t" r="r" b="b"/>
            <a:pathLst>
              <a:path w="831850" h="489585">
                <a:moveTo>
                  <a:pt x="831223" y="8709"/>
                </a:moveTo>
                <a:lnTo>
                  <a:pt x="5063" y="488966"/>
                </a:lnTo>
                <a:lnTo>
                  <a:pt x="0" y="480256"/>
                </a:lnTo>
                <a:lnTo>
                  <a:pt x="826160" y="0"/>
                </a:lnTo>
                <a:lnTo>
                  <a:pt x="831223" y="8709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9" name="object 47">
            <a:extLst>
              <a:ext uri="{FF2B5EF4-FFF2-40B4-BE49-F238E27FC236}">
                <a16:creationId xmlns:a16="http://schemas.microsoft.com/office/drawing/2014/main" xmlns="" id="{A498258E-181E-3B49-B9A9-FC8FB195CC4D}"/>
              </a:ext>
            </a:extLst>
          </p:cNvPr>
          <p:cNvSpPr txBox="1"/>
          <p:nvPr/>
        </p:nvSpPr>
        <p:spPr>
          <a:xfrm>
            <a:off x="3576655" y="372183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0" name="object 48">
            <a:extLst>
              <a:ext uri="{FF2B5EF4-FFF2-40B4-BE49-F238E27FC236}">
                <a16:creationId xmlns:a16="http://schemas.microsoft.com/office/drawing/2014/main" xmlns="" id="{90E61DF0-6489-3645-95B4-BF8281C96D80}"/>
              </a:ext>
            </a:extLst>
          </p:cNvPr>
          <p:cNvSpPr/>
          <p:nvPr/>
        </p:nvSpPr>
        <p:spPr>
          <a:xfrm>
            <a:off x="2122681" y="4795235"/>
            <a:ext cx="300840" cy="738113"/>
          </a:xfrm>
          <a:custGeom>
            <a:avLst/>
            <a:gdLst/>
            <a:ahLst/>
            <a:cxnLst/>
            <a:rect l="l" t="t" r="r" b="b"/>
            <a:pathLst>
              <a:path w="307340" h="662939">
                <a:moveTo>
                  <a:pt x="307164" y="4152"/>
                </a:moveTo>
                <a:lnTo>
                  <a:pt x="9178" y="662777"/>
                </a:lnTo>
                <a:lnTo>
                  <a:pt x="0" y="658624"/>
                </a:lnTo>
                <a:lnTo>
                  <a:pt x="297985" y="0"/>
                </a:lnTo>
                <a:lnTo>
                  <a:pt x="307164" y="41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1" name="object 50">
            <a:extLst>
              <a:ext uri="{FF2B5EF4-FFF2-40B4-BE49-F238E27FC236}">
                <a16:creationId xmlns:a16="http://schemas.microsoft.com/office/drawing/2014/main" xmlns="" id="{FAA225BF-9B37-D647-8CC8-9ABAFED6CAE7}"/>
              </a:ext>
            </a:extLst>
          </p:cNvPr>
          <p:cNvSpPr txBox="1"/>
          <p:nvPr/>
        </p:nvSpPr>
        <p:spPr>
          <a:xfrm>
            <a:off x="2011320" y="5474816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2" name="object 52">
            <a:extLst>
              <a:ext uri="{FF2B5EF4-FFF2-40B4-BE49-F238E27FC236}">
                <a16:creationId xmlns:a16="http://schemas.microsoft.com/office/drawing/2014/main" xmlns="" id="{9EF62267-CAAC-1347-8B47-C806B2CAFB02}"/>
              </a:ext>
            </a:extLst>
          </p:cNvPr>
          <p:cNvSpPr txBox="1"/>
          <p:nvPr/>
        </p:nvSpPr>
        <p:spPr>
          <a:xfrm>
            <a:off x="3242897" y="5739246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E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3" name="object 53">
            <a:extLst>
              <a:ext uri="{FF2B5EF4-FFF2-40B4-BE49-F238E27FC236}">
                <a16:creationId xmlns:a16="http://schemas.microsoft.com/office/drawing/2014/main" xmlns="" id="{CCF1131E-D602-2C46-82E1-811143A8F829}"/>
              </a:ext>
            </a:extLst>
          </p:cNvPr>
          <p:cNvSpPr/>
          <p:nvPr/>
        </p:nvSpPr>
        <p:spPr>
          <a:xfrm>
            <a:off x="4008176" y="4848926"/>
            <a:ext cx="215053" cy="428413"/>
          </a:xfrm>
          <a:custGeom>
            <a:avLst/>
            <a:gdLst/>
            <a:ahLst/>
            <a:cxnLst/>
            <a:rect l="l" t="t" r="r" b="b"/>
            <a:pathLst>
              <a:path w="161289" h="321310">
                <a:moveTo>
                  <a:pt x="9083" y="0"/>
                </a:moveTo>
                <a:lnTo>
                  <a:pt x="161065" y="316788"/>
                </a:lnTo>
                <a:lnTo>
                  <a:pt x="151981" y="321146"/>
                </a:lnTo>
                <a:lnTo>
                  <a:pt x="0" y="4357"/>
                </a:lnTo>
                <a:lnTo>
                  <a:pt x="908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4" name="object 55">
            <a:extLst>
              <a:ext uri="{FF2B5EF4-FFF2-40B4-BE49-F238E27FC236}">
                <a16:creationId xmlns:a16="http://schemas.microsoft.com/office/drawing/2014/main" xmlns="" id="{A90F2452-9B03-6643-8634-599FFDEFEFFA}"/>
              </a:ext>
            </a:extLst>
          </p:cNvPr>
          <p:cNvSpPr txBox="1"/>
          <p:nvPr/>
        </p:nvSpPr>
        <p:spPr>
          <a:xfrm>
            <a:off x="4170189" y="5239361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F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5" name="object 57">
            <a:extLst>
              <a:ext uri="{FF2B5EF4-FFF2-40B4-BE49-F238E27FC236}">
                <a16:creationId xmlns:a16="http://schemas.microsoft.com/office/drawing/2014/main" xmlns="" id="{FC70C4EB-1299-2D43-996E-A531087400EF}"/>
              </a:ext>
            </a:extLst>
          </p:cNvPr>
          <p:cNvSpPr txBox="1"/>
          <p:nvPr/>
        </p:nvSpPr>
        <p:spPr>
          <a:xfrm>
            <a:off x="3888807" y="461432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6" name="object 63">
            <a:extLst>
              <a:ext uri="{FF2B5EF4-FFF2-40B4-BE49-F238E27FC236}">
                <a16:creationId xmlns:a16="http://schemas.microsoft.com/office/drawing/2014/main" xmlns="" id="{23B40A18-91BE-8F44-962A-9511C740A723}"/>
              </a:ext>
            </a:extLst>
          </p:cNvPr>
          <p:cNvSpPr txBox="1"/>
          <p:nvPr/>
        </p:nvSpPr>
        <p:spPr>
          <a:xfrm>
            <a:off x="7233762" y="4641769"/>
            <a:ext cx="955049" cy="470343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  <a:tabLst>
                <a:tab pos="987189" algn="l"/>
              </a:tabLst>
            </a:pPr>
            <a:r>
              <a:rPr sz="1467" u="heavy" dirty="0">
                <a:uFill>
                  <a:solidFill>
                    <a:srgbClr val="53585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467" dirty="0">
                <a:latin typeface="Times New Roman"/>
                <a:cs typeface="Times New Roman"/>
              </a:rPr>
              <a:t> </a:t>
            </a:r>
            <a:r>
              <a:rPr sz="1467" spc="-140" dirty="0">
                <a:latin typeface="Times New Roman"/>
                <a:cs typeface="Times New Roman"/>
              </a:rPr>
              <a:t> </a:t>
            </a:r>
            <a:endParaRPr sz="1467" dirty="0">
              <a:latin typeface="Courier New"/>
              <a:cs typeface="Courier New"/>
            </a:endParaRPr>
          </a:p>
        </p:txBody>
      </p:sp>
      <p:sp>
        <p:nvSpPr>
          <p:cNvPr id="147" name="object 67">
            <a:extLst>
              <a:ext uri="{FF2B5EF4-FFF2-40B4-BE49-F238E27FC236}">
                <a16:creationId xmlns:a16="http://schemas.microsoft.com/office/drawing/2014/main" xmlns="" id="{B4333BA1-65F1-0A4F-B755-07BE7E6E3F69}"/>
              </a:ext>
            </a:extLst>
          </p:cNvPr>
          <p:cNvSpPr txBox="1"/>
          <p:nvPr/>
        </p:nvSpPr>
        <p:spPr>
          <a:xfrm>
            <a:off x="2384343" y="4493440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48" name="object 68">
            <a:extLst>
              <a:ext uri="{FF2B5EF4-FFF2-40B4-BE49-F238E27FC236}">
                <a16:creationId xmlns:a16="http://schemas.microsoft.com/office/drawing/2014/main" xmlns="" id="{1A3DD59A-F192-5446-8B86-E83077ACB021}"/>
              </a:ext>
            </a:extLst>
          </p:cNvPr>
          <p:cNvSpPr/>
          <p:nvPr/>
        </p:nvSpPr>
        <p:spPr>
          <a:xfrm>
            <a:off x="9128277" y="3833286"/>
            <a:ext cx="796713" cy="73659"/>
          </a:xfrm>
          <a:custGeom>
            <a:avLst/>
            <a:gdLst/>
            <a:ahLst/>
            <a:cxnLst/>
            <a:rect l="l" t="t" r="r" b="b"/>
            <a:pathLst>
              <a:path w="597535" h="55244">
                <a:moveTo>
                  <a:pt x="0" y="0"/>
                </a:moveTo>
                <a:lnTo>
                  <a:pt x="5015" y="463"/>
                </a:lnTo>
                <a:lnTo>
                  <a:pt x="597396" y="5524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9" name="object 69">
            <a:extLst>
              <a:ext uri="{FF2B5EF4-FFF2-40B4-BE49-F238E27FC236}">
                <a16:creationId xmlns:a16="http://schemas.microsoft.com/office/drawing/2014/main" xmlns="" id="{6341F3E4-EE02-3F41-9B4A-BCE697CA5AAB}"/>
              </a:ext>
            </a:extLst>
          </p:cNvPr>
          <p:cNvSpPr/>
          <p:nvPr/>
        </p:nvSpPr>
        <p:spPr>
          <a:xfrm>
            <a:off x="9054709" y="3793787"/>
            <a:ext cx="84667" cy="80433"/>
          </a:xfrm>
          <a:custGeom>
            <a:avLst/>
            <a:gdLst/>
            <a:ahLst/>
            <a:cxnLst/>
            <a:rect l="l" t="t" r="r" b="b"/>
            <a:pathLst>
              <a:path w="63500" h="60325">
                <a:moveTo>
                  <a:pt x="62966" y="0"/>
                </a:moveTo>
                <a:lnTo>
                  <a:pt x="0" y="24523"/>
                </a:lnTo>
                <a:lnTo>
                  <a:pt x="57404" y="60185"/>
                </a:lnTo>
                <a:lnTo>
                  <a:pt x="6296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0" name="object 70">
            <a:extLst>
              <a:ext uri="{FF2B5EF4-FFF2-40B4-BE49-F238E27FC236}">
                <a16:creationId xmlns:a16="http://schemas.microsoft.com/office/drawing/2014/main" xmlns="" id="{E8EF131C-9A1C-484F-8555-8347ACA4AD37}"/>
              </a:ext>
            </a:extLst>
          </p:cNvPr>
          <p:cNvSpPr/>
          <p:nvPr/>
        </p:nvSpPr>
        <p:spPr>
          <a:xfrm>
            <a:off x="9575533" y="6217941"/>
            <a:ext cx="275496" cy="274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1" name="object 71">
            <a:extLst>
              <a:ext uri="{FF2B5EF4-FFF2-40B4-BE49-F238E27FC236}">
                <a16:creationId xmlns:a16="http://schemas.microsoft.com/office/drawing/2014/main" xmlns="" id="{AD3B332C-BB42-F941-ACD5-176E532FD9A3}"/>
              </a:ext>
            </a:extLst>
          </p:cNvPr>
          <p:cNvSpPr txBox="1"/>
          <p:nvPr/>
        </p:nvSpPr>
        <p:spPr>
          <a:xfrm>
            <a:off x="9638013" y="6185959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2" name="object 72">
            <a:extLst>
              <a:ext uri="{FF2B5EF4-FFF2-40B4-BE49-F238E27FC236}">
                <a16:creationId xmlns:a16="http://schemas.microsoft.com/office/drawing/2014/main" xmlns="" id="{AD3011B2-0862-AD48-A423-7486A09BB72F}"/>
              </a:ext>
            </a:extLst>
          </p:cNvPr>
          <p:cNvSpPr/>
          <p:nvPr/>
        </p:nvSpPr>
        <p:spPr>
          <a:xfrm>
            <a:off x="9724762" y="3328593"/>
            <a:ext cx="275484" cy="2747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3" name="object 73">
            <a:extLst>
              <a:ext uri="{FF2B5EF4-FFF2-40B4-BE49-F238E27FC236}">
                <a16:creationId xmlns:a16="http://schemas.microsoft.com/office/drawing/2014/main" xmlns="" id="{C7B1B1B5-F950-6746-8DF3-F0DA4FADC9A7}"/>
              </a:ext>
            </a:extLst>
          </p:cNvPr>
          <p:cNvSpPr txBox="1"/>
          <p:nvPr/>
        </p:nvSpPr>
        <p:spPr>
          <a:xfrm>
            <a:off x="9785773" y="3297930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4" name="object 74">
            <a:extLst>
              <a:ext uri="{FF2B5EF4-FFF2-40B4-BE49-F238E27FC236}">
                <a16:creationId xmlns:a16="http://schemas.microsoft.com/office/drawing/2014/main" xmlns="" id="{5D701165-FE0B-7249-AEB7-A6C3F3CCEF7B}"/>
              </a:ext>
            </a:extLst>
          </p:cNvPr>
          <p:cNvSpPr/>
          <p:nvPr/>
        </p:nvSpPr>
        <p:spPr>
          <a:xfrm>
            <a:off x="9731320" y="3766794"/>
            <a:ext cx="275496" cy="2747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5" name="object 75">
            <a:extLst>
              <a:ext uri="{FF2B5EF4-FFF2-40B4-BE49-F238E27FC236}">
                <a16:creationId xmlns:a16="http://schemas.microsoft.com/office/drawing/2014/main" xmlns="" id="{BBD84E0E-43E6-E142-BC30-69897ACAA7EA}"/>
              </a:ext>
            </a:extLst>
          </p:cNvPr>
          <p:cNvSpPr txBox="1"/>
          <p:nvPr/>
        </p:nvSpPr>
        <p:spPr>
          <a:xfrm>
            <a:off x="9785773" y="3741211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C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6" name="object 76">
            <a:extLst>
              <a:ext uri="{FF2B5EF4-FFF2-40B4-BE49-F238E27FC236}">
                <a16:creationId xmlns:a16="http://schemas.microsoft.com/office/drawing/2014/main" xmlns="" id="{0A2BEDFF-7BD9-D143-BFDA-4D1563F4C73C}"/>
              </a:ext>
            </a:extLst>
          </p:cNvPr>
          <p:cNvSpPr/>
          <p:nvPr/>
        </p:nvSpPr>
        <p:spPr>
          <a:xfrm>
            <a:off x="9546069" y="5422671"/>
            <a:ext cx="275496" cy="2747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7" name="object 77">
            <a:extLst>
              <a:ext uri="{FF2B5EF4-FFF2-40B4-BE49-F238E27FC236}">
                <a16:creationId xmlns:a16="http://schemas.microsoft.com/office/drawing/2014/main" xmlns="" id="{A6AC9A21-4C33-B849-988E-B5D0BDC6B2B9}"/>
              </a:ext>
            </a:extLst>
          </p:cNvPr>
          <p:cNvSpPr txBox="1"/>
          <p:nvPr/>
        </p:nvSpPr>
        <p:spPr>
          <a:xfrm>
            <a:off x="9611139" y="5406862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F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58" name="object 78">
            <a:extLst>
              <a:ext uri="{FF2B5EF4-FFF2-40B4-BE49-F238E27FC236}">
                <a16:creationId xmlns:a16="http://schemas.microsoft.com/office/drawing/2014/main" xmlns="" id="{57CC8341-C6B4-1249-8DE6-FA63E5130513}"/>
              </a:ext>
            </a:extLst>
          </p:cNvPr>
          <p:cNvSpPr/>
          <p:nvPr/>
        </p:nvSpPr>
        <p:spPr>
          <a:xfrm>
            <a:off x="9686632" y="4642857"/>
            <a:ext cx="275496" cy="2747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9" name="object 79">
            <a:extLst>
              <a:ext uri="{FF2B5EF4-FFF2-40B4-BE49-F238E27FC236}">
                <a16:creationId xmlns:a16="http://schemas.microsoft.com/office/drawing/2014/main" xmlns="" id="{F46283DE-AAE2-CA4E-8920-F9AB6473D149}"/>
              </a:ext>
            </a:extLst>
          </p:cNvPr>
          <p:cNvSpPr/>
          <p:nvPr/>
        </p:nvSpPr>
        <p:spPr>
          <a:xfrm>
            <a:off x="9669677" y="5084550"/>
            <a:ext cx="275488" cy="2747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0" name="object 80">
            <a:extLst>
              <a:ext uri="{FF2B5EF4-FFF2-40B4-BE49-F238E27FC236}">
                <a16:creationId xmlns:a16="http://schemas.microsoft.com/office/drawing/2014/main" xmlns="" id="{52D477E0-ACB4-5448-B30A-7C31B79F2124}"/>
              </a:ext>
            </a:extLst>
          </p:cNvPr>
          <p:cNvSpPr txBox="1"/>
          <p:nvPr/>
        </p:nvSpPr>
        <p:spPr>
          <a:xfrm>
            <a:off x="9732043" y="5057608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E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61" name="object 81">
            <a:extLst>
              <a:ext uri="{FF2B5EF4-FFF2-40B4-BE49-F238E27FC236}">
                <a16:creationId xmlns:a16="http://schemas.microsoft.com/office/drawing/2014/main" xmlns="" id="{410A1E16-AFA6-F841-81C7-C7AF33A60056}"/>
              </a:ext>
            </a:extLst>
          </p:cNvPr>
          <p:cNvSpPr/>
          <p:nvPr/>
        </p:nvSpPr>
        <p:spPr>
          <a:xfrm>
            <a:off x="9594939" y="4304190"/>
            <a:ext cx="275496" cy="2747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2" name="object 82">
            <a:extLst>
              <a:ext uri="{FF2B5EF4-FFF2-40B4-BE49-F238E27FC236}">
                <a16:creationId xmlns:a16="http://schemas.microsoft.com/office/drawing/2014/main" xmlns="" id="{4778A6BA-2A12-0E47-8B6C-70F679B9001B}"/>
              </a:ext>
            </a:extLst>
          </p:cNvPr>
          <p:cNvSpPr txBox="1"/>
          <p:nvPr/>
        </p:nvSpPr>
        <p:spPr>
          <a:xfrm>
            <a:off x="9664870" y="4141497"/>
            <a:ext cx="241300" cy="723403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6933">
              <a:spcBef>
                <a:spcPts val="1120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  <a:p>
            <a:pPr marL="110911">
              <a:spcBef>
                <a:spcPts val="987"/>
              </a:spcBef>
            </a:pPr>
            <a:r>
              <a:rPr sz="1467" b="1" spc="7" dirty="0">
                <a:latin typeface="Courier New"/>
                <a:cs typeface="Courier New"/>
              </a:rPr>
              <a:t>B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163" name="object 7">
            <a:extLst>
              <a:ext uri="{FF2B5EF4-FFF2-40B4-BE49-F238E27FC236}">
                <a16:creationId xmlns:a16="http://schemas.microsoft.com/office/drawing/2014/main" xmlns="" id="{6A7675E1-AB6C-204C-95E3-30C71860F040}"/>
              </a:ext>
            </a:extLst>
          </p:cNvPr>
          <p:cNvSpPr/>
          <p:nvPr/>
        </p:nvSpPr>
        <p:spPr>
          <a:xfrm>
            <a:off x="5565949" y="4865001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4" name="object 67">
            <a:extLst>
              <a:ext uri="{FF2B5EF4-FFF2-40B4-BE49-F238E27FC236}">
                <a16:creationId xmlns:a16="http://schemas.microsoft.com/office/drawing/2014/main" xmlns="" id="{FA06A656-CD9F-4E40-AF50-7309518B326F}"/>
              </a:ext>
            </a:extLst>
          </p:cNvPr>
          <p:cNvSpPr txBox="1"/>
          <p:nvPr/>
        </p:nvSpPr>
        <p:spPr>
          <a:xfrm>
            <a:off x="5673776" y="488852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65" name="object 7">
            <a:extLst>
              <a:ext uri="{FF2B5EF4-FFF2-40B4-BE49-F238E27FC236}">
                <a16:creationId xmlns:a16="http://schemas.microsoft.com/office/drawing/2014/main" xmlns="" id="{D56D8790-3575-104A-A31C-20F61D429B1B}"/>
              </a:ext>
            </a:extLst>
          </p:cNvPr>
          <p:cNvSpPr/>
          <p:nvPr/>
        </p:nvSpPr>
        <p:spPr>
          <a:xfrm>
            <a:off x="8171646" y="3791768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6" name="object 47">
            <a:extLst>
              <a:ext uri="{FF2B5EF4-FFF2-40B4-BE49-F238E27FC236}">
                <a16:creationId xmlns:a16="http://schemas.microsoft.com/office/drawing/2014/main" xmlns="" id="{F8C319AE-0437-7247-96BC-AE343A5AF78B}"/>
              </a:ext>
            </a:extLst>
          </p:cNvPr>
          <p:cNvSpPr txBox="1"/>
          <p:nvPr/>
        </p:nvSpPr>
        <p:spPr>
          <a:xfrm>
            <a:off x="8264152" y="3845459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67" name="object 7">
            <a:extLst>
              <a:ext uri="{FF2B5EF4-FFF2-40B4-BE49-F238E27FC236}">
                <a16:creationId xmlns:a16="http://schemas.microsoft.com/office/drawing/2014/main" xmlns="" id="{66A5F600-0612-D64A-A86F-140DDEC9C89A}"/>
              </a:ext>
            </a:extLst>
          </p:cNvPr>
          <p:cNvSpPr/>
          <p:nvPr/>
        </p:nvSpPr>
        <p:spPr>
          <a:xfrm>
            <a:off x="8159786" y="4889369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8" name="object 57">
            <a:extLst>
              <a:ext uri="{FF2B5EF4-FFF2-40B4-BE49-F238E27FC236}">
                <a16:creationId xmlns:a16="http://schemas.microsoft.com/office/drawing/2014/main" xmlns="" id="{37E1FC64-DBF0-1A4D-A902-A47F7758D350}"/>
              </a:ext>
            </a:extLst>
          </p:cNvPr>
          <p:cNvSpPr txBox="1"/>
          <p:nvPr/>
        </p:nvSpPr>
        <p:spPr>
          <a:xfrm>
            <a:off x="8233659" y="4931136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69" name="object 7">
            <a:extLst>
              <a:ext uri="{FF2B5EF4-FFF2-40B4-BE49-F238E27FC236}">
                <a16:creationId xmlns:a16="http://schemas.microsoft.com/office/drawing/2014/main" xmlns="" id="{E52F904D-5E9D-094C-BCD3-AC5233574B98}"/>
              </a:ext>
            </a:extLst>
          </p:cNvPr>
          <p:cNvSpPr/>
          <p:nvPr/>
        </p:nvSpPr>
        <p:spPr>
          <a:xfrm>
            <a:off x="8103019" y="5868864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70" name="object 50">
            <a:extLst>
              <a:ext uri="{FF2B5EF4-FFF2-40B4-BE49-F238E27FC236}">
                <a16:creationId xmlns:a16="http://schemas.microsoft.com/office/drawing/2014/main" xmlns="" id="{F1AD9C09-7839-A144-BDD4-A81604C03ECB}"/>
              </a:ext>
            </a:extLst>
          </p:cNvPr>
          <p:cNvSpPr txBox="1"/>
          <p:nvPr/>
        </p:nvSpPr>
        <p:spPr>
          <a:xfrm>
            <a:off x="8209018" y="5882351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171" name="object 89">
            <a:extLst>
              <a:ext uri="{FF2B5EF4-FFF2-40B4-BE49-F238E27FC236}">
                <a16:creationId xmlns:a16="http://schemas.microsoft.com/office/drawing/2014/main" xmlns="" id="{2F3775FB-5F9A-1849-9A08-95A01EF0309D}"/>
              </a:ext>
            </a:extLst>
          </p:cNvPr>
          <p:cNvSpPr txBox="1"/>
          <p:nvPr/>
        </p:nvSpPr>
        <p:spPr>
          <a:xfrm>
            <a:off x="5102574" y="4233571"/>
            <a:ext cx="1018540" cy="378672"/>
          </a:xfrm>
          <a:prstGeom prst="rect">
            <a:avLst/>
          </a:prstGeom>
        </p:spPr>
        <p:txBody>
          <a:bodyPr vert="horz" wrap="square" lIns="0" tIns="19473" rIns="0" bIns="0" rtlCol="0">
            <a:spAutoFit/>
          </a:bodyPr>
          <a:lstStyle/>
          <a:p>
            <a:pPr marL="16933">
              <a:spcBef>
                <a:spcPts val="153"/>
              </a:spcBef>
            </a:pPr>
            <a:r>
              <a:rPr sz="2333" spc="-40" dirty="0">
                <a:latin typeface="Arial"/>
                <a:cs typeface="Arial"/>
              </a:rPr>
              <a:t>L</a:t>
            </a:r>
            <a:r>
              <a:rPr sz="2333" spc="-33" dirty="0">
                <a:latin typeface="Arial"/>
                <a:cs typeface="Arial"/>
              </a:rPr>
              <a:t>a</a:t>
            </a:r>
            <a:r>
              <a:rPr sz="2333" spc="-60" dirty="0">
                <a:latin typeface="Arial"/>
                <a:cs typeface="Arial"/>
              </a:rPr>
              <a:t>y</a:t>
            </a:r>
            <a:r>
              <a:rPr sz="2333" spc="-53" dirty="0">
                <a:latin typeface="Arial"/>
                <a:cs typeface="Arial"/>
              </a:rPr>
              <a:t>e</a:t>
            </a:r>
            <a:r>
              <a:rPr sz="2333" spc="-152" dirty="0">
                <a:latin typeface="Arial"/>
                <a:cs typeface="Arial"/>
              </a:rPr>
              <a:t>r</a:t>
            </a:r>
            <a:r>
              <a:rPr sz="2333" spc="100" dirty="0">
                <a:latin typeface="Arial"/>
                <a:cs typeface="Arial"/>
              </a:rPr>
              <a:t>-</a:t>
            </a:r>
            <a:r>
              <a:rPr sz="2333" spc="33" dirty="0">
                <a:latin typeface="Arial"/>
                <a:cs typeface="Arial"/>
              </a:rPr>
              <a:t>2</a:t>
            </a:r>
            <a:endParaRPr sz="2333" dirty="0">
              <a:latin typeface="Arial"/>
              <a:cs typeface="Arial"/>
            </a:endParaRPr>
          </a:p>
        </p:txBody>
      </p:sp>
      <p:sp>
        <p:nvSpPr>
          <p:cNvPr id="172" name="object 89">
            <a:extLst>
              <a:ext uri="{FF2B5EF4-FFF2-40B4-BE49-F238E27FC236}">
                <a16:creationId xmlns:a16="http://schemas.microsoft.com/office/drawing/2014/main" xmlns="" id="{29B29F0C-EC0B-CC41-9687-5133A3047052}"/>
              </a:ext>
            </a:extLst>
          </p:cNvPr>
          <p:cNvSpPr txBox="1"/>
          <p:nvPr/>
        </p:nvSpPr>
        <p:spPr>
          <a:xfrm>
            <a:off x="7568724" y="3356463"/>
            <a:ext cx="1018540" cy="378672"/>
          </a:xfrm>
          <a:prstGeom prst="rect">
            <a:avLst/>
          </a:prstGeom>
        </p:spPr>
        <p:txBody>
          <a:bodyPr vert="horz" wrap="square" lIns="0" tIns="19473" rIns="0" bIns="0" rtlCol="0">
            <a:spAutoFit/>
          </a:bodyPr>
          <a:lstStyle/>
          <a:p>
            <a:pPr marL="16933">
              <a:spcBef>
                <a:spcPts val="153"/>
              </a:spcBef>
            </a:pPr>
            <a:r>
              <a:rPr sz="2333" spc="-40" dirty="0">
                <a:latin typeface="Arial"/>
                <a:cs typeface="Arial"/>
              </a:rPr>
              <a:t>L</a:t>
            </a:r>
            <a:r>
              <a:rPr sz="2333" spc="-33" dirty="0">
                <a:latin typeface="Arial"/>
                <a:cs typeface="Arial"/>
              </a:rPr>
              <a:t>a</a:t>
            </a:r>
            <a:r>
              <a:rPr sz="2333" spc="-60" dirty="0">
                <a:latin typeface="Arial"/>
                <a:cs typeface="Arial"/>
              </a:rPr>
              <a:t>y</a:t>
            </a:r>
            <a:r>
              <a:rPr sz="2333" spc="-53" dirty="0">
                <a:latin typeface="Arial"/>
                <a:cs typeface="Arial"/>
              </a:rPr>
              <a:t>e</a:t>
            </a:r>
            <a:r>
              <a:rPr sz="2333" spc="-152" dirty="0">
                <a:latin typeface="Arial"/>
                <a:cs typeface="Arial"/>
              </a:rPr>
              <a:t>r</a:t>
            </a:r>
            <a:r>
              <a:rPr sz="2333" spc="100" dirty="0">
                <a:latin typeface="Arial"/>
                <a:cs typeface="Arial"/>
              </a:rPr>
              <a:t>-</a:t>
            </a:r>
            <a:r>
              <a:rPr lang="en-US" sz="2333" spc="33" dirty="0">
                <a:latin typeface="Arial"/>
                <a:cs typeface="Arial"/>
              </a:rPr>
              <a:t>1</a:t>
            </a:r>
            <a:endParaRPr sz="2333" dirty="0">
              <a:latin typeface="Arial"/>
              <a:cs typeface="Arial"/>
            </a:endParaRPr>
          </a:p>
        </p:txBody>
      </p:sp>
      <p:sp>
        <p:nvSpPr>
          <p:cNvPr id="173" name="object 89">
            <a:extLst>
              <a:ext uri="{FF2B5EF4-FFF2-40B4-BE49-F238E27FC236}">
                <a16:creationId xmlns:a16="http://schemas.microsoft.com/office/drawing/2014/main" xmlns="" id="{B98CED15-B924-564B-B002-04F9E417C63F}"/>
              </a:ext>
            </a:extLst>
          </p:cNvPr>
          <p:cNvSpPr txBox="1"/>
          <p:nvPr/>
        </p:nvSpPr>
        <p:spPr>
          <a:xfrm>
            <a:off x="9222050" y="2809756"/>
            <a:ext cx="1018540" cy="378672"/>
          </a:xfrm>
          <a:prstGeom prst="rect">
            <a:avLst/>
          </a:prstGeom>
        </p:spPr>
        <p:txBody>
          <a:bodyPr vert="horz" wrap="square" lIns="0" tIns="19473" rIns="0" bIns="0" rtlCol="0">
            <a:spAutoFit/>
          </a:bodyPr>
          <a:lstStyle/>
          <a:p>
            <a:pPr marL="16933">
              <a:spcBef>
                <a:spcPts val="153"/>
              </a:spcBef>
            </a:pPr>
            <a:r>
              <a:rPr sz="2333" spc="-40" dirty="0">
                <a:latin typeface="Arial"/>
                <a:cs typeface="Arial"/>
              </a:rPr>
              <a:t>L</a:t>
            </a:r>
            <a:r>
              <a:rPr sz="2333" spc="-33" dirty="0">
                <a:latin typeface="Arial"/>
                <a:cs typeface="Arial"/>
              </a:rPr>
              <a:t>a</a:t>
            </a:r>
            <a:r>
              <a:rPr sz="2333" spc="-60" dirty="0">
                <a:latin typeface="Arial"/>
                <a:cs typeface="Arial"/>
              </a:rPr>
              <a:t>y</a:t>
            </a:r>
            <a:r>
              <a:rPr sz="2333" spc="-53" dirty="0">
                <a:latin typeface="Arial"/>
                <a:cs typeface="Arial"/>
              </a:rPr>
              <a:t>e</a:t>
            </a:r>
            <a:r>
              <a:rPr sz="2333" spc="-152" dirty="0">
                <a:latin typeface="Arial"/>
                <a:cs typeface="Arial"/>
              </a:rPr>
              <a:t>r</a:t>
            </a:r>
            <a:r>
              <a:rPr sz="2333" spc="100" dirty="0">
                <a:latin typeface="Arial"/>
                <a:cs typeface="Arial"/>
              </a:rPr>
              <a:t>-</a:t>
            </a:r>
            <a:r>
              <a:rPr lang="en-US" sz="2333" spc="33" dirty="0">
                <a:latin typeface="Arial"/>
                <a:cs typeface="Arial"/>
              </a:rPr>
              <a:t>0</a:t>
            </a:r>
            <a:endParaRPr sz="2333" dirty="0">
              <a:latin typeface="Arial"/>
              <a:cs typeface="Arial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F7297ECB-1F5E-DC40-92B1-4300F95E80FF}"/>
              </a:ext>
            </a:extLst>
          </p:cNvPr>
          <p:cNvSpPr txBox="1"/>
          <p:nvPr/>
        </p:nvSpPr>
        <p:spPr>
          <a:xfrm>
            <a:off x="10025627" y="3251987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A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4A3848E6-58E1-B54D-97B2-B75E9C708051}"/>
              </a:ext>
            </a:extLst>
          </p:cNvPr>
          <p:cNvSpPr txBox="1"/>
          <p:nvPr/>
        </p:nvSpPr>
        <p:spPr>
          <a:xfrm>
            <a:off x="10032925" y="3685238"/>
            <a:ext cx="406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C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85ADE815-B9A4-F84E-8680-9740E8C3DD8F}"/>
              </a:ext>
            </a:extLst>
          </p:cNvPr>
          <p:cNvSpPr txBox="1"/>
          <p:nvPr/>
        </p:nvSpPr>
        <p:spPr>
          <a:xfrm>
            <a:off x="9911392" y="4229796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A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0D158185-444E-3440-83CC-B8C3430B7CFA}"/>
              </a:ext>
            </a:extLst>
          </p:cNvPr>
          <p:cNvSpPr txBox="1"/>
          <p:nvPr/>
        </p:nvSpPr>
        <p:spPr>
          <a:xfrm>
            <a:off x="9874879" y="6137115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A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6FD13EB0-3BAF-C649-8169-E2A16603943D}"/>
              </a:ext>
            </a:extLst>
          </p:cNvPr>
          <p:cNvSpPr txBox="1"/>
          <p:nvPr/>
        </p:nvSpPr>
        <p:spPr>
          <a:xfrm>
            <a:off x="9950080" y="4545362"/>
            <a:ext cx="421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B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0BF968F5-D0DF-9A45-BD25-4BCA7C1269DE}"/>
              </a:ext>
            </a:extLst>
          </p:cNvPr>
          <p:cNvSpPr txBox="1"/>
          <p:nvPr/>
        </p:nvSpPr>
        <p:spPr>
          <a:xfrm>
            <a:off x="9977651" y="5017163"/>
            <a:ext cx="409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E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B6A13605-54C5-874D-ADC2-0A70FFE1B129}"/>
              </a:ext>
            </a:extLst>
          </p:cNvPr>
          <p:cNvSpPr txBox="1"/>
          <p:nvPr/>
        </p:nvSpPr>
        <p:spPr>
          <a:xfrm>
            <a:off x="9833980" y="5371693"/>
            <a:ext cx="404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</a:t>
            </a:r>
            <a:r>
              <a:rPr lang="en-US" sz="2000" b="1" baseline="-250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698357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FE826-41EB-2940-9ECF-BBC138CB7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52" dirty="0">
                <a:solidFill>
                  <a:srgbClr val="C00000"/>
                </a:solidFill>
              </a:rPr>
              <a:t>Overview </a:t>
            </a:r>
            <a:r>
              <a:rPr lang="en-US" b="1" spc="-53" dirty="0">
                <a:solidFill>
                  <a:srgbClr val="C00000"/>
                </a:solidFill>
              </a:rPr>
              <a:t>of</a:t>
            </a:r>
            <a:r>
              <a:rPr lang="en-US" b="1" spc="60" dirty="0">
                <a:solidFill>
                  <a:srgbClr val="C00000"/>
                </a:solidFill>
              </a:rPr>
              <a:t> GNN </a:t>
            </a:r>
            <a:r>
              <a:rPr lang="en-US" b="1" spc="-80" dirty="0">
                <a:solidFill>
                  <a:srgbClr val="C00000"/>
                </a:solidFill>
              </a:rPr>
              <a:t>Model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F17AF9-5CC3-5646-A4BE-DC4CBA72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24</a:t>
            </a:fld>
            <a:endParaRPr lang="en-US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xmlns="" id="{D132CEC5-402D-4C48-899F-14B8D68A2106}"/>
              </a:ext>
            </a:extLst>
          </p:cNvPr>
          <p:cNvSpPr/>
          <p:nvPr/>
        </p:nvSpPr>
        <p:spPr>
          <a:xfrm>
            <a:off x="3154435" y="4949616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xmlns="" id="{3E50D32B-3A3A-E446-93D6-50DEF0B8DB4C}"/>
              </a:ext>
            </a:extLst>
          </p:cNvPr>
          <p:cNvSpPr/>
          <p:nvPr/>
        </p:nvSpPr>
        <p:spPr>
          <a:xfrm>
            <a:off x="4109648" y="4447504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7EF40BAE-B722-DF44-BCF8-479697F9967E}"/>
              </a:ext>
            </a:extLst>
          </p:cNvPr>
          <p:cNvSpPr/>
          <p:nvPr/>
        </p:nvSpPr>
        <p:spPr>
          <a:xfrm>
            <a:off x="3827634" y="3812601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xmlns="" id="{3BC718B0-AA22-4840-8611-1B8DA9BBC18A}"/>
              </a:ext>
            </a:extLst>
          </p:cNvPr>
          <p:cNvSpPr/>
          <p:nvPr/>
        </p:nvSpPr>
        <p:spPr>
          <a:xfrm>
            <a:off x="3496849" y="2908188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xmlns="" id="{1A01969C-5C0C-2A43-B060-D01C1E1EA326}"/>
              </a:ext>
            </a:extLst>
          </p:cNvPr>
          <p:cNvSpPr/>
          <p:nvPr/>
        </p:nvSpPr>
        <p:spPr>
          <a:xfrm>
            <a:off x="1918021" y="470137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xmlns="" id="{99E857CF-E578-B344-B3BE-1F6DBF5EA729}"/>
              </a:ext>
            </a:extLst>
          </p:cNvPr>
          <p:cNvSpPr/>
          <p:nvPr/>
        </p:nvSpPr>
        <p:spPr>
          <a:xfrm>
            <a:off x="2289216" y="370995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xmlns="" id="{2E83D31C-8159-AC4B-B682-0283B041F7C5}"/>
              </a:ext>
            </a:extLst>
          </p:cNvPr>
          <p:cNvSpPr/>
          <p:nvPr/>
        </p:nvSpPr>
        <p:spPr>
          <a:xfrm>
            <a:off x="6105028" y="4309059"/>
            <a:ext cx="57573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999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F8F67CD6-CDF4-224A-B7D3-FC4565CCFEF6}"/>
              </a:ext>
            </a:extLst>
          </p:cNvPr>
          <p:cNvSpPr/>
          <p:nvPr/>
        </p:nvSpPr>
        <p:spPr>
          <a:xfrm>
            <a:off x="5989506" y="4244594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xmlns="" id="{EB9BD785-B47D-D445-8175-0B452854CF07}"/>
              </a:ext>
            </a:extLst>
          </p:cNvPr>
          <p:cNvSpPr/>
          <p:nvPr/>
        </p:nvSpPr>
        <p:spPr>
          <a:xfrm>
            <a:off x="6162362" y="3904657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41"/>
                </a:lnTo>
                <a:lnTo>
                  <a:pt x="0" y="597141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xmlns="" id="{DAEAF0AD-618B-A045-A83A-F203AAE88457}"/>
              </a:ext>
            </a:extLst>
          </p:cNvPr>
          <p:cNvSpPr/>
          <p:nvPr/>
        </p:nvSpPr>
        <p:spPr>
          <a:xfrm>
            <a:off x="6162362" y="3904657"/>
            <a:ext cx="876300" cy="796713"/>
          </a:xfrm>
          <a:custGeom>
            <a:avLst/>
            <a:gdLst/>
            <a:ahLst/>
            <a:cxnLst/>
            <a:rect l="l" t="t" r="r" b="b"/>
            <a:pathLst>
              <a:path w="657225" h="597535">
                <a:moveTo>
                  <a:pt x="0" y="0"/>
                </a:moveTo>
                <a:lnTo>
                  <a:pt x="657212" y="0"/>
                </a:lnTo>
                <a:lnTo>
                  <a:pt x="657212" y="597138"/>
                </a:lnTo>
                <a:lnTo>
                  <a:pt x="0" y="5971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xmlns="" id="{50930A80-A2A2-5A4D-808F-685235372EAF}"/>
              </a:ext>
            </a:extLst>
          </p:cNvPr>
          <p:cNvSpPr/>
          <p:nvPr/>
        </p:nvSpPr>
        <p:spPr>
          <a:xfrm>
            <a:off x="3427885" y="4599317"/>
            <a:ext cx="703580" cy="451273"/>
          </a:xfrm>
          <a:custGeom>
            <a:avLst/>
            <a:gdLst/>
            <a:ahLst/>
            <a:cxnLst/>
            <a:rect l="l" t="t" r="r" b="b"/>
            <a:pathLst>
              <a:path w="527685" h="338454">
                <a:moveTo>
                  <a:pt x="0" y="329826"/>
                </a:moveTo>
                <a:lnTo>
                  <a:pt x="521865" y="0"/>
                </a:lnTo>
                <a:lnTo>
                  <a:pt x="527248" y="8516"/>
                </a:lnTo>
                <a:lnTo>
                  <a:pt x="5382" y="338343"/>
                </a:lnTo>
                <a:lnTo>
                  <a:pt x="0" y="329826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xmlns="" id="{4EB07350-3C27-2F4B-9D04-E1AFD751E38C}"/>
              </a:ext>
            </a:extLst>
          </p:cNvPr>
          <p:cNvSpPr/>
          <p:nvPr/>
        </p:nvSpPr>
        <p:spPr>
          <a:xfrm>
            <a:off x="7135571" y="4248167"/>
            <a:ext cx="129540" cy="129540"/>
          </a:xfrm>
          <a:custGeom>
            <a:avLst/>
            <a:gdLst/>
            <a:ahLst/>
            <a:cxnLst/>
            <a:rect l="l" t="t" r="r" b="b"/>
            <a:pathLst>
              <a:path w="97154" h="97154">
                <a:moveTo>
                  <a:pt x="96723" y="0"/>
                </a:moveTo>
                <a:lnTo>
                  <a:pt x="0" y="48348"/>
                </a:lnTo>
                <a:lnTo>
                  <a:pt x="96723" y="96710"/>
                </a:lnTo>
                <a:lnTo>
                  <a:pt x="9672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xmlns="" id="{782134F8-7B7E-D54B-975C-B0254EA6B302}"/>
              </a:ext>
            </a:extLst>
          </p:cNvPr>
          <p:cNvSpPr/>
          <p:nvPr/>
        </p:nvSpPr>
        <p:spPr>
          <a:xfrm>
            <a:off x="7240214" y="4523454"/>
            <a:ext cx="906685" cy="746841"/>
          </a:xfrm>
          <a:custGeom>
            <a:avLst/>
            <a:gdLst/>
            <a:ahLst/>
            <a:cxnLst/>
            <a:rect l="l" t="t" r="r" b="b"/>
            <a:pathLst>
              <a:path w="648970" h="546735">
                <a:moveTo>
                  <a:pt x="0" y="0"/>
                </a:moveTo>
                <a:lnTo>
                  <a:pt x="7705" y="6490"/>
                </a:lnTo>
                <a:lnTo>
                  <a:pt x="648731" y="546468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2F9C77EA-72E9-B047-B8CD-DFD19F15ADD3}"/>
              </a:ext>
            </a:extLst>
          </p:cNvPr>
          <p:cNvSpPr/>
          <p:nvPr/>
        </p:nvSpPr>
        <p:spPr>
          <a:xfrm>
            <a:off x="7151860" y="4449030"/>
            <a:ext cx="140547" cy="132927"/>
          </a:xfrm>
          <a:custGeom>
            <a:avLst/>
            <a:gdLst/>
            <a:ahLst/>
            <a:cxnLst/>
            <a:rect l="l" t="t" r="r" b="b"/>
            <a:pathLst>
              <a:path w="105410" h="99695">
                <a:moveTo>
                  <a:pt x="0" y="0"/>
                </a:moveTo>
                <a:lnTo>
                  <a:pt x="42811" y="99288"/>
                </a:lnTo>
                <a:lnTo>
                  <a:pt x="105117" y="25323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xmlns="" id="{640BA7C3-BD53-704E-B212-2AC2F9A2A38B}"/>
              </a:ext>
            </a:extLst>
          </p:cNvPr>
          <p:cNvSpPr/>
          <p:nvPr/>
        </p:nvSpPr>
        <p:spPr>
          <a:xfrm>
            <a:off x="7242568" y="3315215"/>
            <a:ext cx="964353" cy="760307"/>
          </a:xfrm>
          <a:custGeom>
            <a:avLst/>
            <a:gdLst/>
            <a:ahLst/>
            <a:cxnLst/>
            <a:rect l="l" t="t" r="r" b="b"/>
            <a:pathLst>
              <a:path w="723264" h="570229">
                <a:moveTo>
                  <a:pt x="0" y="570025"/>
                </a:moveTo>
                <a:lnTo>
                  <a:pt x="7910" y="563787"/>
                </a:lnTo>
                <a:lnTo>
                  <a:pt x="722769" y="0"/>
                </a:lnTo>
              </a:path>
            </a:pathLst>
          </a:custGeom>
          <a:ln w="20149">
            <a:solidFill>
              <a:srgbClr val="53585F"/>
            </a:solidFill>
            <a:prstDash val="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xmlns="" id="{461F24FF-A864-8B4A-AB39-B8376EE1C7D6}"/>
              </a:ext>
            </a:extLst>
          </p:cNvPr>
          <p:cNvSpPr/>
          <p:nvPr/>
        </p:nvSpPr>
        <p:spPr>
          <a:xfrm>
            <a:off x="7151861" y="4016300"/>
            <a:ext cx="141393" cy="131233"/>
          </a:xfrm>
          <a:custGeom>
            <a:avLst/>
            <a:gdLst/>
            <a:ahLst/>
            <a:cxnLst/>
            <a:rect l="l" t="t" r="r" b="b"/>
            <a:pathLst>
              <a:path w="106045" h="98425">
                <a:moveTo>
                  <a:pt x="45986" y="0"/>
                </a:moveTo>
                <a:lnTo>
                  <a:pt x="0" y="97866"/>
                </a:lnTo>
                <a:lnTo>
                  <a:pt x="105879" y="75946"/>
                </a:lnTo>
                <a:lnTo>
                  <a:pt x="4598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xmlns="" id="{8B178893-F435-7E40-B697-F47FB1D0673D}"/>
              </a:ext>
            </a:extLst>
          </p:cNvPr>
          <p:cNvSpPr/>
          <p:nvPr/>
        </p:nvSpPr>
        <p:spPr>
          <a:xfrm>
            <a:off x="8687478" y="2848001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224256" y="0"/>
                </a:moveTo>
                <a:lnTo>
                  <a:pt x="0" y="64312"/>
                </a:lnTo>
                <a:lnTo>
                  <a:pt x="70548" y="310311"/>
                </a:lnTo>
                <a:lnTo>
                  <a:pt x="294805" y="246011"/>
                </a:lnTo>
                <a:lnTo>
                  <a:pt x="22425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E296AFF6-2CAD-CF42-A882-1CF6E03BCE00}"/>
              </a:ext>
            </a:extLst>
          </p:cNvPr>
          <p:cNvSpPr/>
          <p:nvPr/>
        </p:nvSpPr>
        <p:spPr>
          <a:xfrm>
            <a:off x="8687478" y="2848011"/>
            <a:ext cx="393700" cy="414020"/>
          </a:xfrm>
          <a:custGeom>
            <a:avLst/>
            <a:gdLst/>
            <a:ahLst/>
            <a:cxnLst/>
            <a:rect l="l" t="t" r="r" b="b"/>
            <a:pathLst>
              <a:path w="295275" h="310514">
                <a:moveTo>
                  <a:pt x="0" y="64304"/>
                </a:moveTo>
                <a:lnTo>
                  <a:pt x="224256" y="0"/>
                </a:lnTo>
                <a:lnTo>
                  <a:pt x="294795" y="245998"/>
                </a:lnTo>
                <a:lnTo>
                  <a:pt x="70538" y="310303"/>
                </a:lnTo>
                <a:lnTo>
                  <a:pt x="0" y="64304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xmlns="" id="{166968C8-0292-E245-B48E-64EDA095EF47}"/>
              </a:ext>
            </a:extLst>
          </p:cNvPr>
          <p:cNvSpPr/>
          <p:nvPr/>
        </p:nvSpPr>
        <p:spPr>
          <a:xfrm>
            <a:off x="9119876" y="2654971"/>
            <a:ext cx="751840" cy="291253"/>
          </a:xfrm>
          <a:custGeom>
            <a:avLst/>
            <a:gdLst/>
            <a:ahLst/>
            <a:cxnLst/>
            <a:rect l="l" t="t" r="r" b="b"/>
            <a:pathLst>
              <a:path w="563879" h="218439">
                <a:moveTo>
                  <a:pt x="0" y="217982"/>
                </a:moveTo>
                <a:lnTo>
                  <a:pt x="4698" y="216165"/>
                </a:lnTo>
                <a:lnTo>
                  <a:pt x="56378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xmlns="" id="{8AD7DB61-5072-9A41-B4CC-6D05D243429E}"/>
              </a:ext>
            </a:extLst>
          </p:cNvPr>
          <p:cNvSpPr/>
          <p:nvPr/>
        </p:nvSpPr>
        <p:spPr>
          <a:xfrm>
            <a:off x="9050968" y="2905590"/>
            <a:ext cx="89747" cy="75353"/>
          </a:xfrm>
          <a:custGeom>
            <a:avLst/>
            <a:gdLst/>
            <a:ahLst/>
            <a:cxnLst/>
            <a:rect l="l" t="t" r="r" b="b"/>
            <a:pathLst>
              <a:path w="67310" h="56514">
                <a:moveTo>
                  <a:pt x="45478" y="0"/>
                </a:moveTo>
                <a:lnTo>
                  <a:pt x="0" y="49999"/>
                </a:lnTo>
                <a:lnTo>
                  <a:pt x="67284" y="56387"/>
                </a:lnTo>
                <a:lnTo>
                  <a:pt x="4547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xmlns="" id="{4ED8A1ED-9E67-4646-A033-830E88048036}"/>
              </a:ext>
            </a:extLst>
          </p:cNvPr>
          <p:cNvSpPr/>
          <p:nvPr/>
        </p:nvSpPr>
        <p:spPr>
          <a:xfrm>
            <a:off x="8658281" y="3104235"/>
            <a:ext cx="78740" cy="25400"/>
          </a:xfrm>
          <a:custGeom>
            <a:avLst/>
            <a:gdLst/>
            <a:ahLst/>
            <a:cxnLst/>
            <a:rect l="l" t="t" r="r" b="b"/>
            <a:pathLst>
              <a:path w="59054" h="19050">
                <a:moveTo>
                  <a:pt x="58561" y="0"/>
                </a:moveTo>
                <a:lnTo>
                  <a:pt x="9587" y="15811"/>
                </a:lnTo>
                <a:lnTo>
                  <a:pt x="0" y="18907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xmlns="" id="{AAF4B651-D9B1-6E4C-9BE5-75491D4E64AE}"/>
              </a:ext>
            </a:extLst>
          </p:cNvPr>
          <p:cNvSpPr/>
          <p:nvPr/>
        </p:nvSpPr>
        <p:spPr>
          <a:xfrm>
            <a:off x="8548352" y="3063951"/>
            <a:ext cx="143085" cy="122767"/>
          </a:xfrm>
          <a:custGeom>
            <a:avLst/>
            <a:gdLst/>
            <a:ahLst/>
            <a:cxnLst/>
            <a:rect l="l" t="t" r="r" b="b"/>
            <a:pathLst>
              <a:path w="107314" h="92075">
                <a:moveTo>
                  <a:pt x="77177" y="0"/>
                </a:moveTo>
                <a:lnTo>
                  <a:pt x="0" y="75742"/>
                </a:lnTo>
                <a:lnTo>
                  <a:pt x="106895" y="92036"/>
                </a:lnTo>
                <a:lnTo>
                  <a:pt x="771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xmlns="" id="{B201B66F-9557-4447-B410-550B87A59161}"/>
              </a:ext>
            </a:extLst>
          </p:cNvPr>
          <p:cNvSpPr/>
          <p:nvPr/>
        </p:nvSpPr>
        <p:spPr>
          <a:xfrm>
            <a:off x="8717144" y="4059648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233146" y="0"/>
                </a:moveTo>
                <a:lnTo>
                  <a:pt x="0" y="8140"/>
                </a:lnTo>
                <a:lnTo>
                  <a:pt x="8928" y="263893"/>
                </a:lnTo>
                <a:lnTo>
                  <a:pt x="242087" y="255752"/>
                </a:lnTo>
                <a:lnTo>
                  <a:pt x="23314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bject 21">
            <a:extLst>
              <a:ext uri="{FF2B5EF4-FFF2-40B4-BE49-F238E27FC236}">
                <a16:creationId xmlns:a16="http://schemas.microsoft.com/office/drawing/2014/main" xmlns="" id="{A8F20161-F02C-9D41-85E4-3C87AB722EA5}"/>
              </a:ext>
            </a:extLst>
          </p:cNvPr>
          <p:cNvSpPr/>
          <p:nvPr/>
        </p:nvSpPr>
        <p:spPr>
          <a:xfrm>
            <a:off x="8717144" y="4059647"/>
            <a:ext cx="323427" cy="352213"/>
          </a:xfrm>
          <a:custGeom>
            <a:avLst/>
            <a:gdLst/>
            <a:ahLst/>
            <a:cxnLst/>
            <a:rect l="l" t="t" r="r" b="b"/>
            <a:pathLst>
              <a:path w="242570" h="264160">
                <a:moveTo>
                  <a:pt x="0" y="8141"/>
                </a:moveTo>
                <a:lnTo>
                  <a:pt x="233150" y="0"/>
                </a:lnTo>
                <a:lnTo>
                  <a:pt x="242081" y="255756"/>
                </a:lnTo>
                <a:lnTo>
                  <a:pt x="8931" y="263898"/>
                </a:lnTo>
                <a:lnTo>
                  <a:pt x="0" y="8141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xmlns="" id="{80A33400-3EDC-F245-899A-AD3E51AF94CB}"/>
              </a:ext>
            </a:extLst>
          </p:cNvPr>
          <p:cNvSpPr/>
          <p:nvPr/>
        </p:nvSpPr>
        <p:spPr>
          <a:xfrm>
            <a:off x="8641480" y="4247743"/>
            <a:ext cx="82125" cy="5927"/>
          </a:xfrm>
          <a:custGeom>
            <a:avLst/>
            <a:gdLst/>
            <a:ahLst/>
            <a:cxnLst/>
            <a:rect l="l" t="t" r="r" b="b"/>
            <a:pathLst>
              <a:path w="61595" h="4445">
                <a:moveTo>
                  <a:pt x="61396" y="0"/>
                </a:moveTo>
                <a:lnTo>
                  <a:pt x="10051" y="3494"/>
                </a:lnTo>
                <a:lnTo>
                  <a:pt x="0" y="4178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23">
            <a:extLst>
              <a:ext uri="{FF2B5EF4-FFF2-40B4-BE49-F238E27FC236}">
                <a16:creationId xmlns:a16="http://schemas.microsoft.com/office/drawing/2014/main" xmlns="" id="{61DF05EE-B4E1-7C45-B928-B39650EB1259}"/>
              </a:ext>
            </a:extLst>
          </p:cNvPr>
          <p:cNvSpPr/>
          <p:nvPr/>
        </p:nvSpPr>
        <p:spPr>
          <a:xfrm>
            <a:off x="8526220" y="4188070"/>
            <a:ext cx="133773" cy="128693"/>
          </a:xfrm>
          <a:custGeom>
            <a:avLst/>
            <a:gdLst/>
            <a:ahLst/>
            <a:cxnLst/>
            <a:rect l="l" t="t" r="r" b="b"/>
            <a:pathLst>
              <a:path w="100329" h="96520">
                <a:moveTo>
                  <a:pt x="93205" y="0"/>
                </a:moveTo>
                <a:lnTo>
                  <a:pt x="0" y="54813"/>
                </a:lnTo>
                <a:lnTo>
                  <a:pt x="99771" y="96494"/>
                </a:lnTo>
                <a:lnTo>
                  <a:pt x="932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xmlns="" id="{32653D2B-209C-544C-8E84-521CAFDA010E}"/>
              </a:ext>
            </a:extLst>
          </p:cNvPr>
          <p:cNvSpPr/>
          <p:nvPr/>
        </p:nvSpPr>
        <p:spPr>
          <a:xfrm>
            <a:off x="8611142" y="5174803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0" y="248845"/>
                </a:lnTo>
                <a:lnTo>
                  <a:pt x="226847" y="303293"/>
                </a:lnTo>
                <a:lnTo>
                  <a:pt x="286575" y="54448"/>
                </a:lnTo>
                <a:lnTo>
                  <a:pt x="59728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2" name="object 25">
            <a:extLst>
              <a:ext uri="{FF2B5EF4-FFF2-40B4-BE49-F238E27FC236}">
                <a16:creationId xmlns:a16="http://schemas.microsoft.com/office/drawing/2014/main" xmlns="" id="{ADBBCC5C-509E-A949-96A6-85149B8D8BF6}"/>
              </a:ext>
            </a:extLst>
          </p:cNvPr>
          <p:cNvSpPr/>
          <p:nvPr/>
        </p:nvSpPr>
        <p:spPr>
          <a:xfrm>
            <a:off x="8611140" y="5174803"/>
            <a:ext cx="382693" cy="404707"/>
          </a:xfrm>
          <a:custGeom>
            <a:avLst/>
            <a:gdLst/>
            <a:ahLst/>
            <a:cxnLst/>
            <a:rect l="l" t="t" r="r" b="b"/>
            <a:pathLst>
              <a:path w="287020" h="303529">
                <a:moveTo>
                  <a:pt x="59728" y="0"/>
                </a:moveTo>
                <a:lnTo>
                  <a:pt x="286579" y="54449"/>
                </a:lnTo>
                <a:lnTo>
                  <a:pt x="226850" y="303294"/>
                </a:lnTo>
                <a:lnTo>
                  <a:pt x="0" y="248844"/>
                </a:lnTo>
                <a:lnTo>
                  <a:pt x="59728" y="0"/>
                </a:lnTo>
              </a:path>
            </a:pathLst>
          </a:custGeom>
          <a:ln w="317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3" name="object 26">
            <a:extLst>
              <a:ext uri="{FF2B5EF4-FFF2-40B4-BE49-F238E27FC236}">
                <a16:creationId xmlns:a16="http://schemas.microsoft.com/office/drawing/2014/main" xmlns="" id="{BF911D98-CB93-954F-B1AA-F512650218C3}"/>
              </a:ext>
            </a:extLst>
          </p:cNvPr>
          <p:cNvSpPr/>
          <p:nvPr/>
        </p:nvSpPr>
        <p:spPr>
          <a:xfrm>
            <a:off x="9028007" y="5440968"/>
            <a:ext cx="653627" cy="157480"/>
          </a:xfrm>
          <a:custGeom>
            <a:avLst/>
            <a:gdLst/>
            <a:ahLst/>
            <a:cxnLst/>
            <a:rect l="l" t="t" r="r" b="b"/>
            <a:pathLst>
              <a:path w="490220" h="118110">
                <a:moveTo>
                  <a:pt x="0" y="0"/>
                </a:moveTo>
                <a:lnTo>
                  <a:pt x="4897" y="1177"/>
                </a:lnTo>
                <a:lnTo>
                  <a:pt x="490008" y="11781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4" name="object 27">
            <a:extLst>
              <a:ext uri="{FF2B5EF4-FFF2-40B4-BE49-F238E27FC236}">
                <a16:creationId xmlns:a16="http://schemas.microsoft.com/office/drawing/2014/main" xmlns="" id="{6D68F4BF-D1CA-A94B-A977-182D9666AD7E}"/>
              </a:ext>
            </a:extLst>
          </p:cNvPr>
          <p:cNvSpPr/>
          <p:nvPr/>
        </p:nvSpPr>
        <p:spPr>
          <a:xfrm>
            <a:off x="8956175" y="5403355"/>
            <a:ext cx="88053" cy="78740"/>
          </a:xfrm>
          <a:custGeom>
            <a:avLst/>
            <a:gdLst/>
            <a:ahLst/>
            <a:cxnLst/>
            <a:rect l="l" t="t" r="r" b="b"/>
            <a:pathLst>
              <a:path w="66039" h="59054">
                <a:moveTo>
                  <a:pt x="65849" y="0"/>
                </a:moveTo>
                <a:lnTo>
                  <a:pt x="0" y="15256"/>
                </a:lnTo>
                <a:lnTo>
                  <a:pt x="51714" y="58773"/>
                </a:lnTo>
                <a:lnTo>
                  <a:pt x="6584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5" name="object 28">
            <a:extLst>
              <a:ext uri="{FF2B5EF4-FFF2-40B4-BE49-F238E27FC236}">
                <a16:creationId xmlns:a16="http://schemas.microsoft.com/office/drawing/2014/main" xmlns="" id="{0CBD04B9-FFBC-3444-8A11-53E7B08FF142}"/>
              </a:ext>
            </a:extLst>
          </p:cNvPr>
          <p:cNvSpPr/>
          <p:nvPr/>
        </p:nvSpPr>
        <p:spPr>
          <a:xfrm>
            <a:off x="8569004" y="5330755"/>
            <a:ext cx="80433" cy="16933"/>
          </a:xfrm>
          <a:custGeom>
            <a:avLst/>
            <a:gdLst/>
            <a:ahLst/>
            <a:cxnLst/>
            <a:rect l="l" t="t" r="r" b="b"/>
            <a:pathLst>
              <a:path w="60325" h="12700">
                <a:moveTo>
                  <a:pt x="60280" y="12377"/>
                </a:moveTo>
                <a:lnTo>
                  <a:pt x="9868" y="2026"/>
                </a:lnTo>
                <a:lnTo>
                  <a:pt x="0" y="0"/>
                </a:lnTo>
              </a:path>
            </a:pathLst>
          </a:custGeom>
          <a:ln w="20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6" name="object 29">
            <a:extLst>
              <a:ext uri="{FF2B5EF4-FFF2-40B4-BE49-F238E27FC236}">
                <a16:creationId xmlns:a16="http://schemas.microsoft.com/office/drawing/2014/main" xmlns="" id="{6C29F609-25A7-D34C-AD10-CC89F54D70AB}"/>
              </a:ext>
            </a:extLst>
          </p:cNvPr>
          <p:cNvSpPr/>
          <p:nvPr/>
        </p:nvSpPr>
        <p:spPr>
          <a:xfrm>
            <a:off x="8455846" y="5270296"/>
            <a:ext cx="139700" cy="127000"/>
          </a:xfrm>
          <a:custGeom>
            <a:avLst/>
            <a:gdLst/>
            <a:ahLst/>
            <a:cxnLst/>
            <a:rect l="l" t="t" r="r" b="b"/>
            <a:pathLst>
              <a:path w="104775" h="95250">
                <a:moveTo>
                  <a:pt x="104470" y="0"/>
                </a:moveTo>
                <a:lnTo>
                  <a:pt x="0" y="27915"/>
                </a:lnTo>
                <a:lnTo>
                  <a:pt x="85013" y="94739"/>
                </a:lnTo>
                <a:lnTo>
                  <a:pt x="1044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7" name="object 30">
            <a:extLst>
              <a:ext uri="{FF2B5EF4-FFF2-40B4-BE49-F238E27FC236}">
                <a16:creationId xmlns:a16="http://schemas.microsoft.com/office/drawing/2014/main" xmlns="" id="{AB18EBE5-A574-C64C-B569-C2386FCEC2E6}"/>
              </a:ext>
            </a:extLst>
          </p:cNvPr>
          <p:cNvSpPr/>
          <p:nvPr/>
        </p:nvSpPr>
        <p:spPr>
          <a:xfrm>
            <a:off x="9111295" y="4394756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0"/>
                </a:moveTo>
                <a:lnTo>
                  <a:pt x="4115" y="2904"/>
                </a:lnTo>
                <a:lnTo>
                  <a:pt x="438221" y="309292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xmlns="" id="{4312670F-0616-2A48-A934-FA0D18294EB4}"/>
              </a:ext>
            </a:extLst>
          </p:cNvPr>
          <p:cNvSpPr/>
          <p:nvPr/>
        </p:nvSpPr>
        <p:spPr>
          <a:xfrm>
            <a:off x="9050933" y="4352153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0" y="0"/>
                </a:moveTo>
                <a:lnTo>
                  <a:pt x="31953" y="59550"/>
                </a:lnTo>
                <a:lnTo>
                  <a:pt x="66801" y="10159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9" name="object 32">
            <a:extLst>
              <a:ext uri="{FF2B5EF4-FFF2-40B4-BE49-F238E27FC236}">
                <a16:creationId xmlns:a16="http://schemas.microsoft.com/office/drawing/2014/main" xmlns="" id="{B534CD6B-CA75-D440-B784-B99606DC13A9}"/>
              </a:ext>
            </a:extLst>
          </p:cNvPr>
          <p:cNvSpPr/>
          <p:nvPr/>
        </p:nvSpPr>
        <p:spPr>
          <a:xfrm>
            <a:off x="9140613" y="4292418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0"/>
                </a:moveTo>
                <a:lnTo>
                  <a:pt x="4825" y="1443"/>
                </a:lnTo>
                <a:lnTo>
                  <a:pt x="513880" y="153708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0" name="object 33">
            <a:extLst>
              <a:ext uri="{FF2B5EF4-FFF2-40B4-BE49-F238E27FC236}">
                <a16:creationId xmlns:a16="http://schemas.microsoft.com/office/drawing/2014/main" xmlns="" id="{ACB4B13A-16B6-5F49-AAC5-E9261FE581BA}"/>
              </a:ext>
            </a:extLst>
          </p:cNvPr>
          <p:cNvSpPr/>
          <p:nvPr/>
        </p:nvSpPr>
        <p:spPr>
          <a:xfrm>
            <a:off x="9069831" y="4255737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66573" y="0"/>
                </a:moveTo>
                <a:lnTo>
                  <a:pt x="0" y="11633"/>
                </a:lnTo>
                <a:lnTo>
                  <a:pt x="49250" y="57912"/>
                </a:lnTo>
                <a:lnTo>
                  <a:pt x="6657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1" name="object 34">
            <a:extLst>
              <a:ext uri="{FF2B5EF4-FFF2-40B4-BE49-F238E27FC236}">
                <a16:creationId xmlns:a16="http://schemas.microsoft.com/office/drawing/2014/main" xmlns="" id="{F2B5A0FE-00B6-0445-AD89-02C578FE1BEA}"/>
              </a:ext>
            </a:extLst>
          </p:cNvPr>
          <p:cNvSpPr/>
          <p:nvPr/>
        </p:nvSpPr>
        <p:spPr>
          <a:xfrm>
            <a:off x="9113868" y="3699212"/>
            <a:ext cx="585045" cy="413173"/>
          </a:xfrm>
          <a:custGeom>
            <a:avLst/>
            <a:gdLst/>
            <a:ahLst/>
            <a:cxnLst/>
            <a:rect l="l" t="t" r="r" b="b"/>
            <a:pathLst>
              <a:path w="438785" h="309879">
                <a:moveTo>
                  <a:pt x="0" y="309292"/>
                </a:moveTo>
                <a:lnTo>
                  <a:pt x="4115" y="306387"/>
                </a:lnTo>
                <a:lnTo>
                  <a:pt x="438221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xmlns="" id="{D4F9AAD7-63A7-FD44-B6E1-69309AE111E7}"/>
              </a:ext>
            </a:extLst>
          </p:cNvPr>
          <p:cNvSpPr/>
          <p:nvPr/>
        </p:nvSpPr>
        <p:spPr>
          <a:xfrm>
            <a:off x="9053508" y="4074803"/>
            <a:ext cx="89747" cy="79587"/>
          </a:xfrm>
          <a:custGeom>
            <a:avLst/>
            <a:gdLst/>
            <a:ahLst/>
            <a:cxnLst/>
            <a:rect l="l" t="t" r="r" b="b"/>
            <a:pathLst>
              <a:path w="67310" h="59689">
                <a:moveTo>
                  <a:pt x="31965" y="0"/>
                </a:moveTo>
                <a:lnTo>
                  <a:pt x="0" y="59550"/>
                </a:lnTo>
                <a:lnTo>
                  <a:pt x="66814" y="49390"/>
                </a:lnTo>
                <a:lnTo>
                  <a:pt x="31965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3" name="object 36">
            <a:extLst>
              <a:ext uri="{FF2B5EF4-FFF2-40B4-BE49-F238E27FC236}">
                <a16:creationId xmlns:a16="http://schemas.microsoft.com/office/drawing/2014/main" xmlns="" id="{B2A8FD40-68D0-B14D-B346-7D74AEC1E3E2}"/>
              </a:ext>
            </a:extLst>
          </p:cNvPr>
          <p:cNvSpPr/>
          <p:nvPr/>
        </p:nvSpPr>
        <p:spPr>
          <a:xfrm>
            <a:off x="9143204" y="4008994"/>
            <a:ext cx="685800" cy="205740"/>
          </a:xfrm>
          <a:custGeom>
            <a:avLst/>
            <a:gdLst/>
            <a:ahLst/>
            <a:cxnLst/>
            <a:rect l="l" t="t" r="r" b="b"/>
            <a:pathLst>
              <a:path w="514350" h="154304">
                <a:moveTo>
                  <a:pt x="0" y="153708"/>
                </a:moveTo>
                <a:lnTo>
                  <a:pt x="4825" y="152265"/>
                </a:lnTo>
                <a:lnTo>
                  <a:pt x="513880" y="0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4" name="object 37">
            <a:extLst>
              <a:ext uri="{FF2B5EF4-FFF2-40B4-BE49-F238E27FC236}">
                <a16:creationId xmlns:a16="http://schemas.microsoft.com/office/drawing/2014/main" xmlns="" id="{2B8A68E4-D4A0-904A-9AA8-87CBA2EBEB23}"/>
              </a:ext>
            </a:extLst>
          </p:cNvPr>
          <p:cNvSpPr/>
          <p:nvPr/>
        </p:nvSpPr>
        <p:spPr>
          <a:xfrm>
            <a:off x="9072423" y="4173406"/>
            <a:ext cx="88900" cy="77892"/>
          </a:xfrm>
          <a:custGeom>
            <a:avLst/>
            <a:gdLst/>
            <a:ahLst/>
            <a:cxnLst/>
            <a:rect l="l" t="t" r="r" b="b"/>
            <a:pathLst>
              <a:path w="66675" h="58420">
                <a:moveTo>
                  <a:pt x="49250" y="0"/>
                </a:moveTo>
                <a:lnTo>
                  <a:pt x="0" y="46278"/>
                </a:lnTo>
                <a:lnTo>
                  <a:pt x="66573" y="57911"/>
                </a:lnTo>
                <a:lnTo>
                  <a:pt x="4925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5" name="object 38">
            <a:extLst>
              <a:ext uri="{FF2B5EF4-FFF2-40B4-BE49-F238E27FC236}">
                <a16:creationId xmlns:a16="http://schemas.microsoft.com/office/drawing/2014/main" xmlns="" id="{C5A4D8CC-3032-EB4F-8DBF-01EED214747B}"/>
              </a:ext>
            </a:extLst>
          </p:cNvPr>
          <p:cNvSpPr/>
          <p:nvPr/>
        </p:nvSpPr>
        <p:spPr>
          <a:xfrm>
            <a:off x="3329259" y="4130518"/>
            <a:ext cx="582363" cy="899590"/>
          </a:xfrm>
          <a:custGeom>
            <a:avLst/>
            <a:gdLst/>
            <a:ahLst/>
            <a:cxnLst/>
            <a:rect l="l" t="t" r="r" b="b"/>
            <a:pathLst>
              <a:path w="515619" h="774700">
                <a:moveTo>
                  <a:pt x="0" y="769052"/>
                </a:moveTo>
                <a:lnTo>
                  <a:pt x="506866" y="0"/>
                </a:lnTo>
                <a:lnTo>
                  <a:pt x="515278" y="5544"/>
                </a:lnTo>
                <a:lnTo>
                  <a:pt x="8411" y="774596"/>
                </a:lnTo>
                <a:lnTo>
                  <a:pt x="0" y="7690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6" name="object 39">
            <a:extLst>
              <a:ext uri="{FF2B5EF4-FFF2-40B4-BE49-F238E27FC236}">
                <a16:creationId xmlns:a16="http://schemas.microsoft.com/office/drawing/2014/main" xmlns="" id="{1D360C58-0D3E-2A4B-994B-4D72AEFC0194}"/>
              </a:ext>
            </a:extLst>
          </p:cNvPr>
          <p:cNvSpPr/>
          <p:nvPr/>
        </p:nvSpPr>
        <p:spPr>
          <a:xfrm>
            <a:off x="2643603" y="3924574"/>
            <a:ext cx="1192449" cy="72601"/>
          </a:xfrm>
          <a:custGeom>
            <a:avLst/>
            <a:gdLst/>
            <a:ahLst/>
            <a:cxnLst/>
            <a:rect l="l" t="t" r="r" b="b"/>
            <a:pathLst>
              <a:path w="1136650" h="102870">
                <a:moveTo>
                  <a:pt x="817" y="0"/>
                </a:moveTo>
                <a:lnTo>
                  <a:pt x="1136209" y="92438"/>
                </a:lnTo>
                <a:lnTo>
                  <a:pt x="1135392" y="102479"/>
                </a:lnTo>
                <a:lnTo>
                  <a:pt x="0" y="10041"/>
                </a:lnTo>
                <a:lnTo>
                  <a:pt x="817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7" name="object 40">
            <a:extLst>
              <a:ext uri="{FF2B5EF4-FFF2-40B4-BE49-F238E27FC236}">
                <a16:creationId xmlns:a16="http://schemas.microsoft.com/office/drawing/2014/main" xmlns="" id="{56D4C804-6E02-EE44-8067-182CD81AB2BA}"/>
              </a:ext>
            </a:extLst>
          </p:cNvPr>
          <p:cNvSpPr/>
          <p:nvPr/>
        </p:nvSpPr>
        <p:spPr>
          <a:xfrm>
            <a:off x="3699059" y="3245485"/>
            <a:ext cx="221366" cy="622939"/>
          </a:xfrm>
          <a:custGeom>
            <a:avLst/>
            <a:gdLst/>
            <a:ahLst/>
            <a:cxnLst/>
            <a:rect l="l" t="t" r="r" b="b"/>
            <a:pathLst>
              <a:path w="252730" h="583564">
                <a:moveTo>
                  <a:pt x="9289" y="0"/>
                </a:moveTo>
                <a:lnTo>
                  <a:pt x="252456" y="579416"/>
                </a:lnTo>
                <a:lnTo>
                  <a:pt x="243166" y="583315"/>
                </a:lnTo>
                <a:lnTo>
                  <a:pt x="0" y="3898"/>
                </a:lnTo>
                <a:lnTo>
                  <a:pt x="9289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8" name="object 41">
            <a:extLst>
              <a:ext uri="{FF2B5EF4-FFF2-40B4-BE49-F238E27FC236}">
                <a16:creationId xmlns:a16="http://schemas.microsoft.com/office/drawing/2014/main" xmlns="" id="{832E386C-707B-7141-A3AF-CAAE0B4D7D6E}"/>
              </a:ext>
            </a:extLst>
          </p:cNvPr>
          <p:cNvSpPr txBox="1"/>
          <p:nvPr/>
        </p:nvSpPr>
        <p:spPr>
          <a:xfrm>
            <a:off x="2164196" y="5463612"/>
            <a:ext cx="1515533" cy="26930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600" b="1" spc="27" dirty="0">
                <a:latin typeface="Arial"/>
                <a:cs typeface="Arial"/>
              </a:rPr>
              <a:t>INPUT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33" dirty="0">
                <a:latin typeface="Arial"/>
                <a:cs typeface="Arial"/>
              </a:rPr>
              <a:t>GRAPH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9" name="object 42">
            <a:extLst>
              <a:ext uri="{FF2B5EF4-FFF2-40B4-BE49-F238E27FC236}">
                <a16:creationId xmlns:a16="http://schemas.microsoft.com/office/drawing/2014/main" xmlns="" id="{3D3706A0-9736-234A-98BC-1A634FDACB70}"/>
              </a:ext>
            </a:extLst>
          </p:cNvPr>
          <p:cNvSpPr/>
          <p:nvPr/>
        </p:nvSpPr>
        <p:spPr>
          <a:xfrm>
            <a:off x="2455739" y="3280410"/>
            <a:ext cx="1693" cy="345439"/>
          </a:xfrm>
          <a:custGeom>
            <a:avLst/>
            <a:gdLst/>
            <a:ahLst/>
            <a:cxnLst/>
            <a:rect l="l" t="t" r="r" b="b"/>
            <a:pathLst>
              <a:path w="1269" h="259080">
                <a:moveTo>
                  <a:pt x="0" y="0"/>
                </a:moveTo>
                <a:lnTo>
                  <a:pt x="860" y="253505"/>
                </a:lnTo>
                <a:lnTo>
                  <a:pt x="877" y="258542"/>
                </a:lnTo>
              </a:path>
            </a:pathLst>
          </a:custGeom>
          <a:ln w="100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0" name="object 43">
            <a:extLst>
              <a:ext uri="{FF2B5EF4-FFF2-40B4-BE49-F238E27FC236}">
                <a16:creationId xmlns:a16="http://schemas.microsoft.com/office/drawing/2014/main" xmlns="" id="{1B2DCD34-C99D-D34A-9474-0B583B647905}"/>
              </a:ext>
            </a:extLst>
          </p:cNvPr>
          <p:cNvSpPr/>
          <p:nvPr/>
        </p:nvSpPr>
        <p:spPr>
          <a:xfrm>
            <a:off x="2416589" y="3618280"/>
            <a:ext cx="81280" cy="8128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60445" y="0"/>
                </a:moveTo>
                <a:lnTo>
                  <a:pt x="0" y="203"/>
                </a:lnTo>
                <a:lnTo>
                  <a:pt x="30427" y="60553"/>
                </a:lnTo>
                <a:lnTo>
                  <a:pt x="604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1" name="object 44">
            <a:extLst>
              <a:ext uri="{FF2B5EF4-FFF2-40B4-BE49-F238E27FC236}">
                <a16:creationId xmlns:a16="http://schemas.microsoft.com/office/drawing/2014/main" xmlns="" id="{7D001F72-FF2D-4541-A670-BCF162C594EB}"/>
              </a:ext>
            </a:extLst>
          </p:cNvPr>
          <p:cNvSpPr txBox="1"/>
          <p:nvPr/>
        </p:nvSpPr>
        <p:spPr>
          <a:xfrm>
            <a:off x="1899189" y="2981779"/>
            <a:ext cx="1308408" cy="23852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933">
              <a:spcBef>
                <a:spcPts val="180"/>
              </a:spcBef>
            </a:pPr>
            <a:r>
              <a:rPr sz="1400" spc="-33" dirty="0">
                <a:latin typeface="Arial"/>
                <a:cs typeface="Arial"/>
              </a:rPr>
              <a:t>TARGET</a:t>
            </a:r>
            <a:r>
              <a:rPr sz="1400" spc="20" dirty="0">
                <a:latin typeface="Arial"/>
                <a:cs typeface="Arial"/>
              </a:rPr>
              <a:t> NODE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2" name="object 45">
            <a:extLst>
              <a:ext uri="{FF2B5EF4-FFF2-40B4-BE49-F238E27FC236}">
                <a16:creationId xmlns:a16="http://schemas.microsoft.com/office/drawing/2014/main" xmlns="" id="{5B5FA33C-644D-EC42-A84A-323AA90A490C}"/>
              </a:ext>
            </a:extLst>
          </p:cNvPr>
          <p:cNvSpPr/>
          <p:nvPr/>
        </p:nvSpPr>
        <p:spPr>
          <a:xfrm>
            <a:off x="2645110" y="3236469"/>
            <a:ext cx="953201" cy="576921"/>
          </a:xfrm>
          <a:custGeom>
            <a:avLst/>
            <a:gdLst/>
            <a:ahLst/>
            <a:cxnLst/>
            <a:rect l="l" t="t" r="r" b="b"/>
            <a:pathLst>
              <a:path w="831850" h="489585">
                <a:moveTo>
                  <a:pt x="831223" y="8709"/>
                </a:moveTo>
                <a:lnTo>
                  <a:pt x="5063" y="488966"/>
                </a:lnTo>
                <a:lnTo>
                  <a:pt x="0" y="480256"/>
                </a:lnTo>
                <a:lnTo>
                  <a:pt x="826160" y="0"/>
                </a:lnTo>
                <a:lnTo>
                  <a:pt x="831223" y="8709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3" name="object 47">
            <a:extLst>
              <a:ext uri="{FF2B5EF4-FFF2-40B4-BE49-F238E27FC236}">
                <a16:creationId xmlns:a16="http://schemas.microsoft.com/office/drawing/2014/main" xmlns="" id="{E74A6A43-FCA7-7547-A8C0-185041A247B3}"/>
              </a:ext>
            </a:extLst>
          </p:cNvPr>
          <p:cNvSpPr txBox="1"/>
          <p:nvPr/>
        </p:nvSpPr>
        <p:spPr>
          <a:xfrm>
            <a:off x="3589355" y="2961879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4" name="object 48">
            <a:extLst>
              <a:ext uri="{FF2B5EF4-FFF2-40B4-BE49-F238E27FC236}">
                <a16:creationId xmlns:a16="http://schemas.microsoft.com/office/drawing/2014/main" xmlns="" id="{65D14E88-9CFB-3F4A-9926-37AF51239782}"/>
              </a:ext>
            </a:extLst>
          </p:cNvPr>
          <p:cNvSpPr/>
          <p:nvPr/>
        </p:nvSpPr>
        <p:spPr>
          <a:xfrm>
            <a:off x="2135381" y="4035276"/>
            <a:ext cx="300840" cy="738113"/>
          </a:xfrm>
          <a:custGeom>
            <a:avLst/>
            <a:gdLst/>
            <a:ahLst/>
            <a:cxnLst/>
            <a:rect l="l" t="t" r="r" b="b"/>
            <a:pathLst>
              <a:path w="307340" h="662939">
                <a:moveTo>
                  <a:pt x="307164" y="4152"/>
                </a:moveTo>
                <a:lnTo>
                  <a:pt x="9178" y="662777"/>
                </a:lnTo>
                <a:lnTo>
                  <a:pt x="0" y="658624"/>
                </a:lnTo>
                <a:lnTo>
                  <a:pt x="297985" y="0"/>
                </a:lnTo>
                <a:lnTo>
                  <a:pt x="307164" y="4152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5" name="object 50">
            <a:extLst>
              <a:ext uri="{FF2B5EF4-FFF2-40B4-BE49-F238E27FC236}">
                <a16:creationId xmlns:a16="http://schemas.microsoft.com/office/drawing/2014/main" xmlns="" id="{956B4BA5-5179-5B45-A0CE-FD01774E1A98}"/>
              </a:ext>
            </a:extLst>
          </p:cNvPr>
          <p:cNvSpPr txBox="1"/>
          <p:nvPr/>
        </p:nvSpPr>
        <p:spPr>
          <a:xfrm>
            <a:off x="2024020" y="471485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6" name="object 52">
            <a:extLst>
              <a:ext uri="{FF2B5EF4-FFF2-40B4-BE49-F238E27FC236}">
                <a16:creationId xmlns:a16="http://schemas.microsoft.com/office/drawing/2014/main" xmlns="" id="{F772D38E-5101-7D46-BEF1-9C5D11E83E8C}"/>
              </a:ext>
            </a:extLst>
          </p:cNvPr>
          <p:cNvSpPr txBox="1"/>
          <p:nvPr/>
        </p:nvSpPr>
        <p:spPr>
          <a:xfrm>
            <a:off x="3255597" y="497928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E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7" name="object 53">
            <a:extLst>
              <a:ext uri="{FF2B5EF4-FFF2-40B4-BE49-F238E27FC236}">
                <a16:creationId xmlns:a16="http://schemas.microsoft.com/office/drawing/2014/main" xmlns="" id="{C820810B-8F3B-5444-93FF-B9C0ECE5CC33}"/>
              </a:ext>
            </a:extLst>
          </p:cNvPr>
          <p:cNvSpPr/>
          <p:nvPr/>
        </p:nvSpPr>
        <p:spPr>
          <a:xfrm>
            <a:off x="4020876" y="4088967"/>
            <a:ext cx="215053" cy="428413"/>
          </a:xfrm>
          <a:custGeom>
            <a:avLst/>
            <a:gdLst/>
            <a:ahLst/>
            <a:cxnLst/>
            <a:rect l="l" t="t" r="r" b="b"/>
            <a:pathLst>
              <a:path w="161289" h="321310">
                <a:moveTo>
                  <a:pt x="9083" y="0"/>
                </a:moveTo>
                <a:lnTo>
                  <a:pt x="161065" y="316788"/>
                </a:lnTo>
                <a:lnTo>
                  <a:pt x="151981" y="321146"/>
                </a:lnTo>
                <a:lnTo>
                  <a:pt x="0" y="4357"/>
                </a:lnTo>
                <a:lnTo>
                  <a:pt x="9083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8" name="object 55">
            <a:extLst>
              <a:ext uri="{FF2B5EF4-FFF2-40B4-BE49-F238E27FC236}">
                <a16:creationId xmlns:a16="http://schemas.microsoft.com/office/drawing/2014/main" xmlns="" id="{E2E42A03-0ECE-DD44-A035-59E363286B08}"/>
              </a:ext>
            </a:extLst>
          </p:cNvPr>
          <p:cNvSpPr txBox="1"/>
          <p:nvPr/>
        </p:nvSpPr>
        <p:spPr>
          <a:xfrm>
            <a:off x="4182889" y="4479402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F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59" name="object 57">
            <a:extLst>
              <a:ext uri="{FF2B5EF4-FFF2-40B4-BE49-F238E27FC236}">
                <a16:creationId xmlns:a16="http://schemas.microsoft.com/office/drawing/2014/main" xmlns="" id="{AF0669D9-B8C6-204C-9FB6-F29F589C13E6}"/>
              </a:ext>
            </a:extLst>
          </p:cNvPr>
          <p:cNvSpPr txBox="1"/>
          <p:nvPr/>
        </p:nvSpPr>
        <p:spPr>
          <a:xfrm>
            <a:off x="3901507" y="385436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60" name="object 63">
            <a:extLst>
              <a:ext uri="{FF2B5EF4-FFF2-40B4-BE49-F238E27FC236}">
                <a16:creationId xmlns:a16="http://schemas.microsoft.com/office/drawing/2014/main" xmlns="" id="{B963AA6A-4C65-FB45-96F2-2971978B0A1E}"/>
              </a:ext>
            </a:extLst>
          </p:cNvPr>
          <p:cNvSpPr txBox="1"/>
          <p:nvPr/>
        </p:nvSpPr>
        <p:spPr>
          <a:xfrm>
            <a:off x="7246462" y="3881810"/>
            <a:ext cx="955049" cy="470343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  <a:tabLst>
                <a:tab pos="987189" algn="l"/>
              </a:tabLst>
            </a:pPr>
            <a:r>
              <a:rPr sz="1467" u="heavy" dirty="0">
                <a:uFill>
                  <a:solidFill>
                    <a:srgbClr val="53585F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467" dirty="0">
                <a:latin typeface="Times New Roman"/>
                <a:cs typeface="Times New Roman"/>
              </a:rPr>
              <a:t> </a:t>
            </a:r>
            <a:r>
              <a:rPr sz="1467" spc="-140" dirty="0">
                <a:latin typeface="Times New Roman"/>
                <a:cs typeface="Times New Roman"/>
              </a:rPr>
              <a:t> </a:t>
            </a:r>
            <a:endParaRPr sz="1467" dirty="0">
              <a:latin typeface="Courier New"/>
              <a:cs typeface="Courier New"/>
            </a:endParaRPr>
          </a:p>
        </p:txBody>
      </p:sp>
      <p:sp>
        <p:nvSpPr>
          <p:cNvPr id="61" name="object 67">
            <a:extLst>
              <a:ext uri="{FF2B5EF4-FFF2-40B4-BE49-F238E27FC236}">
                <a16:creationId xmlns:a16="http://schemas.microsoft.com/office/drawing/2014/main" xmlns="" id="{A09A83F9-5D9B-B640-80B1-3E02B19B6C80}"/>
              </a:ext>
            </a:extLst>
          </p:cNvPr>
          <p:cNvSpPr txBox="1"/>
          <p:nvPr/>
        </p:nvSpPr>
        <p:spPr>
          <a:xfrm>
            <a:off x="2397043" y="3733481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62" name="object 68">
            <a:extLst>
              <a:ext uri="{FF2B5EF4-FFF2-40B4-BE49-F238E27FC236}">
                <a16:creationId xmlns:a16="http://schemas.microsoft.com/office/drawing/2014/main" xmlns="" id="{74F85428-1DA0-AE4C-9FE1-29A507F30498}"/>
              </a:ext>
            </a:extLst>
          </p:cNvPr>
          <p:cNvSpPr/>
          <p:nvPr/>
        </p:nvSpPr>
        <p:spPr>
          <a:xfrm>
            <a:off x="9140977" y="3073327"/>
            <a:ext cx="796713" cy="73659"/>
          </a:xfrm>
          <a:custGeom>
            <a:avLst/>
            <a:gdLst/>
            <a:ahLst/>
            <a:cxnLst/>
            <a:rect l="l" t="t" r="r" b="b"/>
            <a:pathLst>
              <a:path w="597535" h="55244">
                <a:moveTo>
                  <a:pt x="0" y="0"/>
                </a:moveTo>
                <a:lnTo>
                  <a:pt x="5015" y="463"/>
                </a:lnTo>
                <a:lnTo>
                  <a:pt x="597396" y="55241"/>
                </a:lnTo>
              </a:path>
            </a:pathLst>
          </a:custGeom>
          <a:ln w="10074">
            <a:solidFill>
              <a:srgbClr val="53585F"/>
            </a:solidFill>
            <a:prstDash val="sysDot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3" name="object 69">
            <a:extLst>
              <a:ext uri="{FF2B5EF4-FFF2-40B4-BE49-F238E27FC236}">
                <a16:creationId xmlns:a16="http://schemas.microsoft.com/office/drawing/2014/main" xmlns="" id="{47A8A517-86EE-AD4C-B7BB-3B7AE03392EB}"/>
              </a:ext>
            </a:extLst>
          </p:cNvPr>
          <p:cNvSpPr/>
          <p:nvPr/>
        </p:nvSpPr>
        <p:spPr>
          <a:xfrm>
            <a:off x="9067409" y="3033828"/>
            <a:ext cx="84667" cy="80433"/>
          </a:xfrm>
          <a:custGeom>
            <a:avLst/>
            <a:gdLst/>
            <a:ahLst/>
            <a:cxnLst/>
            <a:rect l="l" t="t" r="r" b="b"/>
            <a:pathLst>
              <a:path w="63500" h="60325">
                <a:moveTo>
                  <a:pt x="62966" y="0"/>
                </a:moveTo>
                <a:lnTo>
                  <a:pt x="0" y="24523"/>
                </a:lnTo>
                <a:lnTo>
                  <a:pt x="57404" y="60185"/>
                </a:lnTo>
                <a:lnTo>
                  <a:pt x="62966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4" name="object 70">
            <a:extLst>
              <a:ext uri="{FF2B5EF4-FFF2-40B4-BE49-F238E27FC236}">
                <a16:creationId xmlns:a16="http://schemas.microsoft.com/office/drawing/2014/main" xmlns="" id="{E5EB3CAD-7386-9C47-AC03-675275A270EA}"/>
              </a:ext>
            </a:extLst>
          </p:cNvPr>
          <p:cNvSpPr/>
          <p:nvPr/>
        </p:nvSpPr>
        <p:spPr>
          <a:xfrm>
            <a:off x="9588233" y="5457982"/>
            <a:ext cx="275496" cy="274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5" name="object 71">
            <a:extLst>
              <a:ext uri="{FF2B5EF4-FFF2-40B4-BE49-F238E27FC236}">
                <a16:creationId xmlns:a16="http://schemas.microsoft.com/office/drawing/2014/main" xmlns="" id="{C6AF02E0-762C-7842-AE64-671394429102}"/>
              </a:ext>
            </a:extLst>
          </p:cNvPr>
          <p:cNvSpPr txBox="1"/>
          <p:nvPr/>
        </p:nvSpPr>
        <p:spPr>
          <a:xfrm>
            <a:off x="9650713" y="5426000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66" name="object 72">
            <a:extLst>
              <a:ext uri="{FF2B5EF4-FFF2-40B4-BE49-F238E27FC236}">
                <a16:creationId xmlns:a16="http://schemas.microsoft.com/office/drawing/2014/main" xmlns="" id="{E1C3E316-266D-AC47-B90A-C9F17C3F025F}"/>
              </a:ext>
            </a:extLst>
          </p:cNvPr>
          <p:cNvSpPr/>
          <p:nvPr/>
        </p:nvSpPr>
        <p:spPr>
          <a:xfrm>
            <a:off x="9737462" y="2568634"/>
            <a:ext cx="275484" cy="2747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7" name="object 73">
            <a:extLst>
              <a:ext uri="{FF2B5EF4-FFF2-40B4-BE49-F238E27FC236}">
                <a16:creationId xmlns:a16="http://schemas.microsoft.com/office/drawing/2014/main" xmlns="" id="{09CC50A8-C607-0F42-92EA-BE310596ECB1}"/>
              </a:ext>
            </a:extLst>
          </p:cNvPr>
          <p:cNvSpPr txBox="1"/>
          <p:nvPr/>
        </p:nvSpPr>
        <p:spPr>
          <a:xfrm>
            <a:off x="9798473" y="2537971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68" name="object 74">
            <a:extLst>
              <a:ext uri="{FF2B5EF4-FFF2-40B4-BE49-F238E27FC236}">
                <a16:creationId xmlns:a16="http://schemas.microsoft.com/office/drawing/2014/main" xmlns="" id="{D4D3AF61-C348-2B46-BB3A-0A279EFA8D3F}"/>
              </a:ext>
            </a:extLst>
          </p:cNvPr>
          <p:cNvSpPr/>
          <p:nvPr/>
        </p:nvSpPr>
        <p:spPr>
          <a:xfrm>
            <a:off x="9744020" y="3006835"/>
            <a:ext cx="275496" cy="2747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9" name="object 75">
            <a:extLst>
              <a:ext uri="{FF2B5EF4-FFF2-40B4-BE49-F238E27FC236}">
                <a16:creationId xmlns:a16="http://schemas.microsoft.com/office/drawing/2014/main" xmlns="" id="{C05282B0-BABD-D54D-9522-58E24E0ED877}"/>
              </a:ext>
            </a:extLst>
          </p:cNvPr>
          <p:cNvSpPr txBox="1"/>
          <p:nvPr/>
        </p:nvSpPr>
        <p:spPr>
          <a:xfrm>
            <a:off x="9798473" y="2981252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C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0" name="object 76">
            <a:extLst>
              <a:ext uri="{FF2B5EF4-FFF2-40B4-BE49-F238E27FC236}">
                <a16:creationId xmlns:a16="http://schemas.microsoft.com/office/drawing/2014/main" xmlns="" id="{A4287554-892C-E94C-9C34-807510E7CDDC}"/>
              </a:ext>
            </a:extLst>
          </p:cNvPr>
          <p:cNvSpPr/>
          <p:nvPr/>
        </p:nvSpPr>
        <p:spPr>
          <a:xfrm>
            <a:off x="9558769" y="4662712"/>
            <a:ext cx="275496" cy="2747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1" name="object 77">
            <a:extLst>
              <a:ext uri="{FF2B5EF4-FFF2-40B4-BE49-F238E27FC236}">
                <a16:creationId xmlns:a16="http://schemas.microsoft.com/office/drawing/2014/main" xmlns="" id="{9A8D26E3-6540-5F40-B2EB-54BDDACBF3E6}"/>
              </a:ext>
            </a:extLst>
          </p:cNvPr>
          <p:cNvSpPr txBox="1"/>
          <p:nvPr/>
        </p:nvSpPr>
        <p:spPr>
          <a:xfrm>
            <a:off x="9623839" y="4646903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F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2" name="object 78">
            <a:extLst>
              <a:ext uri="{FF2B5EF4-FFF2-40B4-BE49-F238E27FC236}">
                <a16:creationId xmlns:a16="http://schemas.microsoft.com/office/drawing/2014/main" xmlns="" id="{AFCB9DA6-EC4C-8545-BCEC-C42CB8EA38B5}"/>
              </a:ext>
            </a:extLst>
          </p:cNvPr>
          <p:cNvSpPr/>
          <p:nvPr/>
        </p:nvSpPr>
        <p:spPr>
          <a:xfrm>
            <a:off x="9699332" y="3882898"/>
            <a:ext cx="275496" cy="2747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3" name="object 79">
            <a:extLst>
              <a:ext uri="{FF2B5EF4-FFF2-40B4-BE49-F238E27FC236}">
                <a16:creationId xmlns:a16="http://schemas.microsoft.com/office/drawing/2014/main" xmlns="" id="{E53167F4-4AC0-C04E-8E72-9D1C9A3B155F}"/>
              </a:ext>
            </a:extLst>
          </p:cNvPr>
          <p:cNvSpPr/>
          <p:nvPr/>
        </p:nvSpPr>
        <p:spPr>
          <a:xfrm>
            <a:off x="9682377" y="4324591"/>
            <a:ext cx="275488" cy="2747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4" name="object 80">
            <a:extLst>
              <a:ext uri="{FF2B5EF4-FFF2-40B4-BE49-F238E27FC236}">
                <a16:creationId xmlns:a16="http://schemas.microsoft.com/office/drawing/2014/main" xmlns="" id="{39A17929-E3C6-9D44-A299-7FD245CD8F2C}"/>
              </a:ext>
            </a:extLst>
          </p:cNvPr>
          <p:cNvSpPr txBox="1"/>
          <p:nvPr/>
        </p:nvSpPr>
        <p:spPr>
          <a:xfrm>
            <a:off x="9744743" y="4297649"/>
            <a:ext cx="147319" cy="244576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1467" b="1" spc="7" dirty="0">
                <a:latin typeface="Courier New"/>
                <a:cs typeface="Courier New"/>
              </a:rPr>
              <a:t>E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5" name="object 81">
            <a:extLst>
              <a:ext uri="{FF2B5EF4-FFF2-40B4-BE49-F238E27FC236}">
                <a16:creationId xmlns:a16="http://schemas.microsoft.com/office/drawing/2014/main" xmlns="" id="{C0AC008D-D466-5740-AAAB-4EEA12AD6587}"/>
              </a:ext>
            </a:extLst>
          </p:cNvPr>
          <p:cNvSpPr/>
          <p:nvPr/>
        </p:nvSpPr>
        <p:spPr>
          <a:xfrm>
            <a:off x="9607639" y="3544231"/>
            <a:ext cx="275496" cy="2747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6" name="object 82">
            <a:extLst>
              <a:ext uri="{FF2B5EF4-FFF2-40B4-BE49-F238E27FC236}">
                <a16:creationId xmlns:a16="http://schemas.microsoft.com/office/drawing/2014/main" xmlns="" id="{B662D9E5-AD84-3648-B164-F29B143D2D59}"/>
              </a:ext>
            </a:extLst>
          </p:cNvPr>
          <p:cNvSpPr txBox="1"/>
          <p:nvPr/>
        </p:nvSpPr>
        <p:spPr>
          <a:xfrm>
            <a:off x="9677570" y="3381538"/>
            <a:ext cx="241300" cy="723403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6933">
              <a:spcBef>
                <a:spcPts val="1120"/>
              </a:spcBef>
            </a:pPr>
            <a:r>
              <a:rPr sz="1467" b="1" spc="7" dirty="0">
                <a:latin typeface="Courier New"/>
                <a:cs typeface="Courier New"/>
              </a:rPr>
              <a:t>A</a:t>
            </a:r>
            <a:endParaRPr sz="1467">
              <a:latin typeface="Courier New"/>
              <a:cs typeface="Courier New"/>
            </a:endParaRPr>
          </a:p>
          <a:p>
            <a:pPr marL="110911">
              <a:spcBef>
                <a:spcPts val="987"/>
              </a:spcBef>
            </a:pPr>
            <a:r>
              <a:rPr sz="1467" b="1" spc="7" dirty="0">
                <a:latin typeface="Courier New"/>
                <a:cs typeface="Courier New"/>
              </a:rPr>
              <a:t>B</a:t>
            </a:r>
            <a:endParaRPr sz="1467">
              <a:latin typeface="Courier New"/>
              <a:cs typeface="Courier New"/>
            </a:endParaRPr>
          </a:p>
        </p:txBody>
      </p:sp>
      <p:sp>
        <p:nvSpPr>
          <p:cNvPr id="77" name="object 7">
            <a:extLst>
              <a:ext uri="{FF2B5EF4-FFF2-40B4-BE49-F238E27FC236}">
                <a16:creationId xmlns:a16="http://schemas.microsoft.com/office/drawing/2014/main" xmlns="" id="{B6120A3A-9138-0D41-A5F6-F15683FD2093}"/>
              </a:ext>
            </a:extLst>
          </p:cNvPr>
          <p:cNvSpPr/>
          <p:nvPr/>
        </p:nvSpPr>
        <p:spPr>
          <a:xfrm>
            <a:off x="5578649" y="4105042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7" cstate="print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8" name="object 67">
            <a:extLst>
              <a:ext uri="{FF2B5EF4-FFF2-40B4-BE49-F238E27FC236}">
                <a16:creationId xmlns:a16="http://schemas.microsoft.com/office/drawing/2014/main" xmlns="" id="{5CDE7FE0-3A70-6848-8B4B-2C9860ACAA41}"/>
              </a:ext>
            </a:extLst>
          </p:cNvPr>
          <p:cNvSpPr txBox="1"/>
          <p:nvPr/>
        </p:nvSpPr>
        <p:spPr>
          <a:xfrm>
            <a:off x="5686476" y="4128568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A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79" name="object 7">
            <a:extLst>
              <a:ext uri="{FF2B5EF4-FFF2-40B4-BE49-F238E27FC236}">
                <a16:creationId xmlns:a16="http://schemas.microsoft.com/office/drawing/2014/main" xmlns="" id="{CB79B43D-4DB2-2F44-A430-3B7EB410E588}"/>
              </a:ext>
            </a:extLst>
          </p:cNvPr>
          <p:cNvSpPr/>
          <p:nvPr/>
        </p:nvSpPr>
        <p:spPr>
          <a:xfrm>
            <a:off x="8184346" y="3031809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0" name="object 47">
            <a:extLst>
              <a:ext uri="{FF2B5EF4-FFF2-40B4-BE49-F238E27FC236}">
                <a16:creationId xmlns:a16="http://schemas.microsoft.com/office/drawing/2014/main" xmlns="" id="{0935E660-8988-8045-8976-509F85FA1F02}"/>
              </a:ext>
            </a:extLst>
          </p:cNvPr>
          <p:cNvSpPr txBox="1"/>
          <p:nvPr/>
        </p:nvSpPr>
        <p:spPr>
          <a:xfrm>
            <a:off x="8276852" y="3085500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B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81" name="object 7">
            <a:extLst>
              <a:ext uri="{FF2B5EF4-FFF2-40B4-BE49-F238E27FC236}">
                <a16:creationId xmlns:a16="http://schemas.microsoft.com/office/drawing/2014/main" xmlns="" id="{1D3DBCBF-A1A9-B346-96DE-224C43ADAE05}"/>
              </a:ext>
            </a:extLst>
          </p:cNvPr>
          <p:cNvSpPr/>
          <p:nvPr/>
        </p:nvSpPr>
        <p:spPr>
          <a:xfrm>
            <a:off x="8172486" y="4129410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2" name="object 57">
            <a:extLst>
              <a:ext uri="{FF2B5EF4-FFF2-40B4-BE49-F238E27FC236}">
                <a16:creationId xmlns:a16="http://schemas.microsoft.com/office/drawing/2014/main" xmlns="" id="{85DD679A-60FC-0446-8531-70B79A0796F7}"/>
              </a:ext>
            </a:extLst>
          </p:cNvPr>
          <p:cNvSpPr txBox="1"/>
          <p:nvPr/>
        </p:nvSpPr>
        <p:spPr>
          <a:xfrm>
            <a:off x="8246359" y="4171177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C</a:t>
            </a:r>
            <a:endParaRPr dirty="0">
              <a:latin typeface="Courier New"/>
              <a:cs typeface="Courier New"/>
            </a:endParaRPr>
          </a:p>
        </p:txBody>
      </p:sp>
      <p:sp>
        <p:nvSpPr>
          <p:cNvPr id="83" name="object 7">
            <a:extLst>
              <a:ext uri="{FF2B5EF4-FFF2-40B4-BE49-F238E27FC236}">
                <a16:creationId xmlns:a16="http://schemas.microsoft.com/office/drawing/2014/main" xmlns="" id="{05C26E99-0DC1-C744-A8DE-CD81C445C01C}"/>
              </a:ext>
            </a:extLst>
          </p:cNvPr>
          <p:cNvSpPr/>
          <p:nvPr/>
        </p:nvSpPr>
        <p:spPr>
          <a:xfrm>
            <a:off x="8115719" y="5108905"/>
            <a:ext cx="365760" cy="369147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7160" y="0"/>
                </a:moveTo>
                <a:lnTo>
                  <a:pt x="93807" y="7055"/>
                </a:lnTo>
                <a:lnTo>
                  <a:pt x="56155" y="26703"/>
                </a:lnTo>
                <a:lnTo>
                  <a:pt x="26464" y="56663"/>
                </a:lnTo>
                <a:lnTo>
                  <a:pt x="6992" y="94657"/>
                </a:lnTo>
                <a:lnTo>
                  <a:pt x="0" y="138404"/>
                </a:lnTo>
                <a:lnTo>
                  <a:pt x="6992" y="182153"/>
                </a:lnTo>
                <a:lnTo>
                  <a:pt x="26464" y="220150"/>
                </a:lnTo>
                <a:lnTo>
                  <a:pt x="56155" y="250114"/>
                </a:lnTo>
                <a:lnTo>
                  <a:pt x="93807" y="269764"/>
                </a:lnTo>
                <a:lnTo>
                  <a:pt x="137160" y="276821"/>
                </a:lnTo>
                <a:lnTo>
                  <a:pt x="180513" y="269764"/>
                </a:lnTo>
                <a:lnTo>
                  <a:pt x="218165" y="250114"/>
                </a:lnTo>
                <a:lnTo>
                  <a:pt x="247856" y="220150"/>
                </a:lnTo>
                <a:lnTo>
                  <a:pt x="267327" y="182153"/>
                </a:lnTo>
                <a:lnTo>
                  <a:pt x="274320" y="138404"/>
                </a:lnTo>
                <a:lnTo>
                  <a:pt x="267327" y="94657"/>
                </a:lnTo>
                <a:lnTo>
                  <a:pt x="247856" y="56663"/>
                </a:lnTo>
                <a:lnTo>
                  <a:pt x="218165" y="26703"/>
                </a:lnTo>
                <a:lnTo>
                  <a:pt x="180513" y="7055"/>
                </a:lnTo>
                <a:lnTo>
                  <a:pt x="13716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84" name="object 50">
            <a:extLst>
              <a:ext uri="{FF2B5EF4-FFF2-40B4-BE49-F238E27FC236}">
                <a16:creationId xmlns:a16="http://schemas.microsoft.com/office/drawing/2014/main" xmlns="" id="{8DA941AF-AF82-AF47-B0A9-4BBD4140F2DA}"/>
              </a:ext>
            </a:extLst>
          </p:cNvPr>
          <p:cNvSpPr txBox="1"/>
          <p:nvPr/>
        </p:nvSpPr>
        <p:spPr>
          <a:xfrm>
            <a:off x="8221718" y="5122392"/>
            <a:ext cx="147319" cy="29580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b="1" spc="7" dirty="0">
                <a:latin typeface="Courier New"/>
                <a:cs typeface="Courier New"/>
              </a:rPr>
              <a:t>D</a:t>
            </a:r>
            <a:endParaRPr dirty="0">
              <a:latin typeface="Courier New"/>
              <a:cs typeface="Courier New"/>
            </a:endParaRP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xmlns="" id="{84A3416E-2F33-0F43-B42C-D1B0603994D2}"/>
              </a:ext>
            </a:extLst>
          </p:cNvPr>
          <p:cNvCxnSpPr>
            <a:cxnSpLocks/>
          </p:cNvCxnSpPr>
          <p:nvPr/>
        </p:nvCxnSpPr>
        <p:spPr>
          <a:xfrm flipH="1">
            <a:off x="6628010" y="2409867"/>
            <a:ext cx="678944" cy="145855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ject 5">
            <a:extLst>
              <a:ext uri="{FF2B5EF4-FFF2-40B4-BE49-F238E27FC236}">
                <a16:creationId xmlns:a16="http://schemas.microsoft.com/office/drawing/2014/main" xmlns="" id="{E97D875B-E701-5B48-A322-023E1BF4DAA8}"/>
              </a:ext>
            </a:extLst>
          </p:cNvPr>
          <p:cNvSpPr txBox="1"/>
          <p:nvPr/>
        </p:nvSpPr>
        <p:spPr>
          <a:xfrm>
            <a:off x="4749433" y="1867724"/>
            <a:ext cx="7091888" cy="43623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18339" marR="6773" indent="-302252">
              <a:lnSpc>
                <a:spcPct val="102600"/>
              </a:lnSpc>
              <a:spcBef>
                <a:spcPts val="67"/>
              </a:spcBef>
            </a:pPr>
            <a:r>
              <a:rPr sz="2800" spc="-93" dirty="0">
                <a:cs typeface="Arial"/>
              </a:rPr>
              <a:t>1) </a:t>
            </a:r>
            <a:r>
              <a:rPr sz="2800" spc="-53" dirty="0">
                <a:cs typeface="Arial"/>
              </a:rPr>
              <a:t>Define </a:t>
            </a:r>
            <a:r>
              <a:rPr sz="2800" spc="-67" dirty="0">
                <a:cs typeface="Arial"/>
              </a:rPr>
              <a:t>a </a:t>
            </a:r>
            <a:r>
              <a:rPr sz="2800" spc="7" dirty="0">
                <a:cs typeface="Arial"/>
              </a:rPr>
              <a:t>neighborhood </a:t>
            </a:r>
            <a:r>
              <a:rPr sz="2800" spc="-20" dirty="0">
                <a:cs typeface="Arial"/>
              </a:rPr>
              <a:t>aggregation</a:t>
            </a:r>
            <a:r>
              <a:rPr sz="2800" spc="7" dirty="0">
                <a:cs typeface="Arial"/>
              </a:rPr>
              <a:t> function</a:t>
            </a:r>
            <a:endParaRPr sz="2800" dirty="0">
              <a:cs typeface="Arial"/>
            </a:endParaRPr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xmlns="" id="{4CC75884-0BFE-8E4A-8119-B93CC955691A}"/>
              </a:ext>
            </a:extLst>
          </p:cNvPr>
          <p:cNvCxnSpPr>
            <a:cxnSpLocks/>
          </p:cNvCxnSpPr>
          <p:nvPr/>
        </p:nvCxnSpPr>
        <p:spPr>
          <a:xfrm>
            <a:off x="7278497" y="2427303"/>
            <a:ext cx="1546010" cy="44609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xmlns="" id="{92C390F6-8ACE-3A48-A4DD-51488C182A9D}"/>
              </a:ext>
            </a:extLst>
          </p:cNvPr>
          <p:cNvCxnSpPr>
            <a:cxnSpLocks/>
          </p:cNvCxnSpPr>
          <p:nvPr/>
        </p:nvCxnSpPr>
        <p:spPr>
          <a:xfrm>
            <a:off x="7345651" y="2460619"/>
            <a:ext cx="1487637" cy="153451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xmlns="" id="{7034E96E-7379-9744-A7D5-22E219D2CBBA}"/>
              </a:ext>
            </a:extLst>
          </p:cNvPr>
          <p:cNvCxnSpPr>
            <a:cxnSpLocks/>
          </p:cNvCxnSpPr>
          <p:nvPr/>
        </p:nvCxnSpPr>
        <p:spPr>
          <a:xfrm>
            <a:off x="7316391" y="2450756"/>
            <a:ext cx="1413855" cy="267539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object 11">
            <a:extLst>
              <a:ext uri="{FF2B5EF4-FFF2-40B4-BE49-F238E27FC236}">
                <a16:creationId xmlns:a16="http://schemas.microsoft.com/office/drawing/2014/main" xmlns="" id="{2344D774-CB5F-634D-AB5C-C85F9B66818F}"/>
              </a:ext>
            </a:extLst>
          </p:cNvPr>
          <p:cNvSpPr txBox="1"/>
          <p:nvPr/>
        </p:nvSpPr>
        <p:spPr>
          <a:xfrm>
            <a:off x="3557767" y="5980004"/>
            <a:ext cx="7414688" cy="423279"/>
          </a:xfrm>
          <a:prstGeom prst="rect">
            <a:avLst/>
          </a:prstGeom>
        </p:spPr>
        <p:txBody>
          <a:bodyPr vert="horz" wrap="square" lIns="0" tIns="49107" rIns="0" bIns="0" rtlCol="0">
            <a:spAutoFit/>
          </a:bodyPr>
          <a:lstStyle/>
          <a:p>
            <a:pPr marL="905911" marR="6773" indent="-888978">
              <a:lnSpc>
                <a:spcPts val="2947"/>
              </a:lnSpc>
              <a:spcBef>
                <a:spcPts val="387"/>
              </a:spcBef>
            </a:pPr>
            <a:r>
              <a:rPr sz="2600" spc="-93" dirty="0">
                <a:latin typeface="Arial"/>
                <a:cs typeface="Arial"/>
              </a:rPr>
              <a:t>2) </a:t>
            </a:r>
            <a:r>
              <a:rPr sz="2800" spc="-53" dirty="0">
                <a:cs typeface="Arial"/>
              </a:rPr>
              <a:t>Define </a:t>
            </a:r>
            <a:r>
              <a:rPr sz="2800" spc="-67" dirty="0">
                <a:cs typeface="Arial"/>
              </a:rPr>
              <a:t>a </a:t>
            </a:r>
            <a:r>
              <a:rPr sz="2800" spc="-27" dirty="0">
                <a:cs typeface="Arial"/>
              </a:rPr>
              <a:t>loss </a:t>
            </a:r>
            <a:r>
              <a:rPr sz="2800" dirty="0">
                <a:cs typeface="Arial"/>
              </a:rPr>
              <a:t>function </a:t>
            </a:r>
            <a:r>
              <a:rPr sz="2800" spc="7" dirty="0">
                <a:cs typeface="Arial"/>
              </a:rPr>
              <a:t>on </a:t>
            </a:r>
            <a:r>
              <a:rPr sz="2800" spc="-7" dirty="0">
                <a:cs typeface="Arial"/>
              </a:rPr>
              <a:t>the </a:t>
            </a:r>
            <a:r>
              <a:rPr sz="2800" spc="7" dirty="0">
                <a:cs typeface="Arial"/>
              </a:rPr>
              <a:t>embeddings,</a:t>
            </a:r>
            <a:r>
              <a:rPr sz="2800" spc="20" dirty="0">
                <a:cs typeface="Arial"/>
              </a:rPr>
              <a:t> </a:t>
            </a:r>
            <a:r>
              <a:rPr sz="2800" b="1" spc="-67" dirty="0">
                <a:cs typeface="Arial"/>
              </a:rPr>
              <a:t>L(</a:t>
            </a:r>
            <a:r>
              <a:rPr sz="2800" b="1" spc="-67" dirty="0" err="1">
                <a:cs typeface="DejaVu Sans"/>
              </a:rPr>
              <a:t>z</a:t>
            </a:r>
            <a:r>
              <a:rPr lang="en-US" sz="2800" b="1" spc="-100" baseline="-17777" dirty="0" err="1">
                <a:cs typeface="DejaVu Sans"/>
              </a:rPr>
              <a:t>v</a:t>
            </a:r>
            <a:r>
              <a:rPr sz="2800" b="1" spc="-67" dirty="0">
                <a:cs typeface="Arial"/>
              </a:rPr>
              <a:t>)</a:t>
            </a:r>
            <a:endParaRPr sz="2800" b="1" dirty="0">
              <a:cs typeface="Arial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xmlns="" id="{1B8B37FC-B88F-4C45-93BA-15835C477D3E}"/>
              </a:ext>
            </a:extLst>
          </p:cNvPr>
          <p:cNvSpPr txBox="1"/>
          <p:nvPr/>
        </p:nvSpPr>
        <p:spPr>
          <a:xfrm>
            <a:off x="5042539" y="3982984"/>
            <a:ext cx="498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</a:t>
            </a:r>
            <a:r>
              <a:rPr lang="en-US" sz="2800" b="1" baseline="-25000" dirty="0"/>
              <a:t>A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xmlns="" id="{CCBB846C-E8FC-384A-A66B-A7A0913455FA}"/>
              </a:ext>
            </a:extLst>
          </p:cNvPr>
          <p:cNvCxnSpPr>
            <a:cxnSpLocks/>
            <a:stCxn id="183" idx="0"/>
          </p:cNvCxnSpPr>
          <p:nvPr/>
        </p:nvCxnSpPr>
        <p:spPr>
          <a:xfrm flipH="1" flipV="1">
            <a:off x="5515471" y="4548852"/>
            <a:ext cx="1749640" cy="143115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896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097C4-98F9-E34C-BE6B-AE743DF6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52" dirty="0">
                <a:solidFill>
                  <a:srgbClr val="C00000"/>
                </a:solidFill>
              </a:rPr>
              <a:t>Overview </a:t>
            </a:r>
            <a:r>
              <a:rPr lang="en-US" b="1" spc="-53" dirty="0">
                <a:solidFill>
                  <a:srgbClr val="C00000"/>
                </a:solidFill>
              </a:rPr>
              <a:t>of</a:t>
            </a:r>
            <a:r>
              <a:rPr lang="en-US" b="1" spc="60" dirty="0">
                <a:solidFill>
                  <a:srgbClr val="C00000"/>
                </a:solidFill>
              </a:rPr>
              <a:t> GNN </a:t>
            </a:r>
            <a:r>
              <a:rPr lang="en-US" b="1" spc="-80" dirty="0">
                <a:solidFill>
                  <a:srgbClr val="C00000"/>
                </a:solidFill>
              </a:rPr>
              <a:t>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0178D5-3E7D-4D42-A4EB-1094FD00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25</a:t>
            </a:fld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xmlns="" id="{11FDF35E-B48C-D747-8CB1-DB5657F829C8}"/>
              </a:ext>
            </a:extLst>
          </p:cNvPr>
          <p:cNvSpPr/>
          <p:nvPr/>
        </p:nvSpPr>
        <p:spPr>
          <a:xfrm>
            <a:off x="1943101" y="1690688"/>
            <a:ext cx="2442515" cy="2298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xmlns="" id="{7A655665-5258-2F47-AB81-0D3825D0F316}"/>
              </a:ext>
            </a:extLst>
          </p:cNvPr>
          <p:cNvSpPr/>
          <p:nvPr/>
        </p:nvSpPr>
        <p:spPr>
          <a:xfrm>
            <a:off x="1943101" y="4318001"/>
            <a:ext cx="7829855" cy="2174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xmlns="" id="{9BE9E169-0BB6-1949-8FB9-3AA32867ACD4}"/>
              </a:ext>
            </a:extLst>
          </p:cNvPr>
          <p:cNvSpPr txBox="1"/>
          <p:nvPr/>
        </p:nvSpPr>
        <p:spPr>
          <a:xfrm>
            <a:off x="4918709" y="1836757"/>
            <a:ext cx="5503106" cy="79945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505447" marR="6773" indent="-489361">
              <a:lnSpc>
                <a:spcPts val="2907"/>
              </a:lnSpc>
              <a:spcBef>
                <a:spcPts val="420"/>
              </a:spcBef>
            </a:pPr>
            <a:r>
              <a:rPr sz="2800" spc="-93" dirty="0">
                <a:cs typeface="Arial"/>
              </a:rPr>
              <a:t>3) </a:t>
            </a:r>
            <a:r>
              <a:rPr sz="2800" spc="-113" dirty="0">
                <a:cs typeface="Arial"/>
              </a:rPr>
              <a:t>Train </a:t>
            </a:r>
            <a:r>
              <a:rPr sz="2800" spc="7" dirty="0">
                <a:cs typeface="Arial"/>
              </a:rPr>
              <a:t>on </a:t>
            </a:r>
            <a:r>
              <a:rPr sz="2800" spc="-67" dirty="0">
                <a:cs typeface="Arial"/>
              </a:rPr>
              <a:t>a </a:t>
            </a:r>
            <a:r>
              <a:rPr sz="2800" spc="-7" dirty="0">
                <a:cs typeface="Arial"/>
              </a:rPr>
              <a:t>set </a:t>
            </a:r>
            <a:r>
              <a:rPr sz="2800" dirty="0">
                <a:cs typeface="Arial"/>
              </a:rPr>
              <a:t>of </a:t>
            </a:r>
            <a:r>
              <a:rPr sz="2800" spc="7" dirty="0">
                <a:cs typeface="Arial"/>
              </a:rPr>
              <a:t>nodes, </a:t>
            </a:r>
            <a:r>
              <a:rPr sz="2800" spc="-20" dirty="0">
                <a:cs typeface="Arial"/>
              </a:rPr>
              <a:t>i.e., </a:t>
            </a:r>
            <a:r>
              <a:rPr sz="2800" spc="-67" dirty="0">
                <a:cs typeface="Arial"/>
              </a:rPr>
              <a:t>a  </a:t>
            </a:r>
            <a:r>
              <a:rPr sz="2800" spc="27" dirty="0">
                <a:cs typeface="Arial"/>
              </a:rPr>
              <a:t>batch</a:t>
            </a:r>
            <a:r>
              <a:rPr lang="en-US" sz="2800" spc="27" dirty="0">
                <a:cs typeface="Arial"/>
              </a:rPr>
              <a:t> </a:t>
            </a:r>
            <a:r>
              <a:rPr sz="2800" dirty="0">
                <a:cs typeface="Arial"/>
              </a:rPr>
              <a:t>of </a:t>
            </a:r>
            <a:r>
              <a:rPr sz="2800" spc="33" dirty="0">
                <a:cs typeface="Arial"/>
              </a:rPr>
              <a:t>comput</a:t>
            </a:r>
            <a:r>
              <a:rPr lang="en-US" sz="2800" spc="33" dirty="0">
                <a:cs typeface="Arial"/>
              </a:rPr>
              <a:t>ation</a:t>
            </a:r>
            <a:r>
              <a:rPr sz="2800" spc="33" dirty="0">
                <a:cs typeface="Arial"/>
              </a:rPr>
              <a:t> </a:t>
            </a:r>
            <a:r>
              <a:rPr sz="2800" dirty="0">
                <a:cs typeface="Arial"/>
              </a:rPr>
              <a:t>graphs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5F20E32-4EF2-5C47-9F1B-79425A920071}"/>
              </a:ext>
            </a:extLst>
          </p:cNvPr>
          <p:cNvCxnSpPr>
            <a:cxnSpLocks/>
          </p:cNvCxnSpPr>
          <p:nvPr/>
        </p:nvCxnSpPr>
        <p:spPr>
          <a:xfrm flipH="1">
            <a:off x="5650842" y="2686068"/>
            <a:ext cx="1169058" cy="129732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CBAC5D61-2284-114F-8395-E1E717137C0C}"/>
              </a:ext>
            </a:extLst>
          </p:cNvPr>
          <p:cNvSpPr/>
          <p:nvPr/>
        </p:nvSpPr>
        <p:spPr>
          <a:xfrm>
            <a:off x="1943101" y="4171932"/>
            <a:ext cx="8007654" cy="2435243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21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D40947-74A7-0843-85D5-DD906141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52" dirty="0">
                <a:solidFill>
                  <a:srgbClr val="C00000"/>
                </a:solidFill>
              </a:rPr>
              <a:t>Overview </a:t>
            </a:r>
            <a:r>
              <a:rPr lang="en-US" b="1" spc="-53" dirty="0">
                <a:solidFill>
                  <a:srgbClr val="C00000"/>
                </a:solidFill>
              </a:rPr>
              <a:t>of</a:t>
            </a:r>
            <a:r>
              <a:rPr lang="en-US" b="1" spc="60" dirty="0">
                <a:solidFill>
                  <a:srgbClr val="C00000"/>
                </a:solidFill>
              </a:rPr>
              <a:t> GNN </a:t>
            </a:r>
            <a:r>
              <a:rPr lang="en-US" b="1" spc="-80" dirty="0">
                <a:solidFill>
                  <a:srgbClr val="C00000"/>
                </a:solidFill>
              </a:rPr>
              <a:t>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226719-3FEB-EB43-B55B-B0ECAD7B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26</a:t>
            </a:fld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xmlns="" id="{0EBC1C14-2D81-0040-A84F-3E8B991B8DDB}"/>
              </a:ext>
            </a:extLst>
          </p:cNvPr>
          <p:cNvSpPr/>
          <p:nvPr/>
        </p:nvSpPr>
        <p:spPr>
          <a:xfrm>
            <a:off x="1902065" y="1655940"/>
            <a:ext cx="2274139" cy="2502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xmlns="" id="{3A4DDC77-630D-AB48-A1AB-164E9F92EAA4}"/>
              </a:ext>
            </a:extLst>
          </p:cNvPr>
          <p:cNvSpPr/>
          <p:nvPr/>
        </p:nvSpPr>
        <p:spPr>
          <a:xfrm>
            <a:off x="1560328" y="4500033"/>
            <a:ext cx="8923606" cy="1726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xmlns="" id="{9078CB72-0660-3D4D-BD1E-74EBEF03FD5C}"/>
              </a:ext>
            </a:extLst>
          </p:cNvPr>
          <p:cNvSpPr/>
          <p:nvPr/>
        </p:nvSpPr>
        <p:spPr>
          <a:xfrm>
            <a:off x="1273921" y="4368100"/>
            <a:ext cx="9482979" cy="1997861"/>
          </a:xfrm>
          <a:custGeom>
            <a:avLst/>
            <a:gdLst/>
            <a:ahLst/>
            <a:cxnLst/>
            <a:rect l="l" t="t" r="r" b="b"/>
            <a:pathLst>
              <a:path w="6711950" h="1306195">
                <a:moveTo>
                  <a:pt x="0" y="217697"/>
                </a:moveTo>
                <a:lnTo>
                  <a:pt x="5749" y="167781"/>
                </a:lnTo>
                <a:lnTo>
                  <a:pt x="22126" y="121959"/>
                </a:lnTo>
                <a:lnTo>
                  <a:pt x="47825" y="81538"/>
                </a:lnTo>
                <a:lnTo>
                  <a:pt x="81538" y="47825"/>
                </a:lnTo>
                <a:lnTo>
                  <a:pt x="121958" y="22126"/>
                </a:lnTo>
                <a:lnTo>
                  <a:pt x="167780" y="5749"/>
                </a:lnTo>
                <a:lnTo>
                  <a:pt x="217696" y="0"/>
                </a:lnTo>
                <a:lnTo>
                  <a:pt x="6494193" y="0"/>
                </a:lnTo>
                <a:lnTo>
                  <a:pt x="6544109" y="5749"/>
                </a:lnTo>
                <a:lnTo>
                  <a:pt x="6589929" y="22126"/>
                </a:lnTo>
                <a:lnTo>
                  <a:pt x="6630349" y="47825"/>
                </a:lnTo>
                <a:lnTo>
                  <a:pt x="6664060" y="81538"/>
                </a:lnTo>
                <a:lnTo>
                  <a:pt x="6689758" y="121959"/>
                </a:lnTo>
                <a:lnTo>
                  <a:pt x="6706134" y="167781"/>
                </a:lnTo>
                <a:lnTo>
                  <a:pt x="6711883" y="217697"/>
                </a:lnTo>
                <a:lnTo>
                  <a:pt x="6711883" y="1088450"/>
                </a:lnTo>
                <a:lnTo>
                  <a:pt x="6706134" y="1138366"/>
                </a:lnTo>
                <a:lnTo>
                  <a:pt x="6689758" y="1184188"/>
                </a:lnTo>
                <a:lnTo>
                  <a:pt x="6664060" y="1224609"/>
                </a:lnTo>
                <a:lnTo>
                  <a:pt x="6630349" y="1258323"/>
                </a:lnTo>
                <a:lnTo>
                  <a:pt x="6589929" y="1284023"/>
                </a:lnTo>
                <a:lnTo>
                  <a:pt x="6544109" y="1300401"/>
                </a:lnTo>
                <a:lnTo>
                  <a:pt x="6494193" y="1306150"/>
                </a:lnTo>
                <a:lnTo>
                  <a:pt x="217696" y="1306150"/>
                </a:lnTo>
                <a:lnTo>
                  <a:pt x="167780" y="1300401"/>
                </a:lnTo>
                <a:lnTo>
                  <a:pt x="121958" y="1284023"/>
                </a:lnTo>
                <a:lnTo>
                  <a:pt x="81538" y="1258323"/>
                </a:lnTo>
                <a:lnTo>
                  <a:pt x="47825" y="1224609"/>
                </a:lnTo>
                <a:lnTo>
                  <a:pt x="22126" y="1184188"/>
                </a:lnTo>
                <a:lnTo>
                  <a:pt x="5749" y="1138366"/>
                </a:lnTo>
                <a:lnTo>
                  <a:pt x="0" y="1088450"/>
                </a:lnTo>
                <a:lnTo>
                  <a:pt x="0" y="217697"/>
                </a:lnTo>
                <a:close/>
              </a:path>
            </a:pathLst>
          </a:custGeom>
          <a:ln w="38100">
            <a:solidFill>
              <a:srgbClr val="385D8A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xmlns="" id="{BDED291B-E099-F244-A27F-025E1406A79D}"/>
              </a:ext>
            </a:extLst>
          </p:cNvPr>
          <p:cNvSpPr/>
          <p:nvPr/>
        </p:nvSpPr>
        <p:spPr>
          <a:xfrm>
            <a:off x="6584909" y="4442905"/>
            <a:ext cx="4035508" cy="1841176"/>
          </a:xfrm>
          <a:custGeom>
            <a:avLst/>
            <a:gdLst/>
            <a:ahLst/>
            <a:cxnLst/>
            <a:rect l="l" t="t" r="r" b="b"/>
            <a:pathLst>
              <a:path w="2854959" h="1225550">
                <a:moveTo>
                  <a:pt x="0" y="204177"/>
                </a:moveTo>
                <a:lnTo>
                  <a:pt x="5392" y="157361"/>
                </a:lnTo>
                <a:lnTo>
                  <a:pt x="20752" y="114385"/>
                </a:lnTo>
                <a:lnTo>
                  <a:pt x="44855" y="76474"/>
                </a:lnTo>
                <a:lnTo>
                  <a:pt x="76474" y="44855"/>
                </a:lnTo>
                <a:lnTo>
                  <a:pt x="114385" y="20752"/>
                </a:lnTo>
                <a:lnTo>
                  <a:pt x="157361" y="5392"/>
                </a:lnTo>
                <a:lnTo>
                  <a:pt x="204177" y="0"/>
                </a:lnTo>
                <a:lnTo>
                  <a:pt x="2650301" y="0"/>
                </a:lnTo>
                <a:lnTo>
                  <a:pt x="2697116" y="5392"/>
                </a:lnTo>
                <a:lnTo>
                  <a:pt x="2740092" y="20752"/>
                </a:lnTo>
                <a:lnTo>
                  <a:pt x="2778003" y="44855"/>
                </a:lnTo>
                <a:lnTo>
                  <a:pt x="2809623" y="76474"/>
                </a:lnTo>
                <a:lnTo>
                  <a:pt x="2833727" y="114385"/>
                </a:lnTo>
                <a:lnTo>
                  <a:pt x="2849088" y="157361"/>
                </a:lnTo>
                <a:lnTo>
                  <a:pt x="2854481" y="204177"/>
                </a:lnTo>
                <a:lnTo>
                  <a:pt x="2854481" y="1020860"/>
                </a:lnTo>
                <a:lnTo>
                  <a:pt x="2849088" y="1067678"/>
                </a:lnTo>
                <a:lnTo>
                  <a:pt x="2833727" y="1110655"/>
                </a:lnTo>
                <a:lnTo>
                  <a:pt x="2809623" y="1148566"/>
                </a:lnTo>
                <a:lnTo>
                  <a:pt x="2778003" y="1180186"/>
                </a:lnTo>
                <a:lnTo>
                  <a:pt x="2740092" y="1204288"/>
                </a:lnTo>
                <a:lnTo>
                  <a:pt x="2697116" y="1219648"/>
                </a:lnTo>
                <a:lnTo>
                  <a:pt x="2650301" y="1225040"/>
                </a:lnTo>
                <a:lnTo>
                  <a:pt x="204177" y="1225040"/>
                </a:lnTo>
                <a:lnTo>
                  <a:pt x="157361" y="1219648"/>
                </a:lnTo>
                <a:lnTo>
                  <a:pt x="114385" y="1204288"/>
                </a:lnTo>
                <a:lnTo>
                  <a:pt x="76474" y="1180186"/>
                </a:lnTo>
                <a:lnTo>
                  <a:pt x="44855" y="1148566"/>
                </a:lnTo>
                <a:lnTo>
                  <a:pt x="20752" y="1110655"/>
                </a:lnTo>
                <a:lnTo>
                  <a:pt x="5392" y="1067678"/>
                </a:lnTo>
                <a:lnTo>
                  <a:pt x="0" y="1020860"/>
                </a:lnTo>
                <a:lnTo>
                  <a:pt x="0" y="204177"/>
                </a:lnTo>
                <a:close/>
              </a:path>
            </a:pathLst>
          </a:custGeom>
          <a:ln w="38100">
            <a:solidFill>
              <a:srgbClr val="C0504D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xmlns="" id="{EB72472C-53AD-DA46-9E39-9F9717DC4070}"/>
              </a:ext>
            </a:extLst>
          </p:cNvPr>
          <p:cNvSpPr/>
          <p:nvPr/>
        </p:nvSpPr>
        <p:spPr>
          <a:xfrm>
            <a:off x="8280789" y="3700814"/>
            <a:ext cx="215511" cy="615233"/>
          </a:xfrm>
          <a:custGeom>
            <a:avLst/>
            <a:gdLst/>
            <a:ahLst/>
            <a:cxnLst/>
            <a:rect l="l" t="t" r="r" b="b"/>
            <a:pathLst>
              <a:path w="247650" h="687070">
                <a:moveTo>
                  <a:pt x="149575" y="546763"/>
                </a:moveTo>
                <a:lnTo>
                  <a:pt x="100660" y="560489"/>
                </a:lnTo>
                <a:lnTo>
                  <a:pt x="215214" y="686625"/>
                </a:lnTo>
                <a:lnTo>
                  <a:pt x="237412" y="571220"/>
                </a:lnTo>
                <a:lnTo>
                  <a:pt x="156438" y="571220"/>
                </a:lnTo>
                <a:lnTo>
                  <a:pt x="149575" y="546763"/>
                </a:lnTo>
                <a:close/>
              </a:path>
              <a:path w="247650" h="687070">
                <a:moveTo>
                  <a:pt x="198484" y="533039"/>
                </a:moveTo>
                <a:lnTo>
                  <a:pt x="149575" y="546763"/>
                </a:lnTo>
                <a:lnTo>
                  <a:pt x="156438" y="571220"/>
                </a:lnTo>
                <a:lnTo>
                  <a:pt x="205346" y="557491"/>
                </a:lnTo>
                <a:lnTo>
                  <a:pt x="198484" y="533039"/>
                </a:lnTo>
                <a:close/>
              </a:path>
              <a:path w="247650" h="687070">
                <a:moveTo>
                  <a:pt x="247395" y="519315"/>
                </a:moveTo>
                <a:lnTo>
                  <a:pt x="198484" y="533039"/>
                </a:lnTo>
                <a:lnTo>
                  <a:pt x="205346" y="557491"/>
                </a:lnTo>
                <a:lnTo>
                  <a:pt x="156438" y="571220"/>
                </a:lnTo>
                <a:lnTo>
                  <a:pt x="237412" y="571220"/>
                </a:lnTo>
                <a:lnTo>
                  <a:pt x="247395" y="519315"/>
                </a:lnTo>
                <a:close/>
              </a:path>
              <a:path w="247650" h="687070">
                <a:moveTo>
                  <a:pt x="48907" y="0"/>
                </a:moveTo>
                <a:lnTo>
                  <a:pt x="0" y="13728"/>
                </a:lnTo>
                <a:lnTo>
                  <a:pt x="149575" y="546763"/>
                </a:lnTo>
                <a:lnTo>
                  <a:pt x="198484" y="533039"/>
                </a:lnTo>
                <a:lnTo>
                  <a:pt x="4890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xmlns="" id="{BDB8A175-688D-824A-AF1E-055051E2AE9E}"/>
              </a:ext>
            </a:extLst>
          </p:cNvPr>
          <p:cNvSpPr txBox="1">
            <a:spLocks/>
          </p:cNvSpPr>
          <p:nvPr/>
        </p:nvSpPr>
        <p:spPr>
          <a:xfrm>
            <a:off x="6298565" y="5025021"/>
            <a:ext cx="149860" cy="136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b="0" i="0" kern="1200">
                <a:solidFill>
                  <a:srgbClr val="898989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66">
              <a:spcBef>
                <a:spcPts val="87"/>
              </a:spcBef>
            </a:pPr>
            <a:fld id="{81D60167-4931-47E6-BA6A-407CBD079E47}" type="slidenum">
              <a:rPr lang="en-US" spc="-5" smtClean="0"/>
              <a:pPr marL="33866">
                <a:spcBef>
                  <a:spcPts val="87"/>
                </a:spcBef>
              </a:pPr>
              <a:t>26</a:t>
            </a:fld>
            <a:endParaRPr lang="en-US" spc="-7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FC262CE-321F-5A47-9C64-B479CEAD50BF}"/>
              </a:ext>
            </a:extLst>
          </p:cNvPr>
          <p:cNvSpPr txBox="1"/>
          <p:nvPr/>
        </p:nvSpPr>
        <p:spPr>
          <a:xfrm>
            <a:off x="6973107" y="2772204"/>
            <a:ext cx="2823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80" dirty="0">
                <a:solidFill>
                  <a:srgbClr val="FF0000"/>
                </a:solidFill>
                <a:cs typeface="Arial"/>
              </a:rPr>
              <a:t>Even </a:t>
            </a:r>
            <a:r>
              <a:rPr lang="en-US" sz="2800" spc="-13" dirty="0">
                <a:solidFill>
                  <a:srgbClr val="FF0000"/>
                </a:solidFill>
                <a:cs typeface="Arial"/>
              </a:rPr>
              <a:t>for </a:t>
            </a:r>
            <a:r>
              <a:rPr lang="en-US" sz="2800" dirty="0">
                <a:solidFill>
                  <a:srgbClr val="FF0000"/>
                </a:solidFill>
                <a:cs typeface="Arial"/>
              </a:rPr>
              <a:t>nodes </a:t>
            </a:r>
            <a:r>
              <a:rPr lang="en-US" sz="2800" spc="20" dirty="0">
                <a:solidFill>
                  <a:srgbClr val="FF0000"/>
                </a:solidFill>
                <a:cs typeface="Arial"/>
              </a:rPr>
              <a:t>we </a:t>
            </a:r>
          </a:p>
          <a:p>
            <a:r>
              <a:rPr lang="en-US" sz="2800" spc="-53" dirty="0">
                <a:solidFill>
                  <a:srgbClr val="FF0000"/>
                </a:solidFill>
                <a:cs typeface="Arial"/>
              </a:rPr>
              <a:t>never </a:t>
            </a:r>
            <a:r>
              <a:rPr lang="en-US" sz="2800" spc="-13" dirty="0">
                <a:solidFill>
                  <a:srgbClr val="FF0000"/>
                </a:solidFill>
                <a:cs typeface="Arial"/>
              </a:rPr>
              <a:t>trained</a:t>
            </a:r>
            <a:r>
              <a:rPr lang="en-US" sz="2800" spc="13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spc="-47" dirty="0">
                <a:solidFill>
                  <a:srgbClr val="FF0000"/>
                </a:solidFill>
                <a:cs typeface="Arial"/>
              </a:rPr>
              <a:t>on!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65CD3D-C5B2-8B41-874F-D6BAB889D549}"/>
              </a:ext>
            </a:extLst>
          </p:cNvPr>
          <p:cNvSpPr txBox="1"/>
          <p:nvPr/>
        </p:nvSpPr>
        <p:spPr>
          <a:xfrm>
            <a:off x="4594155" y="2002174"/>
            <a:ext cx="675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93" dirty="0">
                <a:cs typeface="Arial"/>
              </a:rPr>
              <a:t>4) </a:t>
            </a:r>
            <a:r>
              <a:rPr lang="en-US" sz="2800" spc="-33" dirty="0">
                <a:cs typeface="Arial"/>
              </a:rPr>
              <a:t>Generate </a:t>
            </a:r>
            <a:r>
              <a:rPr lang="en-US" sz="2800" spc="7" dirty="0">
                <a:cs typeface="Arial"/>
              </a:rPr>
              <a:t>embeddings </a:t>
            </a:r>
            <a:r>
              <a:rPr lang="en-US" sz="2800" spc="-7" dirty="0">
                <a:cs typeface="Arial"/>
              </a:rPr>
              <a:t>for </a:t>
            </a:r>
            <a:r>
              <a:rPr lang="en-US" sz="2800" dirty="0">
                <a:cs typeface="Arial"/>
              </a:rPr>
              <a:t>nodes </a:t>
            </a:r>
            <a:r>
              <a:rPr lang="en-US" sz="2800" spc="-47" dirty="0">
                <a:cs typeface="Arial"/>
              </a:rPr>
              <a:t>as</a:t>
            </a:r>
            <a:r>
              <a:rPr lang="en-US" sz="2800" spc="20" dirty="0">
                <a:cs typeface="Arial"/>
              </a:rPr>
              <a:t> </a:t>
            </a:r>
            <a:r>
              <a:rPr lang="en-US" sz="2800" spc="-13" dirty="0">
                <a:cs typeface="Arial"/>
              </a:rPr>
              <a:t>needed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A971B24-38F5-0A44-9B81-4AD719E38AD7}"/>
              </a:ext>
            </a:extLst>
          </p:cNvPr>
          <p:cNvCxnSpPr>
            <a:cxnSpLocks/>
          </p:cNvCxnSpPr>
          <p:nvPr/>
        </p:nvCxnSpPr>
        <p:spPr>
          <a:xfrm flipH="1">
            <a:off x="5753100" y="2619298"/>
            <a:ext cx="952500" cy="161940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471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FC726A-51EF-AF4C-BFDA-05BDA17E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9369" cy="1325563"/>
          </a:xfrm>
        </p:spPr>
        <p:txBody>
          <a:bodyPr/>
          <a:lstStyle/>
          <a:p>
            <a:r>
              <a:rPr lang="en-US" b="1" spc="-147" dirty="0">
                <a:solidFill>
                  <a:srgbClr val="C00000"/>
                </a:solidFill>
              </a:rPr>
              <a:t>Natural Language Processing: A Graph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C4E92C-6DAE-4A48-8787-BACE7D7DB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95186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Represent natural language as a bag of tokens</a:t>
            </a:r>
          </a:p>
          <a:p>
            <a:pPr lvl="1"/>
            <a:r>
              <a:rPr lang="en-US" sz="2000" dirty="0"/>
              <a:t>BOW, TF-IDF</a:t>
            </a:r>
          </a:p>
          <a:p>
            <a:pPr lvl="1"/>
            <a:r>
              <a:rPr lang="en-US" sz="2000" dirty="0"/>
              <a:t>Topic Modeling: text as a mixture of topics 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2400" dirty="0"/>
              <a:t>Represent natural language as a sequence of tokens</a:t>
            </a:r>
          </a:p>
          <a:p>
            <a:pPr lvl="1"/>
            <a:r>
              <a:rPr lang="en-US" sz="2000" dirty="0"/>
              <a:t>Linear-chain CRF</a:t>
            </a:r>
          </a:p>
          <a:p>
            <a:pPr lvl="1"/>
            <a:r>
              <a:rPr lang="en-US" sz="2000" dirty="0"/>
              <a:t>Word2vec, Glove</a:t>
            </a:r>
          </a:p>
          <a:p>
            <a:pPr lvl="1"/>
            <a:endParaRPr lang="en-US" sz="1000" dirty="0"/>
          </a:p>
          <a:p>
            <a:r>
              <a:rPr lang="en-US" sz="2400" dirty="0">
                <a:solidFill>
                  <a:srgbClr val="C00000"/>
                </a:solidFill>
              </a:rPr>
              <a:t>Represent natural language as a graph</a:t>
            </a:r>
          </a:p>
          <a:p>
            <a:pPr lvl="1"/>
            <a:r>
              <a:rPr lang="en-US" sz="2000" dirty="0"/>
              <a:t>Dependency graphs, constituency graphs, AMR graphs,        IE graphs, and knowledge graphs</a:t>
            </a:r>
          </a:p>
          <a:p>
            <a:pPr lvl="1"/>
            <a:r>
              <a:rPr lang="en-US" sz="2000" dirty="0"/>
              <a:t> Text graph containing multiple hierarchies of elements, i.e. document, sentence and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B899AF-3A7D-5F42-BC6F-1AB8B463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BC4E01-CDC7-6349-9461-FD0DC73E3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784" y="1392648"/>
            <a:ext cx="3845784" cy="1629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62F33F8-45C9-CF41-9656-BFED39E26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360" y="3022460"/>
            <a:ext cx="4124208" cy="1912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852516-EED3-334D-A034-D47009A3F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5027491"/>
            <a:ext cx="2616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15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BB6904-6E67-9E4A-866B-E4E2DD8E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-147" dirty="0">
                <a:solidFill>
                  <a:srgbClr val="C00000"/>
                </a:solidFill>
              </a:rPr>
              <a:t>Graph Based Methods for 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91F291-B973-2C4C-B115-F3BB6CA6D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148"/>
            <a:ext cx="7507284" cy="522503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Random Walk Algorithms</a:t>
            </a:r>
          </a:p>
          <a:p>
            <a:pPr lvl="1"/>
            <a:r>
              <a:rPr lang="en-US" sz="2000" dirty="0"/>
              <a:t>Generate random paths, one can obtain a stationary distribution over all the nodes in a graph </a:t>
            </a:r>
          </a:p>
          <a:p>
            <a:pPr lvl="1"/>
            <a:r>
              <a:rPr lang="en-US" sz="2000" dirty="0"/>
              <a:t>Applications</a:t>
            </a:r>
            <a:r>
              <a:rPr lang="en-US" dirty="0"/>
              <a:t>: </a:t>
            </a:r>
            <a:r>
              <a:rPr lang="en-US" sz="2000" dirty="0"/>
              <a:t>semantic similarity of texts, name disambiguation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2400" dirty="0"/>
              <a:t>Graph Clustering Algorithms</a:t>
            </a:r>
          </a:p>
          <a:p>
            <a:pPr lvl="1"/>
            <a:r>
              <a:rPr lang="en-US" sz="2000" dirty="0"/>
              <a:t>Spectral clustering, random walk clustering and min-cut clustering for text clustering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2400" dirty="0"/>
              <a:t>Graph Matching Algorithms</a:t>
            </a:r>
          </a:p>
          <a:p>
            <a:pPr lvl="1"/>
            <a:r>
              <a:rPr lang="en-US" sz="2000" dirty="0"/>
              <a:t>Compute the similarity between two graphs for textual entailment task</a:t>
            </a:r>
          </a:p>
          <a:p>
            <a:pPr lvl="1"/>
            <a:endParaRPr lang="en-US" sz="1000" dirty="0"/>
          </a:p>
          <a:p>
            <a:r>
              <a:rPr lang="en-US" sz="2400" dirty="0"/>
              <a:t>Label Propagation Algorithms</a:t>
            </a:r>
          </a:p>
          <a:p>
            <a:pPr lvl="1"/>
            <a:r>
              <a:rPr lang="en-US" sz="2000" dirty="0"/>
              <a:t>Propagate labels from labeled data points to previously unlabeled data points</a:t>
            </a:r>
          </a:p>
          <a:p>
            <a:pPr lvl="1"/>
            <a:r>
              <a:rPr lang="en-US" sz="2000" dirty="0"/>
              <a:t>Applications: word-sense disambiguation, sentiment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1D5882-C52E-C144-8A17-A0A3355D1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274705-E1D8-794B-B00F-C4BED416F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732" y="4112028"/>
            <a:ext cx="2696452" cy="1631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DB6D83-3443-F942-8BF5-3D09AC6EA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374" y="2628985"/>
            <a:ext cx="2168930" cy="1422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7130344-B962-904A-BDEF-FCC3E31C9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096" y="1303422"/>
            <a:ext cx="2488208" cy="1325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0BC51A3-F8E1-F845-A8E0-8A0FC9A37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168" y="5743360"/>
            <a:ext cx="3717400" cy="10492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80638F8-5836-F545-A425-DBB1863C6F6A}"/>
              </a:ext>
            </a:extLst>
          </p:cNvPr>
          <p:cNvSpPr txBox="1"/>
          <p:nvPr/>
        </p:nvSpPr>
        <p:spPr>
          <a:xfrm>
            <a:off x="8738096" y="887132"/>
            <a:ext cx="2928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[</a:t>
            </a:r>
            <a:r>
              <a:rPr lang="en-US" sz="1400" dirty="0" err="1"/>
              <a:t>Mihalcea</a:t>
            </a:r>
            <a:r>
              <a:rPr lang="en-US" sz="1400" dirty="0"/>
              <a:t> and </a:t>
            </a:r>
            <a:r>
              <a:rPr lang="en-US" sz="1400" dirty="0" err="1"/>
              <a:t>Radev</a:t>
            </a:r>
            <a:r>
              <a:rPr lang="en-US" sz="1400" dirty="0"/>
              <a:t>, 2011] </a:t>
            </a:r>
          </a:p>
        </p:txBody>
      </p:sp>
    </p:spTree>
    <p:extLst>
      <p:ext uri="{BB962C8B-B14F-4D97-AF65-F5344CB8AC3E}">
        <p14:creationId xmlns:p14="http://schemas.microsoft.com/office/powerpoint/2010/main" val="1795792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spc="-107" dirty="0">
                <a:solidFill>
                  <a:srgbClr val="C00000"/>
                </a:solidFill>
              </a:rPr>
              <a:t>Graph-to-Sequence</a:t>
            </a:r>
            <a:r>
              <a:rPr lang="zh-CN" altLang="en-US" b="1" spc="-107" dirty="0">
                <a:solidFill>
                  <a:srgbClr val="C00000"/>
                </a:solidFill>
              </a:rPr>
              <a:t> </a:t>
            </a:r>
            <a:r>
              <a:rPr lang="en-US" altLang="zh-CN" b="1" spc="-107" dirty="0">
                <a:solidFill>
                  <a:srgbClr val="C00000"/>
                </a:solidFill>
              </a:rPr>
              <a:t>Model</a:t>
            </a:r>
            <a:endParaRPr lang="zh-CN" altLang="en-US" b="1" spc="-107" baseline="30000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Convolutional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Neural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0748"/>
            <a:ext cx="10863833" cy="4121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29B960-724B-E345-80D4-77B6B40D1313}"/>
              </a:ext>
            </a:extLst>
          </p:cNvPr>
          <p:cNvSpPr txBox="1"/>
          <p:nvPr/>
        </p:nvSpPr>
        <p:spPr>
          <a:xfrm>
            <a:off x="838199" y="5697270"/>
            <a:ext cx="10863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Kun Xu*, </a:t>
            </a:r>
            <a:r>
              <a:rPr lang="en-US" sz="1400" dirty="0" err="1"/>
              <a:t>Lingfei</a:t>
            </a:r>
            <a:r>
              <a:rPr lang="en-US" sz="1400" dirty="0"/>
              <a:t> Wu</a:t>
            </a:r>
            <a:r>
              <a:rPr lang="en-US" sz="1400" b="1" dirty="0"/>
              <a:t>*</a:t>
            </a:r>
            <a:r>
              <a:rPr lang="en-US" sz="1400" dirty="0"/>
              <a:t>, </a:t>
            </a:r>
            <a:r>
              <a:rPr lang="en-US" sz="1400" dirty="0" err="1"/>
              <a:t>Zhiguo</a:t>
            </a:r>
            <a:r>
              <a:rPr lang="en-US" sz="1400" dirty="0"/>
              <a:t> Wang, </a:t>
            </a:r>
            <a:r>
              <a:rPr lang="en-US" sz="1400" dirty="0" err="1"/>
              <a:t>Yansong</a:t>
            </a:r>
            <a:r>
              <a:rPr lang="en-US" sz="1400" dirty="0"/>
              <a:t> Feng, Michael </a:t>
            </a:r>
            <a:r>
              <a:rPr lang="en-US" sz="1400" dirty="0" err="1"/>
              <a:t>Witbrock</a:t>
            </a:r>
            <a:r>
              <a:rPr lang="en-US" sz="1400" dirty="0"/>
              <a:t>, and Vadim </a:t>
            </a:r>
            <a:r>
              <a:rPr lang="en-US" sz="1400" dirty="0" err="1"/>
              <a:t>Sheinin</a:t>
            </a:r>
            <a:r>
              <a:rPr lang="en-US" sz="1400" dirty="0"/>
              <a:t> (Equally Contributed), "Graph2Seq: Graph to Sequence Learning with Attention-based Neural Networks", </a:t>
            </a:r>
            <a:r>
              <a:rPr lang="en-US" sz="1400" dirty="0" err="1"/>
              <a:t>arXiv</a:t>
            </a:r>
            <a:r>
              <a:rPr lang="en-US" sz="1400" dirty="0"/>
              <a:t> 2018.</a:t>
            </a:r>
          </a:p>
          <a:p>
            <a:r>
              <a:rPr lang="en-US" sz="1400" dirty="0"/>
              <a:t>[2] Yu Chen, </a:t>
            </a:r>
            <a:r>
              <a:rPr lang="en-US" sz="1400" dirty="0" err="1"/>
              <a:t>Lingfei</a:t>
            </a:r>
            <a:r>
              <a:rPr lang="en-US" sz="1400" dirty="0"/>
              <a:t> Wu</a:t>
            </a:r>
            <a:r>
              <a:rPr lang="en-US" sz="1400" b="1" dirty="0"/>
              <a:t>** </a:t>
            </a:r>
            <a:r>
              <a:rPr lang="en-US" sz="1400" dirty="0"/>
              <a:t>and</a:t>
            </a:r>
            <a:r>
              <a:rPr lang="en-US" sz="1400" b="1" dirty="0"/>
              <a:t> </a:t>
            </a:r>
            <a:r>
              <a:rPr lang="en-US" sz="1400" dirty="0"/>
              <a:t>Mohammed J. </a:t>
            </a:r>
            <a:r>
              <a:rPr lang="en-US" sz="1400" dirty="0" err="1"/>
              <a:t>Zaki</a:t>
            </a:r>
            <a:r>
              <a:rPr lang="en-US" sz="1400" dirty="0"/>
              <a:t> (**Corresponding Author), "Reinforcement Learning Based Graph-to-Sequence Model for Natural Question Generation”, ICLR’20.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E585A4-55BC-FE4A-B952-1DC8CF4B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93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6481c802c_0_46"/>
          <p:cNvSpPr txBox="1">
            <a:spLocks noGrp="1"/>
          </p:cNvSpPr>
          <p:nvPr>
            <p:ph type="sldNum" idx="12"/>
          </p:nvPr>
        </p:nvSpPr>
        <p:spPr>
          <a:xfrm>
            <a:off x="8610600" y="630624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BA9238EC-CCCD-4492-91EC-67D7A0D33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0304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12192000" cy="68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70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Bidirectional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GNNs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for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Directed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Graphs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98E520A-95EA-0B41-BDBE-845F0933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703"/>
            <a:ext cx="10515600" cy="459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Bi-Sep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GNNs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formulation:</a:t>
            </a:r>
          </a:p>
          <a:p>
            <a:pPr marL="0" indent="0">
              <a:buNone/>
            </a:pPr>
            <a:endParaRPr lang="en-US" altLang="zh-CN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" altLang="zh-CN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71008B-CB24-554A-A2F3-3CC0BE8F6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99" y="2902932"/>
            <a:ext cx="6099718" cy="4584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2A13AE-6EFA-7349-948A-57C0A100EC18}"/>
              </a:ext>
            </a:extLst>
          </p:cNvPr>
          <p:cNvSpPr txBox="1"/>
          <p:nvPr/>
        </p:nvSpPr>
        <p:spPr>
          <a:xfrm>
            <a:off x="877528" y="2093320"/>
            <a:ext cx="6684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</a:rPr>
              <a:t>Run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multi-hop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backward/forward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GNN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on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the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graph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464053-77FC-F948-8C83-E5F74BBCD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999" y="3780686"/>
            <a:ext cx="6178375" cy="464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7E682E-1421-CE4C-B125-8C674524A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00" y="5575773"/>
            <a:ext cx="2324129" cy="4628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D5C99E-A92A-154D-AC7B-63E88E0E2C5B}"/>
              </a:ext>
            </a:extLst>
          </p:cNvPr>
          <p:cNvSpPr txBox="1"/>
          <p:nvPr/>
        </p:nvSpPr>
        <p:spPr>
          <a:xfrm>
            <a:off x="877527" y="4695886"/>
            <a:ext cx="834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</a:rPr>
              <a:t>Concatenate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backward/forward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node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embeddings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at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last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hop</a:t>
            </a:r>
            <a:endParaRPr lang="en-US" sz="2400" dirty="0">
              <a:solidFill>
                <a:srgbClr val="00B0F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ED58606-84B2-6640-830F-AF85CBEADB95}"/>
              </a:ext>
            </a:extLst>
          </p:cNvPr>
          <p:cNvGrpSpPr/>
          <p:nvPr/>
        </p:nvGrpSpPr>
        <p:grpSpPr>
          <a:xfrm>
            <a:off x="8563898" y="1906453"/>
            <a:ext cx="3317741" cy="3550450"/>
            <a:chOff x="8442572" y="1375509"/>
            <a:chExt cx="3360407" cy="352582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C345A5FD-A234-514E-BA7F-D5C9811085E9}"/>
                </a:ext>
              </a:extLst>
            </p:cNvPr>
            <p:cNvGrpSpPr/>
            <p:nvPr/>
          </p:nvGrpSpPr>
          <p:grpSpPr>
            <a:xfrm>
              <a:off x="8442572" y="1375509"/>
              <a:ext cx="3360407" cy="3190154"/>
              <a:chOff x="8464141" y="1893472"/>
              <a:chExt cx="3057682" cy="274548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6A5D999E-035C-B64D-A99A-C3376CB53C74}"/>
                  </a:ext>
                </a:extLst>
              </p:cNvPr>
              <p:cNvGrpSpPr/>
              <p:nvPr/>
            </p:nvGrpSpPr>
            <p:grpSpPr>
              <a:xfrm>
                <a:off x="8464141" y="1893472"/>
                <a:ext cx="3057682" cy="2745487"/>
                <a:chOff x="8464141" y="1893472"/>
                <a:chExt cx="3057682" cy="2745487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xmlns="" id="{C3440874-3208-754C-ADA1-DE53917451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610600" y="2072860"/>
                  <a:ext cx="2911223" cy="2566099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6BA76D9E-A381-D046-B1DD-9DD5DE014A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64141" y="1893472"/>
                  <a:ext cx="1102646" cy="369333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08CE2593-F391-F44E-8334-7349C94BF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10380" y="4174653"/>
                <a:ext cx="242324" cy="36933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93E6C33D-3BC9-A744-BF09-62DDBDA7D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79752" y="4174652"/>
                <a:ext cx="242324" cy="369333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813D8D1-88EC-D447-A98C-D36002E4F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18032" y="4588760"/>
              <a:ext cx="372433" cy="3125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4486B13A-3F28-C94A-BA6B-2DC4C034C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06165" y="4588168"/>
              <a:ext cx="355617" cy="298464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D303150-5683-7647-9A81-32C9E888A6DB}"/>
              </a:ext>
            </a:extLst>
          </p:cNvPr>
          <p:cNvSpPr txBox="1"/>
          <p:nvPr/>
        </p:nvSpPr>
        <p:spPr>
          <a:xfrm>
            <a:off x="4145730" y="6522832"/>
            <a:ext cx="56909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“Graph2Seq: Graph to Sequence Learning with Attention-based Neural Networks”.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2018.</a:t>
            </a:r>
            <a:endParaRPr 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D60C09A-5182-D549-A563-1C5E470E98E6}"/>
              </a:ext>
            </a:extLst>
          </p:cNvPr>
          <p:cNvSpPr/>
          <p:nvPr/>
        </p:nvSpPr>
        <p:spPr>
          <a:xfrm>
            <a:off x="5838681" y="2706203"/>
            <a:ext cx="1132390" cy="78824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4C7E09F-88C8-BA44-BD3E-DB9D8A01DB8F}"/>
              </a:ext>
            </a:extLst>
          </p:cNvPr>
          <p:cNvSpPr/>
          <p:nvPr/>
        </p:nvSpPr>
        <p:spPr>
          <a:xfrm>
            <a:off x="5907507" y="3616152"/>
            <a:ext cx="1063564" cy="78824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5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3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CFFBEE-2579-DF42-B4D6-A3591FFE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spc="-253" dirty="0">
                <a:solidFill>
                  <a:srgbClr val="C00000"/>
                </a:solidFill>
              </a:rPr>
              <a:t>Bidirectional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GNNs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for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Directed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Graphs</a:t>
            </a:r>
            <a:r>
              <a:rPr lang="zh-CN" altLang="en-US" b="1" spc="-253" dirty="0">
                <a:solidFill>
                  <a:srgbClr val="C00000"/>
                </a:solidFill>
              </a:rPr>
              <a:t> </a:t>
            </a:r>
            <a:r>
              <a:rPr lang="en-US" altLang="zh-CN" b="1" spc="-253" dirty="0">
                <a:solidFill>
                  <a:srgbClr val="C00000"/>
                </a:solidFill>
              </a:rPr>
              <a:t>(</a:t>
            </a:r>
            <a:r>
              <a:rPr lang="en-US" altLang="zh-CN" b="1" spc="-253" dirty="0" err="1">
                <a:solidFill>
                  <a:srgbClr val="C00000"/>
                </a:solidFill>
              </a:rPr>
              <a:t>cont</a:t>
            </a:r>
            <a:r>
              <a:rPr lang="en-US" altLang="zh-CN" b="1" spc="-253" dirty="0">
                <a:solidFill>
                  <a:srgbClr val="C00000"/>
                </a:solidFill>
              </a:rPr>
              <a:t>)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98E520A-95EA-0B41-BDBE-845F0933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369"/>
            <a:ext cx="10515600" cy="524162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Bi-Fuse</a:t>
            </a:r>
            <a:r>
              <a:rPr lang="zh-CN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GNNs</a:t>
            </a:r>
            <a:r>
              <a:rPr lang="zh-CN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formulation: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DA292A9-F3FF-0D4C-A45C-4BBE99770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6BFD0CD-717B-B541-93E8-16E8CB55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24" y="2694932"/>
            <a:ext cx="6567541" cy="455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D0A4720-C09D-414B-A456-C3FAFAD615A9}"/>
              </a:ext>
            </a:extLst>
          </p:cNvPr>
          <p:cNvSpPr txBox="1"/>
          <p:nvPr/>
        </p:nvSpPr>
        <p:spPr>
          <a:xfrm>
            <a:off x="916857" y="2095931"/>
            <a:ext cx="6438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</a:rPr>
              <a:t>Run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one-hop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backward/forward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node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aggregation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058DD7-9C3F-D842-AE5A-F30339AF1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7" y="3311370"/>
            <a:ext cx="6479050" cy="449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618323-B142-B24D-A843-5C8BFDEA0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17" y="4624194"/>
            <a:ext cx="4492934" cy="452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CFD04C6-118B-BE45-94ED-0074551A01D8}"/>
              </a:ext>
            </a:extLst>
          </p:cNvPr>
          <p:cNvSpPr txBox="1"/>
          <p:nvPr/>
        </p:nvSpPr>
        <p:spPr>
          <a:xfrm>
            <a:off x="916857" y="4030652"/>
            <a:ext cx="71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</a:rPr>
              <a:t>Fuse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backward/forward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aggregation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vectors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at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each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hop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1BBD95-6CB5-9D4B-B047-F1C33680B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24" y="5748735"/>
            <a:ext cx="3073606" cy="460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488317-67EF-054D-A4A1-9C285C2521DA}"/>
              </a:ext>
            </a:extLst>
          </p:cNvPr>
          <p:cNvSpPr txBox="1"/>
          <p:nvPr/>
        </p:nvSpPr>
        <p:spPr>
          <a:xfrm>
            <a:off x="916857" y="5227375"/>
            <a:ext cx="885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node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embeddings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fused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aggregation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vectors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zh-CN" altLang="en-US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</a:t>
            </a:r>
            <a:endParaRPr lang="en-US" sz="24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8FA1B0D-D992-8A47-A658-2EDBE5572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1776" y="2230802"/>
            <a:ext cx="3279807" cy="24100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26DDC7-A6F0-7547-97BC-7698B712E585}"/>
              </a:ext>
            </a:extLst>
          </p:cNvPr>
          <p:cNvSpPr txBox="1"/>
          <p:nvPr/>
        </p:nvSpPr>
        <p:spPr>
          <a:xfrm>
            <a:off x="4145730" y="6522832"/>
            <a:ext cx="6808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al.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“Reinforcement Learning Based Graph-to-Sequence Model for Natural Question Generation”.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ICLR</a:t>
            </a:r>
            <a:r>
              <a:rPr lang="zh-CN" alt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latin typeface="Calibri" panose="020F0502020204030204" pitchFamily="34" charset="0"/>
                <a:cs typeface="Calibri" panose="020F0502020204030204" pitchFamily="34" charset="0"/>
              </a:rPr>
              <a:t>2020.</a:t>
            </a:r>
            <a:endParaRPr lang="en-US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3A87289-0CE9-9B44-88EC-03705A14ADDB}"/>
              </a:ext>
            </a:extLst>
          </p:cNvPr>
          <p:cNvSpPr/>
          <p:nvPr/>
        </p:nvSpPr>
        <p:spPr>
          <a:xfrm>
            <a:off x="6302338" y="2606572"/>
            <a:ext cx="1053013" cy="59874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89AA7F2-769B-2849-A0E0-81A23835ADEF}"/>
              </a:ext>
            </a:extLst>
          </p:cNvPr>
          <p:cNvSpPr/>
          <p:nvPr/>
        </p:nvSpPr>
        <p:spPr>
          <a:xfrm>
            <a:off x="6213987" y="3268609"/>
            <a:ext cx="1141364" cy="54454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3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rgbClr val="00B0F0"/>
                </a:solidFill>
              </a:rPr>
              <a:t>Graph</a:t>
            </a:r>
            <a:r>
              <a:rPr kumimoji="1" lang="zh-CN" altLang="en-US" dirty="0">
                <a:solidFill>
                  <a:srgbClr val="00B0F0"/>
                </a:solidFill>
              </a:rPr>
              <a:t> </a:t>
            </a:r>
            <a:r>
              <a:rPr kumimoji="1" lang="en-US" altLang="zh-CN" dirty="0">
                <a:solidFill>
                  <a:srgbClr val="00B0F0"/>
                </a:solidFill>
              </a:rPr>
              <a:t>embedding</a:t>
            </a:r>
          </a:p>
          <a:p>
            <a:pPr lvl="1">
              <a:buFont typeface="Arial" charset="0"/>
              <a:buChar char="•"/>
            </a:pPr>
            <a:r>
              <a:rPr kumimoji="1" lang="en-US" altLang="zh-CN" dirty="0">
                <a:solidFill>
                  <a:srgbClr val="FF0000"/>
                </a:solidFill>
              </a:rPr>
              <a:t>Pooling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based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graph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embedding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(</a:t>
            </a:r>
            <a:r>
              <a:rPr kumimoji="1" lang="en-US" altLang="zh-CN" i="1" dirty="0"/>
              <a:t>max,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min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and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average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pooling</a:t>
            </a:r>
            <a:r>
              <a:rPr kumimoji="1" lang="en-US" altLang="zh-CN" dirty="0"/>
              <a:t>)</a:t>
            </a:r>
          </a:p>
          <a:p>
            <a:pPr lvl="1">
              <a:buFont typeface="Arial" charset="0"/>
              <a:buChar char="•"/>
            </a:pPr>
            <a:r>
              <a:rPr kumimoji="1" lang="en-US" altLang="zh-CN" dirty="0"/>
              <a:t>Node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embedding</a:t>
            </a:r>
          </a:p>
          <a:p>
            <a:pPr lvl="2">
              <a:buSzPct val="75000"/>
              <a:buFont typeface="Wingdings" charset="2"/>
              <a:buChar char="p"/>
            </a:pP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super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other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</a:p>
          <a:p>
            <a:pPr lvl="2">
              <a:buSzPct val="75000"/>
              <a:buFont typeface="Wingdings" charset="2"/>
              <a:buChar char="p"/>
            </a:pP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embedding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super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treated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embedding</a:t>
            </a: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altLang="zh-CN" b="1" spc="-107" dirty="0">
                <a:solidFill>
                  <a:srgbClr val="C00000"/>
                </a:solidFill>
              </a:rPr>
              <a:t>Graph</a:t>
            </a:r>
            <a:r>
              <a:rPr lang="zh-CN" altLang="en-US" b="1" spc="-107" dirty="0">
                <a:solidFill>
                  <a:srgbClr val="C00000"/>
                </a:solidFill>
              </a:rPr>
              <a:t> </a:t>
            </a:r>
            <a:r>
              <a:rPr lang="en-US" altLang="zh-CN" b="1" spc="-107" dirty="0">
                <a:solidFill>
                  <a:srgbClr val="C00000"/>
                </a:solidFill>
              </a:rPr>
              <a:t>Encoding</a:t>
            </a:r>
            <a:endParaRPr lang="zh-CN" altLang="en-US" b="1" spc="-107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1EB26FE-B43C-A64F-AF98-5B4618C7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9A34C378-ABEB-D44C-A23D-738D99E97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182" y="3265423"/>
            <a:ext cx="6113418" cy="343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50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spc="-107" dirty="0">
                <a:solidFill>
                  <a:srgbClr val="C00000"/>
                </a:solidFill>
              </a:rPr>
              <a:t>Attention</a:t>
            </a:r>
            <a:r>
              <a:rPr lang="zh-CN" altLang="en-US" b="1" spc="-107" dirty="0">
                <a:solidFill>
                  <a:srgbClr val="C00000"/>
                </a:solidFill>
              </a:rPr>
              <a:t> </a:t>
            </a:r>
            <a:r>
              <a:rPr lang="en-US" altLang="zh-CN" b="1" spc="-107" dirty="0">
                <a:solidFill>
                  <a:srgbClr val="C00000"/>
                </a:solidFill>
              </a:rPr>
              <a:t>Based</a:t>
            </a:r>
            <a:r>
              <a:rPr lang="zh-CN" altLang="en-US" b="1" spc="-107" dirty="0">
                <a:solidFill>
                  <a:srgbClr val="C00000"/>
                </a:solidFill>
              </a:rPr>
              <a:t> </a:t>
            </a:r>
            <a:r>
              <a:rPr lang="en-US" altLang="zh-CN" b="1" spc="-107" dirty="0">
                <a:solidFill>
                  <a:srgbClr val="C00000"/>
                </a:solidFill>
              </a:rPr>
              <a:t>Sequence</a:t>
            </a:r>
            <a:r>
              <a:rPr lang="zh-CN" altLang="en-US" b="1" spc="-107" dirty="0">
                <a:solidFill>
                  <a:srgbClr val="C00000"/>
                </a:solidFill>
              </a:rPr>
              <a:t> </a:t>
            </a:r>
            <a:r>
              <a:rPr lang="en-US" altLang="zh-CN" b="1" spc="-107" dirty="0">
                <a:solidFill>
                  <a:srgbClr val="C00000"/>
                </a:solidFill>
              </a:rPr>
              <a:t>Decoding</a:t>
            </a:r>
            <a:endParaRPr lang="zh-CN" altLang="en-US" b="1" spc="-107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78" y="1690688"/>
            <a:ext cx="8623300" cy="1295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8214" y="3233058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context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vector</a:t>
            </a:r>
            <a:endParaRPr kumimoji="1" lang="zh-CN" altLang="en-US" dirty="0"/>
          </a:p>
        </p:txBody>
      </p:sp>
      <p:cxnSp>
        <p:nvCxnSpPr>
          <p:cNvPr id="9" name="直线箭头连接符 8"/>
          <p:cNvCxnSpPr>
            <a:endCxn id="5" idx="0"/>
          </p:cNvCxnSpPr>
          <p:nvPr/>
        </p:nvCxnSpPr>
        <p:spPr>
          <a:xfrm flipH="1">
            <a:off x="1457778" y="2514600"/>
            <a:ext cx="283936" cy="7184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809156" y="3233058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node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endParaRPr kumimoji="1" lang="zh-CN" altLang="en-US" dirty="0"/>
          </a:p>
        </p:txBody>
      </p:sp>
      <p:cxnSp>
        <p:nvCxnSpPr>
          <p:cNvPr id="11" name="直线箭头连接符 10"/>
          <p:cNvCxnSpPr>
            <a:endCxn id="10" idx="0"/>
          </p:cNvCxnSpPr>
          <p:nvPr/>
        </p:nvCxnSpPr>
        <p:spPr>
          <a:xfrm>
            <a:off x="3439886" y="2427514"/>
            <a:ext cx="368903" cy="8055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7AF346A-10A0-6742-BD16-63E156DC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08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spc="-107" dirty="0">
                <a:solidFill>
                  <a:srgbClr val="C00000"/>
                </a:solidFill>
              </a:rPr>
              <a:t>Attention</a:t>
            </a:r>
            <a:r>
              <a:rPr lang="zh-CN" altLang="en-US" b="1" spc="-107" dirty="0">
                <a:solidFill>
                  <a:srgbClr val="C00000"/>
                </a:solidFill>
              </a:rPr>
              <a:t> </a:t>
            </a:r>
            <a:r>
              <a:rPr lang="en-US" altLang="zh-CN" b="1" spc="-107" dirty="0">
                <a:solidFill>
                  <a:srgbClr val="C00000"/>
                </a:solidFill>
              </a:rPr>
              <a:t>Based</a:t>
            </a:r>
            <a:r>
              <a:rPr lang="zh-CN" altLang="en-US" b="1" spc="-107" dirty="0">
                <a:solidFill>
                  <a:srgbClr val="C00000"/>
                </a:solidFill>
              </a:rPr>
              <a:t> </a:t>
            </a:r>
            <a:r>
              <a:rPr lang="en-US" altLang="zh-CN" b="1" spc="-107" dirty="0">
                <a:solidFill>
                  <a:srgbClr val="C00000"/>
                </a:solidFill>
              </a:rPr>
              <a:t>Sequence</a:t>
            </a:r>
            <a:r>
              <a:rPr lang="zh-CN" altLang="en-US" b="1" spc="-107" dirty="0">
                <a:solidFill>
                  <a:srgbClr val="C00000"/>
                </a:solidFill>
              </a:rPr>
              <a:t> </a:t>
            </a:r>
            <a:r>
              <a:rPr lang="en-US" altLang="zh-CN" b="1" spc="-107" dirty="0">
                <a:solidFill>
                  <a:srgbClr val="C00000"/>
                </a:solidFill>
              </a:rPr>
              <a:t>Decoding</a:t>
            </a:r>
            <a:endParaRPr lang="zh-CN" altLang="en-US" b="1" spc="-107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78" y="1690688"/>
            <a:ext cx="8623300" cy="1295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8214" y="3233058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context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vector</a:t>
            </a:r>
            <a:endParaRPr kumimoji="1" lang="zh-CN" altLang="en-US" dirty="0"/>
          </a:p>
        </p:txBody>
      </p:sp>
      <p:cxnSp>
        <p:nvCxnSpPr>
          <p:cNvPr id="9" name="直线箭头连接符 8"/>
          <p:cNvCxnSpPr>
            <a:endCxn id="5" idx="0"/>
          </p:cNvCxnSpPr>
          <p:nvPr/>
        </p:nvCxnSpPr>
        <p:spPr>
          <a:xfrm flipH="1">
            <a:off x="1457778" y="2514600"/>
            <a:ext cx="283936" cy="7184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809156" y="3233058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node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endParaRPr kumimoji="1" lang="zh-CN" altLang="en-US" dirty="0"/>
          </a:p>
        </p:txBody>
      </p:sp>
      <p:cxnSp>
        <p:nvCxnSpPr>
          <p:cNvPr id="11" name="直线箭头连接符 10"/>
          <p:cNvCxnSpPr>
            <a:endCxn id="10" idx="0"/>
          </p:cNvCxnSpPr>
          <p:nvPr/>
        </p:nvCxnSpPr>
        <p:spPr>
          <a:xfrm>
            <a:off x="3439886" y="2427514"/>
            <a:ext cx="368903" cy="8055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000995" y="3866949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attention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weights</a:t>
            </a:r>
            <a:endParaRPr kumimoji="1" lang="zh-CN" altLang="en-US" dirty="0"/>
          </a:p>
        </p:txBody>
      </p:sp>
      <p:cxnSp>
        <p:nvCxnSpPr>
          <p:cNvPr id="15" name="直线箭头连接符 14"/>
          <p:cNvCxnSpPr/>
          <p:nvPr/>
        </p:nvCxnSpPr>
        <p:spPr>
          <a:xfrm>
            <a:off x="4808421" y="2427514"/>
            <a:ext cx="20089" cy="15131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768693" y="3847698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alignment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endParaRPr kumimoji="1" lang="zh-CN" altLang="en-US" dirty="0"/>
          </a:p>
        </p:txBody>
      </p:sp>
      <p:cxnSp>
        <p:nvCxnSpPr>
          <p:cNvPr id="13" name="直线箭头连接符 12"/>
          <p:cNvCxnSpPr/>
          <p:nvPr/>
        </p:nvCxnSpPr>
        <p:spPr>
          <a:xfrm>
            <a:off x="8360462" y="2353834"/>
            <a:ext cx="20089" cy="15131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49FC71-8A02-1147-97B2-7B76F591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27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spc="-107" dirty="0">
                <a:solidFill>
                  <a:srgbClr val="C00000"/>
                </a:solidFill>
              </a:rPr>
              <a:t>Attention</a:t>
            </a:r>
            <a:r>
              <a:rPr lang="zh-CN" altLang="en-US" b="1" spc="-107" dirty="0">
                <a:solidFill>
                  <a:srgbClr val="C00000"/>
                </a:solidFill>
              </a:rPr>
              <a:t> </a:t>
            </a:r>
            <a:r>
              <a:rPr lang="en-US" altLang="zh-CN" b="1" spc="-107" dirty="0">
                <a:solidFill>
                  <a:srgbClr val="C00000"/>
                </a:solidFill>
              </a:rPr>
              <a:t>Based</a:t>
            </a:r>
            <a:r>
              <a:rPr lang="zh-CN" altLang="en-US" b="1" spc="-107" dirty="0">
                <a:solidFill>
                  <a:srgbClr val="C00000"/>
                </a:solidFill>
              </a:rPr>
              <a:t> </a:t>
            </a:r>
            <a:r>
              <a:rPr lang="en-US" altLang="zh-CN" b="1" spc="-107" dirty="0">
                <a:solidFill>
                  <a:srgbClr val="C00000"/>
                </a:solidFill>
              </a:rPr>
              <a:t>Sequence</a:t>
            </a:r>
            <a:r>
              <a:rPr lang="zh-CN" altLang="en-US" b="1" spc="-107" dirty="0">
                <a:solidFill>
                  <a:srgbClr val="C00000"/>
                </a:solidFill>
              </a:rPr>
              <a:t> </a:t>
            </a:r>
            <a:r>
              <a:rPr lang="en-US" altLang="zh-CN" b="1" spc="-107" dirty="0">
                <a:solidFill>
                  <a:srgbClr val="C00000"/>
                </a:solidFill>
              </a:rPr>
              <a:t>Decoding</a:t>
            </a:r>
            <a:endParaRPr lang="zh-CN" altLang="en-US" b="1" spc="-107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78" y="1690688"/>
            <a:ext cx="8623300" cy="1295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8214" y="3233058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context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vector</a:t>
            </a:r>
            <a:endParaRPr kumimoji="1" lang="zh-CN" altLang="en-US" dirty="0"/>
          </a:p>
        </p:txBody>
      </p:sp>
      <p:cxnSp>
        <p:nvCxnSpPr>
          <p:cNvPr id="9" name="直线箭头连接符 8"/>
          <p:cNvCxnSpPr>
            <a:endCxn id="5" idx="0"/>
          </p:cNvCxnSpPr>
          <p:nvPr/>
        </p:nvCxnSpPr>
        <p:spPr>
          <a:xfrm flipH="1">
            <a:off x="1457778" y="2514600"/>
            <a:ext cx="283936" cy="7184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809156" y="3233058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node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endParaRPr kumimoji="1" lang="zh-CN" altLang="en-US" dirty="0"/>
          </a:p>
        </p:txBody>
      </p:sp>
      <p:cxnSp>
        <p:nvCxnSpPr>
          <p:cNvPr id="11" name="直线箭头连接符 10"/>
          <p:cNvCxnSpPr>
            <a:endCxn id="10" idx="0"/>
          </p:cNvCxnSpPr>
          <p:nvPr/>
        </p:nvCxnSpPr>
        <p:spPr>
          <a:xfrm>
            <a:off x="3439886" y="2427514"/>
            <a:ext cx="368903" cy="8055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000995" y="3866949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attention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weights</a:t>
            </a:r>
            <a:endParaRPr kumimoji="1" lang="zh-CN" altLang="en-US" dirty="0"/>
          </a:p>
        </p:txBody>
      </p:sp>
      <p:cxnSp>
        <p:nvCxnSpPr>
          <p:cNvPr id="15" name="直线箭头连接符 14"/>
          <p:cNvCxnSpPr/>
          <p:nvPr/>
        </p:nvCxnSpPr>
        <p:spPr>
          <a:xfrm>
            <a:off x="4808421" y="2427514"/>
            <a:ext cx="20089" cy="15131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768693" y="3847698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alignment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endParaRPr kumimoji="1" lang="zh-CN" altLang="en-US" dirty="0"/>
          </a:p>
        </p:txBody>
      </p:sp>
      <p:cxnSp>
        <p:nvCxnSpPr>
          <p:cNvPr id="13" name="直线箭头连接符 12"/>
          <p:cNvCxnSpPr/>
          <p:nvPr/>
        </p:nvCxnSpPr>
        <p:spPr>
          <a:xfrm>
            <a:off x="8360462" y="2353834"/>
            <a:ext cx="20089" cy="15131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内容占位符 2"/>
          <p:cNvSpPr>
            <a:spLocks noGrp="1"/>
          </p:cNvSpPr>
          <p:nvPr>
            <p:ph idx="1"/>
          </p:nvPr>
        </p:nvSpPr>
        <p:spPr>
          <a:xfrm>
            <a:off x="838200" y="4463999"/>
            <a:ext cx="10755086" cy="1712963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Objective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Function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11" y="5117142"/>
            <a:ext cx="4089400" cy="838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E4DD36-978E-FE43-B8F9-DDCF37B95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27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21D18F-031A-8D45-827D-0B657BBF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Graph Attention Network (GAT)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414D25-3915-B642-A436-AD2FAD93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419E-54D6-8648-ABFB-BEF58E3E877E}" type="slidenum">
              <a:rPr lang="en-US" smtClean="0"/>
              <a:t>36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12BF642A-A99A-E944-87EC-29E7A27ACADC}"/>
              </a:ext>
            </a:extLst>
          </p:cNvPr>
          <p:cNvSpPr txBox="1">
            <a:spLocks/>
          </p:cNvSpPr>
          <p:nvPr/>
        </p:nvSpPr>
        <p:spPr>
          <a:xfrm>
            <a:off x="697523" y="1592837"/>
            <a:ext cx="8166596" cy="869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Key idea</a:t>
            </a:r>
            <a:r>
              <a:rPr lang="en-US" dirty="0"/>
              <a:t>: </a:t>
            </a:r>
            <a:r>
              <a:rPr lang="en-US" sz="2700" dirty="0"/>
              <a:t>dynamically learn the weights (attention scores) on the edges when performing message passing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9D24BB-F5FB-034F-B732-BE52E9528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72" y="2709069"/>
            <a:ext cx="61087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05CD61-4044-5A4C-8AA7-AC874ED1F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816" y="3832592"/>
            <a:ext cx="7098323" cy="960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0C4525-2D89-9945-8554-B4049D2EF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672" y="4956115"/>
            <a:ext cx="5854700" cy="88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C818D0E-3991-A440-80C8-CB4A0D042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1672" y="5850788"/>
            <a:ext cx="6108700" cy="1022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0F32C90-D193-F349-A365-551A0EB5FEBC}"/>
              </a:ext>
            </a:extLst>
          </p:cNvPr>
          <p:cNvSpPr txBox="1"/>
          <p:nvPr/>
        </p:nvSpPr>
        <p:spPr>
          <a:xfrm>
            <a:off x="197191" y="2599769"/>
            <a:ext cx="1461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Weighted sum </a:t>
            </a:r>
            <a:r>
              <a:rPr lang="en-US" dirty="0"/>
              <a:t>of node embeddings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0B396B-458C-0648-9C79-9CBD11204813}"/>
              </a:ext>
            </a:extLst>
          </p:cNvPr>
          <p:cNvSpPr txBox="1"/>
          <p:nvPr/>
        </p:nvSpPr>
        <p:spPr>
          <a:xfrm>
            <a:off x="179606" y="3817658"/>
            <a:ext cx="1461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Learned </a:t>
            </a:r>
            <a:r>
              <a:rPr lang="en-US" dirty="0">
                <a:solidFill>
                  <a:srgbClr val="00B0F0"/>
                </a:solidFill>
              </a:rPr>
              <a:t>local weights</a:t>
            </a:r>
            <a:r>
              <a:rPr lang="en-US" dirty="0"/>
              <a:t> with self-attention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98322F-31E8-6F45-B701-066086292C4A}"/>
              </a:ext>
            </a:extLst>
          </p:cNvPr>
          <p:cNvSpPr txBox="1"/>
          <p:nvPr/>
        </p:nvSpPr>
        <p:spPr>
          <a:xfrm>
            <a:off x="179605" y="4927107"/>
            <a:ext cx="1461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Intermediate</a:t>
            </a:r>
            <a:r>
              <a:rPr lang="en-US" dirty="0"/>
              <a:t> node embeddings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D47E968-7B96-4D4C-B15D-943BDB368BA0}"/>
              </a:ext>
            </a:extLst>
          </p:cNvPr>
          <p:cNvSpPr txBox="1"/>
          <p:nvPr/>
        </p:nvSpPr>
        <p:spPr>
          <a:xfrm>
            <a:off x="179604" y="6033184"/>
            <a:ext cx="146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Final</a:t>
            </a:r>
            <a:r>
              <a:rPr lang="en-US" dirty="0"/>
              <a:t> node embeddings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CEBAA7D-26FE-974B-BBBA-F82FBFB536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3882" y="1706024"/>
            <a:ext cx="3492500" cy="22542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5958E3-507B-8B4C-9DDF-68C7104614E9}"/>
              </a:ext>
            </a:extLst>
          </p:cNvPr>
          <p:cNvSpPr txBox="1"/>
          <p:nvPr/>
        </p:nvSpPr>
        <p:spPr>
          <a:xfrm>
            <a:off x="9064573" y="4199951"/>
            <a:ext cx="258455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GAT in NLP Tasks: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Text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Question Answering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Knowledge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Semantic parsing</a:t>
            </a:r>
          </a:p>
        </p:txBody>
      </p:sp>
    </p:spTree>
    <p:extLst>
      <p:ext uri="{BB962C8B-B14F-4D97-AF65-F5344CB8AC3E}">
        <p14:creationId xmlns:p14="http://schemas.microsoft.com/office/powerpoint/2010/main" val="1028440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0"/>
          <p:cNvSpPr/>
          <p:nvPr/>
        </p:nvSpPr>
        <p:spPr>
          <a:xfrm>
            <a:off x="431800" y="3814354"/>
            <a:ext cx="1190625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Baghdad, a cameraman </a:t>
            </a:r>
            <a:r>
              <a:rPr lang="en-US" sz="20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died</a:t>
            </a:r>
            <a:r>
              <a:rPr lang="en-US" sz="20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 a   combat  tank </a:t>
            </a:r>
            <a:r>
              <a:rPr lang="en-US" sz="2000" b="1" i="0" u="none" strike="noStrike" cap="none">
                <a:solidFill>
                  <a:srgbClr val="990033"/>
                </a:solidFill>
                <a:latin typeface="Calibri"/>
                <a:ea typeface="Calibri"/>
                <a:cs typeface="Calibri"/>
                <a:sym typeface="Calibri"/>
              </a:rPr>
              <a:t>fired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the Palestine Hotel. </a:t>
            </a:r>
            <a:endParaRPr/>
          </a:p>
        </p:txBody>
      </p:sp>
      <p:grpSp>
        <p:nvGrpSpPr>
          <p:cNvPr id="308" name="Google Shape;308;p70"/>
          <p:cNvGrpSpPr/>
          <p:nvPr/>
        </p:nvGrpSpPr>
        <p:grpSpPr>
          <a:xfrm>
            <a:off x="1758951" y="2157004"/>
            <a:ext cx="6832600" cy="1728788"/>
            <a:chOff x="1331640" y="2994788"/>
            <a:chExt cx="5400501" cy="1730356"/>
          </a:xfrm>
        </p:grpSpPr>
        <p:sp>
          <p:nvSpPr>
            <p:cNvPr id="309" name="Google Shape;309;p70"/>
            <p:cNvSpPr/>
            <p:nvPr/>
          </p:nvSpPr>
          <p:spPr>
            <a:xfrm>
              <a:off x="1331640" y="3357066"/>
              <a:ext cx="5400501" cy="1368078"/>
            </a:xfrm>
            <a:custGeom>
              <a:avLst/>
              <a:gdLst/>
              <a:ahLst/>
              <a:cxnLst/>
              <a:rect l="l" t="t" r="r" b="b"/>
              <a:pathLst>
                <a:path w="1089" h="272" extrusionOk="0">
                  <a:moveTo>
                    <a:pt x="0" y="272"/>
                  </a:moveTo>
                  <a:cubicBezTo>
                    <a:pt x="182" y="136"/>
                    <a:pt x="364" y="0"/>
                    <a:pt x="545" y="0"/>
                  </a:cubicBezTo>
                  <a:cubicBezTo>
                    <a:pt x="726" y="0"/>
                    <a:pt x="998" y="227"/>
                    <a:pt x="1089" y="272"/>
                  </a:cubicBezTo>
                </a:path>
              </a:pathLst>
            </a:custGeom>
            <a:noFill/>
            <a:ln w="12700" cap="flat" cmpd="sng">
              <a:solidFill>
                <a:srgbClr val="8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70"/>
            <p:cNvSpPr/>
            <p:nvPr/>
          </p:nvSpPr>
          <p:spPr>
            <a:xfrm>
              <a:off x="3697287" y="2994788"/>
              <a:ext cx="834835" cy="370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</p:grpSp>
      <p:grpSp>
        <p:nvGrpSpPr>
          <p:cNvPr id="311" name="Google Shape;311;p70"/>
          <p:cNvGrpSpPr/>
          <p:nvPr/>
        </p:nvGrpSpPr>
        <p:grpSpPr>
          <a:xfrm>
            <a:off x="1758951" y="2806292"/>
            <a:ext cx="2800349" cy="1079500"/>
            <a:chOff x="1331640" y="3644896"/>
            <a:chExt cx="3240658" cy="1080248"/>
          </a:xfrm>
        </p:grpSpPr>
        <p:sp>
          <p:nvSpPr>
            <p:cNvPr id="312" name="Google Shape;312;p70"/>
            <p:cNvSpPr/>
            <p:nvPr/>
          </p:nvSpPr>
          <p:spPr>
            <a:xfrm>
              <a:off x="1331640" y="3934021"/>
              <a:ext cx="3240658" cy="791123"/>
            </a:xfrm>
            <a:custGeom>
              <a:avLst/>
              <a:gdLst/>
              <a:ahLst/>
              <a:cxnLst/>
              <a:rect l="l" t="t" r="r" b="b"/>
              <a:pathLst>
                <a:path w="1089" h="272" extrusionOk="0">
                  <a:moveTo>
                    <a:pt x="0" y="272"/>
                  </a:moveTo>
                  <a:cubicBezTo>
                    <a:pt x="182" y="136"/>
                    <a:pt x="364" y="0"/>
                    <a:pt x="545" y="0"/>
                  </a:cubicBezTo>
                  <a:cubicBezTo>
                    <a:pt x="726" y="0"/>
                    <a:pt x="998" y="227"/>
                    <a:pt x="1089" y="272"/>
                  </a:cubicBezTo>
                </a:path>
              </a:pathLst>
            </a:custGeom>
            <a:noFill/>
            <a:ln w="1270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70"/>
            <p:cNvSpPr/>
            <p:nvPr/>
          </p:nvSpPr>
          <p:spPr>
            <a:xfrm>
              <a:off x="2350623" y="3644896"/>
              <a:ext cx="1222289" cy="3701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place</a:t>
              </a:r>
              <a:endParaRPr/>
            </a:p>
          </p:txBody>
        </p:sp>
      </p:grpSp>
      <p:grpSp>
        <p:nvGrpSpPr>
          <p:cNvPr id="314" name="Google Shape;314;p70"/>
          <p:cNvGrpSpPr/>
          <p:nvPr/>
        </p:nvGrpSpPr>
        <p:grpSpPr>
          <a:xfrm>
            <a:off x="3486151" y="3093630"/>
            <a:ext cx="1219200" cy="792163"/>
            <a:chOff x="2627610" y="3931729"/>
            <a:chExt cx="2206344" cy="793415"/>
          </a:xfrm>
        </p:grpSpPr>
        <p:sp>
          <p:nvSpPr>
            <p:cNvPr id="315" name="Google Shape;315;p70"/>
            <p:cNvSpPr/>
            <p:nvPr/>
          </p:nvSpPr>
          <p:spPr>
            <a:xfrm>
              <a:off x="2627610" y="4294251"/>
              <a:ext cx="1945873" cy="430893"/>
            </a:xfrm>
            <a:custGeom>
              <a:avLst/>
              <a:gdLst/>
              <a:ahLst/>
              <a:cxnLst/>
              <a:rect l="l" t="t" r="r" b="b"/>
              <a:pathLst>
                <a:path w="1089" h="272" extrusionOk="0">
                  <a:moveTo>
                    <a:pt x="0" y="272"/>
                  </a:moveTo>
                  <a:cubicBezTo>
                    <a:pt x="182" y="136"/>
                    <a:pt x="364" y="0"/>
                    <a:pt x="545" y="0"/>
                  </a:cubicBezTo>
                  <a:cubicBezTo>
                    <a:pt x="726" y="0"/>
                    <a:pt x="998" y="227"/>
                    <a:pt x="1089" y="272"/>
                  </a:cubicBezTo>
                </a:path>
              </a:pathLst>
            </a:custGeom>
            <a:noFill/>
            <a:ln w="1270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70"/>
            <p:cNvSpPr/>
            <p:nvPr/>
          </p:nvSpPr>
          <p:spPr>
            <a:xfrm>
              <a:off x="2834455" y="3931729"/>
              <a:ext cx="1999499" cy="370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victim</a:t>
              </a:r>
              <a:endParaRPr/>
            </a:p>
          </p:txBody>
        </p:sp>
      </p:grpSp>
      <p:grpSp>
        <p:nvGrpSpPr>
          <p:cNvPr id="317" name="Google Shape;317;p70"/>
          <p:cNvGrpSpPr/>
          <p:nvPr/>
        </p:nvGrpSpPr>
        <p:grpSpPr>
          <a:xfrm>
            <a:off x="3486151" y="2877730"/>
            <a:ext cx="5105400" cy="1008063"/>
            <a:chOff x="2627784" y="4187485"/>
            <a:chExt cx="4104357" cy="537659"/>
          </a:xfrm>
        </p:grpSpPr>
        <p:sp>
          <p:nvSpPr>
            <p:cNvPr id="318" name="Google Shape;318;p70"/>
            <p:cNvSpPr/>
            <p:nvPr/>
          </p:nvSpPr>
          <p:spPr>
            <a:xfrm>
              <a:off x="2627784" y="4365293"/>
              <a:ext cx="4104357" cy="359851"/>
            </a:xfrm>
            <a:custGeom>
              <a:avLst/>
              <a:gdLst/>
              <a:ahLst/>
              <a:cxnLst/>
              <a:rect l="l" t="t" r="r" b="b"/>
              <a:pathLst>
                <a:path w="1089" h="272" extrusionOk="0">
                  <a:moveTo>
                    <a:pt x="0" y="272"/>
                  </a:moveTo>
                  <a:cubicBezTo>
                    <a:pt x="182" y="136"/>
                    <a:pt x="364" y="0"/>
                    <a:pt x="545" y="0"/>
                  </a:cubicBezTo>
                  <a:cubicBezTo>
                    <a:pt x="726" y="0"/>
                    <a:pt x="998" y="227"/>
                    <a:pt x="1089" y="272"/>
                  </a:cubicBezTo>
                </a:path>
              </a:pathLst>
            </a:custGeom>
            <a:noFill/>
            <a:ln w="12700" cap="flat" cmpd="sng">
              <a:solidFill>
                <a:srgbClr val="8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70"/>
            <p:cNvSpPr/>
            <p:nvPr/>
          </p:nvSpPr>
          <p:spPr>
            <a:xfrm>
              <a:off x="4300496" y="4187485"/>
              <a:ext cx="888256" cy="197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target</a:t>
              </a:r>
              <a:endParaRPr/>
            </a:p>
          </p:txBody>
        </p:sp>
      </p:grpSp>
      <p:grpSp>
        <p:nvGrpSpPr>
          <p:cNvPr id="320" name="Google Shape;320;p70"/>
          <p:cNvGrpSpPr/>
          <p:nvPr/>
        </p:nvGrpSpPr>
        <p:grpSpPr>
          <a:xfrm>
            <a:off x="8591551" y="3238092"/>
            <a:ext cx="2497667" cy="647700"/>
            <a:chOff x="6732240" y="4075430"/>
            <a:chExt cx="1296045" cy="649714"/>
          </a:xfrm>
        </p:grpSpPr>
        <p:sp>
          <p:nvSpPr>
            <p:cNvPr id="321" name="Google Shape;321;p70"/>
            <p:cNvSpPr/>
            <p:nvPr/>
          </p:nvSpPr>
          <p:spPr>
            <a:xfrm>
              <a:off x="6732240" y="4366845"/>
              <a:ext cx="1296045" cy="358299"/>
            </a:xfrm>
            <a:custGeom>
              <a:avLst/>
              <a:gdLst/>
              <a:ahLst/>
              <a:cxnLst/>
              <a:rect l="l" t="t" r="r" b="b"/>
              <a:pathLst>
                <a:path w="1089" h="272" extrusionOk="0">
                  <a:moveTo>
                    <a:pt x="0" y="272"/>
                  </a:moveTo>
                  <a:cubicBezTo>
                    <a:pt x="182" y="136"/>
                    <a:pt x="364" y="0"/>
                    <a:pt x="545" y="0"/>
                  </a:cubicBezTo>
                  <a:cubicBezTo>
                    <a:pt x="726" y="0"/>
                    <a:pt x="998" y="227"/>
                    <a:pt x="1089" y="272"/>
                  </a:cubicBezTo>
                </a:path>
              </a:pathLst>
            </a:custGeom>
            <a:noFill/>
            <a:ln w="12700" cap="flat" cmpd="sng">
              <a:solidFill>
                <a:srgbClr val="8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70"/>
            <p:cNvSpPr/>
            <p:nvPr/>
          </p:nvSpPr>
          <p:spPr>
            <a:xfrm>
              <a:off x="7203429" y="4075430"/>
              <a:ext cx="573335" cy="371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target</a:t>
              </a:r>
              <a:endParaRPr/>
            </a:p>
          </p:txBody>
        </p:sp>
      </p:grpSp>
      <p:grpSp>
        <p:nvGrpSpPr>
          <p:cNvPr id="323" name="Google Shape;323;p70"/>
          <p:cNvGrpSpPr/>
          <p:nvPr/>
        </p:nvGrpSpPr>
        <p:grpSpPr>
          <a:xfrm>
            <a:off x="7344834" y="3238092"/>
            <a:ext cx="1773767" cy="647700"/>
            <a:chOff x="5794113" y="4075472"/>
            <a:chExt cx="1366925" cy="649672"/>
          </a:xfrm>
        </p:grpSpPr>
        <p:sp>
          <p:nvSpPr>
            <p:cNvPr id="324" name="Google Shape;324;p70"/>
            <p:cNvSpPr/>
            <p:nvPr/>
          </p:nvSpPr>
          <p:spPr>
            <a:xfrm>
              <a:off x="5867516" y="4365277"/>
              <a:ext cx="888990" cy="359867"/>
            </a:xfrm>
            <a:custGeom>
              <a:avLst/>
              <a:gdLst/>
              <a:ahLst/>
              <a:cxnLst/>
              <a:rect l="l" t="t" r="r" b="b"/>
              <a:pathLst>
                <a:path w="1089" h="272" extrusionOk="0">
                  <a:moveTo>
                    <a:pt x="0" y="272"/>
                  </a:moveTo>
                  <a:cubicBezTo>
                    <a:pt x="182" y="136"/>
                    <a:pt x="364" y="0"/>
                    <a:pt x="545" y="0"/>
                  </a:cubicBezTo>
                  <a:cubicBezTo>
                    <a:pt x="726" y="0"/>
                    <a:pt x="998" y="227"/>
                    <a:pt x="1089" y="272"/>
                  </a:cubicBezTo>
                </a:path>
              </a:pathLst>
            </a:custGeom>
            <a:noFill/>
            <a:ln w="12700" cap="flat" cmpd="sng">
              <a:solidFill>
                <a:srgbClr val="8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70"/>
            <p:cNvSpPr/>
            <p:nvPr/>
          </p:nvSpPr>
          <p:spPr>
            <a:xfrm>
              <a:off x="5794113" y="4075472"/>
              <a:ext cx="1366925" cy="371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instrument</a:t>
              </a:r>
              <a:endParaRPr/>
            </a:p>
          </p:txBody>
        </p:sp>
      </p:grpSp>
      <p:grpSp>
        <p:nvGrpSpPr>
          <p:cNvPr id="326" name="Google Shape;326;p70"/>
          <p:cNvGrpSpPr/>
          <p:nvPr/>
        </p:nvGrpSpPr>
        <p:grpSpPr>
          <a:xfrm>
            <a:off x="4559300" y="3228568"/>
            <a:ext cx="2880784" cy="657225"/>
            <a:chOff x="4572000" y="4065846"/>
            <a:chExt cx="1296045" cy="658033"/>
          </a:xfrm>
        </p:grpSpPr>
        <p:sp>
          <p:nvSpPr>
            <p:cNvPr id="327" name="Google Shape;327;p70"/>
            <p:cNvSpPr/>
            <p:nvPr/>
          </p:nvSpPr>
          <p:spPr>
            <a:xfrm>
              <a:off x="4572000" y="4364663"/>
              <a:ext cx="1296045" cy="359216"/>
            </a:xfrm>
            <a:custGeom>
              <a:avLst/>
              <a:gdLst/>
              <a:ahLst/>
              <a:cxnLst/>
              <a:rect l="l" t="t" r="r" b="b"/>
              <a:pathLst>
                <a:path w="1089" h="272" extrusionOk="0">
                  <a:moveTo>
                    <a:pt x="0" y="272"/>
                  </a:moveTo>
                  <a:cubicBezTo>
                    <a:pt x="182" y="136"/>
                    <a:pt x="364" y="0"/>
                    <a:pt x="545" y="0"/>
                  </a:cubicBezTo>
                  <a:cubicBezTo>
                    <a:pt x="726" y="0"/>
                    <a:pt x="998" y="227"/>
                    <a:pt x="1089" y="272"/>
                  </a:cubicBezTo>
                </a:path>
              </a:pathLst>
            </a:custGeom>
            <a:noFill/>
            <a:ln w="12700" cap="flat" cmpd="sng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70"/>
            <p:cNvSpPr/>
            <p:nvPr/>
          </p:nvSpPr>
          <p:spPr>
            <a:xfrm>
              <a:off x="4874823" y="4065846"/>
              <a:ext cx="797054" cy="370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instrument</a:t>
              </a:r>
              <a:endParaRPr/>
            </a:p>
          </p:txBody>
        </p:sp>
      </p:grpSp>
      <p:grpSp>
        <p:nvGrpSpPr>
          <p:cNvPr id="329" name="Google Shape;329;p70"/>
          <p:cNvGrpSpPr/>
          <p:nvPr/>
        </p:nvGrpSpPr>
        <p:grpSpPr>
          <a:xfrm>
            <a:off x="1007534" y="4227104"/>
            <a:ext cx="960967" cy="306388"/>
            <a:chOff x="683568" y="4941168"/>
            <a:chExt cx="720179" cy="307777"/>
          </a:xfrm>
        </p:grpSpPr>
        <p:cxnSp>
          <p:nvCxnSpPr>
            <p:cNvPr id="330" name="Google Shape;330;p70"/>
            <p:cNvCxnSpPr/>
            <p:nvPr/>
          </p:nvCxnSpPr>
          <p:spPr>
            <a:xfrm>
              <a:off x="683568" y="4941168"/>
              <a:ext cx="720179" cy="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1" name="Google Shape;331;p70"/>
            <p:cNvSpPr txBox="1"/>
            <p:nvPr/>
          </p:nvSpPr>
          <p:spPr>
            <a:xfrm>
              <a:off x="683568" y="4941168"/>
              <a:ext cx="7200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99FF"/>
                  </a:solidFill>
                  <a:latin typeface="Arial"/>
                  <a:ea typeface="Arial"/>
                  <a:cs typeface="Arial"/>
                  <a:sym typeface="Arial"/>
                </a:rPr>
                <a:t>LOC</a:t>
              </a:r>
              <a:endParaRPr sz="1400" b="0" i="0" u="none" strike="noStrike" cap="none">
                <a:solidFill>
                  <a:srgbClr val="0099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70"/>
          <p:cNvGrpSpPr/>
          <p:nvPr/>
        </p:nvGrpSpPr>
        <p:grpSpPr>
          <a:xfrm>
            <a:off x="4176184" y="4236630"/>
            <a:ext cx="1344083" cy="1089025"/>
            <a:chOff x="4284618" y="4941168"/>
            <a:chExt cx="1008112" cy="1089412"/>
          </a:xfrm>
        </p:grpSpPr>
        <p:cxnSp>
          <p:nvCxnSpPr>
            <p:cNvPr id="333" name="Google Shape;333;p70"/>
            <p:cNvCxnSpPr/>
            <p:nvPr/>
          </p:nvCxnSpPr>
          <p:spPr>
            <a:xfrm>
              <a:off x="4571969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FF66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34" name="Google Shape;334;p70"/>
            <p:cNvSpPr txBox="1"/>
            <p:nvPr/>
          </p:nvSpPr>
          <p:spPr>
            <a:xfrm>
              <a:off x="4284618" y="5661248"/>
              <a:ext cx="10081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Die</a:t>
              </a:r>
              <a:endParaRPr/>
            </a:p>
          </p:txBody>
        </p:sp>
      </p:grpSp>
      <p:grpSp>
        <p:nvGrpSpPr>
          <p:cNvPr id="335" name="Google Shape;335;p70"/>
          <p:cNvGrpSpPr/>
          <p:nvPr/>
        </p:nvGrpSpPr>
        <p:grpSpPr>
          <a:xfrm>
            <a:off x="8015817" y="4236630"/>
            <a:ext cx="1344083" cy="1089025"/>
            <a:chOff x="4211960" y="4941168"/>
            <a:chExt cx="1008112" cy="1089412"/>
          </a:xfrm>
        </p:grpSpPr>
        <p:cxnSp>
          <p:nvCxnSpPr>
            <p:cNvPr id="336" name="Google Shape;336;p70"/>
            <p:cNvCxnSpPr/>
            <p:nvPr/>
          </p:nvCxnSpPr>
          <p:spPr>
            <a:xfrm>
              <a:off x="4572340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37" name="Google Shape;337;p70"/>
            <p:cNvSpPr txBox="1"/>
            <p:nvPr/>
          </p:nvSpPr>
          <p:spPr>
            <a:xfrm>
              <a:off x="4211960" y="5661248"/>
              <a:ext cx="10081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800000"/>
                  </a:solidFill>
                  <a:latin typeface="Arial"/>
                  <a:ea typeface="Arial"/>
                  <a:cs typeface="Arial"/>
                  <a:sym typeface="Arial"/>
                </a:rPr>
                <a:t>Attack</a:t>
              </a:r>
              <a:endParaRPr/>
            </a:p>
          </p:txBody>
        </p:sp>
      </p:grpSp>
      <p:grpSp>
        <p:nvGrpSpPr>
          <p:cNvPr id="338" name="Google Shape;338;p70"/>
          <p:cNvGrpSpPr/>
          <p:nvPr/>
        </p:nvGrpSpPr>
        <p:grpSpPr>
          <a:xfrm>
            <a:off x="239185" y="4236630"/>
            <a:ext cx="1248833" cy="1089025"/>
            <a:chOff x="4211960" y="4941168"/>
            <a:chExt cx="936104" cy="1089412"/>
          </a:xfrm>
        </p:grpSpPr>
        <p:cxnSp>
          <p:nvCxnSpPr>
            <p:cNvPr id="339" name="Google Shape;339;p70"/>
            <p:cNvCxnSpPr/>
            <p:nvPr/>
          </p:nvCxnSpPr>
          <p:spPr>
            <a:xfrm>
              <a:off x="4572122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40" name="Google Shape;340;p70"/>
            <p:cNvSpPr txBox="1"/>
            <p:nvPr/>
          </p:nvSpPr>
          <p:spPr>
            <a:xfrm>
              <a:off x="4211960" y="5660562"/>
              <a:ext cx="936104" cy="3700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5A5A5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41" name="Google Shape;341;p70"/>
          <p:cNvGrpSpPr/>
          <p:nvPr/>
        </p:nvGrpSpPr>
        <p:grpSpPr>
          <a:xfrm>
            <a:off x="912285" y="4236630"/>
            <a:ext cx="1246716" cy="1089025"/>
            <a:chOff x="4211960" y="4941168"/>
            <a:chExt cx="936104" cy="1089412"/>
          </a:xfrm>
        </p:grpSpPr>
        <p:cxnSp>
          <p:nvCxnSpPr>
            <p:cNvPr id="342" name="Google Shape;342;p70"/>
            <p:cNvCxnSpPr/>
            <p:nvPr/>
          </p:nvCxnSpPr>
          <p:spPr>
            <a:xfrm>
              <a:off x="4572733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43" name="Google Shape;343;p70"/>
            <p:cNvSpPr txBox="1"/>
            <p:nvPr/>
          </p:nvSpPr>
          <p:spPr>
            <a:xfrm>
              <a:off x="4211960" y="5660562"/>
              <a:ext cx="936104" cy="3700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6A6A6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44" name="Google Shape;344;p70"/>
          <p:cNvGrpSpPr/>
          <p:nvPr/>
        </p:nvGrpSpPr>
        <p:grpSpPr>
          <a:xfrm>
            <a:off x="1871134" y="4236630"/>
            <a:ext cx="1246717" cy="1089025"/>
            <a:chOff x="4211960" y="4941168"/>
            <a:chExt cx="936104" cy="1089412"/>
          </a:xfrm>
        </p:grpSpPr>
        <p:cxnSp>
          <p:nvCxnSpPr>
            <p:cNvPr id="345" name="Google Shape;345;p70"/>
            <p:cNvCxnSpPr/>
            <p:nvPr/>
          </p:nvCxnSpPr>
          <p:spPr>
            <a:xfrm>
              <a:off x="4572734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46" name="Google Shape;346;p70"/>
            <p:cNvSpPr txBox="1"/>
            <p:nvPr/>
          </p:nvSpPr>
          <p:spPr>
            <a:xfrm>
              <a:off x="4211960" y="5661248"/>
              <a:ext cx="9361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6A6A6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47" name="Google Shape;347;p70"/>
          <p:cNvGrpSpPr/>
          <p:nvPr/>
        </p:nvGrpSpPr>
        <p:grpSpPr>
          <a:xfrm>
            <a:off x="2829985" y="4236630"/>
            <a:ext cx="1248833" cy="1089025"/>
            <a:chOff x="4211960" y="4941168"/>
            <a:chExt cx="936104" cy="1089412"/>
          </a:xfrm>
        </p:grpSpPr>
        <p:cxnSp>
          <p:nvCxnSpPr>
            <p:cNvPr id="348" name="Google Shape;348;p70"/>
            <p:cNvCxnSpPr/>
            <p:nvPr/>
          </p:nvCxnSpPr>
          <p:spPr>
            <a:xfrm>
              <a:off x="4572122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49" name="Google Shape;349;p70"/>
            <p:cNvSpPr txBox="1"/>
            <p:nvPr/>
          </p:nvSpPr>
          <p:spPr>
            <a:xfrm>
              <a:off x="4211960" y="5661248"/>
              <a:ext cx="9361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6A6A6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50" name="Google Shape;350;p70"/>
          <p:cNvGrpSpPr/>
          <p:nvPr/>
        </p:nvGrpSpPr>
        <p:grpSpPr>
          <a:xfrm>
            <a:off x="4830234" y="4236630"/>
            <a:ext cx="1248833" cy="1089025"/>
            <a:chOff x="4211960" y="4941168"/>
            <a:chExt cx="936104" cy="1089412"/>
          </a:xfrm>
        </p:grpSpPr>
        <p:cxnSp>
          <p:nvCxnSpPr>
            <p:cNvPr id="351" name="Google Shape;351;p70"/>
            <p:cNvCxnSpPr/>
            <p:nvPr/>
          </p:nvCxnSpPr>
          <p:spPr>
            <a:xfrm>
              <a:off x="4572123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52" name="Google Shape;352;p70"/>
            <p:cNvSpPr txBox="1"/>
            <p:nvPr/>
          </p:nvSpPr>
          <p:spPr>
            <a:xfrm>
              <a:off x="4211960" y="5661248"/>
              <a:ext cx="9361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6A6A6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53" name="Google Shape;353;p70"/>
          <p:cNvGrpSpPr/>
          <p:nvPr/>
        </p:nvGrpSpPr>
        <p:grpSpPr>
          <a:xfrm>
            <a:off x="5422901" y="4236630"/>
            <a:ext cx="1248833" cy="1089025"/>
            <a:chOff x="4211960" y="4941168"/>
            <a:chExt cx="936104" cy="1089412"/>
          </a:xfrm>
        </p:grpSpPr>
        <p:cxnSp>
          <p:nvCxnSpPr>
            <p:cNvPr id="354" name="Google Shape;354;p70"/>
            <p:cNvCxnSpPr/>
            <p:nvPr/>
          </p:nvCxnSpPr>
          <p:spPr>
            <a:xfrm>
              <a:off x="4572123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55" name="Google Shape;355;p70"/>
            <p:cNvSpPr txBox="1"/>
            <p:nvPr/>
          </p:nvSpPr>
          <p:spPr>
            <a:xfrm>
              <a:off x="4211960" y="5661248"/>
              <a:ext cx="9361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6A6A6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56" name="Google Shape;356;p70"/>
          <p:cNvGrpSpPr/>
          <p:nvPr/>
        </p:nvGrpSpPr>
        <p:grpSpPr>
          <a:xfrm>
            <a:off x="6479118" y="4236630"/>
            <a:ext cx="1248833" cy="1089025"/>
            <a:chOff x="4211960" y="4941168"/>
            <a:chExt cx="936104" cy="1089412"/>
          </a:xfrm>
        </p:grpSpPr>
        <p:cxnSp>
          <p:nvCxnSpPr>
            <p:cNvPr id="357" name="Google Shape;357;p70"/>
            <p:cNvCxnSpPr/>
            <p:nvPr/>
          </p:nvCxnSpPr>
          <p:spPr>
            <a:xfrm>
              <a:off x="4572122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58" name="Google Shape;358;p70"/>
            <p:cNvSpPr txBox="1"/>
            <p:nvPr/>
          </p:nvSpPr>
          <p:spPr>
            <a:xfrm>
              <a:off x="4211960" y="5661248"/>
              <a:ext cx="9361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6A6A6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59" name="Google Shape;359;p70"/>
          <p:cNvGrpSpPr/>
          <p:nvPr/>
        </p:nvGrpSpPr>
        <p:grpSpPr>
          <a:xfrm>
            <a:off x="7342718" y="4236630"/>
            <a:ext cx="1248833" cy="1089025"/>
            <a:chOff x="4211960" y="4941168"/>
            <a:chExt cx="936104" cy="1089412"/>
          </a:xfrm>
        </p:grpSpPr>
        <p:cxnSp>
          <p:nvCxnSpPr>
            <p:cNvPr id="360" name="Google Shape;360;p70"/>
            <p:cNvCxnSpPr/>
            <p:nvPr/>
          </p:nvCxnSpPr>
          <p:spPr>
            <a:xfrm>
              <a:off x="4572122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61" name="Google Shape;361;p70"/>
            <p:cNvSpPr txBox="1"/>
            <p:nvPr/>
          </p:nvSpPr>
          <p:spPr>
            <a:xfrm>
              <a:off x="4211960" y="5661248"/>
              <a:ext cx="9361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6A6A6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62" name="Google Shape;362;p70"/>
          <p:cNvGrpSpPr/>
          <p:nvPr/>
        </p:nvGrpSpPr>
        <p:grpSpPr>
          <a:xfrm>
            <a:off x="8688918" y="4236630"/>
            <a:ext cx="1248833" cy="1089025"/>
            <a:chOff x="4211960" y="4941168"/>
            <a:chExt cx="936104" cy="1089412"/>
          </a:xfrm>
        </p:grpSpPr>
        <p:cxnSp>
          <p:nvCxnSpPr>
            <p:cNvPr id="363" name="Google Shape;363;p70"/>
            <p:cNvCxnSpPr/>
            <p:nvPr/>
          </p:nvCxnSpPr>
          <p:spPr>
            <a:xfrm>
              <a:off x="4572122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64" name="Google Shape;364;p70"/>
            <p:cNvSpPr txBox="1"/>
            <p:nvPr/>
          </p:nvSpPr>
          <p:spPr>
            <a:xfrm>
              <a:off x="4211960" y="5661248"/>
              <a:ext cx="9361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6A6A6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65" name="Google Shape;365;p70"/>
          <p:cNvGrpSpPr/>
          <p:nvPr/>
        </p:nvGrpSpPr>
        <p:grpSpPr>
          <a:xfrm>
            <a:off x="9072034" y="4236630"/>
            <a:ext cx="1248833" cy="1089025"/>
            <a:chOff x="4211960" y="4941168"/>
            <a:chExt cx="936104" cy="1089412"/>
          </a:xfrm>
        </p:grpSpPr>
        <p:cxnSp>
          <p:nvCxnSpPr>
            <p:cNvPr id="366" name="Google Shape;366;p70"/>
            <p:cNvCxnSpPr/>
            <p:nvPr/>
          </p:nvCxnSpPr>
          <p:spPr>
            <a:xfrm>
              <a:off x="4572123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67" name="Google Shape;367;p70"/>
            <p:cNvSpPr txBox="1"/>
            <p:nvPr/>
          </p:nvSpPr>
          <p:spPr>
            <a:xfrm>
              <a:off x="4211960" y="5661248"/>
              <a:ext cx="9361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6A6A6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68" name="Google Shape;368;p70"/>
          <p:cNvGrpSpPr/>
          <p:nvPr/>
        </p:nvGrpSpPr>
        <p:grpSpPr>
          <a:xfrm>
            <a:off x="9918701" y="4236630"/>
            <a:ext cx="1248833" cy="1089025"/>
            <a:chOff x="4211960" y="4941168"/>
            <a:chExt cx="936104" cy="1089412"/>
          </a:xfrm>
        </p:grpSpPr>
        <p:cxnSp>
          <p:nvCxnSpPr>
            <p:cNvPr id="369" name="Google Shape;369;p70"/>
            <p:cNvCxnSpPr/>
            <p:nvPr/>
          </p:nvCxnSpPr>
          <p:spPr>
            <a:xfrm>
              <a:off x="4572123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70" name="Google Shape;370;p70"/>
            <p:cNvSpPr txBox="1"/>
            <p:nvPr/>
          </p:nvSpPr>
          <p:spPr>
            <a:xfrm>
              <a:off x="4211960" y="5661248"/>
              <a:ext cx="9361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6A6A6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71" name="Google Shape;371;p70"/>
          <p:cNvGrpSpPr/>
          <p:nvPr/>
        </p:nvGrpSpPr>
        <p:grpSpPr>
          <a:xfrm>
            <a:off x="10991852" y="4236630"/>
            <a:ext cx="1248833" cy="1089025"/>
            <a:chOff x="4211960" y="4941168"/>
            <a:chExt cx="936104" cy="1089412"/>
          </a:xfrm>
        </p:grpSpPr>
        <p:cxnSp>
          <p:nvCxnSpPr>
            <p:cNvPr id="372" name="Google Shape;372;p70"/>
            <p:cNvCxnSpPr/>
            <p:nvPr/>
          </p:nvCxnSpPr>
          <p:spPr>
            <a:xfrm>
              <a:off x="4572122" y="4941168"/>
              <a:ext cx="0" cy="719394"/>
            </a:xfrm>
            <a:prstGeom prst="straightConnector1">
              <a:avLst/>
            </a:prstGeom>
            <a:noFill/>
            <a:ln w="12700" cap="flat" cmpd="sng">
              <a:solidFill>
                <a:srgbClr val="A6A6A6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73" name="Google Shape;373;p70"/>
            <p:cNvSpPr txBox="1"/>
            <p:nvPr/>
          </p:nvSpPr>
          <p:spPr>
            <a:xfrm>
              <a:off x="4211960" y="5661248"/>
              <a:ext cx="9361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-US" sz="1800" b="0" i="0" u="none" strike="noStrike" cap="none">
                  <a:solidFill>
                    <a:srgbClr val="A6A6A6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endParaRPr/>
            </a:p>
          </p:txBody>
        </p:sp>
      </p:grpSp>
      <p:grpSp>
        <p:nvGrpSpPr>
          <p:cNvPr id="374" name="Google Shape;374;p70"/>
          <p:cNvGrpSpPr/>
          <p:nvPr/>
        </p:nvGrpSpPr>
        <p:grpSpPr>
          <a:xfrm>
            <a:off x="4559300" y="2445930"/>
            <a:ext cx="6529917" cy="1439863"/>
            <a:chOff x="4572000" y="4149080"/>
            <a:chExt cx="1296045" cy="574799"/>
          </a:xfrm>
        </p:grpSpPr>
        <p:sp>
          <p:nvSpPr>
            <p:cNvPr id="375" name="Google Shape;375;p70"/>
            <p:cNvSpPr/>
            <p:nvPr/>
          </p:nvSpPr>
          <p:spPr>
            <a:xfrm>
              <a:off x="4572000" y="4365184"/>
              <a:ext cx="1296045" cy="358695"/>
            </a:xfrm>
            <a:custGeom>
              <a:avLst/>
              <a:gdLst/>
              <a:ahLst/>
              <a:cxnLst/>
              <a:rect l="l" t="t" r="r" b="b"/>
              <a:pathLst>
                <a:path w="1089" h="272" extrusionOk="0">
                  <a:moveTo>
                    <a:pt x="0" y="272"/>
                  </a:moveTo>
                  <a:cubicBezTo>
                    <a:pt x="182" y="136"/>
                    <a:pt x="364" y="0"/>
                    <a:pt x="545" y="0"/>
                  </a:cubicBezTo>
                  <a:cubicBezTo>
                    <a:pt x="726" y="0"/>
                    <a:pt x="998" y="227"/>
                    <a:pt x="1089" y="272"/>
                  </a:cubicBezTo>
                </a:path>
              </a:pathLst>
            </a:custGeom>
            <a:noFill/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70"/>
            <p:cNvSpPr/>
            <p:nvPr/>
          </p:nvSpPr>
          <p:spPr>
            <a:xfrm>
              <a:off x="4860197" y="4149080"/>
              <a:ext cx="68898" cy="98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70"/>
          <p:cNvGrpSpPr/>
          <p:nvPr/>
        </p:nvGrpSpPr>
        <p:grpSpPr>
          <a:xfrm>
            <a:off x="2832100" y="4227104"/>
            <a:ext cx="958851" cy="306388"/>
            <a:chOff x="683568" y="4941168"/>
            <a:chExt cx="720179" cy="307777"/>
          </a:xfrm>
        </p:grpSpPr>
        <p:cxnSp>
          <p:nvCxnSpPr>
            <p:cNvPr id="378" name="Google Shape;378;p70"/>
            <p:cNvCxnSpPr/>
            <p:nvPr/>
          </p:nvCxnSpPr>
          <p:spPr>
            <a:xfrm>
              <a:off x="683568" y="4941168"/>
              <a:ext cx="720179" cy="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9" name="Google Shape;379;p70"/>
            <p:cNvSpPr txBox="1"/>
            <p:nvPr/>
          </p:nvSpPr>
          <p:spPr>
            <a:xfrm>
              <a:off x="683568" y="4941168"/>
              <a:ext cx="7200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99FF"/>
                  </a:solidFill>
                  <a:latin typeface="Arial"/>
                  <a:ea typeface="Arial"/>
                  <a:cs typeface="Arial"/>
                  <a:sym typeface="Arial"/>
                </a:rPr>
                <a:t>PER</a:t>
              </a:r>
              <a:endParaRPr/>
            </a:p>
          </p:txBody>
        </p:sp>
      </p:grpSp>
      <p:grpSp>
        <p:nvGrpSpPr>
          <p:cNvPr id="380" name="Google Shape;380;p70"/>
          <p:cNvGrpSpPr/>
          <p:nvPr/>
        </p:nvGrpSpPr>
        <p:grpSpPr>
          <a:xfrm>
            <a:off x="6191251" y="4227104"/>
            <a:ext cx="1921933" cy="306388"/>
            <a:chOff x="683568" y="4941168"/>
            <a:chExt cx="720179" cy="307777"/>
          </a:xfrm>
        </p:grpSpPr>
        <p:cxnSp>
          <p:nvCxnSpPr>
            <p:cNvPr id="381" name="Google Shape;381;p70"/>
            <p:cNvCxnSpPr/>
            <p:nvPr/>
          </p:nvCxnSpPr>
          <p:spPr>
            <a:xfrm>
              <a:off x="683568" y="4941168"/>
              <a:ext cx="720179" cy="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2" name="Google Shape;382;p70"/>
            <p:cNvSpPr txBox="1"/>
            <p:nvPr/>
          </p:nvSpPr>
          <p:spPr>
            <a:xfrm>
              <a:off x="683568" y="4941168"/>
              <a:ext cx="7200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99FF"/>
                  </a:solidFill>
                  <a:latin typeface="Arial"/>
                  <a:ea typeface="Arial"/>
                  <a:cs typeface="Arial"/>
                  <a:sym typeface="Arial"/>
                </a:rPr>
                <a:t>VEH</a:t>
              </a:r>
              <a:endParaRPr/>
            </a:p>
          </p:txBody>
        </p:sp>
      </p:grpSp>
      <p:grpSp>
        <p:nvGrpSpPr>
          <p:cNvPr id="383" name="Google Shape;383;p70"/>
          <p:cNvGrpSpPr/>
          <p:nvPr/>
        </p:nvGrpSpPr>
        <p:grpSpPr>
          <a:xfrm>
            <a:off x="10033000" y="4227104"/>
            <a:ext cx="1727200" cy="306388"/>
            <a:chOff x="683568" y="4941168"/>
            <a:chExt cx="720179" cy="307777"/>
          </a:xfrm>
        </p:grpSpPr>
        <p:cxnSp>
          <p:nvCxnSpPr>
            <p:cNvPr id="384" name="Google Shape;384;p70"/>
            <p:cNvCxnSpPr/>
            <p:nvPr/>
          </p:nvCxnSpPr>
          <p:spPr>
            <a:xfrm>
              <a:off x="683568" y="4941168"/>
              <a:ext cx="720179" cy="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5" name="Google Shape;385;p70"/>
            <p:cNvSpPr txBox="1"/>
            <p:nvPr/>
          </p:nvSpPr>
          <p:spPr>
            <a:xfrm>
              <a:off x="683568" y="4941168"/>
              <a:ext cx="7200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99FF"/>
                  </a:solidFill>
                  <a:latin typeface="Arial"/>
                  <a:ea typeface="Arial"/>
                  <a:cs typeface="Arial"/>
                  <a:sym typeface="Arial"/>
                </a:rPr>
                <a:t>FAC</a:t>
              </a:r>
              <a:endParaRPr/>
            </a:p>
          </p:txBody>
        </p:sp>
      </p:grpSp>
      <p:sp>
        <p:nvSpPr>
          <p:cNvPr id="386" name="Google Shape;386;p70"/>
          <p:cNvSpPr txBox="1">
            <a:spLocks noGrp="1"/>
          </p:cNvSpPr>
          <p:nvPr>
            <p:ph type="title"/>
          </p:nvPr>
        </p:nvSpPr>
        <p:spPr>
          <a:xfrm>
            <a:off x="48684" y="169700"/>
            <a:ext cx="12192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Aft>
                <a:spcPts val="0"/>
              </a:spcAft>
            </a:pPr>
            <a:r>
              <a:rPr lang="en-US" sz="3200" dirty="0" smtClean="0">
                <a:sym typeface="Palatino Linotype"/>
              </a:rPr>
              <a:t>Case Study on Information </a:t>
            </a:r>
            <a:r>
              <a:rPr lang="en-US" sz="3200" dirty="0">
                <a:sym typeface="Palatino Linotype"/>
              </a:rPr>
              <a:t>Extraction (IE)</a:t>
            </a:r>
            <a:endParaRPr sz="3200" dirty="0">
              <a:sym typeface="Palatino Linotype"/>
            </a:endParaRPr>
          </a:p>
        </p:txBody>
      </p:sp>
      <p:sp>
        <p:nvSpPr>
          <p:cNvPr id="387" name="Google Shape;387;p70"/>
          <p:cNvSpPr/>
          <p:nvPr/>
        </p:nvSpPr>
        <p:spPr>
          <a:xfrm>
            <a:off x="284129" y="1048382"/>
            <a:ext cx="11509443" cy="158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Extract </a:t>
            </a:r>
            <a:r>
              <a:rPr lang="en-US" sz="24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structured information and knowledge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4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unstructured data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heterogeneous data types, in various domains, genres, languages, and data modalities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15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0"/>
          <p:cNvSpPr txBox="1">
            <a:spLocks noGrp="1"/>
          </p:cNvSpPr>
          <p:nvPr>
            <p:ph type="sldNum" idx="12"/>
          </p:nvPr>
        </p:nvSpPr>
        <p:spPr>
          <a:xfrm>
            <a:off x="10943168" y="6569076"/>
            <a:ext cx="124883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0"/>
          <p:cNvSpPr txBox="1">
            <a:spLocks noGrp="1"/>
          </p:cNvSpPr>
          <p:nvPr>
            <p:ph type="body" idx="1"/>
          </p:nvPr>
        </p:nvSpPr>
        <p:spPr>
          <a:xfrm>
            <a:off x="299097" y="5569955"/>
            <a:ext cx="11494476" cy="1128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849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912"/>
              <a:buFont typeface="Noto Sans Symbols"/>
              <a:buNone/>
            </a:pPr>
            <a:endParaRPr sz="11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75"/>
              </a:spcBef>
              <a:spcAft>
                <a:spcPts val="0"/>
              </a:spcAft>
              <a:buClr>
                <a:srgbClr val="170981"/>
              </a:buClr>
              <a:buSzPts val="1900"/>
              <a:buFont typeface="Noto Sans Symbols"/>
              <a:buChar char="▪"/>
            </a:pPr>
            <a:r>
              <a:rPr lang="en-US" sz="2375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naturally a structure prediction task! Convert unstructured sequences to graphs</a:t>
            </a:r>
          </a:p>
        </p:txBody>
      </p:sp>
    </p:spTree>
    <p:extLst>
      <p:ext uri="{BB962C8B-B14F-4D97-AF65-F5344CB8AC3E}">
        <p14:creationId xmlns:p14="http://schemas.microsoft.com/office/powerpoint/2010/main" val="387068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3825"/>
            <a:ext cx="12790963" cy="1139825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en-US" altLang="zh-CN" sz="3200" dirty="0"/>
              <a:t>“Old” Days: Supervised Learning with Hand-</a:t>
            </a:r>
            <a:r>
              <a:rPr lang="en-US" altLang="zh-CN" sz="3200" dirty="0" err="1"/>
              <a:t>crafed</a:t>
            </a:r>
            <a:r>
              <a:rPr lang="en-US" altLang="zh-CN" sz="3200" dirty="0"/>
              <a:t> Features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10943168" y="6569076"/>
            <a:ext cx="12488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r"/>
            <a:fld id="{7104C6E4-5FC0-B04C-9C16-CF93AC737B50}" type="slidenum">
              <a:rPr lang="en-US" sz="1400" b="1" smtClean="0">
                <a:solidFill>
                  <a:srgbClr val="000000"/>
                </a:solidFill>
              </a:rPr>
              <a:pPr algn="r"/>
              <a:t>38</a:t>
            </a:fld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519" y="1027643"/>
            <a:ext cx="9547263" cy="554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4B1B34-94B0-1F4B-A8F6-C89E6B80E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0584"/>
            <a:ext cx="10515600" cy="95339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A</a:t>
            </a:r>
            <a:r>
              <a:rPr lang="en-US" sz="2000" dirty="0" smtClean="0"/>
              <a:t> </a:t>
            </a:r>
            <a:r>
              <a:rPr lang="en-US" sz="2000" dirty="0"/>
              <a:t>single joint neural model for information extraction that extracts the information graph from a given sentence in four steps: encoding, identification, classification, and </a:t>
            </a:r>
            <a:r>
              <a:rPr lang="en-US" sz="2000" dirty="0" smtClean="0"/>
              <a:t>decoding (Lin et al., ACL2020)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Use BERT embedding to encode each sentence, can be extended to any language with multilingual </a:t>
            </a:r>
            <a:r>
              <a:rPr lang="en-US" sz="2000" dirty="0" err="1" smtClean="0"/>
              <a:t>embeding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28" name="Google Shape;741;p39">
            <a:extLst>
              <a:ext uri="{FF2B5EF4-FFF2-40B4-BE49-F238E27FC236}">
                <a16:creationId xmlns="" xmlns:a16="http://schemas.microsoft.com/office/drawing/2014/main" id="{75F538DD-E3B7-E640-9D29-23218D202459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/>
          <a:stretch/>
        </p:blipFill>
        <p:spPr>
          <a:xfrm>
            <a:off x="1154678" y="2171578"/>
            <a:ext cx="9882644" cy="3904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711856-8973-9F4E-BCE8-46CADD70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588B2-1E24-F74A-ABAE-6996CB3EECA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B765381C-60DF-BD4B-AC7B-CF1C8616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78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 Modern Approach: Joint Neural Information Extraction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39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8"/>
    </mc:Choice>
    <mc:Fallback xmlns="">
      <p:transition spd="slow" advTm="1798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6481c802c_0_46"/>
          <p:cNvSpPr txBox="1">
            <a:spLocks noGrp="1"/>
          </p:cNvSpPr>
          <p:nvPr>
            <p:ph type="sldNum" idx="12"/>
          </p:nvPr>
        </p:nvSpPr>
        <p:spPr>
          <a:xfrm>
            <a:off x="8610600" y="630624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BA9238EC-CCCD-4492-91EC-67D7A0D33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0304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200"/>
            <a:ext cx="12192000" cy="56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70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573135-744C-B144-BBC3-EC24DB67D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787086" cy="6889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ym typeface="Palatino Linotype"/>
              </a:rPr>
              <a:t>Should the old </a:t>
            </a:r>
            <a:r>
              <a:rPr lang="en-US" sz="3200" dirty="0">
                <a:sym typeface="Palatino Linotype"/>
              </a:rPr>
              <a:t>w</a:t>
            </a:r>
            <a:r>
              <a:rPr lang="en-US" sz="3200" dirty="0" smtClean="0">
                <a:sym typeface="Palatino Linotype"/>
              </a:rPr>
              <a:t>aves just fade away?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704ED3-1774-A342-9144-8A09442F34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40</a:t>
            </a:fld>
            <a:endParaRPr lang="en-US"/>
          </a:p>
        </p:txBody>
      </p:sp>
      <p:sp>
        <p:nvSpPr>
          <p:cNvPr id="8" name="Google Shape;1131;p104"/>
          <p:cNvSpPr txBox="1">
            <a:spLocks/>
          </p:cNvSpPr>
          <p:nvPr/>
        </p:nvSpPr>
        <p:spPr>
          <a:xfrm>
            <a:off x="796798" y="5198856"/>
            <a:ext cx="10990288" cy="56078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zh-CN" alt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altLang="zh-CN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back wave pushes the front wave, and the front wave dies on the beach</a:t>
            </a:r>
            <a:r>
              <a:rPr lang="en-US" altLang="zh-CN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zh-CN" alt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US" altLang="zh-CN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But symbolic semantics still matter</a:t>
            </a:r>
            <a:r>
              <a:rPr lang="is-IS" altLang="zh-CN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lang="en-US" altLang="zh-CN" sz="32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822" y="1552198"/>
            <a:ext cx="5294257" cy="35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Shape 14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effectLst/>
              </a:defRPr>
            </a:pPr>
            <a:r>
              <a:rPr lang="en-US" dirty="0" smtClean="0"/>
              <a:t>Why? Because they are complementary</a:t>
            </a:r>
            <a:endParaRPr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777312"/>
              </p:ext>
            </p:extLst>
          </p:nvPr>
        </p:nvGraphicFramePr>
        <p:xfrm>
          <a:off x="204537" y="1371268"/>
          <a:ext cx="11782925" cy="43501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9688"/>
                <a:gridCol w="3822775"/>
                <a:gridCol w="4940462"/>
              </a:tblGrid>
              <a:tr h="57063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Representation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Pros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Cons</a:t>
                      </a:r>
                      <a:endParaRPr lang="en-US" sz="3000" dirty="0"/>
                    </a:p>
                  </a:txBody>
                  <a:tcPr/>
                </a:tc>
              </a:tr>
              <a:tr h="449172">
                <a:tc rowSpan="4"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Symbolic </a:t>
                      </a:r>
                    </a:p>
                    <a:p>
                      <a:pPr algn="ctr"/>
                      <a:r>
                        <a:rPr lang="en-US" sz="28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Semantics</a:t>
                      </a:r>
                      <a:endParaRPr lang="en-US" sz="28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Easy to manipulate</a:t>
                      </a:r>
                      <a:r>
                        <a:rPr lang="en-US" sz="2800" b="0" dirty="0" smtClean="0">
                          <a:effectLst/>
                        </a:rPr>
                        <a:t> 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smtClean="0"/>
                        <a:t>Not trivial to define symbols</a:t>
                      </a:r>
                      <a:endParaRPr lang="en-US" sz="2800" b="0" dirty="0"/>
                    </a:p>
                  </a:txBody>
                  <a:tcPr/>
                </a:tc>
              </a:tr>
              <a:tr h="449172">
                <a:tc vMerge="1"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Effective for ordering and composition </a:t>
                      </a:r>
                      <a:endParaRPr lang="en-US" sz="2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 to integrate incompatible representations across multiple data modalities or languages </a:t>
                      </a:r>
                      <a:endParaRPr lang="en-US" sz="2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</a:tr>
              <a:tr h="898344">
                <a:tc vMerge="1"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More explainable to users; Easy for users to specify needs / influence results </a:t>
                      </a:r>
                      <a:endParaRPr lang="en-US" sz="2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Has limited coverage; learning not scalable </a:t>
                      </a:r>
                      <a:endParaRPr lang="en-US" sz="2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</a:tr>
              <a:tr h="898344">
                <a:tc vMerge="1">
                  <a:txBody>
                    <a:bodyPr/>
                    <a:lstStyle/>
                    <a:p>
                      <a:pPr algn="ctr"/>
                      <a:endParaRPr lang="en-US" sz="25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25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Complexity grows very fast with the number of symbols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095" y="983275"/>
            <a:ext cx="986590" cy="926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177" y="923408"/>
            <a:ext cx="986591" cy="89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7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Shape 14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effectLst/>
              </a:defRPr>
            </a:pPr>
            <a:r>
              <a:rPr lang="en-US" dirty="0" smtClean="0"/>
              <a:t>Why? Because they are complementary</a:t>
            </a:r>
            <a:endParaRPr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593773"/>
              </p:ext>
            </p:extLst>
          </p:nvPr>
        </p:nvGraphicFramePr>
        <p:xfrm>
          <a:off x="204537" y="1192394"/>
          <a:ext cx="11782925" cy="51121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1484"/>
                <a:gridCol w="5077326"/>
                <a:gridCol w="3854115"/>
              </a:tblGrid>
              <a:tr h="57063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Representation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Pros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Cons</a:t>
                      </a:r>
                      <a:endParaRPr lang="en-US" sz="3000" dirty="0"/>
                    </a:p>
                  </a:txBody>
                  <a:tcPr/>
                </a:tc>
              </a:tr>
              <a:tr h="449172"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Distributional</a:t>
                      </a:r>
                    </a:p>
                    <a:p>
                      <a:pPr algn="ctr"/>
                      <a:r>
                        <a:rPr lang="en-US" sz="28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Semantics</a:t>
                      </a:r>
                      <a:endParaRPr lang="en-US" sz="28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Easy to extend to multi-media and multi-lingual, can serve as a bridge for cross-media cross-lingual common representation </a:t>
                      </a:r>
                      <a:endParaRPr lang="en-US" sz="2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Not explainable</a:t>
                      </a:r>
                      <a:endParaRPr lang="en-US" sz="2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</a:tr>
              <a:tr h="449172">
                <a:tc vMerge="1"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provide continuous instead of discrete representation: allow soft decisions and soft matching</a:t>
                      </a:r>
                      <a:endParaRPr lang="en-US" sz="2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 to control the output and its properties</a:t>
                      </a:r>
                      <a:endParaRPr lang="en-US" sz="2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</a:tr>
              <a:tr h="1192725">
                <a:tc vMerge="1"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more generalizable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hard/impossible to verify/validate the correctness of the result </a:t>
                      </a:r>
                      <a:endParaRPr lang="en-US" sz="2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505" y="814271"/>
            <a:ext cx="986590" cy="926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177" y="923408"/>
            <a:ext cx="986591" cy="89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Shape 14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effectLst/>
              </a:defRPr>
            </a:pPr>
            <a:r>
              <a:rPr lang="en-US" dirty="0" smtClean="0"/>
              <a:t>How to Combine?</a:t>
            </a:r>
            <a:endParaRPr dirty="0"/>
          </a:p>
        </p:txBody>
      </p:sp>
      <p:sp>
        <p:nvSpPr>
          <p:cNvPr id="1423" name="Shape 1423"/>
          <p:cNvSpPr>
            <a:spLocks noGrp="1"/>
          </p:cNvSpPr>
          <p:nvPr>
            <p:ph type="body" idx="1"/>
          </p:nvPr>
        </p:nvSpPr>
        <p:spPr>
          <a:xfrm rot="16200000">
            <a:off x="1572089" y="110494"/>
            <a:ext cx="8707436" cy="106209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 defTabSz="731520">
              <a:spcBef>
                <a:spcPts val="800"/>
              </a:spcBef>
              <a:buFont typeface="+mj-lt"/>
              <a:buAutoNum type="arabicPeriod"/>
              <a:defRPr sz="2240"/>
            </a:pPr>
            <a:r>
              <a:rPr lang="en-US" sz="2800" dirty="0" smtClean="0"/>
              <a:t>Use </a:t>
            </a:r>
            <a:r>
              <a:rPr lang="en-US" sz="2800" dirty="0"/>
              <a:t>symbolic semantics to represent input structure (e.g., edges in AMR graphs) and distributional semantics to represent nodes (e.g., concept nodes in </a:t>
            </a:r>
            <a:r>
              <a:rPr lang="en-US" sz="2800" dirty="0" smtClean="0"/>
              <a:t>AMR)</a:t>
            </a:r>
          </a:p>
          <a:p>
            <a:pPr marL="582930" lvl="1" indent="-182880" defTabSz="731520">
              <a:spcBef>
                <a:spcPts val="800"/>
              </a:spcBef>
              <a:defRPr sz="2240"/>
            </a:pPr>
            <a:r>
              <a:rPr lang="en-US" sz="2500" dirty="0" smtClean="0"/>
              <a:t>Use </a:t>
            </a:r>
            <a:r>
              <a:rPr lang="en-US" sz="2500" dirty="0"/>
              <a:t>in composition based classifiers such as CNN and GCN </a:t>
            </a:r>
            <a:endParaRPr lang="en-US" sz="2500" dirty="0" smtClean="0"/>
          </a:p>
          <a:p>
            <a:pPr marL="582930" lvl="1" indent="-182880" defTabSz="731520">
              <a:spcBef>
                <a:spcPts val="800"/>
              </a:spcBef>
              <a:defRPr sz="2240"/>
            </a:pPr>
            <a:r>
              <a:rPr lang="en-US" sz="2500" dirty="0" smtClean="0"/>
              <a:t>Use </a:t>
            </a:r>
            <a:r>
              <a:rPr lang="en-US" sz="2500" dirty="0"/>
              <a:t>in composition based methods like Tree/Graph </a:t>
            </a:r>
            <a:r>
              <a:rPr lang="en-US" sz="2500" dirty="0" smtClean="0"/>
              <a:t>NN.</a:t>
            </a:r>
          </a:p>
          <a:p>
            <a:pPr marL="582930" lvl="1" indent="-182880" defTabSz="731520">
              <a:spcBef>
                <a:spcPts val="800"/>
              </a:spcBef>
              <a:defRPr sz="2240"/>
            </a:pPr>
            <a:r>
              <a:rPr lang="en-US" sz="2500" dirty="0" smtClean="0"/>
              <a:t>Match </a:t>
            </a:r>
            <a:r>
              <a:rPr lang="en-US" sz="2500" dirty="0"/>
              <a:t>sub-structures using soft-similarity on nodes and hard similarity on </a:t>
            </a:r>
            <a:r>
              <a:rPr lang="en-US" sz="2500" dirty="0" smtClean="0"/>
              <a:t>edges/structure</a:t>
            </a:r>
          </a:p>
          <a:p>
            <a:pPr marL="0" indent="0">
              <a:buNone/>
            </a:pPr>
            <a:r>
              <a:rPr lang="en-US" sz="2800" smtClean="0"/>
              <a:t>2.  Combine </a:t>
            </a:r>
            <a:r>
              <a:rPr lang="en-US" sz="2800" dirty="0"/>
              <a:t>graph embedding (e.g., knowledge graph embedding, social graph embedding) with text embedding to:</a:t>
            </a:r>
          </a:p>
          <a:p>
            <a:pPr lvl="1"/>
            <a:r>
              <a:rPr lang="en-US" dirty="0"/>
              <a:t> Extend the coverage (Graph embedding provides additional ‘neighbors’.)</a:t>
            </a:r>
          </a:p>
          <a:p>
            <a:pPr lvl="1"/>
            <a:r>
              <a:rPr lang="en-US" dirty="0"/>
              <a:t>Validate </a:t>
            </a:r>
          </a:p>
          <a:p>
            <a:pPr lvl="1"/>
            <a:r>
              <a:rPr lang="en-US" dirty="0"/>
              <a:t>Allow flexible matching</a:t>
            </a:r>
          </a:p>
          <a:p>
            <a:pPr marL="582930" lvl="1" indent="-182880" defTabSz="731520">
              <a:spcBef>
                <a:spcPts val="800"/>
              </a:spcBef>
              <a:defRPr sz="2240"/>
            </a:pPr>
            <a:endParaRPr lang="en-US" sz="2500" dirty="0" smtClean="0"/>
          </a:p>
        </p:txBody>
      </p:sp>
    </p:spTree>
    <p:extLst>
      <p:ext uri="{BB962C8B-B14F-4D97-AF65-F5344CB8AC3E}">
        <p14:creationId xmlns:p14="http://schemas.microsoft.com/office/powerpoint/2010/main" val="10172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Shape 14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effectLst/>
              </a:defRPr>
            </a:pPr>
            <a:r>
              <a:rPr lang="en-US" dirty="0" smtClean="0"/>
              <a:t>How to Combine?</a:t>
            </a:r>
            <a:endParaRPr dirty="0"/>
          </a:p>
        </p:txBody>
      </p:sp>
      <p:sp>
        <p:nvSpPr>
          <p:cNvPr id="1423" name="Shape 1423"/>
          <p:cNvSpPr>
            <a:spLocks noGrp="1"/>
          </p:cNvSpPr>
          <p:nvPr>
            <p:ph type="body" idx="1"/>
          </p:nvPr>
        </p:nvSpPr>
        <p:spPr>
          <a:xfrm rot="16200000">
            <a:off x="106001" y="1345041"/>
            <a:ext cx="11531600" cy="113770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 smtClean="0"/>
              <a:t>3.    Use </a:t>
            </a:r>
            <a:r>
              <a:rPr lang="en-US" sz="2800" dirty="0"/>
              <a:t>symbolic structure to enforce output </a:t>
            </a:r>
            <a:r>
              <a:rPr lang="en-US" sz="2800" dirty="0" smtClean="0"/>
              <a:t>structure</a:t>
            </a:r>
            <a:endParaRPr lang="en-US" sz="2800" dirty="0"/>
          </a:p>
          <a:p>
            <a:pPr lvl="1"/>
            <a:r>
              <a:rPr lang="en-US" dirty="0"/>
              <a:t>inter-dependency between labels and constraints (e.g., we use Bi-LSTM + CRFs for name tagging, where CRFs layer is used to capture the inter-dependency among labels, I-ORG cannot appear after B-</a:t>
            </a:r>
            <a:r>
              <a:rPr lang="en-US" dirty="0" smtClean="0"/>
              <a:t>PER, Lin et al., ACL2020)</a:t>
            </a:r>
            <a:endParaRPr lang="en-US" dirty="0"/>
          </a:p>
          <a:p>
            <a:pPr marL="0" lvl="0" indent="0">
              <a:buNone/>
            </a:pPr>
            <a:r>
              <a:rPr lang="en-US" sz="2800" dirty="0" smtClean="0"/>
              <a:t>4.     Convert </a:t>
            </a:r>
            <a:r>
              <a:rPr lang="en-US" sz="2800" dirty="0"/>
              <a:t>distributional semantic representation to symbolic semantic  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        representation </a:t>
            </a:r>
            <a:r>
              <a:rPr lang="en-US" sz="2800" dirty="0"/>
              <a:t>(to show to a user / to edit / to perform </a:t>
            </a:r>
            <a:r>
              <a:rPr lang="en-US" sz="2800" dirty="0" smtClean="0"/>
              <a:t>symbolic   </a:t>
            </a:r>
            <a:br>
              <a:rPr lang="en-US" sz="2800" dirty="0" smtClean="0"/>
            </a:br>
            <a:r>
              <a:rPr lang="en-US" sz="2800" dirty="0" smtClean="0"/>
              <a:t>        inference later)</a:t>
            </a:r>
            <a:endParaRPr lang="en-US" sz="2800" dirty="0"/>
          </a:p>
          <a:p>
            <a:pPr lvl="1"/>
            <a:r>
              <a:rPr lang="en-US" dirty="0" smtClean="0"/>
              <a:t>ground/map </a:t>
            </a:r>
            <a:r>
              <a:rPr lang="en-US" dirty="0"/>
              <a:t>the distributions of concepts to taxonomy/ontology/knowledge bases</a:t>
            </a:r>
          </a:p>
          <a:p>
            <a:pPr lvl="1"/>
            <a:r>
              <a:rPr lang="en-US" dirty="0"/>
              <a:t>perform hierarchical clustering on event trigger words based on their distributional semantic representations, and then select the centroid entity or predicate lexical dictionary in </a:t>
            </a:r>
            <a:r>
              <a:rPr lang="en-US" dirty="0" err="1"/>
              <a:t>Propbank</a:t>
            </a:r>
            <a:r>
              <a:rPr lang="en-US" dirty="0"/>
              <a:t>/</a:t>
            </a:r>
            <a:r>
              <a:rPr lang="en-US" dirty="0" err="1"/>
              <a:t>Ontonotes</a:t>
            </a:r>
            <a:r>
              <a:rPr lang="en-US" dirty="0"/>
              <a:t>/</a:t>
            </a:r>
            <a:r>
              <a:rPr lang="en-US" dirty="0" err="1"/>
              <a:t>VerbNet</a:t>
            </a:r>
            <a:r>
              <a:rPr lang="en-US" dirty="0"/>
              <a:t> to assign a name to the event </a:t>
            </a:r>
            <a:r>
              <a:rPr lang="en-US" dirty="0" smtClean="0"/>
              <a:t>type</a:t>
            </a:r>
            <a:r>
              <a:rPr lang="en-US" dirty="0"/>
              <a:t> </a:t>
            </a:r>
            <a:r>
              <a:rPr lang="en-US" dirty="0" smtClean="0"/>
              <a:t>(Huang et al., 2016)</a:t>
            </a:r>
          </a:p>
          <a:p>
            <a:pPr marL="0" lvl="0" indent="0">
              <a:buNone/>
            </a:pPr>
            <a:r>
              <a:rPr lang="en-US" sz="2800" dirty="0" smtClean="0"/>
              <a:t>5. “</a:t>
            </a:r>
            <a:r>
              <a:rPr lang="en-US" sz="2800" dirty="0"/>
              <a:t>reason with symbolic, compute with distributional”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local prediction/scoring based on distributional representation + global inference based on symbolic representation </a:t>
            </a:r>
            <a:r>
              <a:rPr lang="en-US" dirty="0" smtClean="0"/>
              <a:t>(Li et al., EMNLP2020)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2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687050" y="55567"/>
            <a:ext cx="9980951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 smtClean="0">
                <a:sym typeface="Palatino Linotype"/>
              </a:rPr>
              <a:t>Case Study on IE Tasks</a:t>
            </a:r>
            <a:endParaRPr sz="3200" dirty="0"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687050" y="1338942"/>
            <a:ext cx="10990288" cy="46653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70981"/>
              </a:buClr>
              <a:buSzPts val="1776"/>
              <a:buFont typeface="Wingdings" charset="2"/>
              <a:buChar char="Ø"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Bring structures and symbols back to Monolingual Information Extraction</a:t>
            </a:r>
          </a:p>
          <a:p>
            <a:pPr>
              <a:spcBef>
                <a:spcPts val="0"/>
              </a:spcBef>
              <a:buClr>
                <a:srgbClr val="170981"/>
              </a:buClr>
              <a:buSzPts val="1776"/>
              <a:buFont typeface="Wingdings" charset="2"/>
              <a:buChar char="Ø"/>
            </a:pPr>
            <a:endParaRPr lang="en-US" sz="2800" dirty="0" smtClean="0"/>
          </a:p>
          <a:p>
            <a:pPr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sz="2800" dirty="0"/>
              <a:t>Cross-lingual </a:t>
            </a:r>
            <a:r>
              <a:rPr lang="en-US" sz="2800" dirty="0" smtClean="0"/>
              <a:t>Structure Transfer </a:t>
            </a:r>
            <a:r>
              <a:rPr lang="en-US" sz="2800" dirty="0"/>
              <a:t>for Multi-lingual Information Extraction</a:t>
            </a:r>
          </a:p>
          <a:p>
            <a:pPr>
              <a:spcBef>
                <a:spcPts val="0"/>
              </a:spcBef>
              <a:buClr>
                <a:srgbClr val="170981"/>
              </a:buClr>
              <a:buSzPts val="1776"/>
            </a:pPr>
            <a:endParaRPr lang="en-US" sz="2800" dirty="0" smtClean="0"/>
          </a:p>
          <a:p>
            <a:pPr>
              <a:spcBef>
                <a:spcPts val="0"/>
              </a:spcBef>
              <a:buClr>
                <a:srgbClr val="170981"/>
              </a:buClr>
              <a:buSzPts val="1776"/>
            </a:pPr>
            <a:r>
              <a:rPr lang="en-US" sz="2800" dirty="0" smtClean="0"/>
              <a:t>Cross</a:t>
            </a:r>
            <a:r>
              <a:rPr lang="en-US" sz="2800" dirty="0"/>
              <a:t>-media Structured Common Space for Multimedia </a:t>
            </a:r>
            <a:r>
              <a:rPr lang="en-US" sz="2800" dirty="0" smtClean="0"/>
              <a:t>Information Extraction and Misinformation Detection</a:t>
            </a:r>
          </a:p>
          <a:p>
            <a:pPr marL="0" indent="0">
              <a:spcBef>
                <a:spcPts val="0"/>
              </a:spcBef>
              <a:buClr>
                <a:srgbClr val="170981"/>
              </a:buClr>
              <a:buSzPts val="1776"/>
              <a:buNone/>
            </a:pPr>
            <a:endParaRPr lang="en-US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42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C225C9-4DCB-0442-933A-BD592EAC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Moving from </a:t>
            </a:r>
            <a:r>
              <a:rPr lang="en-US" altLang="zh-CN" dirty="0" err="1" smtClean="0"/>
              <a:t>Seq</a:t>
            </a:r>
            <a:r>
              <a:rPr lang="en-US" altLang="zh-CN" dirty="0" smtClean="0"/>
              <a:t>-to-Graph to Graph-to-Graph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77908AC-8534-254A-892F-916135E54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1900"/>
            <a:ext cx="6744629" cy="5124450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Abstract</a:t>
            </a:r>
            <a:r>
              <a:rPr lang="zh-CN" altLang="en-US" dirty="0"/>
              <a:t> </a:t>
            </a:r>
            <a:r>
              <a:rPr lang="en-US" altLang="zh-CN" dirty="0"/>
              <a:t>Meaning</a:t>
            </a:r>
            <a:r>
              <a:rPr lang="zh-CN" altLang="en-US" dirty="0"/>
              <a:t> </a:t>
            </a:r>
            <a:r>
              <a:rPr lang="en-US" altLang="zh-CN" dirty="0"/>
              <a:t>Representation</a:t>
            </a:r>
            <a:r>
              <a:rPr lang="zh-CN" altLang="en-US" dirty="0"/>
              <a:t> </a:t>
            </a:r>
            <a:r>
              <a:rPr lang="en-US" altLang="zh-CN" dirty="0"/>
              <a:t>(AMR):</a:t>
            </a:r>
          </a:p>
          <a:p>
            <a:pPr lvl="1"/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kind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rich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semantic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parsing</a:t>
            </a:r>
            <a:r>
              <a:rPr lang="en-US" altLang="zh-CN" dirty="0"/>
              <a:t>.</a:t>
            </a:r>
          </a:p>
          <a:p>
            <a:pPr lvl="1"/>
            <a:r>
              <a:rPr lang="en-US" altLang="zh-CN" dirty="0"/>
              <a:t>C</a:t>
            </a:r>
            <a:r>
              <a:rPr lang="en-US" dirty="0"/>
              <a:t>onverts input sentence</a:t>
            </a:r>
            <a:r>
              <a:rPr lang="zh-CN" altLang="en-US" dirty="0"/>
              <a:t> </a:t>
            </a:r>
            <a:r>
              <a:rPr lang="en-US" dirty="0"/>
              <a:t>into a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directed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acyclic</a:t>
            </a:r>
            <a:r>
              <a:rPr lang="en-US" dirty="0"/>
              <a:t> graph structure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fine-grained</a:t>
            </a:r>
            <a:r>
              <a:rPr lang="zh-CN" altLang="en-US" dirty="0"/>
              <a:t> </a:t>
            </a:r>
            <a:r>
              <a:rPr lang="en-US" altLang="zh-CN" dirty="0"/>
              <a:t>node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edge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labels</a:t>
            </a:r>
            <a:r>
              <a:rPr lang="en-US" dirty="0"/>
              <a:t>.</a:t>
            </a:r>
            <a:endParaRPr lang="x-none" dirty="0"/>
          </a:p>
          <a:p>
            <a:r>
              <a:rPr lang="en-US" dirty="0"/>
              <a:t>AMR parsing share</a:t>
            </a:r>
            <a:r>
              <a:rPr lang="en-US" altLang="zh-CN" dirty="0"/>
              <a:t>s</a:t>
            </a:r>
            <a:r>
              <a:rPr lang="en-US" dirty="0"/>
              <a:t> inherent similarities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(IE</a:t>
            </a:r>
            <a:r>
              <a:rPr lang="zh-CN" altLang="en-US" dirty="0"/>
              <a:t> </a:t>
            </a:r>
            <a:r>
              <a:rPr lang="en-US" altLang="zh-CN" dirty="0"/>
              <a:t>outputs)</a:t>
            </a:r>
            <a:r>
              <a:rPr lang="en-US" dirty="0"/>
              <a:t>.</a:t>
            </a:r>
          </a:p>
          <a:p>
            <a:pPr lvl="1" fontAlgn="base"/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en-US" dirty="0"/>
              <a:t>ode and edge semantics</a:t>
            </a:r>
            <a:r>
              <a:rPr lang="en-US" altLang="zh-CN" dirty="0"/>
              <a:t>.</a:t>
            </a:r>
            <a:endParaRPr lang="en-US" sz="1400" dirty="0"/>
          </a:p>
          <a:p>
            <a:pPr lvl="1" fontAlgn="base"/>
            <a:r>
              <a:rPr lang="en-US" dirty="0"/>
              <a:t>Similar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topology.</a:t>
            </a:r>
            <a:endParaRPr lang="en-US" sz="1400" dirty="0"/>
          </a:p>
          <a:p>
            <a:pPr fontAlgn="base"/>
            <a:r>
              <a:rPr lang="en-US" altLang="zh-CN" dirty="0"/>
              <a:t>S</a:t>
            </a:r>
            <a:r>
              <a:rPr lang="en-US" dirty="0"/>
              <a:t>emantic graphs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dirty="0"/>
              <a:t>better capture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non-local context</a:t>
            </a:r>
            <a:r>
              <a:rPr lang="en-US" dirty="0"/>
              <a:t> in a sentence.</a:t>
            </a:r>
          </a:p>
          <a:p>
            <a:pPr fontAlgn="base"/>
            <a:r>
              <a:rPr lang="en-US" altLang="zh-CN" dirty="0">
                <a:solidFill>
                  <a:srgbClr val="C00000"/>
                </a:solidFill>
              </a:rPr>
              <a:t>Therefore,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we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manage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to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exploit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the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similarity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between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AMR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and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IE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to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help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joint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information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extraction.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202389E-8CF2-C44F-83A4-0C6A55C88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46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DBF83E6-832A-764F-A996-0F269E9B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561" y="1231900"/>
            <a:ext cx="4109985" cy="47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65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A95D85-DC2D-B84E-800E-7CEAA1B9F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83" y="267389"/>
            <a:ext cx="10957932" cy="68897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AMR-IE: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AMR-guided</a:t>
            </a:r>
            <a:r>
              <a:rPr lang="zh-CN" altLang="en-US" dirty="0"/>
              <a:t> </a:t>
            </a:r>
            <a:r>
              <a:rPr lang="en-US" altLang="zh-CN" dirty="0"/>
              <a:t>encoding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decoding</a:t>
            </a:r>
            <a:r>
              <a:rPr lang="zh-CN" altLang="en-US" dirty="0"/>
              <a:t> </a:t>
            </a:r>
            <a:r>
              <a:rPr lang="en-US" altLang="zh-CN" dirty="0"/>
              <a:t>framework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IE</a:t>
            </a:r>
            <a:endParaRPr lang="x-none" dirty="0"/>
          </a:p>
        </p:txBody>
      </p:sp>
      <p:pic>
        <p:nvPicPr>
          <p:cNvPr id="543" name="Graphic 542" descr="Document with solid fill">
            <a:extLst>
              <a:ext uri="{FF2B5EF4-FFF2-40B4-BE49-F238E27FC236}">
                <a16:creationId xmlns="" xmlns:a16="http://schemas.microsoft.com/office/drawing/2014/main" id="{89EB7A63-5180-B049-A9E7-CEEE33385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936" y="2971800"/>
            <a:ext cx="914400" cy="914400"/>
          </a:xfrm>
          <a:prstGeom prst="rect">
            <a:avLst/>
          </a:prstGeom>
        </p:spPr>
      </p:pic>
      <p:sp>
        <p:nvSpPr>
          <p:cNvPr id="544" name="TextBox 543">
            <a:extLst>
              <a:ext uri="{FF2B5EF4-FFF2-40B4-BE49-F238E27FC236}">
                <a16:creationId xmlns="" xmlns:a16="http://schemas.microsoft.com/office/drawing/2014/main" id="{DA1D6865-946F-E94E-9F18-22FC35E2FA6F}"/>
              </a:ext>
            </a:extLst>
          </p:cNvPr>
          <p:cNvSpPr txBox="1"/>
          <p:nvPr/>
        </p:nvSpPr>
        <p:spPr>
          <a:xfrm>
            <a:off x="118856" y="3795317"/>
            <a:ext cx="1050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Input</a:t>
            </a:r>
            <a:r>
              <a:rPr lang="zh-CN" altLang="en-US" dirty="0"/>
              <a:t> </a:t>
            </a:r>
            <a:endParaRPr lang="en-US" altLang="zh-CN" dirty="0"/>
          </a:p>
          <a:p>
            <a:pPr algn="ctr"/>
            <a:r>
              <a:rPr lang="en-US" altLang="zh-CN" dirty="0"/>
              <a:t>Sentence</a:t>
            </a:r>
            <a:endParaRPr lang="x-none" dirty="0"/>
          </a:p>
        </p:txBody>
      </p:sp>
      <p:cxnSp>
        <p:nvCxnSpPr>
          <p:cNvPr id="546" name="Straight Arrow Connector 545">
            <a:extLst>
              <a:ext uri="{FF2B5EF4-FFF2-40B4-BE49-F238E27FC236}">
                <a16:creationId xmlns="" xmlns:a16="http://schemas.microsoft.com/office/drawing/2014/main" id="{74F47951-211C-C542-A56D-1BDAEDA5B2AD}"/>
              </a:ext>
            </a:extLst>
          </p:cNvPr>
          <p:cNvCxnSpPr>
            <a:cxnSpLocks/>
          </p:cNvCxnSpPr>
          <p:nvPr/>
        </p:nvCxnSpPr>
        <p:spPr>
          <a:xfrm>
            <a:off x="1150436" y="3489528"/>
            <a:ext cx="754564" cy="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8" name="TextBox 547">
            <a:extLst>
              <a:ext uri="{FF2B5EF4-FFF2-40B4-BE49-F238E27FC236}">
                <a16:creationId xmlns="" xmlns:a16="http://schemas.microsoft.com/office/drawing/2014/main" id="{8AD90EB8-6FD1-E440-A003-A4C3D88618E8}"/>
              </a:ext>
            </a:extLst>
          </p:cNvPr>
          <p:cNvSpPr txBox="1"/>
          <p:nvPr/>
        </p:nvSpPr>
        <p:spPr>
          <a:xfrm>
            <a:off x="1067219" y="3078697"/>
            <a:ext cx="92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Roberta</a:t>
            </a:r>
            <a:endParaRPr lang="x-none" dirty="0"/>
          </a:p>
        </p:txBody>
      </p:sp>
      <p:pic>
        <p:nvPicPr>
          <p:cNvPr id="550" name="Picture 549">
            <a:extLst>
              <a:ext uri="{FF2B5EF4-FFF2-40B4-BE49-F238E27FC236}">
                <a16:creationId xmlns="" xmlns:a16="http://schemas.microsoft.com/office/drawing/2014/main" id="{F1A691F4-7A83-1A4F-B431-E81B25EEF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040" y="1140141"/>
            <a:ext cx="2215461" cy="1492620"/>
          </a:xfrm>
          <a:prstGeom prst="rect">
            <a:avLst/>
          </a:prstGeom>
        </p:spPr>
      </p:pic>
      <p:cxnSp>
        <p:nvCxnSpPr>
          <p:cNvPr id="551" name="Straight Arrow Connector 550">
            <a:extLst>
              <a:ext uri="{FF2B5EF4-FFF2-40B4-BE49-F238E27FC236}">
                <a16:creationId xmlns="" xmlns:a16="http://schemas.microsoft.com/office/drawing/2014/main" id="{54A54BA3-6EB6-464D-B6F6-6F0F5114C332}"/>
              </a:ext>
            </a:extLst>
          </p:cNvPr>
          <p:cNvCxnSpPr>
            <a:cxnSpLocks/>
          </p:cNvCxnSpPr>
          <p:nvPr/>
        </p:nvCxnSpPr>
        <p:spPr>
          <a:xfrm flipV="1">
            <a:off x="2808411" y="2279652"/>
            <a:ext cx="1687389" cy="1022486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" name="TextBox 552">
            <a:extLst>
              <a:ext uri="{FF2B5EF4-FFF2-40B4-BE49-F238E27FC236}">
                <a16:creationId xmlns="" xmlns:a16="http://schemas.microsoft.com/office/drawing/2014/main" id="{FA756A74-9292-8846-826D-67D10655959A}"/>
              </a:ext>
            </a:extLst>
          </p:cNvPr>
          <p:cNvSpPr txBox="1"/>
          <p:nvPr/>
        </p:nvSpPr>
        <p:spPr>
          <a:xfrm>
            <a:off x="2868099" y="4558672"/>
            <a:ext cx="1316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CRF-based</a:t>
            </a:r>
          </a:p>
          <a:p>
            <a:pPr algn="ctr"/>
            <a:r>
              <a:rPr lang="en-US" altLang="zh-CN" dirty="0"/>
              <a:t>Span</a:t>
            </a:r>
            <a:r>
              <a:rPr lang="zh-CN" altLang="en-US" dirty="0"/>
              <a:t> </a:t>
            </a:r>
            <a:r>
              <a:rPr lang="en-US" altLang="zh-CN" dirty="0"/>
              <a:t>Tagger</a:t>
            </a:r>
            <a:endParaRPr lang="x-none" dirty="0"/>
          </a:p>
        </p:txBody>
      </p:sp>
      <p:pic>
        <p:nvPicPr>
          <p:cNvPr id="556" name="Graphic 555" descr="Document with solid fill">
            <a:extLst>
              <a:ext uri="{FF2B5EF4-FFF2-40B4-BE49-F238E27FC236}">
                <a16:creationId xmlns="" xmlns:a16="http://schemas.microsoft.com/office/drawing/2014/main" id="{B496B9C0-06A9-E743-842E-1141FEEFA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3699" y="2971800"/>
            <a:ext cx="914400" cy="914400"/>
          </a:xfrm>
          <a:prstGeom prst="rect">
            <a:avLst/>
          </a:prstGeom>
        </p:spPr>
      </p:pic>
      <p:sp>
        <p:nvSpPr>
          <p:cNvPr id="557" name="TextBox 556">
            <a:extLst>
              <a:ext uri="{FF2B5EF4-FFF2-40B4-BE49-F238E27FC236}">
                <a16:creationId xmlns="" xmlns:a16="http://schemas.microsoft.com/office/drawing/2014/main" id="{D85A0525-3799-A842-BA01-5BD013A3FF8B}"/>
              </a:ext>
            </a:extLst>
          </p:cNvPr>
          <p:cNvSpPr txBox="1"/>
          <p:nvPr/>
        </p:nvSpPr>
        <p:spPr>
          <a:xfrm>
            <a:off x="1962436" y="3846234"/>
            <a:ext cx="1050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Encoded</a:t>
            </a:r>
            <a:r>
              <a:rPr lang="zh-CN" altLang="en-US" dirty="0"/>
              <a:t> </a:t>
            </a:r>
            <a:endParaRPr lang="en-US" altLang="zh-CN" dirty="0"/>
          </a:p>
          <a:p>
            <a:pPr algn="ctr"/>
            <a:r>
              <a:rPr lang="en-US" altLang="zh-CN" dirty="0"/>
              <a:t>Sentence</a:t>
            </a:r>
            <a:endParaRPr lang="x-none" dirty="0"/>
          </a:p>
        </p:txBody>
      </p:sp>
      <p:sp>
        <p:nvSpPr>
          <p:cNvPr id="561" name="TextBox 560">
            <a:extLst>
              <a:ext uri="{FF2B5EF4-FFF2-40B4-BE49-F238E27FC236}">
                <a16:creationId xmlns="" xmlns:a16="http://schemas.microsoft.com/office/drawing/2014/main" id="{E7CDD24D-C98E-514E-9FD2-9DC86316373D}"/>
              </a:ext>
            </a:extLst>
          </p:cNvPr>
          <p:cNvSpPr txBox="1"/>
          <p:nvPr/>
        </p:nvSpPr>
        <p:spPr>
          <a:xfrm>
            <a:off x="2868099" y="1996268"/>
            <a:ext cx="1278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Pretrained</a:t>
            </a:r>
            <a:r>
              <a:rPr lang="zh-CN" altLang="en-US" dirty="0"/>
              <a:t> </a:t>
            </a:r>
            <a:endParaRPr lang="en-US" altLang="zh-CN" dirty="0"/>
          </a:p>
          <a:p>
            <a:pPr algn="ctr"/>
            <a:r>
              <a:rPr lang="en-US" altLang="zh-CN" dirty="0"/>
              <a:t>AMR</a:t>
            </a:r>
            <a:r>
              <a:rPr lang="zh-CN" altLang="en-US" dirty="0"/>
              <a:t> </a:t>
            </a:r>
            <a:r>
              <a:rPr lang="en-US" altLang="zh-CN" dirty="0"/>
              <a:t>Parser</a:t>
            </a:r>
            <a:endParaRPr lang="x-none" dirty="0"/>
          </a:p>
        </p:txBody>
      </p:sp>
      <p:cxnSp>
        <p:nvCxnSpPr>
          <p:cNvPr id="562" name="Straight Arrow Connector 561">
            <a:extLst>
              <a:ext uri="{FF2B5EF4-FFF2-40B4-BE49-F238E27FC236}">
                <a16:creationId xmlns="" xmlns:a16="http://schemas.microsoft.com/office/drawing/2014/main" id="{BC9C3B4A-467D-BB48-BDEF-3CE0D80595D6}"/>
              </a:ext>
            </a:extLst>
          </p:cNvPr>
          <p:cNvCxnSpPr>
            <a:cxnSpLocks/>
          </p:cNvCxnSpPr>
          <p:nvPr/>
        </p:nvCxnSpPr>
        <p:spPr>
          <a:xfrm>
            <a:off x="2816752" y="3585522"/>
            <a:ext cx="1636925" cy="1162281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5" name="Picture 564">
            <a:extLst>
              <a:ext uri="{FF2B5EF4-FFF2-40B4-BE49-F238E27FC236}">
                <a16:creationId xmlns="" xmlns:a16="http://schemas.microsoft.com/office/drawing/2014/main" id="{10D5BC18-CD78-4349-A661-0112E8350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4441648"/>
            <a:ext cx="1908326" cy="1401427"/>
          </a:xfrm>
          <a:prstGeom prst="rect">
            <a:avLst/>
          </a:prstGeom>
        </p:spPr>
      </p:pic>
      <p:cxnSp>
        <p:nvCxnSpPr>
          <p:cNvPr id="573" name="Straight Arrow Connector 572">
            <a:extLst>
              <a:ext uri="{FF2B5EF4-FFF2-40B4-BE49-F238E27FC236}">
                <a16:creationId xmlns="" xmlns:a16="http://schemas.microsoft.com/office/drawing/2014/main" id="{F54709D4-418E-A743-9A90-254804FDC4DE}"/>
              </a:ext>
            </a:extLst>
          </p:cNvPr>
          <p:cNvCxnSpPr>
            <a:cxnSpLocks/>
          </p:cNvCxnSpPr>
          <p:nvPr/>
        </p:nvCxnSpPr>
        <p:spPr>
          <a:xfrm>
            <a:off x="6588823" y="2268633"/>
            <a:ext cx="726001" cy="999273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Arrow Connector 576">
            <a:extLst>
              <a:ext uri="{FF2B5EF4-FFF2-40B4-BE49-F238E27FC236}">
                <a16:creationId xmlns="" xmlns:a16="http://schemas.microsoft.com/office/drawing/2014/main" id="{66BBF931-5E9E-7442-A929-C02BC27C21D0}"/>
              </a:ext>
            </a:extLst>
          </p:cNvPr>
          <p:cNvCxnSpPr>
            <a:cxnSpLocks/>
            <a:stCxn id="565" idx="3"/>
          </p:cNvCxnSpPr>
          <p:nvPr/>
        </p:nvCxnSpPr>
        <p:spPr>
          <a:xfrm flipV="1">
            <a:off x="6404126" y="3585522"/>
            <a:ext cx="999974" cy="155684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Arrow Connector 579">
            <a:extLst>
              <a:ext uri="{FF2B5EF4-FFF2-40B4-BE49-F238E27FC236}">
                <a16:creationId xmlns="" xmlns:a16="http://schemas.microsoft.com/office/drawing/2014/main" id="{4303ED6F-EE90-C141-97B9-0567EA6D5786}"/>
              </a:ext>
            </a:extLst>
          </p:cNvPr>
          <p:cNvCxnSpPr>
            <a:cxnSpLocks/>
          </p:cNvCxnSpPr>
          <p:nvPr/>
        </p:nvCxnSpPr>
        <p:spPr>
          <a:xfrm>
            <a:off x="7404100" y="3448029"/>
            <a:ext cx="1955800" cy="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5" name="Picture 584">
            <a:extLst>
              <a:ext uri="{FF2B5EF4-FFF2-40B4-BE49-F238E27FC236}">
                <a16:creationId xmlns="" xmlns:a16="http://schemas.microsoft.com/office/drawing/2014/main" id="{217FD27E-DE65-874D-A9B9-FAC0C45E73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2563" y="2574065"/>
            <a:ext cx="2429931" cy="1830925"/>
          </a:xfrm>
          <a:prstGeom prst="rect">
            <a:avLst/>
          </a:prstGeom>
        </p:spPr>
      </p:pic>
      <p:sp>
        <p:nvSpPr>
          <p:cNvPr id="586" name="TextBox 585">
            <a:extLst>
              <a:ext uri="{FF2B5EF4-FFF2-40B4-BE49-F238E27FC236}">
                <a16:creationId xmlns="" xmlns:a16="http://schemas.microsoft.com/office/drawing/2014/main" id="{6DEC8967-B285-6E4C-8B22-45FB13FDCA96}"/>
              </a:ext>
            </a:extLst>
          </p:cNvPr>
          <p:cNvSpPr txBox="1"/>
          <p:nvPr/>
        </p:nvSpPr>
        <p:spPr>
          <a:xfrm>
            <a:off x="10307957" y="4563137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IE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  <a:endParaRPr lang="x-none" dirty="0"/>
          </a:p>
        </p:txBody>
      </p:sp>
      <p:sp>
        <p:nvSpPr>
          <p:cNvPr id="587" name="TextBox 586">
            <a:extLst>
              <a:ext uri="{FF2B5EF4-FFF2-40B4-BE49-F238E27FC236}">
                <a16:creationId xmlns="" xmlns:a16="http://schemas.microsoft.com/office/drawing/2014/main" id="{60765C79-3525-C740-A6D7-6F7E0E43C973}"/>
              </a:ext>
            </a:extLst>
          </p:cNvPr>
          <p:cNvSpPr txBox="1"/>
          <p:nvPr/>
        </p:nvSpPr>
        <p:spPr>
          <a:xfrm>
            <a:off x="7249218" y="3590271"/>
            <a:ext cx="2383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AMR-Guided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Graph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Encoding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and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Decoding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67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9F117D-2778-FD48-A048-9F75926A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i="1" dirty="0"/>
              <a:t>AMR</a:t>
            </a:r>
            <a:r>
              <a:rPr lang="zh-CN" altLang="en-US" i="1" dirty="0"/>
              <a:t> </a:t>
            </a:r>
            <a:r>
              <a:rPr lang="en-US" altLang="zh-CN" i="1" dirty="0"/>
              <a:t>Guided</a:t>
            </a:r>
            <a:r>
              <a:rPr lang="zh-CN" altLang="en-US" i="1" dirty="0"/>
              <a:t> </a:t>
            </a:r>
            <a:r>
              <a:rPr lang="en-US" altLang="zh-CN" i="1" dirty="0"/>
              <a:t>Graph</a:t>
            </a:r>
            <a:r>
              <a:rPr lang="zh-CN" altLang="en-US" i="1" dirty="0"/>
              <a:t> </a:t>
            </a:r>
            <a:r>
              <a:rPr lang="en-US" altLang="zh-CN" i="1" dirty="0"/>
              <a:t>Encoding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b="1" u="sng" dirty="0"/>
              <a:t>Edge-Conditioned</a:t>
            </a:r>
            <a:r>
              <a:rPr lang="zh-CN" altLang="en-US" b="1" u="sng" dirty="0"/>
              <a:t> </a:t>
            </a:r>
            <a:r>
              <a:rPr lang="en-US" altLang="zh-CN" b="1" u="sng" dirty="0"/>
              <a:t>GAT</a:t>
            </a:r>
            <a:endParaRPr lang="x-none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D8880F-322B-C446-8B69-0E4774591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99" y="1054100"/>
            <a:ext cx="10350500" cy="1905000"/>
          </a:xfrm>
        </p:spPr>
        <p:txBody>
          <a:bodyPr/>
          <a:lstStyle/>
          <a:p>
            <a:r>
              <a:rPr lang="en-US" altLang="zh-CN" dirty="0"/>
              <a:t>Map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candidate</a:t>
            </a:r>
            <a:r>
              <a:rPr lang="zh-CN" altLang="en-US" dirty="0"/>
              <a:t> </a:t>
            </a:r>
            <a:r>
              <a:rPr lang="en-US" altLang="zh-CN" dirty="0"/>
              <a:t>entity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event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AMR</a:t>
            </a:r>
            <a:r>
              <a:rPr lang="zh-CN" altLang="en-US" dirty="0"/>
              <a:t> </a:t>
            </a:r>
            <a:r>
              <a:rPr lang="en-US" altLang="zh-CN" dirty="0"/>
              <a:t>nodes.</a:t>
            </a:r>
          </a:p>
          <a:p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entity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event</a:t>
            </a:r>
            <a:r>
              <a:rPr lang="zh-CN" altLang="en-US" dirty="0"/>
              <a:t> </a:t>
            </a:r>
            <a:r>
              <a:rPr lang="en-US" altLang="zh-CN" dirty="0"/>
              <a:t>representations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edge-conditioned</a:t>
            </a:r>
            <a:r>
              <a:rPr lang="zh-CN" altLang="en-US" dirty="0"/>
              <a:t> </a:t>
            </a:r>
            <a:r>
              <a:rPr lang="en-US" altLang="zh-CN" dirty="0"/>
              <a:t>GAT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incorporate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AMR</a:t>
            </a:r>
            <a:r>
              <a:rPr lang="zh-CN" altLang="en-US" dirty="0"/>
              <a:t> </a:t>
            </a:r>
            <a:r>
              <a:rPr lang="en-US" altLang="zh-CN" dirty="0"/>
              <a:t>neighbors.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F754490-0803-4345-8BF8-7B9A9C7C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48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BE65682-BA61-9042-A726-B196B464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69" y="3222334"/>
            <a:ext cx="6453528" cy="30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BB5F4E68-D065-9F44-82EC-61D905F5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668" y="2332800"/>
            <a:ext cx="5573372" cy="9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0C87F30F-BB7A-F24E-B3C7-8656FC1D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65" y="4065296"/>
            <a:ext cx="1979956" cy="77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588DC0-8627-8F45-A615-17CE331D8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543" y="4770066"/>
            <a:ext cx="30480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15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9F117D-2778-FD48-A048-9F75926A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71200" cy="688975"/>
          </a:xfrm>
        </p:spPr>
        <p:txBody>
          <a:bodyPr>
            <a:normAutofit fontScale="90000"/>
          </a:bodyPr>
          <a:lstStyle/>
          <a:p>
            <a:r>
              <a:rPr lang="en-US" altLang="zh-CN" i="1" dirty="0"/>
              <a:t>AMR</a:t>
            </a:r>
            <a:r>
              <a:rPr lang="zh-CN" altLang="en-US" i="1" dirty="0"/>
              <a:t> </a:t>
            </a:r>
            <a:r>
              <a:rPr lang="en-US" altLang="zh-CN" i="1" dirty="0"/>
              <a:t>Guided</a:t>
            </a:r>
            <a:r>
              <a:rPr lang="zh-CN" altLang="en-US" i="1" dirty="0"/>
              <a:t> </a:t>
            </a:r>
            <a:r>
              <a:rPr lang="en-US" altLang="zh-CN" i="1" dirty="0"/>
              <a:t>Graph</a:t>
            </a:r>
            <a:r>
              <a:rPr lang="zh-CN" altLang="en-US" i="1" dirty="0"/>
              <a:t> </a:t>
            </a:r>
            <a:r>
              <a:rPr lang="en-US" altLang="zh-CN" i="1" dirty="0"/>
              <a:t>Decoding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b="1" u="sng" dirty="0"/>
              <a:t>Ordered</a:t>
            </a:r>
            <a:r>
              <a:rPr lang="zh-CN" altLang="en-US" b="1" u="sng" dirty="0"/>
              <a:t> </a:t>
            </a:r>
            <a:r>
              <a:rPr lang="en-US" altLang="zh-CN" b="1" u="sng" dirty="0"/>
              <a:t>decoding</a:t>
            </a:r>
            <a:r>
              <a:rPr lang="zh-CN" altLang="en-US" b="1" dirty="0"/>
              <a:t> </a:t>
            </a:r>
            <a:r>
              <a:rPr lang="en-US" altLang="zh-CN" dirty="0"/>
              <a:t>guided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AMR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D8880F-322B-C446-8B69-0E4774591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98" y="1054100"/>
            <a:ext cx="10617201" cy="1905000"/>
          </a:xfrm>
        </p:spPr>
        <p:txBody>
          <a:bodyPr/>
          <a:lstStyle/>
          <a:p>
            <a:r>
              <a:rPr lang="en-US" dirty="0"/>
              <a:t>Beam search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decoding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i="1" dirty="0" err="1"/>
              <a:t>OneIE</a:t>
            </a:r>
            <a:r>
              <a:rPr lang="zh-CN" altLang="en-US" dirty="0"/>
              <a:t> </a:t>
            </a:r>
            <a:r>
              <a:rPr lang="en-US" altLang="zh-CN" dirty="0"/>
              <a:t>(Lin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2020).</a:t>
            </a:r>
          </a:p>
          <a:p>
            <a:r>
              <a:rPr lang="en-US" altLang="zh-CN" dirty="0"/>
              <a:t>T</a:t>
            </a:r>
            <a:r>
              <a:rPr lang="en-US" dirty="0"/>
              <a:t>he </a:t>
            </a:r>
            <a:r>
              <a:rPr lang="en-US" altLang="zh-CN" dirty="0"/>
              <a:t>decoding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dirty="0"/>
              <a:t>candidate nodes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determined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dirty="0"/>
              <a:t>the hierarchy in AMR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b="1" dirty="0"/>
              <a:t>top-to-down</a:t>
            </a:r>
            <a:r>
              <a:rPr lang="zh-CN" altLang="en-US" b="1" dirty="0"/>
              <a:t> </a:t>
            </a:r>
            <a:r>
              <a:rPr lang="en-US" altLang="zh-CN" b="1" dirty="0"/>
              <a:t>manner</a:t>
            </a:r>
            <a:r>
              <a:rPr lang="en-US" dirty="0"/>
              <a:t>.</a:t>
            </a:r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example,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ordered</a:t>
            </a:r>
            <a:r>
              <a:rPr lang="zh-CN" altLang="en-US" dirty="0"/>
              <a:t> </a:t>
            </a:r>
            <a:r>
              <a:rPr lang="en-US" altLang="zh-CN" dirty="0"/>
              <a:t>decoding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following</a:t>
            </a:r>
            <a:r>
              <a:rPr lang="zh-CN" altLang="en-US" dirty="0"/>
              <a:t> </a:t>
            </a:r>
            <a:r>
              <a:rPr lang="en-US" altLang="zh-CN" dirty="0"/>
              <a:t>graph</a:t>
            </a:r>
            <a:r>
              <a:rPr lang="zh-CN" altLang="en-US" dirty="0"/>
              <a:t> </a:t>
            </a:r>
            <a:r>
              <a:rPr lang="en-US" altLang="zh-CN" dirty="0"/>
              <a:t>is:</a:t>
            </a:r>
          </a:p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F754490-0803-4345-8BF8-7B9A9C7C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49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FD5758BC-AD77-AE45-8368-929E143AF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57839"/>
            <a:ext cx="7950200" cy="289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836D4E-4E87-8947-BDC5-0D4D69737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0" y="2864114"/>
            <a:ext cx="457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6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6481c802c_0_46"/>
          <p:cNvSpPr txBox="1">
            <a:spLocks noGrp="1"/>
          </p:cNvSpPr>
          <p:nvPr>
            <p:ph type="sldNum" idx="12"/>
          </p:nvPr>
        </p:nvSpPr>
        <p:spPr>
          <a:xfrm>
            <a:off x="8610600" y="630624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BA9238EC-CCCD-4492-91EC-67D7A0D33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0304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00"/>
            <a:ext cx="12192000" cy="641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70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6DDBE6-157B-C84A-A2FC-37F27601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521"/>
            <a:ext cx="10515600" cy="688975"/>
          </a:xfrm>
        </p:spPr>
        <p:txBody>
          <a:bodyPr>
            <a:normAutofit/>
          </a:bodyPr>
          <a:lstStyle/>
          <a:p>
            <a:r>
              <a:rPr lang="en-US" altLang="zh-CN" b="1" i="1" dirty="0"/>
              <a:t>Experiments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IE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b="1" dirty="0"/>
              <a:t>ACE-2005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b="1" dirty="0"/>
              <a:t>ERE</a:t>
            </a:r>
            <a:r>
              <a:rPr lang="zh-CN" altLang="en-US" dirty="0"/>
              <a:t> </a:t>
            </a:r>
            <a:r>
              <a:rPr lang="en-US" altLang="zh-CN" dirty="0"/>
              <a:t>datasets.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6867E8-8C7D-3F4F-9914-B5E44B26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92993"/>
            <a:ext cx="10934700" cy="1002507"/>
          </a:xfrm>
        </p:spPr>
        <p:txBody>
          <a:bodyPr/>
          <a:lstStyle/>
          <a:p>
            <a:r>
              <a:rPr lang="en-US" altLang="zh-CN" b="1" dirty="0"/>
              <a:t>ACE-2005:</a:t>
            </a:r>
            <a:r>
              <a:rPr lang="zh-CN" altLang="en-US" dirty="0"/>
              <a:t> </a:t>
            </a:r>
            <a:r>
              <a:rPr lang="en-US" altLang="zh-CN" dirty="0"/>
              <a:t>7</a:t>
            </a:r>
            <a:r>
              <a:rPr lang="zh-CN" altLang="en-US" dirty="0"/>
              <a:t> </a:t>
            </a:r>
            <a:r>
              <a:rPr lang="en-US" altLang="zh-CN" dirty="0"/>
              <a:t>entity</a:t>
            </a:r>
            <a:r>
              <a:rPr lang="zh-CN" altLang="en-US" dirty="0"/>
              <a:t> </a:t>
            </a:r>
            <a:r>
              <a:rPr lang="en-US" altLang="zh-CN" dirty="0"/>
              <a:t>types,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relation</a:t>
            </a:r>
            <a:r>
              <a:rPr lang="zh-CN" altLang="en-US" dirty="0"/>
              <a:t> </a:t>
            </a:r>
            <a:r>
              <a:rPr lang="en-US" altLang="zh-CN" dirty="0"/>
              <a:t>types,</a:t>
            </a:r>
            <a:r>
              <a:rPr lang="zh-CN" altLang="en-US" dirty="0"/>
              <a:t> </a:t>
            </a:r>
            <a:r>
              <a:rPr lang="en-US" altLang="zh-CN" dirty="0"/>
              <a:t>33</a:t>
            </a:r>
            <a:r>
              <a:rPr lang="zh-CN" altLang="en-US" dirty="0"/>
              <a:t> </a:t>
            </a:r>
            <a:r>
              <a:rPr lang="en-US" altLang="zh-CN" dirty="0"/>
              <a:t>event</a:t>
            </a:r>
            <a:r>
              <a:rPr lang="zh-CN" altLang="en-US" dirty="0"/>
              <a:t> </a:t>
            </a:r>
            <a:r>
              <a:rPr lang="en-US" altLang="zh-CN" dirty="0"/>
              <a:t>types,</a:t>
            </a:r>
            <a:r>
              <a:rPr lang="zh-CN" altLang="en-US" dirty="0"/>
              <a:t> </a:t>
            </a:r>
            <a:r>
              <a:rPr lang="en-US" altLang="zh-CN" dirty="0"/>
              <a:t>22</a:t>
            </a:r>
            <a:r>
              <a:rPr lang="zh-CN" altLang="en-US" dirty="0"/>
              <a:t> </a:t>
            </a:r>
            <a:r>
              <a:rPr lang="en-US" altLang="zh-CN" dirty="0"/>
              <a:t>event</a:t>
            </a:r>
            <a:r>
              <a:rPr lang="zh-CN" altLang="en-US" dirty="0"/>
              <a:t> </a:t>
            </a:r>
            <a:r>
              <a:rPr lang="en-US" altLang="zh-CN" dirty="0"/>
              <a:t>argument</a:t>
            </a:r>
            <a:r>
              <a:rPr lang="zh-CN" altLang="en-US" dirty="0"/>
              <a:t> </a:t>
            </a:r>
            <a:r>
              <a:rPr lang="en-US" altLang="zh-CN" dirty="0"/>
              <a:t>roles.</a:t>
            </a:r>
          </a:p>
          <a:p>
            <a:r>
              <a:rPr lang="en-US" altLang="zh-CN" b="1" dirty="0"/>
              <a:t>ERE:</a:t>
            </a:r>
            <a:r>
              <a:rPr lang="zh-CN" altLang="en-US" dirty="0"/>
              <a:t> </a:t>
            </a:r>
            <a:r>
              <a:rPr lang="en-US" altLang="zh-CN" dirty="0"/>
              <a:t>7</a:t>
            </a:r>
            <a:r>
              <a:rPr lang="zh-CN" altLang="en-US" dirty="0"/>
              <a:t> </a:t>
            </a:r>
            <a:r>
              <a:rPr lang="en-US" altLang="zh-CN" dirty="0"/>
              <a:t>entity</a:t>
            </a:r>
            <a:r>
              <a:rPr lang="zh-CN" altLang="en-US" dirty="0"/>
              <a:t> </a:t>
            </a:r>
            <a:r>
              <a:rPr lang="en-US" altLang="zh-CN" dirty="0"/>
              <a:t>types,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  <a:r>
              <a:rPr lang="zh-CN" altLang="en-US" dirty="0"/>
              <a:t> </a:t>
            </a:r>
            <a:r>
              <a:rPr lang="en-US" altLang="zh-CN" dirty="0"/>
              <a:t>relation</a:t>
            </a:r>
            <a:r>
              <a:rPr lang="zh-CN" altLang="en-US" dirty="0"/>
              <a:t> </a:t>
            </a:r>
            <a:r>
              <a:rPr lang="en-US" altLang="zh-CN" dirty="0"/>
              <a:t>types,</a:t>
            </a:r>
            <a:r>
              <a:rPr lang="zh-CN" altLang="en-US" dirty="0"/>
              <a:t> </a:t>
            </a:r>
            <a:r>
              <a:rPr lang="en-US" altLang="zh-CN" dirty="0"/>
              <a:t>38</a:t>
            </a:r>
            <a:r>
              <a:rPr lang="zh-CN" altLang="en-US" dirty="0"/>
              <a:t> </a:t>
            </a:r>
            <a:r>
              <a:rPr lang="en-US" altLang="zh-CN" dirty="0"/>
              <a:t>event</a:t>
            </a:r>
            <a:r>
              <a:rPr lang="zh-CN" altLang="en-US" dirty="0"/>
              <a:t> </a:t>
            </a:r>
            <a:r>
              <a:rPr lang="en-US" altLang="zh-CN" dirty="0"/>
              <a:t>types,</a:t>
            </a:r>
            <a:r>
              <a:rPr lang="zh-CN" altLang="en-US" dirty="0"/>
              <a:t> </a:t>
            </a:r>
            <a:r>
              <a:rPr lang="en-US" altLang="zh-CN" dirty="0"/>
              <a:t>20</a:t>
            </a:r>
            <a:r>
              <a:rPr lang="zh-CN" altLang="en-US" dirty="0"/>
              <a:t> </a:t>
            </a:r>
            <a:r>
              <a:rPr lang="en-US" altLang="zh-CN" dirty="0"/>
              <a:t>event</a:t>
            </a:r>
            <a:r>
              <a:rPr lang="zh-CN" altLang="en-US" dirty="0"/>
              <a:t> </a:t>
            </a:r>
            <a:r>
              <a:rPr lang="en-US" altLang="zh-CN" dirty="0"/>
              <a:t>argument</a:t>
            </a:r>
            <a:r>
              <a:rPr lang="zh-CN" altLang="en-US" dirty="0"/>
              <a:t> </a:t>
            </a:r>
            <a:r>
              <a:rPr lang="en-US" altLang="zh-CN" dirty="0"/>
              <a:t>roles.</a:t>
            </a:r>
          </a:p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3DD8F6-D6A0-894E-9E73-E20231AD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50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BEE8A812-A167-454A-88BE-2910C432F672}"/>
              </a:ext>
            </a:extLst>
          </p:cNvPr>
          <p:cNvSpPr txBox="1">
            <a:spLocks/>
          </p:cNvSpPr>
          <p:nvPr/>
        </p:nvSpPr>
        <p:spPr>
          <a:xfrm>
            <a:off x="628650" y="5263753"/>
            <a:ext cx="10934700" cy="1002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State-of-the-art</a:t>
            </a:r>
            <a:r>
              <a:rPr lang="zh-CN" altLang="en-US" dirty="0"/>
              <a:t> </a:t>
            </a:r>
            <a:r>
              <a:rPr lang="en-US" altLang="zh-CN" dirty="0"/>
              <a:t>results,</a:t>
            </a:r>
            <a:r>
              <a:rPr lang="zh-CN" altLang="en-US" dirty="0"/>
              <a:t> </a:t>
            </a:r>
            <a:r>
              <a:rPr lang="en-US" altLang="zh-CN" dirty="0"/>
              <a:t>especially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event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argument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role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extraction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AMR</a:t>
            </a:r>
            <a:r>
              <a:rPr lang="zh-CN" altLang="en-US" dirty="0"/>
              <a:t> </a:t>
            </a:r>
            <a:r>
              <a:rPr lang="en-US" altLang="zh-CN" dirty="0"/>
              <a:t>guided</a:t>
            </a:r>
            <a:r>
              <a:rPr lang="zh-CN" altLang="en-US" dirty="0"/>
              <a:t> </a:t>
            </a:r>
            <a:r>
              <a:rPr lang="en-US" altLang="zh-CN" dirty="0"/>
              <a:t>encoding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decoding</a:t>
            </a:r>
            <a:r>
              <a:rPr lang="zh-CN" altLang="en-US" dirty="0"/>
              <a:t> </a:t>
            </a:r>
            <a:r>
              <a:rPr lang="en-US" altLang="zh-CN" dirty="0"/>
              <a:t>demonstrate</a:t>
            </a:r>
            <a:r>
              <a:rPr lang="zh-CN" altLang="en-US" dirty="0"/>
              <a:t> </a:t>
            </a:r>
            <a:r>
              <a:rPr lang="en-US" altLang="zh-CN" dirty="0"/>
              <a:t>great</a:t>
            </a:r>
            <a:r>
              <a:rPr lang="zh-CN" altLang="en-US" dirty="0"/>
              <a:t> </a:t>
            </a:r>
            <a:r>
              <a:rPr lang="en-US" altLang="zh-CN" dirty="0"/>
              <a:t>effectiveness.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altLang="zh-CN" dirty="0"/>
          </a:p>
          <a:p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376D7B-3C10-0246-BD00-AF38DBEDC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70" y="2362199"/>
            <a:ext cx="11494859" cy="270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04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6DDBE6-157B-C84A-A2FC-37F27601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521"/>
            <a:ext cx="10515600" cy="688975"/>
          </a:xfrm>
        </p:spPr>
        <p:txBody>
          <a:bodyPr>
            <a:normAutofit/>
          </a:bodyPr>
          <a:lstStyle/>
          <a:p>
            <a:r>
              <a:rPr lang="en-US" altLang="zh-CN" b="1" i="1" dirty="0"/>
              <a:t>Experiments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IE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biomedical</a:t>
            </a:r>
            <a:r>
              <a:rPr lang="zh-CN" altLang="en-US" dirty="0"/>
              <a:t> </a:t>
            </a:r>
            <a:r>
              <a:rPr lang="en-US" altLang="zh-CN" dirty="0"/>
              <a:t>domain.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6867E8-8C7D-3F4F-9914-B5E44B26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225770"/>
            <a:ext cx="10934700" cy="688975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Dataset</a:t>
            </a:r>
            <a:r>
              <a:rPr lang="en-US" altLang="zh-CN" sz="2800" dirty="0"/>
              <a:t>:</a:t>
            </a:r>
            <a:r>
              <a:rPr lang="zh-CN" altLang="en-US" sz="2800" dirty="0"/>
              <a:t> </a:t>
            </a:r>
            <a:r>
              <a:rPr lang="en-US" altLang="zh-CN" sz="2800" dirty="0" err="1"/>
              <a:t>BioNLP</a:t>
            </a:r>
            <a:r>
              <a:rPr lang="zh-CN" altLang="en-US" sz="2800" dirty="0"/>
              <a:t> </a:t>
            </a:r>
            <a:r>
              <a:rPr lang="en-US" altLang="zh-CN" sz="2800" dirty="0"/>
              <a:t>Genia</a:t>
            </a:r>
            <a:r>
              <a:rPr lang="zh-CN" altLang="en-US" sz="2800" dirty="0"/>
              <a:t> </a:t>
            </a:r>
            <a:r>
              <a:rPr lang="en-US" altLang="zh-CN" sz="2800" dirty="0"/>
              <a:t>2011</a:t>
            </a:r>
            <a:r>
              <a:rPr lang="zh-CN" altLang="en-US" sz="2800" dirty="0"/>
              <a:t> </a:t>
            </a:r>
            <a:r>
              <a:rPr lang="en-US" altLang="zh-CN" sz="2800" dirty="0"/>
              <a:t>&amp;</a:t>
            </a:r>
            <a:r>
              <a:rPr lang="zh-CN" altLang="en-US" sz="2800" dirty="0"/>
              <a:t> </a:t>
            </a:r>
            <a:r>
              <a:rPr lang="en-US" altLang="zh-CN" sz="2800" dirty="0"/>
              <a:t>2013</a:t>
            </a:r>
          </a:p>
          <a:p>
            <a:endParaRPr lang="x-non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3DD8F6-D6A0-894E-9E73-E20231AD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51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BEE8A812-A167-454A-88BE-2910C432F672}"/>
              </a:ext>
            </a:extLst>
          </p:cNvPr>
          <p:cNvSpPr txBox="1">
            <a:spLocks/>
          </p:cNvSpPr>
          <p:nvPr/>
        </p:nvSpPr>
        <p:spPr>
          <a:xfrm>
            <a:off x="755650" y="4739125"/>
            <a:ext cx="10934700" cy="1002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Significant</a:t>
            </a:r>
            <a:r>
              <a:rPr lang="zh-CN" altLang="en-US" dirty="0"/>
              <a:t> </a:t>
            </a:r>
            <a:r>
              <a:rPr lang="en-US" altLang="zh-CN" dirty="0"/>
              <a:t>improvements.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Excellent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generalization</a:t>
            </a:r>
            <a:r>
              <a:rPr lang="zh-CN" altLang="en-US" dirty="0"/>
              <a:t> </a:t>
            </a:r>
            <a:r>
              <a:rPr lang="en-US" altLang="zh-CN" dirty="0"/>
              <a:t>ability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biomedical</a:t>
            </a:r>
            <a:r>
              <a:rPr lang="zh-CN" altLang="en-US" dirty="0"/>
              <a:t> </a:t>
            </a:r>
            <a:r>
              <a:rPr lang="en-US" altLang="zh-CN" dirty="0"/>
              <a:t>domains.</a:t>
            </a:r>
          </a:p>
          <a:p>
            <a:endParaRPr lang="en-US" altLang="zh-CN" dirty="0"/>
          </a:p>
          <a:p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E019D1-7AC6-ED4E-8F8E-BCC7114B1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361" y="1979175"/>
            <a:ext cx="7385277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37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6DDBE6-157B-C84A-A2FC-37F27601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521"/>
            <a:ext cx="10515600" cy="688975"/>
          </a:xfrm>
        </p:spPr>
        <p:txBody>
          <a:bodyPr>
            <a:normAutofit/>
          </a:bodyPr>
          <a:lstStyle/>
          <a:p>
            <a:r>
              <a:rPr lang="en-US" altLang="zh-CN" b="1" i="1" dirty="0"/>
              <a:t>Experiments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passing</a:t>
            </a:r>
            <a:r>
              <a:rPr lang="zh-CN" altLang="en-US" dirty="0"/>
              <a:t> </a:t>
            </a:r>
            <a:r>
              <a:rPr lang="en-US" altLang="zh-CN" dirty="0"/>
              <a:t>level.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736867E8-8C7D-3F4F-9914-B5E44B2665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0700" y="1246744"/>
                <a:ext cx="5702300" cy="513058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/>
                  <a:t>Message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passing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level</a:t>
                </a:r>
                <a:r>
                  <a:rPr lang="zh-CN" altLang="en-US" sz="2800" dirty="0"/>
                  <a:t>  </a:t>
                </a:r>
                <a:r>
                  <a:rPr lang="en-US" altLang="zh-CN" sz="2800" dirty="0"/>
                  <a:t>in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GAT.</a:t>
                </a:r>
              </a:p>
              <a:p>
                <a:endParaRPr lang="en-US" sz="2800" dirty="0"/>
              </a:p>
              <a:p>
                <a:endParaRPr lang="en-US" altLang="zh-CN" sz="2800" dirty="0"/>
              </a:p>
              <a:p>
                <a:endParaRPr lang="en-US" altLang="zh-CN" sz="2800" dirty="0"/>
              </a:p>
              <a:p>
                <a:r>
                  <a:rPr lang="en-US" altLang="zh-CN" sz="2800" dirty="0"/>
                  <a:t>The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performance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of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each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subtask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starts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decreasing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when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is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too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large.</a:t>
                </a:r>
              </a:p>
              <a:p>
                <a:r>
                  <a:rPr lang="en-US" altLang="zh-CN" sz="2800" dirty="0"/>
                  <a:t>The</a:t>
                </a:r>
                <a:r>
                  <a:rPr lang="en-US" sz="2800" dirty="0"/>
                  <a:t> node</a:t>
                </a:r>
                <a:r>
                  <a:rPr lang="en-US" altLang="zh-CN" sz="2800" dirty="0"/>
                  <a:t>s</a:t>
                </a:r>
                <a:r>
                  <a:rPr lang="en-US" sz="2800" dirty="0"/>
                  <a:t> will incorporate too much </a:t>
                </a:r>
                <a:r>
                  <a:rPr lang="en-US" altLang="zh-CN" sz="2800" dirty="0"/>
                  <a:t>neighbor</a:t>
                </a:r>
                <a:r>
                  <a:rPr lang="zh-CN" altLang="en-US" sz="2800" dirty="0"/>
                  <a:t> </a:t>
                </a:r>
                <a:r>
                  <a:rPr lang="en-US" sz="2800" dirty="0"/>
                  <a:t>information and kind of lose its own features.</a:t>
                </a:r>
                <a:br>
                  <a:rPr lang="en-US" sz="2800" dirty="0"/>
                </a:br>
                <a:endParaRPr lang="x-none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6867E8-8C7D-3F4F-9914-B5E44B2665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0700" y="1246744"/>
                <a:ext cx="5702300" cy="5130580"/>
              </a:xfrm>
              <a:blipFill>
                <a:blip r:embed="rId2"/>
                <a:stretch>
                  <a:fillRect l="-1774" t="-1235" r="-354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3DD8F6-D6A0-894E-9E73-E20231AD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3AD282-8620-E744-B926-1BB865030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020" y="1552157"/>
            <a:ext cx="5661006" cy="4306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F2CDED7-7200-7D44-8889-22535F944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2051050"/>
            <a:ext cx="3339830" cy="6540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952E7CF-9A3E-454C-A2D2-AD04393B30DA}"/>
              </a:ext>
            </a:extLst>
          </p:cNvPr>
          <p:cNvSpPr/>
          <p:nvPr/>
        </p:nvSpPr>
        <p:spPr>
          <a:xfrm>
            <a:off x="2663190" y="2171700"/>
            <a:ext cx="422910" cy="5334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6DDE19C-7E22-9549-9DE4-494E0FBD5666}"/>
              </a:ext>
            </a:extLst>
          </p:cNvPr>
          <p:cNvSpPr/>
          <p:nvPr/>
        </p:nvSpPr>
        <p:spPr>
          <a:xfrm>
            <a:off x="4385945" y="2171302"/>
            <a:ext cx="422910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1D9727-0A37-9645-86C8-CEF565637C96}"/>
              </a:ext>
            </a:extLst>
          </p:cNvPr>
          <p:cNvSpPr txBox="1"/>
          <p:nvPr/>
        </p:nvSpPr>
        <p:spPr>
          <a:xfrm>
            <a:off x="2442315" y="2704702"/>
            <a:ext cx="86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own</a:t>
            </a:r>
          </a:p>
          <a:p>
            <a:pPr algn="ctr"/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feature</a:t>
            </a:r>
            <a:endParaRPr lang="x-non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59FDFD-D731-DF47-A81E-D63D7F8D188E}"/>
              </a:ext>
            </a:extLst>
          </p:cNvPr>
          <p:cNvSpPr txBox="1"/>
          <p:nvPr/>
        </p:nvSpPr>
        <p:spPr>
          <a:xfrm>
            <a:off x="3951392" y="2714090"/>
            <a:ext cx="1292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neighbor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information</a:t>
            </a:r>
            <a:endParaRPr lang="x-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853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6DDBE6-157B-C84A-A2FC-37F27601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172457"/>
            <a:ext cx="10515600" cy="688975"/>
          </a:xfrm>
        </p:spPr>
        <p:txBody>
          <a:bodyPr>
            <a:normAutofit/>
          </a:bodyPr>
          <a:lstStyle/>
          <a:p>
            <a:r>
              <a:rPr lang="en-US" altLang="zh-CN" b="1" i="1" dirty="0"/>
              <a:t>Qualitative</a:t>
            </a:r>
            <a:r>
              <a:rPr lang="zh-CN" altLang="en-US" b="1" i="1" dirty="0"/>
              <a:t> </a:t>
            </a:r>
            <a:r>
              <a:rPr lang="en-US" altLang="zh-CN" b="1" i="1" dirty="0"/>
              <a:t>Analysis:</a:t>
            </a:r>
            <a:r>
              <a:rPr lang="zh-CN" altLang="en-US" b="1" i="1" dirty="0"/>
              <a:t> </a:t>
            </a:r>
            <a:r>
              <a:rPr lang="en-US" altLang="zh-CN" b="1" i="1" dirty="0"/>
              <a:t>Examples</a:t>
            </a:r>
            <a:r>
              <a:rPr lang="zh-CN" altLang="en-US" b="1" i="1" dirty="0"/>
              <a:t> </a:t>
            </a:r>
            <a:r>
              <a:rPr lang="en-US" altLang="zh-CN" b="1" i="1" dirty="0"/>
              <a:t>on</a:t>
            </a:r>
            <a:r>
              <a:rPr lang="zh-CN" altLang="en-US" b="1" i="1" dirty="0"/>
              <a:t> </a:t>
            </a:r>
            <a:r>
              <a:rPr lang="en-US" altLang="zh-CN" b="1" i="1" dirty="0"/>
              <a:t>how</a:t>
            </a:r>
            <a:r>
              <a:rPr lang="zh-CN" altLang="en-US" b="1" i="1" dirty="0"/>
              <a:t> </a:t>
            </a:r>
            <a:r>
              <a:rPr lang="en-US" altLang="zh-CN" b="1" i="1" dirty="0"/>
              <a:t>AMR</a:t>
            </a:r>
            <a:r>
              <a:rPr lang="zh-CN" altLang="en-US" b="1" i="1" dirty="0"/>
              <a:t> </a:t>
            </a:r>
            <a:r>
              <a:rPr lang="en-US" altLang="zh-CN" b="1" i="1" dirty="0"/>
              <a:t>helps.</a:t>
            </a:r>
            <a:endParaRPr lang="x-none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3DD8F6-D6A0-894E-9E73-E20231AD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53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222898-8543-AB4A-AAF1-A5E868D1D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861432"/>
            <a:ext cx="9588500" cy="563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83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96481c802c_0_32"/>
          <p:cNvSpPr txBox="1">
            <a:spLocks noGrp="1"/>
          </p:cNvSpPr>
          <p:nvPr>
            <p:ph type="body" idx="1"/>
          </p:nvPr>
        </p:nvSpPr>
        <p:spPr>
          <a:xfrm>
            <a:off x="467400" y="1202815"/>
            <a:ext cx="11206800" cy="1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2000" dirty="0"/>
              <a:t>If two event mentions have different attributes, it is likely that they are not the same event</a:t>
            </a:r>
            <a:endParaRPr sz="2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</p:txBody>
      </p:sp>
      <p:sp>
        <p:nvSpPr>
          <p:cNvPr id="190" name="Google Shape;190;g96481c802c_0_32"/>
          <p:cNvSpPr txBox="1">
            <a:spLocks noGrp="1"/>
          </p:cNvSpPr>
          <p:nvPr>
            <p:ph type="sldNum" idx="12"/>
          </p:nvPr>
        </p:nvSpPr>
        <p:spPr>
          <a:xfrm>
            <a:off x="8610600" y="630624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sp>
        <p:nvSpPr>
          <p:cNvPr id="191" name="Google Shape;191;g96481c802c_0_32"/>
          <p:cNvSpPr txBox="1">
            <a:spLocks noGrp="1"/>
          </p:cNvSpPr>
          <p:nvPr>
            <p:ph type="title"/>
          </p:nvPr>
        </p:nvSpPr>
        <p:spPr>
          <a:xfrm>
            <a:off x="838200" y="180727"/>
            <a:ext cx="105156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200" dirty="0" smtClean="0"/>
              <a:t>Incorporating Event Attributes into </a:t>
            </a:r>
            <a:br>
              <a:rPr lang="en-US" sz="3200" dirty="0" smtClean="0"/>
            </a:br>
            <a:r>
              <a:rPr lang="en-US" sz="3200" dirty="0" smtClean="0"/>
              <a:t>Event </a:t>
            </a:r>
            <a:r>
              <a:rPr lang="en-US" sz="3200" dirty="0" err="1" smtClean="0"/>
              <a:t>Coreference</a:t>
            </a:r>
            <a:r>
              <a:rPr lang="en-US" sz="3200" dirty="0" smtClean="0"/>
              <a:t> Resolution</a:t>
            </a:r>
            <a:endParaRPr sz="3200" dirty="0"/>
          </a:p>
        </p:txBody>
      </p:sp>
      <p:sp>
        <p:nvSpPr>
          <p:cNvPr id="193" name="Google Shape;193;g96481c802c_0_32"/>
          <p:cNvSpPr txBox="1"/>
          <p:nvPr/>
        </p:nvSpPr>
        <p:spPr>
          <a:xfrm>
            <a:off x="838200" y="2836839"/>
            <a:ext cx="10836000" cy="1312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Reporter : and this is a military town , </a:t>
            </a:r>
            <a:r>
              <a:rPr lang="en-US" sz="1600" dirty="0" err="1">
                <a:solidFill>
                  <a:schemeClr val="dk1"/>
                </a:solidFill>
              </a:rPr>
              <a:t>judy</a:t>
            </a:r>
            <a:r>
              <a:rPr lang="en-US" sz="1600" dirty="0">
                <a:solidFill>
                  <a:schemeClr val="dk1"/>
                </a:solidFill>
              </a:rPr>
              <a:t> and little by little we are seeing these soldiers </a:t>
            </a:r>
            <a:r>
              <a:rPr lang="en-US" sz="1600" b="1" dirty="0">
                <a:solidFill>
                  <a:srgbClr val="FF0000"/>
                </a:solidFill>
              </a:rPr>
              <a:t>head out</a:t>
            </a:r>
            <a:r>
              <a:rPr lang="en-US" sz="1600" dirty="0">
                <a:solidFill>
                  <a:schemeClr val="dk1"/>
                </a:solidFill>
              </a:rPr>
              <a:t> . in a strange way and this may sound unusual , there ' s a little sense of relief because these soldiers </a:t>
            </a:r>
            <a:r>
              <a:rPr lang="en-US" sz="1600" b="1" dirty="0">
                <a:solidFill>
                  <a:srgbClr val="800000"/>
                </a:solidFill>
              </a:rPr>
              <a:t>were set to </a:t>
            </a:r>
            <a:r>
              <a:rPr lang="en-US" sz="1600" b="1" dirty="0">
                <a:solidFill>
                  <a:srgbClr val="FF0000"/>
                </a:solidFill>
              </a:rPr>
              <a:t>leave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</a:rPr>
              <a:t>in January and now they got second deployment orders , the delay , of course , the inability to get access to turkey , but along the way , the 4th infantry division is one seeped in tradition and there ' s a real sense of pride among the soldiers , 250 of which left yesterday , over the course of the week 12 , 000 will be leaving from here .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8447888" y="2123820"/>
            <a:ext cx="442372" cy="9297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8105406" y="3353196"/>
            <a:ext cx="142701" cy="1612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Google Shape;192;g96481c802c_0_32"/>
          <p:cNvSpPr txBox="1">
            <a:spLocks/>
          </p:cNvSpPr>
          <p:nvPr/>
        </p:nvSpPr>
        <p:spPr>
          <a:xfrm>
            <a:off x="7227796" y="1547070"/>
            <a:ext cx="3039527" cy="1153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444500" lvl="2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en-US" sz="1800" dirty="0"/>
              <a:t>Modality = ASSERTED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9144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228600" lvl="1" indent="-127000">
              <a:spcBef>
                <a:spcPts val="0"/>
              </a:spcBef>
              <a:buSzPts val="1600"/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13" name="Google Shape;192;g96481c802c_0_32"/>
          <p:cNvSpPr txBox="1">
            <a:spLocks/>
          </p:cNvSpPr>
          <p:nvPr/>
        </p:nvSpPr>
        <p:spPr>
          <a:xfrm>
            <a:off x="7227796" y="4810292"/>
            <a:ext cx="2440184" cy="1153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444500" lvl="2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en-US" sz="1800" dirty="0"/>
              <a:t>Modality = OTHER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9144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228600" lvl="1" indent="-127000">
              <a:spcBef>
                <a:spcPts val="0"/>
              </a:spcBef>
              <a:buSzPts val="1600"/>
              <a:buFont typeface="Arial" panose="020B0604020202020204" pitchFamily="34" charset="0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2672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6481c802c_0_46"/>
          <p:cNvSpPr txBox="1">
            <a:spLocks noGrp="1"/>
          </p:cNvSpPr>
          <p:nvPr>
            <p:ph type="sldNum" idx="12"/>
          </p:nvPr>
        </p:nvSpPr>
        <p:spPr>
          <a:xfrm>
            <a:off x="8610600" y="617530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55</a:t>
            </a:fld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53FEB1-99CD-48C4-B1C8-2EC49606435C}"/>
              </a:ext>
            </a:extLst>
          </p:cNvPr>
          <p:cNvSpPr txBox="1"/>
          <p:nvPr/>
        </p:nvSpPr>
        <p:spPr>
          <a:xfrm>
            <a:off x="838200" y="2086978"/>
            <a:ext cx="10842171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… have input into the government but , since you are </a:t>
            </a:r>
            <a:r>
              <a:rPr lang="en-US" sz="1800" b="1" dirty="0">
                <a:solidFill>
                  <a:srgbClr val="800000"/>
                </a:solidFill>
              </a:rPr>
              <a:t>not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directly </a:t>
            </a:r>
            <a:r>
              <a:rPr lang="en-US" sz="1800" b="1" i="0" u="none" strike="noStrike" dirty="0">
                <a:solidFill>
                  <a:srgbClr val="FF0000"/>
                </a:solidFill>
                <a:effectLst/>
              </a:rPr>
              <a:t>elected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it would be a nonsense for you to have direct executive power ,' the source said . " The last thing we want is to leave a bunch of self - appointed oligarchs in power ," the source said . The comments came on the same day that a prominent Iraqi called for internationally - supervised elections in Iraq . Adnan Pachachi , a onetime foreign minister who returned to Iraq on May 6 after 33 years in exile , told the independent Az - Zaman daily that </a:t>
            </a:r>
            <a:r>
              <a:rPr lang="en-US" sz="1800" b="1" i="0" u="none" strike="noStrike" dirty="0">
                <a:solidFill>
                  <a:srgbClr val="FF0000"/>
                </a:solidFill>
                <a:effectLst/>
              </a:rPr>
              <a:t>elections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should be held under international supervision</a:t>
            </a:r>
            <a:endParaRPr lang="en-US" b="0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118948" y="1749188"/>
            <a:ext cx="142702" cy="4451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Google Shape;192;g96481c802c_0_32"/>
          <p:cNvSpPr txBox="1">
            <a:spLocks/>
          </p:cNvSpPr>
          <p:nvPr/>
        </p:nvSpPr>
        <p:spPr>
          <a:xfrm>
            <a:off x="6241338" y="1172438"/>
            <a:ext cx="3039527" cy="576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444500" lvl="2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en-US" sz="1800" dirty="0" smtClean="0"/>
              <a:t>Polarity </a:t>
            </a:r>
            <a:r>
              <a:rPr lang="en-US" sz="1800" dirty="0"/>
              <a:t>= </a:t>
            </a:r>
            <a:r>
              <a:rPr lang="en-US" sz="1800" dirty="0" smtClean="0"/>
              <a:t>Negative</a:t>
            </a:r>
            <a:endParaRPr lang="en-US" sz="11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9144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228600" lvl="1" indent="-127000">
              <a:spcBef>
                <a:spcPts val="0"/>
              </a:spcBef>
              <a:buSzPts val="1600"/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10" name="Google Shape;192;g96481c802c_0_32"/>
          <p:cNvSpPr txBox="1">
            <a:spLocks/>
          </p:cNvSpPr>
          <p:nvPr/>
        </p:nvSpPr>
        <p:spPr>
          <a:xfrm>
            <a:off x="6241338" y="4728184"/>
            <a:ext cx="3039527" cy="1153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444500" lvl="2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en-US" sz="1800" dirty="0" smtClean="0"/>
              <a:t>Polarity </a:t>
            </a:r>
            <a:r>
              <a:rPr lang="en-US" sz="1800" dirty="0"/>
              <a:t>= </a:t>
            </a:r>
            <a:r>
              <a:rPr lang="en-US" sz="1800" dirty="0" smtClean="0"/>
              <a:t>Positive</a:t>
            </a:r>
            <a:endParaRPr lang="en-US" sz="11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9144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228600" lvl="1" indent="-127000">
              <a:spcBef>
                <a:spcPts val="0"/>
              </a:spcBef>
              <a:buSzPts val="1600"/>
              <a:buFont typeface="Arial" panose="020B0604020202020204" pitchFamily="34" charset="0"/>
              <a:buNone/>
            </a:pP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54736" y="3833761"/>
            <a:ext cx="406914" cy="1245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Google Shape;191;g96481c802c_0_32"/>
          <p:cNvSpPr txBox="1">
            <a:spLocks noGrp="1"/>
          </p:cNvSpPr>
          <p:nvPr>
            <p:ph type="title"/>
          </p:nvPr>
        </p:nvSpPr>
        <p:spPr>
          <a:xfrm>
            <a:off x="838200" y="180727"/>
            <a:ext cx="105156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200" dirty="0" smtClean="0"/>
              <a:t>Incorporating Event Attributes into </a:t>
            </a:r>
            <a:br>
              <a:rPr lang="en-US" sz="3200" dirty="0" smtClean="0"/>
            </a:br>
            <a:r>
              <a:rPr lang="en-US" sz="3200" dirty="0" smtClean="0"/>
              <a:t>Event </a:t>
            </a:r>
            <a:r>
              <a:rPr lang="en-US" sz="3200" dirty="0" err="1" smtClean="0"/>
              <a:t>Coreference</a:t>
            </a:r>
            <a:r>
              <a:rPr lang="en-US" sz="3200" dirty="0" smtClean="0"/>
              <a:t> Resolution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909484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6481c802c_0_46"/>
          <p:cNvSpPr txBox="1">
            <a:spLocks noGrp="1"/>
          </p:cNvSpPr>
          <p:nvPr>
            <p:ph type="sldNum" idx="12"/>
          </p:nvPr>
        </p:nvSpPr>
        <p:spPr>
          <a:xfrm>
            <a:off x="8610600" y="604436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56</a:t>
            </a:fld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53FEB1-99CD-48C4-B1C8-2EC49606435C}"/>
              </a:ext>
            </a:extLst>
          </p:cNvPr>
          <p:cNvSpPr txBox="1"/>
          <p:nvPr/>
        </p:nvSpPr>
        <p:spPr>
          <a:xfrm>
            <a:off x="674914" y="2261879"/>
            <a:ext cx="10842171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… who says he was framed for political reasons , told reporters after his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</a:rPr>
              <a:t>appeal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was rejected : " You must remember its pre - selected judges , </a:t>
            </a:r>
            <a:r>
              <a:rPr lang="en-US" sz="1800" b="1" i="0" u="none" strike="noStrike" dirty="0">
                <a:solidFill>
                  <a:srgbClr val="800000"/>
                </a:solidFill>
                <a:effectLst/>
              </a:rPr>
              <a:t>most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junior </a:t>
            </a:r>
            <a:r>
              <a:rPr lang="en-US" sz="1800" b="1" i="0" u="none" strike="noStrike" dirty="0">
                <a:solidFill>
                  <a:srgbClr val="800000"/>
                </a:solidFill>
                <a:effectLst/>
              </a:rPr>
              <a:t>of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en-US" sz="1800" b="1" i="0" u="none" strike="noStrike" dirty="0">
                <a:solidFill>
                  <a:srgbClr val="800000"/>
                </a:solidFill>
                <a:effectLst/>
              </a:rPr>
              <a:t>court of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</a:rPr>
              <a:t>appeal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, and its all scripted . " What do you expect ?" Mahathir ' s sacking of the charismatic and popular Anwar in September 1998 rocked Malaysian politics , with thousands of people taking to the streets to demonstrate their support for him . …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058193" y="3107791"/>
            <a:ext cx="406914" cy="1245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Google Shape;192;g96481c802c_0_32"/>
          <p:cNvSpPr txBox="1">
            <a:spLocks/>
          </p:cNvSpPr>
          <p:nvPr/>
        </p:nvSpPr>
        <p:spPr>
          <a:xfrm>
            <a:off x="6352314" y="4059640"/>
            <a:ext cx="3039527" cy="1153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444500" lvl="2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en-US" sz="1800" dirty="0" err="1" smtClean="0"/>
              <a:t>Genericity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smtClean="0"/>
              <a:t>generic</a:t>
            </a:r>
            <a:endParaRPr lang="en-US" sz="11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9144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228600" lvl="1" indent="-127000">
              <a:spcBef>
                <a:spcPts val="0"/>
              </a:spcBef>
              <a:buSzPts val="1600"/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12" name="Google Shape;192;g96481c802c_0_32"/>
          <p:cNvSpPr txBox="1">
            <a:spLocks/>
          </p:cNvSpPr>
          <p:nvPr/>
        </p:nvSpPr>
        <p:spPr>
          <a:xfrm>
            <a:off x="6675941" y="1420040"/>
            <a:ext cx="3039527" cy="1153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444500" lvl="2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en-US" sz="1800" dirty="0" err="1" smtClean="0"/>
              <a:t>Genericity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smtClean="0"/>
              <a:t>specific</a:t>
            </a:r>
            <a:endParaRPr lang="en-US" sz="11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dirty="0"/>
          </a:p>
          <a:p>
            <a:pPr marL="91440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228600" lvl="1" indent="-127000">
              <a:spcBef>
                <a:spcPts val="0"/>
              </a:spcBef>
              <a:buSzPts val="1600"/>
              <a:buFont typeface="Arial" panose="020B0604020202020204" pitchFamily="34" charset="0"/>
              <a:buNone/>
            </a:pPr>
            <a:endParaRPr lang="en-US" sz="14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780685" y="1961484"/>
            <a:ext cx="246614" cy="7397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Google Shape;191;g96481c802c_0_32"/>
          <p:cNvSpPr txBox="1">
            <a:spLocks noGrp="1"/>
          </p:cNvSpPr>
          <p:nvPr>
            <p:ph type="title"/>
          </p:nvPr>
        </p:nvSpPr>
        <p:spPr>
          <a:xfrm>
            <a:off x="838200" y="282631"/>
            <a:ext cx="10515600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200" dirty="0" smtClean="0"/>
              <a:t>Incorporating Event Attributes into </a:t>
            </a:r>
            <a:br>
              <a:rPr lang="en-US" sz="3200" dirty="0" smtClean="0"/>
            </a:br>
            <a:r>
              <a:rPr lang="en-US" sz="3200" dirty="0" smtClean="0"/>
              <a:t>Event </a:t>
            </a:r>
            <a:r>
              <a:rPr lang="en-US" sz="3200" dirty="0" err="1" smtClean="0"/>
              <a:t>Coreference</a:t>
            </a:r>
            <a:r>
              <a:rPr lang="en-US" sz="3200" dirty="0" smtClean="0"/>
              <a:t> Resolution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8597967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6481c802c_0_46"/>
          <p:cNvSpPr txBox="1">
            <a:spLocks noGrp="1"/>
          </p:cNvSpPr>
          <p:nvPr>
            <p:ph type="sldNum" idx="12"/>
          </p:nvPr>
        </p:nvSpPr>
        <p:spPr>
          <a:xfrm>
            <a:off x="8610600" y="630624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  <p:sp>
        <p:nvSpPr>
          <p:cNvPr id="201" name="Google Shape;201;g96481c802c_0_46"/>
          <p:cNvSpPr txBox="1">
            <a:spLocks noGrp="1"/>
          </p:cNvSpPr>
          <p:nvPr>
            <p:ph type="title"/>
          </p:nvPr>
        </p:nvSpPr>
        <p:spPr>
          <a:xfrm>
            <a:off x="301167" y="180727"/>
            <a:ext cx="11052633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dirty="0" smtClean="0"/>
              <a:t>Gated Mechanism with Noisy Data Synthesis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9D90F98-E234-4D73-8FD4-FE3FA5389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40" y="802433"/>
            <a:ext cx="9753319" cy="42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614ADFF-65A1-4407-B238-030EB71BD200}"/>
              </a:ext>
            </a:extLst>
          </p:cNvPr>
          <p:cNvSpPr txBox="1"/>
          <p:nvPr/>
        </p:nvSpPr>
        <p:spPr>
          <a:xfrm>
            <a:off x="301167" y="5105918"/>
            <a:ext cx="11688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Introduce a context-dependent gated mechanism (CDGM</a:t>
            </a:r>
            <a:r>
              <a:rPr lang="en-US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the trigger features as the controlling context for adaptively control the information flows from the input symbolic </a:t>
            </a:r>
            <a:r>
              <a:rPr lang="en-US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features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 panose="05000000000000000000" pitchFamily="2" charset="2"/>
              </a:rPr>
              <a:t>Intentionally add noise to symbolic features during training to encourage the model to learn to distill reliable </a:t>
            </a:r>
            <a:r>
              <a:rPr lang="en-US" dirty="0" smtClean="0">
                <a:sym typeface="Wingdings" panose="05000000000000000000" pitchFamily="2" charset="2"/>
              </a:rPr>
              <a:t>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500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6481c802c_0_46"/>
          <p:cNvSpPr txBox="1">
            <a:spLocks noGrp="1"/>
          </p:cNvSpPr>
          <p:nvPr>
            <p:ph type="sldNum" idx="12"/>
          </p:nvPr>
        </p:nvSpPr>
        <p:spPr>
          <a:xfrm>
            <a:off x="8610600" y="630624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CD056DB-58A4-4D5D-82C6-A48EB6732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376026"/>
              </p:ext>
            </p:extLst>
          </p:nvPr>
        </p:nvGraphicFramePr>
        <p:xfrm>
          <a:off x="2277354" y="1791541"/>
          <a:ext cx="7239000" cy="3230879"/>
        </p:xfrm>
        <a:graphic>
          <a:graphicData uri="http://schemas.openxmlformats.org/drawingml/2006/table">
            <a:tbl>
              <a:tblPr/>
              <a:tblGrid>
                <a:gridCol w="3086100">
                  <a:extLst>
                    <a:ext uri="{9D8B030D-6E8A-4147-A177-3AD203B41FA5}">
                      <a16:colId xmlns:a16="http://schemas.microsoft.com/office/drawing/2014/main" xmlns="" val="55196180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xmlns="" val="88345351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xmlns="" val="3409119832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xmlns="" val="2511551743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xmlns="" val="711182327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xmlns="" val="210435828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System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MUC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CEAFe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BLANC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AVG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750143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SSED + Supervised (Sammons. et al 2015)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59.90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47.10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58.70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44.40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52.53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20372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SSED + MSEP (Peng. et al 2016)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60.30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42.10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59.00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44.10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51.38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411542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Baseline (Ours)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64.31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62.47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46.32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55.78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29187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Baseline + All Features (Simple)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65.50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43.92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63.24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46.48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54.79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851143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Baseline + All Features (Gated)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65.94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47.22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63.80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48.32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56.32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973752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Baseline + All Features (Simple + Noise)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66.76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51.12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63.40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50.10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57.85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724908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Baseline + All Features (Gated + Noise)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67.18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54.00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65.03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52.81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59.76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8441062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BA9238EC-CCCD-4492-91EC-67D7A0D33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0304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8A31E6-3323-4EED-A6DF-F438AD1638FB}"/>
              </a:ext>
            </a:extLst>
          </p:cNvPr>
          <p:cNvSpPr txBox="1"/>
          <p:nvPr/>
        </p:nvSpPr>
        <p:spPr>
          <a:xfrm>
            <a:off x="2277354" y="5295002"/>
            <a:ext cx="808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Overall </a:t>
            </a:r>
            <a:r>
              <a:rPr lang="en-US" dirty="0" smtClean="0"/>
              <a:t>F-score (%) </a:t>
            </a:r>
            <a:r>
              <a:rPr lang="en-US" dirty="0"/>
              <a:t>on </a:t>
            </a:r>
            <a:r>
              <a:rPr lang="en-US" dirty="0" smtClean="0"/>
              <a:t>ACE2005 </a:t>
            </a:r>
            <a:r>
              <a:rPr lang="en-US" dirty="0"/>
              <a:t>Dataset (Red lines show previous SOTA </a:t>
            </a:r>
            <a:r>
              <a:rPr lang="en-US" dirty="0" smtClean="0"/>
              <a:t>methods)</a:t>
            </a:r>
            <a:endParaRPr lang="en-US" dirty="0"/>
          </a:p>
        </p:txBody>
      </p:sp>
      <p:sp>
        <p:nvSpPr>
          <p:cNvPr id="9" name="Google Shape;201;g96481c802c_0_46"/>
          <p:cNvSpPr txBox="1">
            <a:spLocks noGrp="1"/>
          </p:cNvSpPr>
          <p:nvPr>
            <p:ph type="title"/>
          </p:nvPr>
        </p:nvSpPr>
        <p:spPr>
          <a:xfrm>
            <a:off x="301167" y="180727"/>
            <a:ext cx="11052633" cy="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dirty="0"/>
              <a:t>Contributions of Symbolic </a:t>
            </a:r>
            <a:r>
              <a:rPr lang="en-US" dirty="0" smtClean="0"/>
              <a:t>Features to </a:t>
            </a:r>
            <a:br>
              <a:rPr lang="en-US" dirty="0" smtClean="0"/>
            </a:br>
            <a:r>
              <a:rPr lang="en-US" dirty="0" smtClean="0"/>
              <a:t>Event </a:t>
            </a:r>
            <a:r>
              <a:rPr lang="en-US" dirty="0" err="1" smtClean="0"/>
              <a:t>Coreference</a:t>
            </a:r>
            <a:r>
              <a:rPr lang="en-US" dirty="0" smtClean="0"/>
              <a:t> Resolution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10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133" y="189633"/>
            <a:ext cx="11358283" cy="615517"/>
          </a:xfrm>
        </p:spPr>
        <p:txBody>
          <a:bodyPr>
            <a:normAutofit/>
          </a:bodyPr>
          <a:lstStyle/>
          <a:p>
            <a:r>
              <a:rPr lang="en-US" dirty="0"/>
              <a:t>Measure the Cosine Similarity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182771" y="6583680"/>
            <a:ext cx="526904" cy="274320"/>
          </a:xfrm>
          <a:prstGeom prst="rect">
            <a:avLst/>
          </a:prstGeom>
        </p:spPr>
        <p:txBody>
          <a:bodyPr/>
          <a:lstStyle/>
          <a:p>
            <a:fld id="{737732A8-8BC6-44C3-9FED-1FFC407690AB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241534" y="1903430"/>
            <a:ext cx="8378555" cy="4804547"/>
            <a:chOff x="1241533" y="1881126"/>
            <a:chExt cx="8378554" cy="4804547"/>
          </a:xfrm>
        </p:grpSpPr>
        <p:grpSp>
          <p:nvGrpSpPr>
            <p:cNvPr id="37" name="Group 36"/>
            <p:cNvGrpSpPr/>
            <p:nvPr/>
          </p:nvGrpSpPr>
          <p:grpSpPr>
            <a:xfrm>
              <a:off x="1241533" y="2885440"/>
              <a:ext cx="3704822" cy="3800233"/>
              <a:chOff x="377932" y="1611677"/>
              <a:chExt cx="4080861" cy="525006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895528" y="5668217"/>
                <a:ext cx="2725662" cy="537396"/>
                <a:chOff x="3217938" y="5827545"/>
                <a:chExt cx="2725662" cy="537396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3217938" y="5827545"/>
                  <a:ext cx="2725662" cy="537396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3307824" y="5894721"/>
                  <a:ext cx="1223059" cy="386393"/>
                  <a:chOff x="1186924" y="3311728"/>
                  <a:chExt cx="1223059" cy="386393"/>
                </a:xfrm>
              </p:grpSpPr>
              <p:sp>
                <p:nvSpPr>
                  <p:cNvPr id="14" name="Oval 13"/>
                  <p:cNvSpPr/>
                  <p:nvPr/>
                </p:nvSpPr>
                <p:spPr>
                  <a:xfrm>
                    <a:off x="2032258" y="3311728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5" name="Oval 14"/>
                  <p:cNvSpPr/>
                  <p:nvPr/>
                </p:nvSpPr>
                <p:spPr>
                  <a:xfrm>
                    <a:off x="1610768" y="3311730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6" name="Oval 15"/>
                  <p:cNvSpPr/>
                  <p:nvPr/>
                </p:nvSpPr>
                <p:spPr>
                  <a:xfrm>
                    <a:off x="1186924" y="3311730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4620769" y="5908265"/>
                  <a:ext cx="1223059" cy="386393"/>
                  <a:chOff x="1186924" y="3311728"/>
                  <a:chExt cx="1223059" cy="386393"/>
                </a:xfrm>
              </p:grpSpPr>
              <p:sp>
                <p:nvSpPr>
                  <p:cNvPr id="11" name="Oval 10"/>
                  <p:cNvSpPr/>
                  <p:nvPr/>
                </p:nvSpPr>
                <p:spPr>
                  <a:xfrm>
                    <a:off x="2032258" y="3311728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2" name="Oval 11"/>
                  <p:cNvSpPr/>
                  <p:nvPr/>
                </p:nvSpPr>
                <p:spPr>
                  <a:xfrm>
                    <a:off x="1610768" y="3311730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" name="Oval 12"/>
                  <p:cNvSpPr/>
                  <p:nvPr/>
                </p:nvSpPr>
                <p:spPr>
                  <a:xfrm>
                    <a:off x="1186924" y="3311730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  <p:cxnSp>
            <p:nvCxnSpPr>
              <p:cNvPr id="18" name="Straight Arrow Connector 17"/>
              <p:cNvCxnSpPr/>
              <p:nvPr/>
            </p:nvCxnSpPr>
            <p:spPr>
              <a:xfrm flipV="1">
                <a:off x="2208473" y="4893517"/>
                <a:ext cx="0" cy="7747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1740863" y="4525964"/>
                <a:ext cx="935220" cy="3675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740863" y="3621015"/>
                <a:ext cx="935220" cy="3675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2207146" y="3988568"/>
                <a:ext cx="0" cy="5373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1739536" y="2711872"/>
                <a:ext cx="935220" cy="3675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2205819" y="3079425"/>
                <a:ext cx="0" cy="5373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4" name="Group 33"/>
              <p:cNvGrpSpPr/>
              <p:nvPr/>
            </p:nvGrpSpPr>
            <p:grpSpPr>
              <a:xfrm>
                <a:off x="377932" y="2268143"/>
                <a:ext cx="1459386" cy="2699650"/>
                <a:chOff x="405486" y="3123324"/>
                <a:chExt cx="1459386" cy="269965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673469" y="3123324"/>
                  <a:ext cx="677544" cy="5102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/>
                    <a:t>tanh</a:t>
                  </a:r>
                  <a:endParaRPr lang="en-US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05486" y="4004488"/>
                  <a:ext cx="1318041" cy="5102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Mean Pool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08030" y="4930060"/>
                  <a:ext cx="1456842" cy="8929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Convolution</a:t>
                  </a:r>
                </a:p>
                <a:p>
                  <a:r>
                    <a:rPr lang="en-US" dirty="0"/>
                    <a:t>Layer</a:t>
                  </a:r>
                </a:p>
              </p:txBody>
            </p:sp>
          </p:grp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2201838" y="2174476"/>
                <a:ext cx="0" cy="5373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1598120" y="1611677"/>
                <a:ext cx="1312945" cy="520741"/>
                <a:chOff x="1140803" y="3248659"/>
                <a:chExt cx="1312945" cy="520741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1140803" y="3248659"/>
                  <a:ext cx="1312945" cy="520741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032258" y="3311728"/>
                  <a:ext cx="377725" cy="386391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610768" y="3311730"/>
                  <a:ext cx="377725" cy="386391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186924" y="3311730"/>
                  <a:ext cx="377725" cy="386391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689137" y="6351508"/>
                <a:ext cx="3769656" cy="510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Context from the query Document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947165" y="2872427"/>
              <a:ext cx="3672922" cy="3800233"/>
              <a:chOff x="377932" y="1611677"/>
              <a:chExt cx="4045722" cy="5250068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895528" y="5668217"/>
                <a:ext cx="2725662" cy="537396"/>
                <a:chOff x="3217938" y="5827545"/>
                <a:chExt cx="2725662" cy="537396"/>
              </a:xfrm>
            </p:grpSpPr>
            <p:sp>
              <p:nvSpPr>
                <p:cNvPr id="57" name="Rounded Rectangle 56"/>
                <p:cNvSpPr/>
                <p:nvPr/>
              </p:nvSpPr>
              <p:spPr>
                <a:xfrm>
                  <a:off x="3217938" y="5827545"/>
                  <a:ext cx="2725662" cy="537396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grpSp>
              <p:nvGrpSpPr>
                <p:cNvPr id="58" name="Group 57"/>
                <p:cNvGrpSpPr/>
                <p:nvPr/>
              </p:nvGrpSpPr>
              <p:grpSpPr>
                <a:xfrm>
                  <a:off x="3307824" y="5894721"/>
                  <a:ext cx="1223059" cy="386393"/>
                  <a:chOff x="1186924" y="3311728"/>
                  <a:chExt cx="1223059" cy="386393"/>
                </a:xfrm>
              </p:grpSpPr>
              <p:sp>
                <p:nvSpPr>
                  <p:cNvPr id="63" name="Oval 62"/>
                  <p:cNvSpPr/>
                  <p:nvPr/>
                </p:nvSpPr>
                <p:spPr>
                  <a:xfrm>
                    <a:off x="2032258" y="3311728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>
                    <a:off x="1610768" y="3311730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1186924" y="3311730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4620769" y="5908265"/>
                  <a:ext cx="1223059" cy="386393"/>
                  <a:chOff x="1186924" y="3311728"/>
                  <a:chExt cx="1223059" cy="386393"/>
                </a:xfrm>
              </p:grpSpPr>
              <p:sp>
                <p:nvSpPr>
                  <p:cNvPr id="60" name="Oval 59"/>
                  <p:cNvSpPr/>
                  <p:nvPr/>
                </p:nvSpPr>
                <p:spPr>
                  <a:xfrm>
                    <a:off x="2032258" y="3311728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>
                    <a:off x="1610768" y="3311730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>
                  <a:xfrm>
                    <a:off x="1186924" y="3311730"/>
                    <a:ext cx="377725" cy="386391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solidFill>
                      <a:schemeClr val="accent1">
                        <a:shade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  <p:cxnSp>
            <p:nvCxnSpPr>
              <p:cNvPr id="40" name="Straight Arrow Connector 39"/>
              <p:cNvCxnSpPr/>
              <p:nvPr/>
            </p:nvCxnSpPr>
            <p:spPr>
              <a:xfrm flipV="1">
                <a:off x="2208473" y="4893517"/>
                <a:ext cx="0" cy="7747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1740863" y="4525964"/>
                <a:ext cx="935220" cy="3675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740863" y="3621015"/>
                <a:ext cx="935220" cy="3675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 flipH="1" flipV="1">
                <a:off x="2207146" y="3988568"/>
                <a:ext cx="0" cy="5373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Rectangle 43"/>
              <p:cNvSpPr/>
              <p:nvPr/>
            </p:nvSpPr>
            <p:spPr>
              <a:xfrm>
                <a:off x="1739536" y="2711872"/>
                <a:ext cx="935220" cy="36755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flipH="1" flipV="1">
                <a:off x="2205819" y="3079425"/>
                <a:ext cx="0" cy="5373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>
              <a:xfrm>
                <a:off x="377932" y="2268143"/>
                <a:ext cx="1459385" cy="2699650"/>
                <a:chOff x="405486" y="3123324"/>
                <a:chExt cx="1459385" cy="2699650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>
                  <a:off x="673469" y="3123324"/>
                  <a:ext cx="677543" cy="5102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/>
                    <a:t>tanh</a:t>
                  </a:r>
                  <a:endParaRPr lang="en-US" dirty="0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05486" y="4004488"/>
                  <a:ext cx="1318040" cy="5102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Mean Pool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408030" y="4930060"/>
                  <a:ext cx="1456841" cy="8929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Convolution</a:t>
                  </a:r>
                </a:p>
                <a:p>
                  <a:r>
                    <a:rPr lang="en-US" dirty="0"/>
                    <a:t>Layer</a:t>
                  </a:r>
                </a:p>
              </p:txBody>
            </p:sp>
          </p:grpSp>
          <p:cxnSp>
            <p:nvCxnSpPr>
              <p:cNvPr id="47" name="Straight Arrow Connector 46"/>
              <p:cNvCxnSpPr/>
              <p:nvPr/>
            </p:nvCxnSpPr>
            <p:spPr>
              <a:xfrm flipH="1" flipV="1">
                <a:off x="2201838" y="2174476"/>
                <a:ext cx="0" cy="5373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>
              <a:xfrm>
                <a:off x="1598120" y="1611677"/>
                <a:ext cx="1312945" cy="520741"/>
                <a:chOff x="1140803" y="3248659"/>
                <a:chExt cx="1312945" cy="520741"/>
              </a:xfrm>
            </p:grpSpPr>
            <p:sp>
              <p:nvSpPr>
                <p:cNvPr id="50" name="Rounded Rectangle 49"/>
                <p:cNvSpPr/>
                <p:nvPr/>
              </p:nvSpPr>
              <p:spPr>
                <a:xfrm>
                  <a:off x="1140803" y="3248659"/>
                  <a:ext cx="1312945" cy="520741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2032258" y="3311728"/>
                  <a:ext cx="377725" cy="386391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610768" y="3311730"/>
                  <a:ext cx="377725" cy="386391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86924" y="3311730"/>
                  <a:ext cx="377725" cy="386391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sp>
            <p:nvSpPr>
              <p:cNvPr id="49" name="TextBox 48"/>
              <p:cNvSpPr txBox="1"/>
              <p:nvPr/>
            </p:nvSpPr>
            <p:spPr>
              <a:xfrm>
                <a:off x="689135" y="6351508"/>
                <a:ext cx="3734519" cy="510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Context from the target Wiki Page</a:t>
                </a:r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V="1">
              <a:off x="3388436" y="2250458"/>
              <a:ext cx="1475252" cy="57502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5584890" y="2250458"/>
              <a:ext cx="1511898" cy="57502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4863688" y="1881126"/>
              <a:ext cx="72120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/>
                <a:t>sim</a:t>
              </a:r>
              <a:endParaRPr lang="en-US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102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61" y="319917"/>
            <a:ext cx="11358283" cy="615517"/>
          </a:xfrm>
        </p:spPr>
        <p:txBody>
          <a:bodyPr>
            <a:noAutofit/>
          </a:bodyPr>
          <a:lstStyle/>
          <a:p>
            <a:r>
              <a:rPr lang="en-US" sz="4000" dirty="0"/>
              <a:t>Similarities over multiple granularities of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Cosine Similarity based features: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values are mapped to a 100-D vector using an RBF node</a:t>
            </a:r>
          </a:p>
          <a:p>
            <a:pPr lvl="1"/>
            <a:r>
              <a:rPr lang="en-US" dirty="0"/>
              <a:t>Smooth binning process</a:t>
            </a:r>
          </a:p>
          <a:p>
            <a:pPr lvl="1"/>
            <a:r>
              <a:rPr lang="en-US" dirty="0"/>
              <a:t>More parameters than a single cosine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182771" y="6583680"/>
            <a:ext cx="526904" cy="274320"/>
          </a:xfrm>
          <a:prstGeom prst="rect">
            <a:avLst/>
          </a:prstGeom>
        </p:spPr>
        <p:txBody>
          <a:bodyPr/>
          <a:lstStyle/>
          <a:p>
            <a:fld id="{737732A8-8BC6-44C3-9FED-1FFC407690AB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962759" y="2597755"/>
            <a:ext cx="3113270" cy="1633971"/>
            <a:chOff x="213704" y="5114797"/>
            <a:chExt cx="3113269" cy="1633971"/>
          </a:xfrm>
        </p:grpSpPr>
        <p:sp>
          <p:nvSpPr>
            <p:cNvPr id="6" name="TextBox 5"/>
            <p:cNvSpPr txBox="1"/>
            <p:nvPr/>
          </p:nvSpPr>
          <p:spPr>
            <a:xfrm>
              <a:off x="287684" y="6364688"/>
              <a:ext cx="1220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Conv</a:t>
              </a:r>
              <a:r>
                <a:rPr lang="en-US" b="1" dirty="0"/>
                <a:t>(sent)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17864" y="6379436"/>
              <a:ext cx="1609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Wiki Page </a:t>
              </a:r>
              <a:r>
                <a:rPr lang="en-US" b="1" dirty="0" err="1"/>
                <a:t>Emb</a:t>
              </a:r>
              <a:endParaRPr lang="en-US" b="1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13704" y="5114797"/>
              <a:ext cx="2817106" cy="1258104"/>
              <a:chOff x="213704" y="5114797"/>
              <a:chExt cx="2817106" cy="1258104"/>
            </a:xfrm>
          </p:grpSpPr>
          <p:grpSp>
            <p:nvGrpSpPr>
              <p:cNvPr id="9" name="Group 8"/>
              <p:cNvGrpSpPr/>
              <p:nvPr/>
            </p:nvGrpSpPr>
            <p:grpSpPr>
              <a:xfrm rot="5400000">
                <a:off x="609806" y="5456058"/>
                <a:ext cx="520741" cy="1312945"/>
                <a:chOff x="4847900" y="166581"/>
                <a:chExt cx="298494" cy="810837"/>
              </a:xfrm>
            </p:grpSpPr>
            <p:sp>
              <p:nvSpPr>
                <p:cNvPr id="19" name="Rounded Rectangle 18"/>
                <p:cNvSpPr/>
                <p:nvPr/>
              </p:nvSpPr>
              <p:spPr>
                <a:xfrm rot="16200000">
                  <a:off x="4591728" y="422753"/>
                  <a:ext cx="810837" cy="298494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rot="16200000">
                  <a:off x="4878157" y="199504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 rot="16200000">
                  <a:off x="4878158" y="459804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 rot="16200000">
                  <a:off x="4878158" y="721558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>
              <a:xfrm flipV="1">
                <a:off x="892106" y="5520150"/>
                <a:ext cx="343312" cy="32351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1789654" y="5501898"/>
                <a:ext cx="319193" cy="32351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186258" y="5114797"/>
                <a:ext cx="721201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 err="1"/>
                  <a:t>sim</a:t>
                </a:r>
                <a:endParaRPr lang="en-US" b="1" i="1" dirty="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 rot="5400000">
                <a:off x="2113967" y="5456057"/>
                <a:ext cx="520741" cy="1312945"/>
                <a:chOff x="4847900" y="166581"/>
                <a:chExt cx="298494" cy="810837"/>
              </a:xfrm>
            </p:grpSpPr>
            <p:sp>
              <p:nvSpPr>
                <p:cNvPr id="15" name="Rounded Rectangle 14"/>
                <p:cNvSpPr/>
                <p:nvPr/>
              </p:nvSpPr>
              <p:spPr>
                <a:xfrm rot="16200000">
                  <a:off x="4591728" y="422753"/>
                  <a:ext cx="810837" cy="298494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 rot="16200000">
                  <a:off x="4878157" y="199504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 rot="16200000">
                  <a:off x="4878158" y="459804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 rot="16200000">
                  <a:off x="4878158" y="721558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</p:grpSp>
      </p:grpSp>
      <p:grpSp>
        <p:nvGrpSpPr>
          <p:cNvPr id="23" name="Group 22"/>
          <p:cNvGrpSpPr/>
          <p:nvPr/>
        </p:nvGrpSpPr>
        <p:grpSpPr>
          <a:xfrm>
            <a:off x="448197" y="2612501"/>
            <a:ext cx="3059957" cy="1633971"/>
            <a:chOff x="213704" y="5114797"/>
            <a:chExt cx="3059957" cy="1633971"/>
          </a:xfrm>
        </p:grpSpPr>
        <p:sp>
          <p:nvSpPr>
            <p:cNvPr id="24" name="TextBox 23"/>
            <p:cNvSpPr txBox="1"/>
            <p:nvPr/>
          </p:nvSpPr>
          <p:spPr>
            <a:xfrm>
              <a:off x="287684" y="6364688"/>
              <a:ext cx="1220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Conv</a:t>
              </a:r>
              <a:r>
                <a:rPr lang="en-US" b="1" dirty="0"/>
                <a:t>(sent)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17864" y="6379436"/>
              <a:ext cx="1555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Conv</a:t>
              </a:r>
              <a:r>
                <a:rPr lang="en-US" b="1" dirty="0"/>
                <a:t>(</a:t>
              </a:r>
              <a:r>
                <a:rPr lang="en-US" b="1" dirty="0" err="1"/>
                <a:t>WFPara</a:t>
              </a:r>
              <a:r>
                <a:rPr lang="en-US" b="1" dirty="0"/>
                <a:t>)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13704" y="5114797"/>
              <a:ext cx="2817106" cy="1258104"/>
              <a:chOff x="213704" y="5114797"/>
              <a:chExt cx="2817106" cy="1258104"/>
            </a:xfrm>
          </p:grpSpPr>
          <p:grpSp>
            <p:nvGrpSpPr>
              <p:cNvPr id="27" name="Group 26"/>
              <p:cNvGrpSpPr/>
              <p:nvPr/>
            </p:nvGrpSpPr>
            <p:grpSpPr>
              <a:xfrm rot="5400000">
                <a:off x="609806" y="5456058"/>
                <a:ext cx="520741" cy="1312945"/>
                <a:chOff x="4847900" y="166581"/>
                <a:chExt cx="298494" cy="810837"/>
              </a:xfrm>
            </p:grpSpPr>
            <p:sp>
              <p:nvSpPr>
                <p:cNvPr id="37" name="Rounded Rectangle 36"/>
                <p:cNvSpPr/>
                <p:nvPr/>
              </p:nvSpPr>
              <p:spPr>
                <a:xfrm rot="16200000">
                  <a:off x="4591728" y="422753"/>
                  <a:ext cx="810837" cy="298494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 rot="16200000">
                  <a:off x="4878157" y="199504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 rot="16200000">
                  <a:off x="4878158" y="459804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 rot="16200000">
                  <a:off x="4878158" y="721558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cxnSp>
            <p:nvCxnSpPr>
              <p:cNvPr id="28" name="Straight Arrow Connector 27"/>
              <p:cNvCxnSpPr/>
              <p:nvPr/>
            </p:nvCxnSpPr>
            <p:spPr>
              <a:xfrm flipV="1">
                <a:off x="892106" y="5520150"/>
                <a:ext cx="343312" cy="32351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1789654" y="5501898"/>
                <a:ext cx="319193" cy="32351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186258" y="5114797"/>
                <a:ext cx="721201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 err="1"/>
                  <a:t>sim</a:t>
                </a:r>
                <a:endParaRPr lang="en-US" b="1" i="1" dirty="0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 rot="5400000">
                <a:off x="2113967" y="5456057"/>
                <a:ext cx="520741" cy="1312945"/>
                <a:chOff x="4847900" y="166581"/>
                <a:chExt cx="298494" cy="810837"/>
              </a:xfrm>
            </p:grpSpPr>
            <p:sp>
              <p:nvSpPr>
                <p:cNvPr id="33" name="Rounded Rectangle 32"/>
                <p:cNvSpPr/>
                <p:nvPr/>
              </p:nvSpPr>
              <p:spPr>
                <a:xfrm rot="16200000">
                  <a:off x="4591728" y="422753"/>
                  <a:ext cx="810837" cy="298494"/>
                </a:xfrm>
                <a:prstGeom prst="round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 rot="16200000">
                  <a:off x="4878157" y="199504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 rot="16200000">
                  <a:off x="4878158" y="459804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 rot="16200000">
                  <a:off x="4878158" y="721558"/>
                  <a:ext cx="233272" cy="221483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1612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49735" y="332294"/>
            <a:ext cx="11358283" cy="615517"/>
          </a:xfrm>
        </p:spPr>
        <p:txBody>
          <a:bodyPr>
            <a:normAutofit/>
          </a:bodyPr>
          <a:lstStyle/>
          <a:p>
            <a:r>
              <a:rPr lang="en-US" dirty="0"/>
              <a:t>Neural Model Architecture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11110" r="8053" b="-1063"/>
          <a:stretch/>
        </p:blipFill>
        <p:spPr>
          <a:xfrm>
            <a:off x="1" y="1768424"/>
            <a:ext cx="5708073" cy="39047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33187" y="4739149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Features from LIEL (ACL 2016) paper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65007" y="4746836"/>
            <a:ext cx="1061884" cy="9263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654712" y="4923815"/>
            <a:ext cx="4611329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49735" y="332294"/>
            <a:ext cx="11358283" cy="615517"/>
          </a:xfrm>
        </p:spPr>
        <p:txBody>
          <a:bodyPr>
            <a:normAutofit/>
          </a:bodyPr>
          <a:lstStyle/>
          <a:p>
            <a:r>
              <a:rPr lang="en-US" dirty="0"/>
              <a:t>Neural Model Architecture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11110" r="8053" b="-1063"/>
          <a:stretch/>
        </p:blipFill>
        <p:spPr>
          <a:xfrm>
            <a:off x="1" y="1768424"/>
            <a:ext cx="5708073" cy="39047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90505" y="1678738"/>
            <a:ext cx="316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Cosine similarity based features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7556" y="4923816"/>
            <a:ext cx="1423427" cy="7493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endCxn id="25" idx="1"/>
          </p:cNvCxnSpPr>
          <p:nvPr/>
        </p:nvCxnSpPr>
        <p:spPr>
          <a:xfrm flipV="1">
            <a:off x="1700984" y="1863404"/>
            <a:ext cx="5889521" cy="315009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43" t="14050" r="2109" b="3592"/>
          <a:stretch/>
        </p:blipFill>
        <p:spPr>
          <a:xfrm>
            <a:off x="7131499" y="2175335"/>
            <a:ext cx="2222091" cy="1254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36" t="10395" r="6954" b="8053"/>
          <a:stretch/>
        </p:blipFill>
        <p:spPr>
          <a:xfrm>
            <a:off x="9678485" y="2251848"/>
            <a:ext cx="2197063" cy="11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9860" y="3574762"/>
            <a:ext cx="4265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run CNNs on the context of the entity</a:t>
            </a:r>
          </a:p>
          <a:p>
            <a:r>
              <a:rPr lang="en-US" dirty="0"/>
              <a:t>to create representations of the source and </a:t>
            </a:r>
          </a:p>
          <a:p>
            <a:r>
              <a:rPr lang="en-US" dirty="0"/>
              <a:t>target document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8575</TotalTime>
  <Words>3428</Words>
  <Application>Microsoft Macintosh PowerPoint</Application>
  <PresentationFormat>Widescreen</PresentationFormat>
  <Paragraphs>711</Paragraphs>
  <Slides>58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7" baseType="lpstr">
      <vt:lpstr>Calibri</vt:lpstr>
      <vt:lpstr>Calibri Light</vt:lpstr>
      <vt:lpstr>Courier New</vt:lpstr>
      <vt:lpstr>DejaVu Sans</vt:lpstr>
      <vt:lpstr>Georgia</vt:lpstr>
      <vt:lpstr>Lucida Grande</vt:lpstr>
      <vt:lpstr>Microsoft YaHei</vt:lpstr>
      <vt:lpstr>MS PGothic</vt:lpstr>
      <vt:lpstr>ＭＳ Ｐゴシック</vt:lpstr>
      <vt:lpstr>Noto Sans Symbols</vt:lpstr>
      <vt:lpstr>Palatino Linotype</vt:lpstr>
      <vt:lpstr>Times New Roman</vt:lpstr>
      <vt:lpstr>Wingdings</vt:lpstr>
      <vt:lpstr>新細明體</vt:lpstr>
      <vt:lpstr>方正兰亭黑_GBK</vt:lpstr>
      <vt:lpstr>等线</vt:lpstr>
      <vt:lpstr>等线 Light</vt:lpstr>
      <vt:lpstr>Arial</vt:lpstr>
      <vt:lpstr>Office Theme</vt:lpstr>
      <vt:lpstr>Deep Neural Networks Methods for NLP</vt:lpstr>
      <vt:lpstr>PowerPoint Presentation</vt:lpstr>
      <vt:lpstr>PowerPoint Presentation</vt:lpstr>
      <vt:lpstr>PowerPoint Presentation</vt:lpstr>
      <vt:lpstr>PowerPoint Presentation</vt:lpstr>
      <vt:lpstr>Measure the Cosine Similarity</vt:lpstr>
      <vt:lpstr>Similarities over multiple granularities of context</vt:lpstr>
      <vt:lpstr>Neural Model Architecture</vt:lpstr>
      <vt:lpstr>Neural Model Architecture</vt:lpstr>
      <vt:lpstr>Neural Model Architecture</vt:lpstr>
      <vt:lpstr>Neural Model Architecture</vt:lpstr>
      <vt:lpstr>Zero-shot Cross-lingual EL</vt:lpstr>
      <vt:lpstr>Zero-shot Cross-lingual 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 Learning in Graphs</vt:lpstr>
      <vt:lpstr>Graph Neural Networks: Foundations</vt:lpstr>
      <vt:lpstr>Graph Neural Networks: Basic Model</vt:lpstr>
      <vt:lpstr>Neighborhood Aggregation</vt:lpstr>
      <vt:lpstr>Neighborhood Aggregation</vt:lpstr>
      <vt:lpstr>Overview of GNN Model</vt:lpstr>
      <vt:lpstr>Overview of GNN Model</vt:lpstr>
      <vt:lpstr>Overview of GNN Model</vt:lpstr>
      <vt:lpstr>Natural Language Processing: A Graph Perspective</vt:lpstr>
      <vt:lpstr>Graph Based Methods for NLP</vt:lpstr>
      <vt:lpstr>Graph-to-Sequence Model</vt:lpstr>
      <vt:lpstr>Bidirectional GNNs for Directed Graphs</vt:lpstr>
      <vt:lpstr>Bidirectional GNNs for Directed Graphs (cont)</vt:lpstr>
      <vt:lpstr>Graph Encoding</vt:lpstr>
      <vt:lpstr>Attention Based Sequence Decoding</vt:lpstr>
      <vt:lpstr>Attention Based Sequence Decoding</vt:lpstr>
      <vt:lpstr>Attention Based Sequence Decoding</vt:lpstr>
      <vt:lpstr>Graph Attention Network (GAT)</vt:lpstr>
      <vt:lpstr>Case Study on Information Extraction (IE)</vt:lpstr>
      <vt:lpstr>“Old” Days: Supervised Learning with Hand-crafed Features</vt:lpstr>
      <vt:lpstr>A Modern Approach: Joint Neural Information Extraction</vt:lpstr>
      <vt:lpstr>Should the old waves just fade away?</vt:lpstr>
      <vt:lpstr>Why? Because they are complementary</vt:lpstr>
      <vt:lpstr>Why? Because they are complementary</vt:lpstr>
      <vt:lpstr>How to Combine?</vt:lpstr>
      <vt:lpstr>How to Combine?</vt:lpstr>
      <vt:lpstr>Case Study on IE Tasks</vt:lpstr>
      <vt:lpstr>Moving from Seq-to-Graph to Graph-to-Graph</vt:lpstr>
      <vt:lpstr>AMR-IE: An AMR-guided encoding and decoding framework for IE</vt:lpstr>
      <vt:lpstr>AMR Guided Graph Encoding: Using an Edge-Conditioned GAT</vt:lpstr>
      <vt:lpstr>AMR Guided Graph Decoding: Ordered decoding guided by AMR</vt:lpstr>
      <vt:lpstr>Experiments: Joint IE on ACE-2005 and ERE datasets.</vt:lpstr>
      <vt:lpstr>Experiments: Joint IE in biomedical domain.</vt:lpstr>
      <vt:lpstr>Experiments: Study on message passing level.</vt:lpstr>
      <vt:lpstr>Qualitative Analysis: Examples on how AMR helps.</vt:lpstr>
      <vt:lpstr>Incorporating Event Attributes into  Event Coreference Resolution</vt:lpstr>
      <vt:lpstr>Incorporating Event Attributes into  Event Coreference Resolution</vt:lpstr>
      <vt:lpstr>Incorporating Event Attributes into  Event Coreference Resolution</vt:lpstr>
      <vt:lpstr>Gated Mechanism with Noisy Data Synthesis</vt:lpstr>
      <vt:lpstr>Contributions of Symbolic Features to  Event Coreference Resolution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Lin, Ying</dc:creator>
  <cp:lastModifiedBy>Microsoft Office User</cp:lastModifiedBy>
  <cp:revision>576</cp:revision>
  <dcterms:created xsi:type="dcterms:W3CDTF">2019-08-31T18:49:10Z</dcterms:created>
  <dcterms:modified xsi:type="dcterms:W3CDTF">2021-09-03T04:38:33Z</dcterms:modified>
</cp:coreProperties>
</file>