
<file path=[Content_Types].xml><?xml version="1.0" encoding="utf-8"?>
<Types xmlns="http://schemas.openxmlformats.org/package/2006/content-types">
  <Default Extension="xml" ContentType="application/xml"/>
  <Default Extension="svg" ContentType="image/svg+xml"/>
  <Default Extension="jpeg" ContentType="image/jpeg"/>
  <Default Extension="tiff" ContentType="image/tiff"/>
  <Default Extension="emf" ContentType="image/x-emf"/>
  <Default Extension="xlsx" ContentType="application/vnd.openxmlformats-officedocument.spreadsheetml.sheet"/>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3"/>
  </p:notesMasterIdLst>
  <p:sldIdLst>
    <p:sldId id="256" r:id="rId2"/>
    <p:sldId id="839" r:id="rId3"/>
    <p:sldId id="842" r:id="rId4"/>
    <p:sldId id="843" r:id="rId5"/>
    <p:sldId id="840" r:id="rId6"/>
    <p:sldId id="841" r:id="rId7"/>
    <p:sldId id="820" r:id="rId8"/>
    <p:sldId id="822" r:id="rId9"/>
    <p:sldId id="801" r:id="rId10"/>
    <p:sldId id="802" r:id="rId11"/>
    <p:sldId id="803" r:id="rId12"/>
    <p:sldId id="804" r:id="rId13"/>
    <p:sldId id="805" r:id="rId14"/>
    <p:sldId id="806" r:id="rId15"/>
    <p:sldId id="807" r:id="rId16"/>
    <p:sldId id="808" r:id="rId17"/>
    <p:sldId id="809" r:id="rId18"/>
    <p:sldId id="810" r:id="rId19"/>
    <p:sldId id="811" r:id="rId20"/>
    <p:sldId id="257" r:id="rId21"/>
    <p:sldId id="770" r:id="rId22"/>
    <p:sldId id="782" r:id="rId23"/>
    <p:sldId id="771" r:id="rId24"/>
    <p:sldId id="772" r:id="rId25"/>
    <p:sldId id="773" r:id="rId26"/>
    <p:sldId id="774" r:id="rId27"/>
    <p:sldId id="785" r:id="rId28"/>
    <p:sldId id="775" r:id="rId29"/>
    <p:sldId id="790" r:id="rId30"/>
    <p:sldId id="792" r:id="rId31"/>
    <p:sldId id="793" r:id="rId32"/>
    <p:sldId id="794" r:id="rId33"/>
    <p:sldId id="795" r:id="rId34"/>
    <p:sldId id="796" r:id="rId35"/>
    <p:sldId id="777" r:id="rId36"/>
    <p:sldId id="791" r:id="rId37"/>
    <p:sldId id="835" r:id="rId38"/>
    <p:sldId id="834" r:id="rId39"/>
    <p:sldId id="779" r:id="rId40"/>
    <p:sldId id="780" r:id="rId41"/>
    <p:sldId id="838" r:id="rId42"/>
    <p:sldId id="826" r:id="rId43"/>
    <p:sldId id="827" r:id="rId44"/>
    <p:sldId id="828" r:id="rId45"/>
    <p:sldId id="829" r:id="rId46"/>
    <p:sldId id="830" r:id="rId47"/>
    <p:sldId id="831" r:id="rId48"/>
    <p:sldId id="832" r:id="rId49"/>
    <p:sldId id="833" r:id="rId50"/>
    <p:sldId id="836" r:id="rId51"/>
    <p:sldId id="83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A7BB"/>
    <a:srgbClr val="6C7690"/>
    <a:srgbClr val="BAD194"/>
    <a:srgbClr val="424857"/>
    <a:srgbClr val="AAD15D"/>
    <a:srgbClr val="23262E"/>
    <a:srgbClr val="B1D1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964" autoAdjust="0"/>
    <p:restoredTop sz="92987"/>
  </p:normalViewPr>
  <p:slideViewPr>
    <p:cSldViewPr snapToGrid="0" snapToObjects="1">
      <p:cViewPr>
        <p:scale>
          <a:sx n="89" d="100"/>
          <a:sy n="89" d="100"/>
        </p:scale>
        <p:origin x="184" y="32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Final F1 Performance on 5-stage Lifelong</a:t>
            </a:r>
            <a:r>
              <a:rPr lang="en-US" baseline="0" dirty="0"/>
              <a:t> Event Detection</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EEIL</c:v>
                </c:pt>
              </c:strCache>
            </c:strRef>
          </c:tx>
          <c:spPr>
            <a:pattFill prst="pct90">
              <a:fgClr>
                <a:schemeClr val="accent1"/>
              </a:fgClr>
              <a:bgClr>
                <a:schemeClr val="bg1"/>
              </a:bgClr>
            </a:pattFill>
            <a:ln>
              <a:solidFill>
                <a:schemeClr val="accent1"/>
              </a:solidFill>
            </a:ln>
            <a:effectLst/>
          </c:spPr>
          <c:invertIfNegative val="0"/>
          <c:cat>
            <c:strRef>
              <c:f>Sheet1!$A$2</c:f>
              <c:strCache>
                <c:ptCount val="1"/>
                <c:pt idx="0">
                  <c:v>F1 (%)</c:v>
                </c:pt>
              </c:strCache>
            </c:strRef>
          </c:cat>
          <c:val>
            <c:numRef>
              <c:f>Sheet1!$B$2</c:f>
              <c:numCache>
                <c:formatCode>General</c:formatCode>
                <c:ptCount val="1"/>
                <c:pt idx="0">
                  <c:v>37.75</c:v>
                </c:pt>
              </c:numCache>
            </c:numRef>
          </c:val>
          <c:extLst xmlns:c16r2="http://schemas.microsoft.com/office/drawing/2015/06/chart">
            <c:ext xmlns:c16="http://schemas.microsoft.com/office/drawing/2014/chart" uri="{C3380CC4-5D6E-409C-BE32-E72D297353CC}">
              <c16:uniqueId val="{00000000-90B2-2146-9F0B-D1EA3C829262}"/>
            </c:ext>
          </c:extLst>
        </c:ser>
        <c:ser>
          <c:idx val="1"/>
          <c:order val="1"/>
          <c:tx>
            <c:strRef>
              <c:f>Sheet1!$C$1</c:f>
              <c:strCache>
                <c:ptCount val="1"/>
                <c:pt idx="0">
                  <c:v>BIC</c:v>
                </c:pt>
              </c:strCache>
            </c:strRef>
          </c:tx>
          <c:spPr>
            <a:pattFill prst="dkDnDiag">
              <a:fgClr>
                <a:schemeClr val="accent1"/>
              </a:fgClr>
              <a:bgClr>
                <a:schemeClr val="bg1"/>
              </a:bgClr>
            </a:pattFill>
            <a:ln>
              <a:solidFill>
                <a:schemeClr val="accent1"/>
              </a:solidFill>
            </a:ln>
            <a:effectLst/>
          </c:spPr>
          <c:invertIfNegative val="0"/>
          <c:cat>
            <c:strRef>
              <c:f>Sheet1!$A$2</c:f>
              <c:strCache>
                <c:ptCount val="1"/>
                <c:pt idx="0">
                  <c:v>F1 (%)</c:v>
                </c:pt>
              </c:strCache>
            </c:strRef>
          </c:cat>
          <c:val>
            <c:numRef>
              <c:f>Sheet1!$C$2</c:f>
              <c:numCache>
                <c:formatCode>General</c:formatCode>
                <c:ptCount val="1"/>
                <c:pt idx="0">
                  <c:v>49.07</c:v>
                </c:pt>
              </c:numCache>
            </c:numRef>
          </c:val>
          <c:extLst xmlns:c16r2="http://schemas.microsoft.com/office/drawing/2015/06/chart">
            <c:ext xmlns:c16="http://schemas.microsoft.com/office/drawing/2014/chart" uri="{C3380CC4-5D6E-409C-BE32-E72D297353CC}">
              <c16:uniqueId val="{00000001-90B2-2146-9F0B-D1EA3C829262}"/>
            </c:ext>
          </c:extLst>
        </c:ser>
        <c:ser>
          <c:idx val="2"/>
          <c:order val="2"/>
          <c:tx>
            <c:strRef>
              <c:f>Sheet1!$D$1</c:f>
              <c:strCache>
                <c:ptCount val="1"/>
                <c:pt idx="0">
                  <c:v>Baseline</c:v>
                </c:pt>
              </c:strCache>
            </c:strRef>
          </c:tx>
          <c:spPr>
            <a:pattFill prst="wdUpDiag">
              <a:fgClr>
                <a:schemeClr val="accent1"/>
              </a:fgClr>
              <a:bgClr>
                <a:schemeClr val="bg1"/>
              </a:bgClr>
            </a:pattFill>
            <a:ln>
              <a:solidFill>
                <a:schemeClr val="accent1"/>
              </a:solidFill>
            </a:ln>
            <a:effectLst/>
          </c:spPr>
          <c:invertIfNegative val="0"/>
          <c:cat>
            <c:strRef>
              <c:f>Sheet1!$A$2</c:f>
              <c:strCache>
                <c:ptCount val="1"/>
                <c:pt idx="0">
                  <c:v>F1 (%)</c:v>
                </c:pt>
              </c:strCache>
            </c:strRef>
          </c:cat>
          <c:val>
            <c:numRef>
              <c:f>Sheet1!$D$2</c:f>
              <c:numCache>
                <c:formatCode>General</c:formatCode>
                <c:ptCount val="1"/>
                <c:pt idx="0">
                  <c:v>49.22</c:v>
                </c:pt>
              </c:numCache>
            </c:numRef>
          </c:val>
          <c:extLst xmlns:c16r2="http://schemas.microsoft.com/office/drawing/2015/06/chart">
            <c:ext xmlns:c16="http://schemas.microsoft.com/office/drawing/2014/chart" uri="{C3380CC4-5D6E-409C-BE32-E72D297353CC}">
              <c16:uniqueId val="{00000002-90B2-2146-9F0B-D1EA3C829262}"/>
            </c:ext>
          </c:extLst>
        </c:ser>
        <c:dLbls>
          <c:showLegendKey val="0"/>
          <c:showVal val="0"/>
          <c:showCatName val="0"/>
          <c:showSerName val="0"/>
          <c:showPercent val="0"/>
          <c:showBubbleSize val="0"/>
        </c:dLbls>
        <c:gapWidth val="182"/>
        <c:axId val="-993654160"/>
        <c:axId val="-928498096"/>
      </c:barChart>
      <c:catAx>
        <c:axId val="-9936541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28498096"/>
        <c:crosses val="autoZero"/>
        <c:auto val="1"/>
        <c:lblAlgn val="ctr"/>
        <c:lblOffset val="100"/>
        <c:noMultiLvlLbl val="0"/>
      </c:catAx>
      <c:valAx>
        <c:axId val="-928498096"/>
        <c:scaling>
          <c:orientation val="minMax"/>
          <c:max val="5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93654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Final F1 (%) of 5-stage</a:t>
            </a:r>
            <a:r>
              <a:rPr lang="en-US" baseline="0" dirty="0"/>
              <a:t> Lifelong Event Detection</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Finetune</c:v>
                </c:pt>
              </c:strCache>
            </c:strRef>
          </c:tx>
          <c:spPr>
            <a:solidFill>
              <a:schemeClr val="accent1"/>
            </a:solidFill>
            <a:ln>
              <a:noFill/>
            </a:ln>
            <a:effectLst/>
          </c:spPr>
          <c:invertIfNegative val="0"/>
          <c:cat>
            <c:strRef>
              <c:f>Sheet1!$A$2:$A$3</c:f>
              <c:strCache>
                <c:ptCount val="2"/>
                <c:pt idx="0">
                  <c:v>MAVEN</c:v>
                </c:pt>
                <c:pt idx="1">
                  <c:v>ACE</c:v>
                </c:pt>
              </c:strCache>
            </c:strRef>
          </c:cat>
          <c:val>
            <c:numRef>
              <c:f>Sheet1!$B$2:$B$3</c:f>
              <c:numCache>
                <c:formatCode>General</c:formatCode>
                <c:ptCount val="2"/>
                <c:pt idx="0">
                  <c:v>22.34</c:v>
                </c:pt>
                <c:pt idx="1">
                  <c:v>24.57</c:v>
                </c:pt>
              </c:numCache>
            </c:numRef>
          </c:val>
          <c:extLst xmlns:c16r2="http://schemas.microsoft.com/office/drawing/2015/06/chart">
            <c:ext xmlns:c16="http://schemas.microsoft.com/office/drawing/2014/chart" uri="{C3380CC4-5D6E-409C-BE32-E72D297353CC}">
              <c16:uniqueId val="{00000000-56B4-C64B-A3E1-F45149E865D2}"/>
            </c:ext>
          </c:extLst>
        </c:ser>
        <c:ser>
          <c:idx val="1"/>
          <c:order val="1"/>
          <c:tx>
            <c:strRef>
              <c:f>Sheet1!$C$1</c:f>
              <c:strCache>
                <c:ptCount val="1"/>
                <c:pt idx="0">
                  <c:v>EEIL</c:v>
                </c:pt>
              </c:strCache>
            </c:strRef>
          </c:tx>
          <c:spPr>
            <a:solidFill>
              <a:schemeClr val="accent2"/>
            </a:solidFill>
            <a:ln>
              <a:noFill/>
            </a:ln>
            <a:effectLst/>
          </c:spPr>
          <c:invertIfNegative val="0"/>
          <c:cat>
            <c:strRef>
              <c:f>Sheet1!$A$2:$A$3</c:f>
              <c:strCache>
                <c:ptCount val="2"/>
                <c:pt idx="0">
                  <c:v>MAVEN</c:v>
                </c:pt>
                <c:pt idx="1">
                  <c:v>ACE</c:v>
                </c:pt>
              </c:strCache>
            </c:strRef>
          </c:cat>
          <c:val>
            <c:numRef>
              <c:f>Sheet1!$C$2:$C$3</c:f>
              <c:numCache>
                <c:formatCode>General</c:formatCode>
                <c:ptCount val="2"/>
                <c:pt idx="0">
                  <c:v>37.75</c:v>
                </c:pt>
                <c:pt idx="1">
                  <c:v>45.2</c:v>
                </c:pt>
              </c:numCache>
            </c:numRef>
          </c:val>
          <c:extLst xmlns:c16r2="http://schemas.microsoft.com/office/drawing/2015/06/chart">
            <c:ext xmlns:c16="http://schemas.microsoft.com/office/drawing/2014/chart" uri="{C3380CC4-5D6E-409C-BE32-E72D297353CC}">
              <c16:uniqueId val="{00000001-56B4-C64B-A3E1-F45149E865D2}"/>
            </c:ext>
          </c:extLst>
        </c:ser>
        <c:ser>
          <c:idx val="2"/>
          <c:order val="2"/>
          <c:tx>
            <c:strRef>
              <c:f>Sheet1!$D$1</c:f>
              <c:strCache>
                <c:ptCount val="1"/>
                <c:pt idx="0">
                  <c:v>BIC</c:v>
                </c:pt>
              </c:strCache>
            </c:strRef>
          </c:tx>
          <c:spPr>
            <a:solidFill>
              <a:schemeClr val="accent3"/>
            </a:solidFill>
            <a:ln>
              <a:noFill/>
            </a:ln>
            <a:effectLst/>
          </c:spPr>
          <c:invertIfNegative val="0"/>
          <c:cat>
            <c:strRef>
              <c:f>Sheet1!$A$2:$A$3</c:f>
              <c:strCache>
                <c:ptCount val="2"/>
                <c:pt idx="0">
                  <c:v>MAVEN</c:v>
                </c:pt>
                <c:pt idx="1">
                  <c:v>ACE</c:v>
                </c:pt>
              </c:strCache>
            </c:strRef>
          </c:cat>
          <c:val>
            <c:numRef>
              <c:f>Sheet1!$D$2:$D$3</c:f>
              <c:numCache>
                <c:formatCode>General</c:formatCode>
                <c:ptCount val="2"/>
                <c:pt idx="0">
                  <c:v>49.07</c:v>
                </c:pt>
                <c:pt idx="1">
                  <c:v>53.81</c:v>
                </c:pt>
              </c:numCache>
            </c:numRef>
          </c:val>
          <c:extLst xmlns:c16r2="http://schemas.microsoft.com/office/drawing/2015/06/chart">
            <c:ext xmlns:c16="http://schemas.microsoft.com/office/drawing/2014/chart" uri="{C3380CC4-5D6E-409C-BE32-E72D297353CC}">
              <c16:uniqueId val="{00000002-56B4-C64B-A3E1-F45149E865D2}"/>
            </c:ext>
          </c:extLst>
        </c:ser>
        <c:ser>
          <c:idx val="3"/>
          <c:order val="3"/>
          <c:tx>
            <c:strRef>
              <c:f>Sheet1!$E$1</c:f>
              <c:strCache>
                <c:ptCount val="1"/>
                <c:pt idx="0">
                  <c:v>KCN*</c:v>
                </c:pt>
              </c:strCache>
            </c:strRef>
          </c:tx>
          <c:spPr>
            <a:solidFill>
              <a:schemeClr val="accent4"/>
            </a:solidFill>
            <a:ln>
              <a:noFill/>
            </a:ln>
            <a:effectLst/>
          </c:spPr>
          <c:invertIfNegative val="0"/>
          <c:cat>
            <c:strRef>
              <c:f>Sheet1!$A$2:$A$3</c:f>
              <c:strCache>
                <c:ptCount val="2"/>
                <c:pt idx="0">
                  <c:v>MAVEN</c:v>
                </c:pt>
                <c:pt idx="1">
                  <c:v>ACE</c:v>
                </c:pt>
              </c:strCache>
            </c:strRef>
          </c:cat>
          <c:val>
            <c:numRef>
              <c:f>Sheet1!$E$2:$E$3</c:f>
              <c:numCache>
                <c:formatCode>General</c:formatCode>
                <c:ptCount val="2"/>
                <c:pt idx="0">
                  <c:v>47.44</c:v>
                </c:pt>
                <c:pt idx="1">
                  <c:v>55.77</c:v>
                </c:pt>
              </c:numCache>
            </c:numRef>
          </c:val>
          <c:extLst xmlns:c16r2="http://schemas.microsoft.com/office/drawing/2015/06/chart">
            <c:ext xmlns:c16="http://schemas.microsoft.com/office/drawing/2014/chart" uri="{C3380CC4-5D6E-409C-BE32-E72D297353CC}">
              <c16:uniqueId val="{00000004-56B4-C64B-A3E1-F45149E865D2}"/>
            </c:ext>
          </c:extLst>
        </c:ser>
        <c:ser>
          <c:idx val="4"/>
          <c:order val="4"/>
          <c:tx>
            <c:strRef>
              <c:f>Sheet1!$F$1</c:f>
              <c:strCache>
                <c:ptCount val="1"/>
                <c:pt idx="0">
                  <c:v>KD+R (Our Baseline)</c:v>
                </c:pt>
              </c:strCache>
            </c:strRef>
          </c:tx>
          <c:spPr>
            <a:solidFill>
              <a:schemeClr val="accent5"/>
            </a:solidFill>
            <a:ln>
              <a:noFill/>
            </a:ln>
            <a:effectLst/>
          </c:spPr>
          <c:invertIfNegative val="0"/>
          <c:cat>
            <c:strRef>
              <c:f>Sheet1!$A$2:$A$3</c:f>
              <c:strCache>
                <c:ptCount val="2"/>
                <c:pt idx="0">
                  <c:v>MAVEN</c:v>
                </c:pt>
                <c:pt idx="1">
                  <c:v>ACE</c:v>
                </c:pt>
              </c:strCache>
            </c:strRef>
          </c:cat>
          <c:val>
            <c:numRef>
              <c:f>Sheet1!$F$2:$F$3</c:f>
              <c:numCache>
                <c:formatCode>General</c:formatCode>
                <c:ptCount val="2"/>
                <c:pt idx="0">
                  <c:v>49.22</c:v>
                </c:pt>
                <c:pt idx="1">
                  <c:v>53.97</c:v>
                </c:pt>
              </c:numCache>
            </c:numRef>
          </c:val>
          <c:extLst xmlns:c16r2="http://schemas.microsoft.com/office/drawing/2015/06/chart">
            <c:ext xmlns:c16="http://schemas.microsoft.com/office/drawing/2014/chart" uri="{C3380CC4-5D6E-409C-BE32-E72D297353CC}">
              <c16:uniqueId val="{00000005-56B4-C64B-A3E1-F45149E865D2}"/>
            </c:ext>
          </c:extLst>
        </c:ser>
        <c:ser>
          <c:idx val="5"/>
          <c:order val="5"/>
          <c:tx>
            <c:strRef>
              <c:f>Sheet1!$G$1</c:f>
              <c:strCache>
                <c:ptCount val="1"/>
                <c:pt idx="0">
                  <c:v>KD+R+T (Ours)</c:v>
                </c:pt>
              </c:strCache>
            </c:strRef>
          </c:tx>
          <c:spPr>
            <a:solidFill>
              <a:schemeClr val="accent6"/>
            </a:solidFill>
            <a:ln>
              <a:noFill/>
            </a:ln>
            <a:effectLst/>
          </c:spPr>
          <c:invertIfNegative val="0"/>
          <c:cat>
            <c:strRef>
              <c:f>Sheet1!$A$2:$A$3</c:f>
              <c:strCache>
                <c:ptCount val="2"/>
                <c:pt idx="0">
                  <c:v>MAVEN</c:v>
                </c:pt>
                <c:pt idx="1">
                  <c:v>ACE</c:v>
                </c:pt>
              </c:strCache>
            </c:strRef>
          </c:cat>
          <c:val>
            <c:numRef>
              <c:f>Sheet1!$G$2:$G$3</c:f>
              <c:numCache>
                <c:formatCode>General</c:formatCode>
                <c:ptCount val="2"/>
                <c:pt idx="0">
                  <c:v>54.32</c:v>
                </c:pt>
                <c:pt idx="1">
                  <c:v>57.57</c:v>
                </c:pt>
              </c:numCache>
            </c:numRef>
          </c:val>
          <c:extLst xmlns:c16r2="http://schemas.microsoft.com/office/drawing/2015/06/chart">
            <c:ext xmlns:c16="http://schemas.microsoft.com/office/drawing/2014/chart" uri="{C3380CC4-5D6E-409C-BE32-E72D297353CC}">
              <c16:uniqueId val="{00000006-56B4-C64B-A3E1-F45149E865D2}"/>
            </c:ext>
          </c:extLst>
        </c:ser>
        <c:dLbls>
          <c:showLegendKey val="0"/>
          <c:showVal val="0"/>
          <c:showCatName val="0"/>
          <c:showSerName val="0"/>
          <c:showPercent val="0"/>
          <c:showBubbleSize val="0"/>
        </c:dLbls>
        <c:gapWidth val="219"/>
        <c:overlap val="-27"/>
        <c:axId val="-364067088"/>
        <c:axId val="-149529024"/>
      </c:barChart>
      <c:catAx>
        <c:axId val="-364067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9529024"/>
        <c:crosses val="autoZero"/>
        <c:auto val="1"/>
        <c:lblAlgn val="ctr"/>
        <c:lblOffset val="100"/>
        <c:noMultiLvlLbl val="0"/>
      </c:catAx>
      <c:valAx>
        <c:axId val="-149529024"/>
        <c:scaling>
          <c:orientation val="minMax"/>
          <c:max val="60.0"/>
          <c:min val="2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64067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Micro F1</a:t>
            </a:r>
            <a:r>
              <a:rPr lang="en-US" baseline="0" dirty="0"/>
              <a:t> over Stages (MAVEN)</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Finetune</c:v>
                </c:pt>
              </c:strCache>
            </c:strRef>
          </c:tx>
          <c:spPr>
            <a:ln w="28575" cap="rnd">
              <a:solidFill>
                <a:schemeClr val="accent1"/>
              </a:solidFill>
              <a:round/>
            </a:ln>
            <a:effectLst/>
          </c:spPr>
          <c:marker>
            <c:symbol val="star"/>
            <c:size val="5"/>
            <c:spPr>
              <a:noFill/>
              <a:ln w="9525">
                <a:solidFill>
                  <a:schemeClr val="accent1"/>
                </a:solidFill>
              </a:ln>
              <a:effectLst/>
            </c:spPr>
          </c:marker>
          <c:cat>
            <c:strRef>
              <c:f>Sheet1!$A$2:$A$6</c:f>
              <c:strCache>
                <c:ptCount val="5"/>
                <c:pt idx="0">
                  <c:v>Stage 1</c:v>
                </c:pt>
                <c:pt idx="1">
                  <c:v>Stage 2</c:v>
                </c:pt>
                <c:pt idx="2">
                  <c:v>Stage 3</c:v>
                </c:pt>
                <c:pt idx="3">
                  <c:v>Stage 4</c:v>
                </c:pt>
                <c:pt idx="4">
                  <c:v>Stage 5</c:v>
                </c:pt>
              </c:strCache>
            </c:strRef>
          </c:cat>
          <c:val>
            <c:numRef>
              <c:f>Sheet1!$B$2:$B$6</c:f>
              <c:numCache>
                <c:formatCode>General</c:formatCode>
                <c:ptCount val="5"/>
                <c:pt idx="0">
                  <c:v>63.16</c:v>
                </c:pt>
                <c:pt idx="1">
                  <c:v>40.3</c:v>
                </c:pt>
                <c:pt idx="2">
                  <c:v>33.0</c:v>
                </c:pt>
                <c:pt idx="3">
                  <c:v>23.86</c:v>
                </c:pt>
                <c:pt idx="4">
                  <c:v>22.34</c:v>
                </c:pt>
              </c:numCache>
            </c:numRef>
          </c:val>
          <c:smooth val="0"/>
          <c:extLst xmlns:c16r2="http://schemas.microsoft.com/office/drawing/2015/06/chart">
            <c:ext xmlns:c16="http://schemas.microsoft.com/office/drawing/2014/chart" uri="{C3380CC4-5D6E-409C-BE32-E72D297353CC}">
              <c16:uniqueId val="{00000000-09A4-E748-B41B-4E918C9FE499}"/>
            </c:ext>
          </c:extLst>
        </c:ser>
        <c:ser>
          <c:idx val="1"/>
          <c:order val="1"/>
          <c:tx>
            <c:strRef>
              <c:f>Sheet1!$C$1</c:f>
              <c:strCache>
                <c:ptCount val="1"/>
                <c:pt idx="0">
                  <c:v>EEIL</c:v>
                </c:pt>
              </c:strCache>
            </c:strRef>
          </c:tx>
          <c:spPr>
            <a:ln w="28575" cap="rnd">
              <a:solidFill>
                <a:schemeClr val="accent2"/>
              </a:solidFill>
              <a:round/>
            </a:ln>
            <a:effectLst/>
          </c:spPr>
          <c:marker>
            <c:symbol val="plus"/>
            <c:size val="5"/>
            <c:spPr>
              <a:noFill/>
              <a:ln w="9525">
                <a:solidFill>
                  <a:schemeClr val="accent2"/>
                </a:solidFill>
              </a:ln>
              <a:effectLst/>
            </c:spPr>
          </c:marker>
          <c:cat>
            <c:strRef>
              <c:f>Sheet1!$A$2:$A$6</c:f>
              <c:strCache>
                <c:ptCount val="5"/>
                <c:pt idx="0">
                  <c:v>Stage 1</c:v>
                </c:pt>
                <c:pt idx="1">
                  <c:v>Stage 2</c:v>
                </c:pt>
                <c:pt idx="2">
                  <c:v>Stage 3</c:v>
                </c:pt>
                <c:pt idx="3">
                  <c:v>Stage 4</c:v>
                </c:pt>
                <c:pt idx="4">
                  <c:v>Stage 5</c:v>
                </c:pt>
              </c:strCache>
            </c:strRef>
          </c:cat>
          <c:val>
            <c:numRef>
              <c:f>Sheet1!$C$2:$C$6</c:f>
              <c:numCache>
                <c:formatCode>General</c:formatCode>
                <c:ptCount val="5"/>
                <c:pt idx="0">
                  <c:v>63.16</c:v>
                </c:pt>
                <c:pt idx="1">
                  <c:v>48.17</c:v>
                </c:pt>
                <c:pt idx="2">
                  <c:v>44.17</c:v>
                </c:pt>
                <c:pt idx="3">
                  <c:v>40.35</c:v>
                </c:pt>
                <c:pt idx="4">
                  <c:v>37.75</c:v>
                </c:pt>
              </c:numCache>
            </c:numRef>
          </c:val>
          <c:smooth val="0"/>
          <c:extLst xmlns:c16r2="http://schemas.microsoft.com/office/drawing/2015/06/chart">
            <c:ext xmlns:c16="http://schemas.microsoft.com/office/drawing/2014/chart" uri="{C3380CC4-5D6E-409C-BE32-E72D297353CC}">
              <c16:uniqueId val="{00000001-09A4-E748-B41B-4E918C9FE499}"/>
            </c:ext>
          </c:extLst>
        </c:ser>
        <c:ser>
          <c:idx val="2"/>
          <c:order val="2"/>
          <c:tx>
            <c:strRef>
              <c:f>Sheet1!$D$1</c:f>
              <c:strCache>
                <c:ptCount val="1"/>
                <c:pt idx="0">
                  <c:v>BIC</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Sheet1!$A$2:$A$6</c:f>
              <c:strCache>
                <c:ptCount val="5"/>
                <c:pt idx="0">
                  <c:v>Stage 1</c:v>
                </c:pt>
                <c:pt idx="1">
                  <c:v>Stage 2</c:v>
                </c:pt>
                <c:pt idx="2">
                  <c:v>Stage 3</c:v>
                </c:pt>
                <c:pt idx="3">
                  <c:v>Stage 4</c:v>
                </c:pt>
                <c:pt idx="4">
                  <c:v>Stage 5</c:v>
                </c:pt>
              </c:strCache>
            </c:strRef>
          </c:cat>
          <c:val>
            <c:numRef>
              <c:f>Sheet1!$D$2:$D$6</c:f>
              <c:numCache>
                <c:formatCode>General</c:formatCode>
                <c:ptCount val="5"/>
                <c:pt idx="0">
                  <c:v>63.16</c:v>
                </c:pt>
                <c:pt idx="1">
                  <c:v>55.51</c:v>
                </c:pt>
                <c:pt idx="2">
                  <c:v>53.96</c:v>
                </c:pt>
                <c:pt idx="3">
                  <c:v>50.13</c:v>
                </c:pt>
                <c:pt idx="4">
                  <c:v>49.07</c:v>
                </c:pt>
              </c:numCache>
            </c:numRef>
          </c:val>
          <c:smooth val="0"/>
          <c:extLst xmlns:c16r2="http://schemas.microsoft.com/office/drawing/2015/06/chart">
            <c:ext xmlns:c16="http://schemas.microsoft.com/office/drawing/2014/chart" uri="{C3380CC4-5D6E-409C-BE32-E72D297353CC}">
              <c16:uniqueId val="{00000002-09A4-E748-B41B-4E918C9FE499}"/>
            </c:ext>
          </c:extLst>
        </c:ser>
        <c:ser>
          <c:idx val="3"/>
          <c:order val="3"/>
          <c:tx>
            <c:strRef>
              <c:f>Sheet1!$E$1</c:f>
              <c:strCache>
                <c:ptCount val="1"/>
                <c:pt idx="0">
                  <c:v>KCN*</c:v>
                </c:pt>
              </c:strCache>
            </c:strRef>
          </c:tx>
          <c:spPr>
            <a:ln w="28575" cap="rnd">
              <a:solidFill>
                <a:schemeClr val="accent4"/>
              </a:solidFill>
              <a:round/>
            </a:ln>
            <a:effectLst/>
          </c:spPr>
          <c:marker>
            <c:symbol val="square"/>
            <c:size val="5"/>
            <c:spPr>
              <a:solidFill>
                <a:schemeClr val="accent4"/>
              </a:solidFill>
              <a:ln w="9525">
                <a:solidFill>
                  <a:schemeClr val="accent4"/>
                </a:solidFill>
              </a:ln>
              <a:effectLst/>
            </c:spPr>
          </c:marker>
          <c:cat>
            <c:strRef>
              <c:f>Sheet1!$A$2:$A$6</c:f>
              <c:strCache>
                <c:ptCount val="5"/>
                <c:pt idx="0">
                  <c:v>Stage 1</c:v>
                </c:pt>
                <c:pt idx="1">
                  <c:v>Stage 2</c:v>
                </c:pt>
                <c:pt idx="2">
                  <c:v>Stage 3</c:v>
                </c:pt>
                <c:pt idx="3">
                  <c:v>Stage 4</c:v>
                </c:pt>
                <c:pt idx="4">
                  <c:v>Stage 5</c:v>
                </c:pt>
              </c:strCache>
            </c:strRef>
          </c:cat>
          <c:val>
            <c:numRef>
              <c:f>Sheet1!$E$2:$E$6</c:f>
              <c:numCache>
                <c:formatCode>General</c:formatCode>
                <c:ptCount val="5"/>
                <c:pt idx="0">
                  <c:v>63.16</c:v>
                </c:pt>
                <c:pt idx="1">
                  <c:v>55.73</c:v>
                </c:pt>
                <c:pt idx="2">
                  <c:v>53.69</c:v>
                </c:pt>
                <c:pt idx="3">
                  <c:v>48.86</c:v>
                </c:pt>
                <c:pt idx="4">
                  <c:v>47.44</c:v>
                </c:pt>
              </c:numCache>
            </c:numRef>
          </c:val>
          <c:smooth val="0"/>
          <c:extLst xmlns:c16r2="http://schemas.microsoft.com/office/drawing/2015/06/chart">
            <c:ext xmlns:c16="http://schemas.microsoft.com/office/drawing/2014/chart" uri="{C3380CC4-5D6E-409C-BE32-E72D297353CC}">
              <c16:uniqueId val="{00000003-09A4-E748-B41B-4E918C9FE499}"/>
            </c:ext>
          </c:extLst>
        </c:ser>
        <c:ser>
          <c:idx val="4"/>
          <c:order val="4"/>
          <c:tx>
            <c:strRef>
              <c:f>Sheet1!$F$1</c:f>
              <c:strCache>
                <c:ptCount val="1"/>
                <c:pt idx="0">
                  <c:v>KD+R</c:v>
                </c:pt>
              </c:strCache>
            </c:strRef>
          </c:tx>
          <c:spPr>
            <a:ln w="28575" cap="rnd">
              <a:solidFill>
                <a:schemeClr val="accent5"/>
              </a:solidFill>
              <a:round/>
            </a:ln>
            <a:effectLst/>
          </c:spPr>
          <c:marker>
            <c:symbol val="diamond"/>
            <c:size val="5"/>
            <c:spPr>
              <a:solidFill>
                <a:schemeClr val="accent5"/>
              </a:solidFill>
              <a:ln w="9525">
                <a:solidFill>
                  <a:schemeClr val="accent5"/>
                </a:solidFill>
              </a:ln>
              <a:effectLst/>
            </c:spPr>
          </c:marker>
          <c:cat>
            <c:strRef>
              <c:f>Sheet1!$A$2:$A$6</c:f>
              <c:strCache>
                <c:ptCount val="5"/>
                <c:pt idx="0">
                  <c:v>Stage 1</c:v>
                </c:pt>
                <c:pt idx="1">
                  <c:v>Stage 2</c:v>
                </c:pt>
                <c:pt idx="2">
                  <c:v>Stage 3</c:v>
                </c:pt>
                <c:pt idx="3">
                  <c:v>Stage 4</c:v>
                </c:pt>
                <c:pt idx="4">
                  <c:v>Stage 5</c:v>
                </c:pt>
              </c:strCache>
            </c:strRef>
          </c:cat>
          <c:val>
            <c:numRef>
              <c:f>Sheet1!$F$2:$F$6</c:f>
              <c:numCache>
                <c:formatCode>General</c:formatCode>
                <c:ptCount val="5"/>
                <c:pt idx="0">
                  <c:v>63.16</c:v>
                </c:pt>
                <c:pt idx="1">
                  <c:v>55.5</c:v>
                </c:pt>
                <c:pt idx="2">
                  <c:v>54.12</c:v>
                </c:pt>
                <c:pt idx="3">
                  <c:v>50.31</c:v>
                </c:pt>
                <c:pt idx="4">
                  <c:v>49.22</c:v>
                </c:pt>
              </c:numCache>
            </c:numRef>
          </c:val>
          <c:smooth val="0"/>
          <c:extLst xmlns:c16r2="http://schemas.microsoft.com/office/drawing/2015/06/chart">
            <c:ext xmlns:c16="http://schemas.microsoft.com/office/drawing/2014/chart" uri="{C3380CC4-5D6E-409C-BE32-E72D297353CC}">
              <c16:uniqueId val="{00000004-09A4-E748-B41B-4E918C9FE499}"/>
            </c:ext>
          </c:extLst>
        </c:ser>
        <c:ser>
          <c:idx val="5"/>
          <c:order val="5"/>
          <c:tx>
            <c:strRef>
              <c:f>Sheet1!$G$1</c:f>
              <c:strCache>
                <c:ptCount val="1"/>
                <c:pt idx="0">
                  <c:v>KD+R+K (Ours)</c:v>
                </c:pt>
              </c:strCache>
            </c:strRef>
          </c:tx>
          <c:spPr>
            <a:ln w="28575" cap="rnd">
              <a:solidFill>
                <a:schemeClr val="accent6"/>
              </a:solidFill>
              <a:prstDash val="sysDash"/>
              <a:round/>
            </a:ln>
            <a:effectLst/>
          </c:spPr>
          <c:marker>
            <c:symbol val="triangle"/>
            <c:size val="5"/>
            <c:spPr>
              <a:solidFill>
                <a:schemeClr val="accent6"/>
              </a:solidFill>
              <a:ln w="9525">
                <a:solidFill>
                  <a:schemeClr val="accent6"/>
                </a:solidFill>
                <a:prstDash val="lgDash"/>
              </a:ln>
              <a:effectLst/>
            </c:spPr>
          </c:marker>
          <c:cat>
            <c:strRef>
              <c:f>Sheet1!$A$2:$A$6</c:f>
              <c:strCache>
                <c:ptCount val="5"/>
                <c:pt idx="0">
                  <c:v>Stage 1</c:v>
                </c:pt>
                <c:pt idx="1">
                  <c:v>Stage 2</c:v>
                </c:pt>
                <c:pt idx="2">
                  <c:v>Stage 3</c:v>
                </c:pt>
                <c:pt idx="3">
                  <c:v>Stage 4</c:v>
                </c:pt>
                <c:pt idx="4">
                  <c:v>Stage 5</c:v>
                </c:pt>
              </c:strCache>
            </c:strRef>
          </c:cat>
          <c:val>
            <c:numRef>
              <c:f>Sheet1!$G$2:$G$6</c:f>
              <c:numCache>
                <c:formatCode>General</c:formatCode>
                <c:ptCount val="5"/>
                <c:pt idx="0">
                  <c:v>63.16</c:v>
                </c:pt>
                <c:pt idx="1">
                  <c:v>58.04</c:v>
                </c:pt>
                <c:pt idx="2">
                  <c:v>57.47</c:v>
                </c:pt>
                <c:pt idx="3">
                  <c:v>54.94</c:v>
                </c:pt>
                <c:pt idx="4">
                  <c:v>54.32</c:v>
                </c:pt>
              </c:numCache>
            </c:numRef>
          </c:val>
          <c:smooth val="0"/>
          <c:extLst xmlns:c16r2="http://schemas.microsoft.com/office/drawing/2015/06/chart">
            <c:ext xmlns:c16="http://schemas.microsoft.com/office/drawing/2014/chart" uri="{C3380CC4-5D6E-409C-BE32-E72D297353CC}">
              <c16:uniqueId val="{00000005-09A4-E748-B41B-4E918C9FE499}"/>
            </c:ext>
          </c:extLst>
        </c:ser>
        <c:dLbls>
          <c:showLegendKey val="0"/>
          <c:showVal val="0"/>
          <c:showCatName val="0"/>
          <c:showSerName val="0"/>
          <c:showPercent val="0"/>
          <c:showBubbleSize val="0"/>
        </c:dLbls>
        <c:marker val="1"/>
        <c:smooth val="0"/>
        <c:axId val="-959971056"/>
        <c:axId val="-866412640"/>
      </c:lineChart>
      <c:catAx>
        <c:axId val="-959971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66412640"/>
        <c:crosses val="autoZero"/>
        <c:auto val="1"/>
        <c:lblAlgn val="ctr"/>
        <c:lblOffset val="100"/>
        <c:noMultiLvlLbl val="0"/>
      </c:catAx>
      <c:valAx>
        <c:axId val="-866412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99710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r>
              <a:rPr lang="en-US" sz="1800" b="0" i="0" baseline="0" dirty="0">
                <a:effectLst/>
              </a:rPr>
              <a:t>Micro F1 over Stages (ACE)</a:t>
            </a:r>
            <a:endParaRPr lang="en-US" dirty="0">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Finetune</c:v>
                </c:pt>
              </c:strCache>
            </c:strRef>
          </c:tx>
          <c:spPr>
            <a:ln w="28575" cap="rnd">
              <a:solidFill>
                <a:schemeClr val="accent1"/>
              </a:solidFill>
              <a:round/>
            </a:ln>
            <a:effectLst/>
          </c:spPr>
          <c:marker>
            <c:symbol val="star"/>
            <c:size val="5"/>
            <c:spPr>
              <a:noFill/>
              <a:ln w="9525">
                <a:solidFill>
                  <a:schemeClr val="accent1"/>
                </a:solidFill>
              </a:ln>
              <a:effectLst/>
            </c:spPr>
          </c:marker>
          <c:cat>
            <c:strRef>
              <c:f>Sheet1!$A$2:$A$6</c:f>
              <c:strCache>
                <c:ptCount val="5"/>
                <c:pt idx="0">
                  <c:v>Stage 1</c:v>
                </c:pt>
                <c:pt idx="1">
                  <c:v>Stage 2</c:v>
                </c:pt>
                <c:pt idx="2">
                  <c:v>Stage 3</c:v>
                </c:pt>
                <c:pt idx="3">
                  <c:v>Stage 4</c:v>
                </c:pt>
                <c:pt idx="4">
                  <c:v>Stage 5</c:v>
                </c:pt>
              </c:strCache>
            </c:strRef>
          </c:cat>
          <c:val>
            <c:numRef>
              <c:f>Sheet1!$B$2:$B$6</c:f>
              <c:numCache>
                <c:formatCode>General</c:formatCode>
                <c:ptCount val="5"/>
                <c:pt idx="0">
                  <c:v>60.21</c:v>
                </c:pt>
                <c:pt idx="1">
                  <c:v>43.38</c:v>
                </c:pt>
                <c:pt idx="2">
                  <c:v>38.01</c:v>
                </c:pt>
                <c:pt idx="3">
                  <c:v>21.98</c:v>
                </c:pt>
                <c:pt idx="4">
                  <c:v>24.57</c:v>
                </c:pt>
              </c:numCache>
            </c:numRef>
          </c:val>
          <c:smooth val="0"/>
          <c:extLst xmlns:c16r2="http://schemas.microsoft.com/office/drawing/2015/06/chart">
            <c:ext xmlns:c16="http://schemas.microsoft.com/office/drawing/2014/chart" uri="{C3380CC4-5D6E-409C-BE32-E72D297353CC}">
              <c16:uniqueId val="{00000000-9B95-8642-A3A1-630AEAA523E8}"/>
            </c:ext>
          </c:extLst>
        </c:ser>
        <c:ser>
          <c:idx val="1"/>
          <c:order val="1"/>
          <c:tx>
            <c:strRef>
              <c:f>Sheet1!$C$1</c:f>
              <c:strCache>
                <c:ptCount val="1"/>
                <c:pt idx="0">
                  <c:v>EEIL</c:v>
                </c:pt>
              </c:strCache>
            </c:strRef>
          </c:tx>
          <c:spPr>
            <a:ln w="28575" cap="rnd">
              <a:solidFill>
                <a:schemeClr val="accent2"/>
              </a:solidFill>
              <a:round/>
            </a:ln>
            <a:effectLst/>
          </c:spPr>
          <c:marker>
            <c:symbol val="plus"/>
            <c:size val="5"/>
            <c:spPr>
              <a:noFill/>
              <a:ln w="9525">
                <a:solidFill>
                  <a:schemeClr val="accent2"/>
                </a:solidFill>
              </a:ln>
              <a:effectLst/>
            </c:spPr>
          </c:marker>
          <c:cat>
            <c:strRef>
              <c:f>Sheet1!$A$2:$A$6</c:f>
              <c:strCache>
                <c:ptCount val="5"/>
                <c:pt idx="0">
                  <c:v>Stage 1</c:v>
                </c:pt>
                <c:pt idx="1">
                  <c:v>Stage 2</c:v>
                </c:pt>
                <c:pt idx="2">
                  <c:v>Stage 3</c:v>
                </c:pt>
                <c:pt idx="3">
                  <c:v>Stage 4</c:v>
                </c:pt>
                <c:pt idx="4">
                  <c:v>Stage 5</c:v>
                </c:pt>
              </c:strCache>
            </c:strRef>
          </c:cat>
          <c:val>
            <c:numRef>
              <c:f>Sheet1!$C$2:$C$6</c:f>
              <c:numCache>
                <c:formatCode>General</c:formatCode>
                <c:ptCount val="5"/>
                <c:pt idx="0">
                  <c:v>60.21</c:v>
                </c:pt>
                <c:pt idx="1">
                  <c:v>50.01</c:v>
                </c:pt>
                <c:pt idx="2">
                  <c:v>51.47</c:v>
                </c:pt>
                <c:pt idx="3">
                  <c:v>46.27</c:v>
                </c:pt>
                <c:pt idx="4">
                  <c:v>45.2</c:v>
                </c:pt>
              </c:numCache>
            </c:numRef>
          </c:val>
          <c:smooth val="0"/>
          <c:extLst xmlns:c16r2="http://schemas.microsoft.com/office/drawing/2015/06/chart">
            <c:ext xmlns:c16="http://schemas.microsoft.com/office/drawing/2014/chart" uri="{C3380CC4-5D6E-409C-BE32-E72D297353CC}">
              <c16:uniqueId val="{00000001-9B95-8642-A3A1-630AEAA523E8}"/>
            </c:ext>
          </c:extLst>
        </c:ser>
        <c:ser>
          <c:idx val="2"/>
          <c:order val="2"/>
          <c:tx>
            <c:strRef>
              <c:f>Sheet1!$D$1</c:f>
              <c:strCache>
                <c:ptCount val="1"/>
                <c:pt idx="0">
                  <c:v>BIC</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Sheet1!$A$2:$A$6</c:f>
              <c:strCache>
                <c:ptCount val="5"/>
                <c:pt idx="0">
                  <c:v>Stage 1</c:v>
                </c:pt>
                <c:pt idx="1">
                  <c:v>Stage 2</c:v>
                </c:pt>
                <c:pt idx="2">
                  <c:v>Stage 3</c:v>
                </c:pt>
                <c:pt idx="3">
                  <c:v>Stage 4</c:v>
                </c:pt>
                <c:pt idx="4">
                  <c:v>Stage 5</c:v>
                </c:pt>
              </c:strCache>
            </c:strRef>
          </c:cat>
          <c:val>
            <c:numRef>
              <c:f>Sheet1!$D$2:$D$6</c:f>
              <c:numCache>
                <c:formatCode>General</c:formatCode>
                <c:ptCount val="5"/>
                <c:pt idx="0">
                  <c:v>60.21</c:v>
                </c:pt>
                <c:pt idx="1">
                  <c:v>57.69</c:v>
                </c:pt>
                <c:pt idx="2">
                  <c:v>60.18</c:v>
                </c:pt>
                <c:pt idx="3">
                  <c:v>56.99</c:v>
                </c:pt>
                <c:pt idx="4">
                  <c:v>53.81</c:v>
                </c:pt>
              </c:numCache>
            </c:numRef>
          </c:val>
          <c:smooth val="0"/>
          <c:extLst xmlns:c16r2="http://schemas.microsoft.com/office/drawing/2015/06/chart">
            <c:ext xmlns:c16="http://schemas.microsoft.com/office/drawing/2014/chart" uri="{C3380CC4-5D6E-409C-BE32-E72D297353CC}">
              <c16:uniqueId val="{00000002-9B95-8642-A3A1-630AEAA523E8}"/>
            </c:ext>
          </c:extLst>
        </c:ser>
        <c:ser>
          <c:idx val="3"/>
          <c:order val="3"/>
          <c:tx>
            <c:strRef>
              <c:f>Sheet1!$E$1</c:f>
              <c:strCache>
                <c:ptCount val="1"/>
                <c:pt idx="0">
                  <c:v>KCN*</c:v>
                </c:pt>
              </c:strCache>
            </c:strRef>
          </c:tx>
          <c:spPr>
            <a:ln w="28575" cap="rnd">
              <a:solidFill>
                <a:schemeClr val="accent4"/>
              </a:solidFill>
              <a:round/>
            </a:ln>
            <a:effectLst/>
          </c:spPr>
          <c:marker>
            <c:symbol val="square"/>
            <c:size val="5"/>
            <c:spPr>
              <a:solidFill>
                <a:schemeClr val="accent4"/>
              </a:solidFill>
              <a:ln w="9525">
                <a:solidFill>
                  <a:schemeClr val="accent4"/>
                </a:solidFill>
              </a:ln>
              <a:effectLst/>
            </c:spPr>
          </c:marker>
          <c:cat>
            <c:strRef>
              <c:f>Sheet1!$A$2:$A$6</c:f>
              <c:strCache>
                <c:ptCount val="5"/>
                <c:pt idx="0">
                  <c:v>Stage 1</c:v>
                </c:pt>
                <c:pt idx="1">
                  <c:v>Stage 2</c:v>
                </c:pt>
                <c:pt idx="2">
                  <c:v>Stage 3</c:v>
                </c:pt>
                <c:pt idx="3">
                  <c:v>Stage 4</c:v>
                </c:pt>
                <c:pt idx="4">
                  <c:v>Stage 5</c:v>
                </c:pt>
              </c:strCache>
            </c:strRef>
          </c:cat>
          <c:val>
            <c:numRef>
              <c:f>Sheet1!$E$2:$E$6</c:f>
              <c:numCache>
                <c:formatCode>General</c:formatCode>
                <c:ptCount val="5"/>
                <c:pt idx="0">
                  <c:v>60.21</c:v>
                </c:pt>
                <c:pt idx="1">
                  <c:v>58.08</c:v>
                </c:pt>
                <c:pt idx="2">
                  <c:v>61.43</c:v>
                </c:pt>
                <c:pt idx="3">
                  <c:v>58.45</c:v>
                </c:pt>
                <c:pt idx="4">
                  <c:v>55.77</c:v>
                </c:pt>
              </c:numCache>
            </c:numRef>
          </c:val>
          <c:smooth val="0"/>
          <c:extLst xmlns:c16r2="http://schemas.microsoft.com/office/drawing/2015/06/chart">
            <c:ext xmlns:c16="http://schemas.microsoft.com/office/drawing/2014/chart" uri="{C3380CC4-5D6E-409C-BE32-E72D297353CC}">
              <c16:uniqueId val="{00000003-9B95-8642-A3A1-630AEAA523E8}"/>
            </c:ext>
          </c:extLst>
        </c:ser>
        <c:ser>
          <c:idx val="4"/>
          <c:order val="4"/>
          <c:tx>
            <c:strRef>
              <c:f>Sheet1!$F$1</c:f>
              <c:strCache>
                <c:ptCount val="1"/>
                <c:pt idx="0">
                  <c:v>KD+R</c:v>
                </c:pt>
              </c:strCache>
            </c:strRef>
          </c:tx>
          <c:spPr>
            <a:ln w="28575" cap="rnd">
              <a:solidFill>
                <a:schemeClr val="accent5"/>
              </a:solidFill>
              <a:round/>
            </a:ln>
            <a:effectLst/>
          </c:spPr>
          <c:marker>
            <c:symbol val="diamond"/>
            <c:size val="5"/>
            <c:spPr>
              <a:solidFill>
                <a:schemeClr val="accent5"/>
              </a:solidFill>
              <a:ln w="9525">
                <a:solidFill>
                  <a:schemeClr val="accent5"/>
                </a:solidFill>
              </a:ln>
              <a:effectLst/>
            </c:spPr>
          </c:marker>
          <c:cat>
            <c:strRef>
              <c:f>Sheet1!$A$2:$A$6</c:f>
              <c:strCache>
                <c:ptCount val="5"/>
                <c:pt idx="0">
                  <c:v>Stage 1</c:v>
                </c:pt>
                <c:pt idx="1">
                  <c:v>Stage 2</c:v>
                </c:pt>
                <c:pt idx="2">
                  <c:v>Stage 3</c:v>
                </c:pt>
                <c:pt idx="3">
                  <c:v>Stage 4</c:v>
                </c:pt>
                <c:pt idx="4">
                  <c:v>Stage 5</c:v>
                </c:pt>
              </c:strCache>
            </c:strRef>
          </c:cat>
          <c:val>
            <c:numRef>
              <c:f>Sheet1!$F$2:$F$6</c:f>
              <c:numCache>
                <c:formatCode>General</c:formatCode>
                <c:ptCount val="5"/>
                <c:pt idx="0">
                  <c:v>60.21</c:v>
                </c:pt>
                <c:pt idx="1">
                  <c:v>57.69</c:v>
                </c:pt>
                <c:pt idx="2">
                  <c:v>59.47</c:v>
                </c:pt>
                <c:pt idx="3">
                  <c:v>57.46</c:v>
                </c:pt>
                <c:pt idx="4">
                  <c:v>53.97</c:v>
                </c:pt>
              </c:numCache>
            </c:numRef>
          </c:val>
          <c:smooth val="0"/>
          <c:extLst xmlns:c16r2="http://schemas.microsoft.com/office/drawing/2015/06/chart">
            <c:ext xmlns:c16="http://schemas.microsoft.com/office/drawing/2014/chart" uri="{C3380CC4-5D6E-409C-BE32-E72D297353CC}">
              <c16:uniqueId val="{00000004-9B95-8642-A3A1-630AEAA523E8}"/>
            </c:ext>
          </c:extLst>
        </c:ser>
        <c:ser>
          <c:idx val="5"/>
          <c:order val="5"/>
          <c:tx>
            <c:strRef>
              <c:f>Sheet1!$G$1</c:f>
              <c:strCache>
                <c:ptCount val="1"/>
                <c:pt idx="0">
                  <c:v>KD+R+K (Ours)</c:v>
                </c:pt>
              </c:strCache>
            </c:strRef>
          </c:tx>
          <c:spPr>
            <a:ln w="28575" cap="rnd">
              <a:solidFill>
                <a:schemeClr val="accent6"/>
              </a:solidFill>
              <a:prstDash val="sysDash"/>
              <a:round/>
            </a:ln>
            <a:effectLst/>
          </c:spPr>
          <c:marker>
            <c:symbol val="triangle"/>
            <c:size val="5"/>
            <c:spPr>
              <a:solidFill>
                <a:schemeClr val="accent6"/>
              </a:solidFill>
              <a:ln w="9525">
                <a:solidFill>
                  <a:schemeClr val="accent6"/>
                </a:solidFill>
                <a:prstDash val="sysDash"/>
              </a:ln>
              <a:effectLst/>
            </c:spPr>
          </c:marker>
          <c:cat>
            <c:strRef>
              <c:f>Sheet1!$A$2:$A$6</c:f>
              <c:strCache>
                <c:ptCount val="5"/>
                <c:pt idx="0">
                  <c:v>Stage 1</c:v>
                </c:pt>
                <c:pt idx="1">
                  <c:v>Stage 2</c:v>
                </c:pt>
                <c:pt idx="2">
                  <c:v>Stage 3</c:v>
                </c:pt>
                <c:pt idx="3">
                  <c:v>Stage 4</c:v>
                </c:pt>
                <c:pt idx="4">
                  <c:v>Stage 5</c:v>
                </c:pt>
              </c:strCache>
            </c:strRef>
          </c:cat>
          <c:val>
            <c:numRef>
              <c:f>Sheet1!$G$2:$G$6</c:f>
              <c:numCache>
                <c:formatCode>General</c:formatCode>
                <c:ptCount val="5"/>
                <c:pt idx="0">
                  <c:v>60.21</c:v>
                </c:pt>
                <c:pt idx="1">
                  <c:v>59.56</c:v>
                </c:pt>
                <c:pt idx="2">
                  <c:v>61.53</c:v>
                </c:pt>
                <c:pt idx="3">
                  <c:v>58.68</c:v>
                </c:pt>
                <c:pt idx="4">
                  <c:v>57.57</c:v>
                </c:pt>
              </c:numCache>
            </c:numRef>
          </c:val>
          <c:smooth val="0"/>
          <c:extLst xmlns:c16r2="http://schemas.microsoft.com/office/drawing/2015/06/chart">
            <c:ext xmlns:c16="http://schemas.microsoft.com/office/drawing/2014/chart" uri="{C3380CC4-5D6E-409C-BE32-E72D297353CC}">
              <c16:uniqueId val="{00000005-9B95-8642-A3A1-630AEAA523E8}"/>
            </c:ext>
          </c:extLst>
        </c:ser>
        <c:dLbls>
          <c:showLegendKey val="0"/>
          <c:showVal val="0"/>
          <c:showCatName val="0"/>
          <c:showSerName val="0"/>
          <c:showPercent val="0"/>
          <c:showBubbleSize val="0"/>
        </c:dLbls>
        <c:marker val="1"/>
        <c:smooth val="0"/>
        <c:axId val="-725511728"/>
        <c:axId val="-960424448"/>
      </c:lineChart>
      <c:catAx>
        <c:axId val="-725511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60424448"/>
        <c:crosses val="autoZero"/>
        <c:auto val="1"/>
        <c:lblAlgn val="ctr"/>
        <c:lblOffset val="100"/>
        <c:noMultiLvlLbl val="0"/>
      </c:catAx>
      <c:valAx>
        <c:axId val="-960424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25511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Micro F1</a:t>
            </a:r>
            <a:r>
              <a:rPr lang="en-US" baseline="0" dirty="0"/>
              <a:t> over Stages (MAVEN)</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Finetune</c:v>
                </c:pt>
              </c:strCache>
            </c:strRef>
          </c:tx>
          <c:spPr>
            <a:ln w="28575" cap="rnd">
              <a:solidFill>
                <a:schemeClr val="accent1"/>
              </a:solidFill>
              <a:round/>
            </a:ln>
            <a:effectLst/>
          </c:spPr>
          <c:marker>
            <c:symbol val="star"/>
            <c:size val="5"/>
            <c:spPr>
              <a:noFill/>
              <a:ln w="9525">
                <a:solidFill>
                  <a:schemeClr val="accent1"/>
                </a:solidFill>
              </a:ln>
              <a:effectLst/>
            </c:spPr>
          </c:marker>
          <c:cat>
            <c:strRef>
              <c:f>Sheet1!$A$2:$A$6</c:f>
              <c:strCache>
                <c:ptCount val="5"/>
                <c:pt idx="0">
                  <c:v>Stage 1</c:v>
                </c:pt>
                <c:pt idx="1">
                  <c:v>Stage 2</c:v>
                </c:pt>
                <c:pt idx="2">
                  <c:v>Stage 3</c:v>
                </c:pt>
                <c:pt idx="3">
                  <c:v>Stage 4</c:v>
                </c:pt>
                <c:pt idx="4">
                  <c:v>Stage 5</c:v>
                </c:pt>
              </c:strCache>
            </c:strRef>
          </c:cat>
          <c:val>
            <c:numRef>
              <c:f>Sheet1!$B$2:$B$6</c:f>
              <c:numCache>
                <c:formatCode>General</c:formatCode>
                <c:ptCount val="5"/>
                <c:pt idx="0">
                  <c:v>54.6</c:v>
                </c:pt>
                <c:pt idx="1">
                  <c:v>38.71</c:v>
                </c:pt>
                <c:pt idx="2">
                  <c:v>33.54</c:v>
                </c:pt>
                <c:pt idx="3">
                  <c:v>24.78</c:v>
                </c:pt>
                <c:pt idx="4">
                  <c:v>23.71</c:v>
                </c:pt>
              </c:numCache>
            </c:numRef>
          </c:val>
          <c:smooth val="0"/>
          <c:extLst xmlns:c16r2="http://schemas.microsoft.com/office/drawing/2015/06/chart">
            <c:ext xmlns:c16="http://schemas.microsoft.com/office/drawing/2014/chart" uri="{C3380CC4-5D6E-409C-BE32-E72D297353CC}">
              <c16:uniqueId val="{00000000-60AA-7C45-BB4C-9D989448FC8A}"/>
            </c:ext>
          </c:extLst>
        </c:ser>
        <c:ser>
          <c:idx val="1"/>
          <c:order val="1"/>
          <c:tx>
            <c:strRef>
              <c:f>Sheet1!$C$1</c:f>
              <c:strCache>
                <c:ptCount val="1"/>
                <c:pt idx="0">
                  <c:v>EEIL</c:v>
                </c:pt>
              </c:strCache>
            </c:strRef>
          </c:tx>
          <c:spPr>
            <a:ln w="28575" cap="rnd">
              <a:solidFill>
                <a:schemeClr val="accent2"/>
              </a:solidFill>
              <a:round/>
            </a:ln>
            <a:effectLst/>
          </c:spPr>
          <c:marker>
            <c:symbol val="plus"/>
            <c:size val="5"/>
            <c:spPr>
              <a:noFill/>
              <a:ln w="9525">
                <a:solidFill>
                  <a:schemeClr val="accent2"/>
                </a:solidFill>
              </a:ln>
              <a:effectLst/>
            </c:spPr>
          </c:marker>
          <c:cat>
            <c:strRef>
              <c:f>Sheet1!$A$2:$A$6</c:f>
              <c:strCache>
                <c:ptCount val="5"/>
                <c:pt idx="0">
                  <c:v>Stage 1</c:v>
                </c:pt>
                <c:pt idx="1">
                  <c:v>Stage 2</c:v>
                </c:pt>
                <c:pt idx="2">
                  <c:v>Stage 3</c:v>
                </c:pt>
                <c:pt idx="3">
                  <c:v>Stage 4</c:v>
                </c:pt>
                <c:pt idx="4">
                  <c:v>Stage 5</c:v>
                </c:pt>
              </c:strCache>
            </c:strRef>
          </c:cat>
          <c:val>
            <c:numRef>
              <c:f>Sheet1!$C$2:$C$6</c:f>
              <c:numCache>
                <c:formatCode>General</c:formatCode>
                <c:ptCount val="5"/>
                <c:pt idx="0">
                  <c:v>54.6</c:v>
                </c:pt>
                <c:pt idx="1">
                  <c:v>47.13</c:v>
                </c:pt>
                <c:pt idx="2">
                  <c:v>42.56</c:v>
                </c:pt>
                <c:pt idx="3">
                  <c:v>37.33</c:v>
                </c:pt>
                <c:pt idx="4">
                  <c:v>33.55</c:v>
                </c:pt>
              </c:numCache>
            </c:numRef>
          </c:val>
          <c:smooth val="0"/>
          <c:extLst xmlns:c16r2="http://schemas.microsoft.com/office/drawing/2015/06/chart">
            <c:ext xmlns:c16="http://schemas.microsoft.com/office/drawing/2014/chart" uri="{C3380CC4-5D6E-409C-BE32-E72D297353CC}">
              <c16:uniqueId val="{00000001-60AA-7C45-BB4C-9D989448FC8A}"/>
            </c:ext>
          </c:extLst>
        </c:ser>
        <c:ser>
          <c:idx val="2"/>
          <c:order val="2"/>
          <c:tx>
            <c:strRef>
              <c:f>Sheet1!$D$1</c:f>
              <c:strCache>
                <c:ptCount val="1"/>
                <c:pt idx="0">
                  <c:v>BIC</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Sheet1!$A$2:$A$6</c:f>
              <c:strCache>
                <c:ptCount val="5"/>
                <c:pt idx="0">
                  <c:v>Stage 1</c:v>
                </c:pt>
                <c:pt idx="1">
                  <c:v>Stage 2</c:v>
                </c:pt>
                <c:pt idx="2">
                  <c:v>Stage 3</c:v>
                </c:pt>
                <c:pt idx="3">
                  <c:v>Stage 4</c:v>
                </c:pt>
                <c:pt idx="4">
                  <c:v>Stage 5</c:v>
                </c:pt>
              </c:strCache>
            </c:strRef>
          </c:cat>
          <c:val>
            <c:numRef>
              <c:f>Sheet1!$D$2:$D$6</c:f>
              <c:numCache>
                <c:formatCode>General</c:formatCode>
                <c:ptCount val="5"/>
                <c:pt idx="0">
                  <c:v>54.6</c:v>
                </c:pt>
                <c:pt idx="1">
                  <c:v>53.21</c:v>
                </c:pt>
                <c:pt idx="2">
                  <c:v>54.84</c:v>
                </c:pt>
                <c:pt idx="3">
                  <c:v>52.58</c:v>
                </c:pt>
                <c:pt idx="4">
                  <c:v>52.06</c:v>
                </c:pt>
              </c:numCache>
            </c:numRef>
          </c:val>
          <c:smooth val="0"/>
          <c:extLst xmlns:c16r2="http://schemas.microsoft.com/office/drawing/2015/06/chart">
            <c:ext xmlns:c16="http://schemas.microsoft.com/office/drawing/2014/chart" uri="{C3380CC4-5D6E-409C-BE32-E72D297353CC}">
              <c16:uniqueId val="{00000002-60AA-7C45-BB4C-9D989448FC8A}"/>
            </c:ext>
          </c:extLst>
        </c:ser>
        <c:ser>
          <c:idx val="3"/>
          <c:order val="3"/>
          <c:tx>
            <c:strRef>
              <c:f>Sheet1!$E$1</c:f>
              <c:strCache>
                <c:ptCount val="1"/>
                <c:pt idx="0">
                  <c:v>KCN*</c:v>
                </c:pt>
              </c:strCache>
            </c:strRef>
          </c:tx>
          <c:spPr>
            <a:ln w="28575" cap="rnd">
              <a:solidFill>
                <a:schemeClr val="accent4"/>
              </a:solidFill>
              <a:round/>
            </a:ln>
            <a:effectLst/>
          </c:spPr>
          <c:marker>
            <c:symbol val="square"/>
            <c:size val="5"/>
            <c:spPr>
              <a:solidFill>
                <a:schemeClr val="accent4"/>
              </a:solidFill>
              <a:ln w="9525">
                <a:solidFill>
                  <a:schemeClr val="accent4"/>
                </a:solidFill>
              </a:ln>
              <a:effectLst/>
            </c:spPr>
          </c:marker>
          <c:cat>
            <c:strRef>
              <c:f>Sheet1!$A$2:$A$6</c:f>
              <c:strCache>
                <c:ptCount val="5"/>
                <c:pt idx="0">
                  <c:v>Stage 1</c:v>
                </c:pt>
                <c:pt idx="1">
                  <c:v>Stage 2</c:v>
                </c:pt>
                <c:pt idx="2">
                  <c:v>Stage 3</c:v>
                </c:pt>
                <c:pt idx="3">
                  <c:v>Stage 4</c:v>
                </c:pt>
                <c:pt idx="4">
                  <c:v>Stage 5</c:v>
                </c:pt>
              </c:strCache>
            </c:strRef>
          </c:cat>
          <c:val>
            <c:numRef>
              <c:f>Sheet1!$E$2:$E$6</c:f>
              <c:numCache>
                <c:formatCode>General</c:formatCode>
                <c:ptCount val="5"/>
                <c:pt idx="0">
                  <c:v>54.6</c:v>
                </c:pt>
                <c:pt idx="1">
                  <c:v>53.63</c:v>
                </c:pt>
                <c:pt idx="2">
                  <c:v>55.08</c:v>
                </c:pt>
                <c:pt idx="3">
                  <c:v>53.0</c:v>
                </c:pt>
                <c:pt idx="4">
                  <c:v>52.33</c:v>
                </c:pt>
              </c:numCache>
            </c:numRef>
          </c:val>
          <c:smooth val="0"/>
          <c:extLst xmlns:c16r2="http://schemas.microsoft.com/office/drawing/2015/06/chart">
            <c:ext xmlns:c16="http://schemas.microsoft.com/office/drawing/2014/chart" uri="{C3380CC4-5D6E-409C-BE32-E72D297353CC}">
              <c16:uniqueId val="{00000003-60AA-7C45-BB4C-9D989448FC8A}"/>
            </c:ext>
          </c:extLst>
        </c:ser>
        <c:ser>
          <c:idx val="4"/>
          <c:order val="4"/>
          <c:tx>
            <c:strRef>
              <c:f>Sheet1!$F$1</c:f>
              <c:strCache>
                <c:ptCount val="1"/>
                <c:pt idx="0">
                  <c:v>KD+R</c:v>
                </c:pt>
              </c:strCache>
            </c:strRef>
          </c:tx>
          <c:spPr>
            <a:ln w="28575" cap="rnd">
              <a:solidFill>
                <a:schemeClr val="accent5"/>
              </a:solidFill>
              <a:round/>
            </a:ln>
            <a:effectLst/>
          </c:spPr>
          <c:marker>
            <c:symbol val="diamond"/>
            <c:size val="5"/>
            <c:spPr>
              <a:solidFill>
                <a:schemeClr val="accent5"/>
              </a:solidFill>
              <a:ln w="9525">
                <a:solidFill>
                  <a:schemeClr val="accent5"/>
                </a:solidFill>
              </a:ln>
              <a:effectLst/>
            </c:spPr>
          </c:marker>
          <c:cat>
            <c:strRef>
              <c:f>Sheet1!$A$2:$A$6</c:f>
              <c:strCache>
                <c:ptCount val="5"/>
                <c:pt idx="0">
                  <c:v>Stage 1</c:v>
                </c:pt>
                <c:pt idx="1">
                  <c:v>Stage 2</c:v>
                </c:pt>
                <c:pt idx="2">
                  <c:v>Stage 3</c:v>
                </c:pt>
                <c:pt idx="3">
                  <c:v>Stage 4</c:v>
                </c:pt>
                <c:pt idx="4">
                  <c:v>Stage 5</c:v>
                </c:pt>
              </c:strCache>
            </c:strRef>
          </c:cat>
          <c:val>
            <c:numRef>
              <c:f>Sheet1!$F$2:$F$6</c:f>
              <c:numCache>
                <c:formatCode>General</c:formatCode>
                <c:ptCount val="5"/>
                <c:pt idx="0">
                  <c:v>54.6</c:v>
                </c:pt>
                <c:pt idx="1">
                  <c:v>53.22</c:v>
                </c:pt>
                <c:pt idx="2">
                  <c:v>54.76</c:v>
                </c:pt>
                <c:pt idx="3">
                  <c:v>52.59</c:v>
                </c:pt>
                <c:pt idx="4">
                  <c:v>52.15</c:v>
                </c:pt>
              </c:numCache>
            </c:numRef>
          </c:val>
          <c:smooth val="0"/>
          <c:extLst xmlns:c16r2="http://schemas.microsoft.com/office/drawing/2015/06/chart">
            <c:ext xmlns:c16="http://schemas.microsoft.com/office/drawing/2014/chart" uri="{C3380CC4-5D6E-409C-BE32-E72D297353CC}">
              <c16:uniqueId val="{00000004-60AA-7C45-BB4C-9D989448FC8A}"/>
            </c:ext>
          </c:extLst>
        </c:ser>
        <c:ser>
          <c:idx val="5"/>
          <c:order val="5"/>
          <c:tx>
            <c:strRef>
              <c:f>Sheet1!$G$1</c:f>
              <c:strCache>
                <c:ptCount val="1"/>
                <c:pt idx="0">
                  <c:v>KD+R+K (Ours)</c:v>
                </c:pt>
              </c:strCache>
            </c:strRef>
          </c:tx>
          <c:spPr>
            <a:ln w="28575" cap="rnd">
              <a:solidFill>
                <a:schemeClr val="accent6"/>
              </a:solidFill>
              <a:prstDash val="sysDash"/>
              <a:round/>
            </a:ln>
            <a:effectLst/>
          </c:spPr>
          <c:marker>
            <c:symbol val="triangle"/>
            <c:size val="5"/>
            <c:spPr>
              <a:solidFill>
                <a:schemeClr val="accent6"/>
              </a:solidFill>
              <a:ln w="9525">
                <a:solidFill>
                  <a:schemeClr val="accent6"/>
                </a:solidFill>
                <a:prstDash val="lgDash"/>
              </a:ln>
              <a:effectLst/>
            </c:spPr>
          </c:marker>
          <c:cat>
            <c:strRef>
              <c:f>Sheet1!$A$2:$A$6</c:f>
              <c:strCache>
                <c:ptCount val="5"/>
                <c:pt idx="0">
                  <c:v>Stage 1</c:v>
                </c:pt>
                <c:pt idx="1">
                  <c:v>Stage 2</c:v>
                </c:pt>
                <c:pt idx="2">
                  <c:v>Stage 3</c:v>
                </c:pt>
                <c:pt idx="3">
                  <c:v>Stage 4</c:v>
                </c:pt>
                <c:pt idx="4">
                  <c:v>Stage 5</c:v>
                </c:pt>
              </c:strCache>
            </c:strRef>
          </c:cat>
          <c:val>
            <c:numRef>
              <c:f>Sheet1!$G$2:$G$6</c:f>
              <c:numCache>
                <c:formatCode>General</c:formatCode>
                <c:ptCount val="5"/>
                <c:pt idx="0">
                  <c:v>54.6</c:v>
                </c:pt>
                <c:pt idx="1">
                  <c:v>54.82</c:v>
                </c:pt>
                <c:pt idx="2">
                  <c:v>57.05</c:v>
                </c:pt>
                <c:pt idx="3">
                  <c:v>56.16</c:v>
                </c:pt>
                <c:pt idx="4">
                  <c:v>56.76</c:v>
                </c:pt>
              </c:numCache>
            </c:numRef>
          </c:val>
          <c:smooth val="0"/>
          <c:extLst xmlns:c16r2="http://schemas.microsoft.com/office/drawing/2015/06/chart">
            <c:ext xmlns:c16="http://schemas.microsoft.com/office/drawing/2014/chart" uri="{C3380CC4-5D6E-409C-BE32-E72D297353CC}">
              <c16:uniqueId val="{00000005-60AA-7C45-BB4C-9D989448FC8A}"/>
            </c:ext>
          </c:extLst>
        </c:ser>
        <c:dLbls>
          <c:showLegendKey val="0"/>
          <c:showVal val="0"/>
          <c:showCatName val="0"/>
          <c:showSerName val="0"/>
          <c:showPercent val="0"/>
          <c:showBubbleSize val="0"/>
        </c:dLbls>
        <c:marker val="1"/>
        <c:smooth val="0"/>
        <c:axId val="-903427264"/>
        <c:axId val="-559011648"/>
      </c:lineChart>
      <c:catAx>
        <c:axId val="-903427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9011648"/>
        <c:crosses val="autoZero"/>
        <c:auto val="1"/>
        <c:lblAlgn val="ctr"/>
        <c:lblOffset val="100"/>
        <c:noMultiLvlLbl val="0"/>
      </c:catAx>
      <c:valAx>
        <c:axId val="-559011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3427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D254F2-1860-F64A-A7CA-FD5A99702E82}" type="datetimeFigureOut">
              <a:rPr lang="en-US" smtClean="0"/>
              <a:t>9/7/21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7B3FA7-EFAF-D041-9374-CD5CA9CD8D2D}" type="slidenum">
              <a:rPr lang="en-US" smtClean="0"/>
              <a:t>‹#›</a:t>
            </a:fld>
            <a:endParaRPr lang="en-US"/>
          </a:p>
        </p:txBody>
      </p:sp>
    </p:spTree>
    <p:extLst>
      <p:ext uri="{BB962C8B-B14F-4D97-AF65-F5344CB8AC3E}">
        <p14:creationId xmlns:p14="http://schemas.microsoft.com/office/powerpoint/2010/main" val="3432971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19A1B3-B256-A04A-82ED-757DB810FCB3}" type="slidenum">
              <a:rPr lang="en-US" smtClean="0"/>
              <a:t>3</a:t>
            </a:fld>
            <a:endParaRPr lang="en-US"/>
          </a:p>
        </p:txBody>
      </p:sp>
    </p:spTree>
    <p:extLst>
      <p:ext uri="{BB962C8B-B14F-4D97-AF65-F5344CB8AC3E}">
        <p14:creationId xmlns:p14="http://schemas.microsoft.com/office/powerpoint/2010/main" val="1441203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zh-CN" dirty="0" smtClean="0">
                <a:ea typeface="宋体" pitchFamily="2" charset="-122"/>
              </a:rPr>
              <a:t>Took experts from multiple institutions about one year for each language, limited number of types</a:t>
            </a:r>
          </a:p>
          <a:p>
            <a:endParaRPr lang="en-US" dirty="0" smtClean="0">
              <a:ea typeface="+mn-ea"/>
              <a:cs typeface="+mn-cs"/>
            </a:endParaRPr>
          </a:p>
          <a:p>
            <a:r>
              <a:rPr lang="en-US" dirty="0" smtClean="0">
                <a:ea typeface="+mn-ea"/>
                <a:cs typeface="+mn-cs"/>
              </a:rPr>
              <a:t>: </a:t>
            </a:r>
            <a:r>
              <a:rPr lang="en-US" dirty="0">
                <a:ea typeface="+mn-ea"/>
                <a:cs typeface="+mn-cs"/>
              </a:rPr>
              <a:t>(1). Some expert linguists define a schema about “what to link/fill in” such as entity and slot types for a specific data collection based on the needs of potential users and stakeholders, and write annotation guidelines for each type in the schema; (2). Human annotators follow the guidelines to annotate a certain amount of documents (a typical size is 500 documents); (3). Researchers write heuristic rules or design features and train supervised learning models from these manually annotated data. This paradigm is not fully automatic because it involves human in the loop for the first two steps. Both of them are very expensive, yet such a predefined schema can only cover a limited number of types. For example, some typical types of emergent events such as “donation” and “evacuation” in response to a natural disaster are missing in the TAC-KBP and ACE programs. In addition, traditional KBP systems are highly dependent on linguistic resources tuned to the pre-defined schema, so they suffer from poor scalability and portability when moving to a new language, domain or genre.</a:t>
            </a:r>
            <a:endParaRPr lang="en-US" dirty="0"/>
          </a:p>
        </p:txBody>
      </p:sp>
      <p:sp>
        <p:nvSpPr>
          <p:cNvPr id="4" name="Slide Number Placeholder 3"/>
          <p:cNvSpPr>
            <a:spLocks noGrp="1"/>
          </p:cNvSpPr>
          <p:nvPr>
            <p:ph type="sldNum" sz="quarter" idx="10"/>
          </p:nvPr>
        </p:nvSpPr>
        <p:spPr/>
        <p:txBody>
          <a:bodyPr/>
          <a:lstStyle/>
          <a:p>
            <a:fld id="{8BDBA505-D187-42F1-8AFA-901C62EFA389}"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564942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F1 of weakly supervised annotation on example data</a:t>
            </a:r>
          </a:p>
          <a:p>
            <a:pPr lvl="1"/>
            <a:r>
              <a:rPr lang="en-US" dirty="0"/>
              <a:t>1, Clustering keywords, and match clusters: 0.63</a:t>
            </a:r>
          </a:p>
          <a:p>
            <a:pPr lvl="1"/>
            <a:r>
              <a:rPr lang="en-US" dirty="0"/>
              <a:t>2. Matching using individual keywords: 0.60</a:t>
            </a:r>
          </a:p>
          <a:p>
            <a:pPr lvl="1"/>
            <a:r>
              <a:rPr lang="en-US" dirty="0"/>
              <a:t>3. Averaging representations of all keywords 0.57</a:t>
            </a:r>
          </a:p>
          <a:p>
            <a:endParaRPr lang="en-US" dirty="0"/>
          </a:p>
        </p:txBody>
      </p:sp>
      <p:sp>
        <p:nvSpPr>
          <p:cNvPr id="4" name="Slide Number Placeholder 3"/>
          <p:cNvSpPr>
            <a:spLocks noGrp="1"/>
          </p:cNvSpPr>
          <p:nvPr>
            <p:ph type="sldNum" sz="quarter" idx="5"/>
          </p:nvPr>
        </p:nvSpPr>
        <p:spPr/>
        <p:txBody>
          <a:bodyPr/>
          <a:lstStyle/>
          <a:p>
            <a:fld id="{88864E54-0671-5A45-B4B4-8346E992D165}" type="slidenum">
              <a:rPr lang="en-US" smtClean="0"/>
              <a:t>49</a:t>
            </a:fld>
            <a:endParaRPr lang="en-US"/>
          </a:p>
        </p:txBody>
      </p:sp>
    </p:spTree>
    <p:extLst>
      <p:ext uri="{BB962C8B-B14F-4D97-AF65-F5344CB8AC3E}">
        <p14:creationId xmlns:p14="http://schemas.microsoft.com/office/powerpoint/2010/main" val="754164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f"/><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FFFFFF"/>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3CB2BC46-ED5E-0141-B93F-65FA75B67B71}"/>
              </a:ext>
            </a:extLst>
          </p:cNvPr>
          <p:cNvSpPr/>
          <p:nvPr userDrawn="1"/>
        </p:nvSpPr>
        <p:spPr>
          <a:xfrm>
            <a:off x="0" y="-1"/>
            <a:ext cx="12192000" cy="5319983"/>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BC0F4068-C37C-E041-A803-C79180CD40E7}"/>
              </a:ext>
            </a:extLst>
          </p:cNvPr>
          <p:cNvPicPr>
            <a:picLocks noChangeAspect="1"/>
          </p:cNvPicPr>
          <p:nvPr userDrawn="1"/>
        </p:nvPicPr>
        <p:blipFill rotWithShape="1">
          <a:blip r:embed="rId2">
            <a:alphaModFix amt="50000"/>
          </a:blip>
          <a:srcRect t="15541" b="18941"/>
          <a:stretch/>
        </p:blipFill>
        <p:spPr>
          <a:xfrm>
            <a:off x="0" y="0"/>
            <a:ext cx="12192000" cy="5319984"/>
          </a:xfrm>
          <a:prstGeom prst="rect">
            <a:avLst/>
          </a:prstGeom>
        </p:spPr>
      </p:pic>
      <p:sp>
        <p:nvSpPr>
          <p:cNvPr id="2" name="Title 1">
            <a:extLst>
              <a:ext uri="{FF2B5EF4-FFF2-40B4-BE49-F238E27FC236}">
                <a16:creationId xmlns:a16="http://schemas.microsoft.com/office/drawing/2014/main" xmlns="" id="{86671775-BEEB-6448-9397-5A531133324A}"/>
              </a:ext>
            </a:extLst>
          </p:cNvPr>
          <p:cNvSpPr>
            <a:spLocks noGrp="1"/>
          </p:cNvSpPr>
          <p:nvPr>
            <p:ph type="ctrTitle"/>
          </p:nvPr>
        </p:nvSpPr>
        <p:spPr>
          <a:xfrm>
            <a:off x="349250" y="2118860"/>
            <a:ext cx="11493500" cy="1535112"/>
          </a:xfrm>
        </p:spPr>
        <p:txBody>
          <a:bodyPr anchor="b">
            <a:normAutofit/>
          </a:bodyPr>
          <a:lstStyle>
            <a:lvl1pPr algn="ctr">
              <a:defRPr sz="5400">
                <a:solidFill>
                  <a:srgbClr val="23262E"/>
                </a:solidFill>
              </a:defRPr>
            </a:lvl1pPr>
          </a:lstStyle>
          <a:p>
            <a:r>
              <a:rPr lang="en-US" dirty="0"/>
              <a:t>Click to edit Master title style</a:t>
            </a:r>
          </a:p>
        </p:txBody>
      </p:sp>
      <p:sp>
        <p:nvSpPr>
          <p:cNvPr id="3" name="Subtitle 2">
            <a:extLst>
              <a:ext uri="{FF2B5EF4-FFF2-40B4-BE49-F238E27FC236}">
                <a16:creationId xmlns:a16="http://schemas.microsoft.com/office/drawing/2014/main" xmlns="" id="{66825E03-CDD3-D64F-988B-383BE0A756E5}"/>
              </a:ext>
            </a:extLst>
          </p:cNvPr>
          <p:cNvSpPr>
            <a:spLocks noGrp="1"/>
          </p:cNvSpPr>
          <p:nvPr>
            <p:ph type="subTitle" idx="1"/>
          </p:nvPr>
        </p:nvSpPr>
        <p:spPr>
          <a:xfrm>
            <a:off x="1524000" y="3829050"/>
            <a:ext cx="9144000" cy="615950"/>
          </a:xfrm>
        </p:spPr>
        <p:txBody>
          <a:bodyPr>
            <a:normAutofit/>
          </a:bodyPr>
          <a:lstStyle>
            <a:lvl1pPr marL="0" indent="0" algn="ctr">
              <a:buNone/>
              <a:defRPr sz="2000">
                <a:solidFill>
                  <a:srgbClr val="4248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TextBox 14">
            <a:extLst>
              <a:ext uri="{FF2B5EF4-FFF2-40B4-BE49-F238E27FC236}">
                <a16:creationId xmlns:a16="http://schemas.microsoft.com/office/drawing/2014/main" xmlns="" id="{9D7D7EAC-EB52-9944-AAFF-5EA0F52A95FF}"/>
              </a:ext>
            </a:extLst>
          </p:cNvPr>
          <p:cNvSpPr txBox="1"/>
          <p:nvPr userDrawn="1"/>
        </p:nvSpPr>
        <p:spPr>
          <a:xfrm>
            <a:off x="4031044" y="6194967"/>
            <a:ext cx="4129913" cy="307777"/>
          </a:xfrm>
          <a:prstGeom prst="rect">
            <a:avLst/>
          </a:prstGeom>
          <a:noFill/>
        </p:spPr>
        <p:txBody>
          <a:bodyPr wrap="none" rtlCol="0">
            <a:spAutoFit/>
          </a:bodyPr>
          <a:lstStyle/>
          <a:p>
            <a:pPr algn="ctr"/>
            <a:r>
              <a:rPr lang="en-US" sz="1400" b="1" dirty="0">
                <a:solidFill>
                  <a:srgbClr val="424857"/>
                </a:solidFill>
                <a:latin typeface="+mj-lt"/>
                <a:cs typeface="Arial" panose="020B0604020202020204" pitchFamily="34" charset="0"/>
              </a:rPr>
              <a:t>B L E N D E R | </a:t>
            </a:r>
            <a:r>
              <a:rPr lang="en-US" sz="1400" b="0" dirty="0">
                <a:solidFill>
                  <a:srgbClr val="424857"/>
                </a:solidFill>
                <a:latin typeface="+mj-lt"/>
                <a:cs typeface="Arial" panose="020B0604020202020204" pitchFamily="34" charset="0"/>
              </a:rPr>
              <a:t>Cross-source Information Extraction Lab</a:t>
            </a:r>
            <a:endParaRPr lang="en-US" sz="1400" b="1" dirty="0">
              <a:solidFill>
                <a:srgbClr val="424857"/>
              </a:solidFill>
              <a:latin typeface="+mj-lt"/>
              <a:cs typeface="Arial" panose="020B0604020202020204" pitchFamily="34" charset="0"/>
            </a:endParaRPr>
          </a:p>
        </p:txBody>
      </p:sp>
      <p:pic>
        <p:nvPicPr>
          <p:cNvPr id="18" name="Picture 17">
            <a:extLst>
              <a:ext uri="{FF2B5EF4-FFF2-40B4-BE49-F238E27FC236}">
                <a16:creationId xmlns:a16="http://schemas.microsoft.com/office/drawing/2014/main" xmlns="" id="{A0670433-4FD5-A74E-874F-00D17C070FF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87875" b="-305"/>
          <a:stretch/>
        </p:blipFill>
        <p:spPr>
          <a:xfrm>
            <a:off x="5984225" y="5765456"/>
            <a:ext cx="223551" cy="321019"/>
          </a:xfrm>
          <a:prstGeom prst="rect">
            <a:avLst/>
          </a:prstGeom>
        </p:spPr>
      </p:pic>
    </p:spTree>
    <p:extLst>
      <p:ext uri="{BB962C8B-B14F-4D97-AF65-F5344CB8AC3E}">
        <p14:creationId xmlns:p14="http://schemas.microsoft.com/office/powerpoint/2010/main" val="3533995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3B1016-CCD8-684B-9E64-27502B8B57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DB10AD6-EF2A-5B42-9996-62A40D84B9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E8C2A78-DE61-4C49-9750-40BE82A3468B}"/>
              </a:ext>
            </a:extLst>
          </p:cNvPr>
          <p:cNvSpPr>
            <a:spLocks noGrp="1"/>
          </p:cNvSpPr>
          <p:nvPr>
            <p:ph type="dt" sz="half" idx="10"/>
          </p:nvPr>
        </p:nvSpPr>
        <p:spPr/>
        <p:txBody>
          <a:bodyPr/>
          <a:lstStyle/>
          <a:p>
            <a:fld id="{E64E2E36-3D31-E442-A911-D149FB6B38DD}" type="datetime1">
              <a:rPr lang="en-US" smtClean="0"/>
              <a:t>9/7/21</a:t>
            </a:fld>
            <a:endParaRPr lang="en-US"/>
          </a:p>
        </p:txBody>
      </p:sp>
      <p:sp>
        <p:nvSpPr>
          <p:cNvPr id="6" name="Slide Number Placeholder 5">
            <a:extLst>
              <a:ext uri="{FF2B5EF4-FFF2-40B4-BE49-F238E27FC236}">
                <a16:creationId xmlns:a16="http://schemas.microsoft.com/office/drawing/2014/main" xmlns="" id="{DC9F4CA7-E1FE-4A4E-B412-E166E81B0196}"/>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662322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5B86C53-8A7D-2346-9DDF-DA5B8BBD40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43F3D23-5EB7-4B47-A5D3-D0AB5EB0A7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D3A7DED-66E2-4040-ADC0-AAC48425C590}"/>
              </a:ext>
            </a:extLst>
          </p:cNvPr>
          <p:cNvSpPr>
            <a:spLocks noGrp="1"/>
          </p:cNvSpPr>
          <p:nvPr>
            <p:ph type="dt" sz="half" idx="10"/>
          </p:nvPr>
        </p:nvSpPr>
        <p:spPr/>
        <p:txBody>
          <a:bodyPr/>
          <a:lstStyle/>
          <a:p>
            <a:fld id="{76421C6E-51E1-0045-8E04-727B0E92214F}" type="datetime1">
              <a:rPr lang="en-US" smtClean="0"/>
              <a:t>9/7/21</a:t>
            </a:fld>
            <a:endParaRPr lang="en-US"/>
          </a:p>
        </p:txBody>
      </p:sp>
      <p:sp>
        <p:nvSpPr>
          <p:cNvPr id="6" name="Slide Number Placeholder 5">
            <a:extLst>
              <a:ext uri="{FF2B5EF4-FFF2-40B4-BE49-F238E27FC236}">
                <a16:creationId xmlns:a16="http://schemas.microsoft.com/office/drawing/2014/main" xmlns="" id="{5FFB0A8F-7FD3-1C42-90C0-E97BA15D0A5A}"/>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3790092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2CBB9E-0844-E94B-8AA3-C166E5ABAC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488D30F-5332-2442-BD0A-342C8BD200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EA43428-A6E0-3B41-A602-2D3BA56A0274}"/>
              </a:ext>
            </a:extLst>
          </p:cNvPr>
          <p:cNvSpPr>
            <a:spLocks noGrp="1"/>
          </p:cNvSpPr>
          <p:nvPr>
            <p:ph type="dt" sz="half" idx="10"/>
          </p:nvPr>
        </p:nvSpPr>
        <p:spPr/>
        <p:txBody>
          <a:bodyPr/>
          <a:lstStyle/>
          <a:p>
            <a:fld id="{B78DB298-2CF2-9749-B7DA-B43D8F11D612}" type="datetime1">
              <a:rPr lang="en-US" smtClean="0"/>
              <a:t>9/7/21</a:t>
            </a:fld>
            <a:endParaRPr lang="en-US"/>
          </a:p>
        </p:txBody>
      </p:sp>
      <p:sp>
        <p:nvSpPr>
          <p:cNvPr id="6" name="Slide Number Placeholder 5">
            <a:extLst>
              <a:ext uri="{FF2B5EF4-FFF2-40B4-BE49-F238E27FC236}">
                <a16:creationId xmlns:a16="http://schemas.microsoft.com/office/drawing/2014/main" xmlns="" id="{E1B3219D-05CE-3B45-B5E7-FFBE53BDDD28}"/>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128466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F76407-E97B-7840-9652-77C1D24CBB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3D54E31-F7A3-C04C-B108-3218B8FC2A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0CC3B4A-80E8-084A-A75B-1A23F82FBC14}"/>
              </a:ext>
            </a:extLst>
          </p:cNvPr>
          <p:cNvSpPr>
            <a:spLocks noGrp="1"/>
          </p:cNvSpPr>
          <p:nvPr>
            <p:ph type="dt" sz="half" idx="10"/>
          </p:nvPr>
        </p:nvSpPr>
        <p:spPr/>
        <p:txBody>
          <a:bodyPr/>
          <a:lstStyle/>
          <a:p>
            <a:fld id="{59AAA00E-6528-9147-827F-54EABC190D3E}" type="datetime1">
              <a:rPr lang="en-US" smtClean="0"/>
              <a:t>9/7/21</a:t>
            </a:fld>
            <a:endParaRPr lang="en-US"/>
          </a:p>
        </p:txBody>
      </p:sp>
      <p:sp>
        <p:nvSpPr>
          <p:cNvPr id="6" name="Slide Number Placeholder 5">
            <a:extLst>
              <a:ext uri="{FF2B5EF4-FFF2-40B4-BE49-F238E27FC236}">
                <a16:creationId xmlns:a16="http://schemas.microsoft.com/office/drawing/2014/main" xmlns="" id="{58C11ED7-DE80-8F48-B1D2-BBF230673581}"/>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686134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95150A-DCCB-4A40-A89B-11EDB1D2D0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9775DF-46F4-9D4C-91C2-82B4A5430F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A17EAA3-E561-7749-8721-69932F551E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D188B68-6512-0A4F-A005-B60FC995BB88}"/>
              </a:ext>
            </a:extLst>
          </p:cNvPr>
          <p:cNvSpPr>
            <a:spLocks noGrp="1"/>
          </p:cNvSpPr>
          <p:nvPr>
            <p:ph type="dt" sz="half" idx="10"/>
          </p:nvPr>
        </p:nvSpPr>
        <p:spPr/>
        <p:txBody>
          <a:bodyPr/>
          <a:lstStyle/>
          <a:p>
            <a:fld id="{678C2240-76F3-E147-906E-E0ADE39AECB5}" type="datetime1">
              <a:rPr lang="en-US" smtClean="0"/>
              <a:t>9/7/21</a:t>
            </a:fld>
            <a:endParaRPr lang="en-US"/>
          </a:p>
        </p:txBody>
      </p:sp>
      <p:sp>
        <p:nvSpPr>
          <p:cNvPr id="7" name="Slide Number Placeholder 6">
            <a:extLst>
              <a:ext uri="{FF2B5EF4-FFF2-40B4-BE49-F238E27FC236}">
                <a16:creationId xmlns:a16="http://schemas.microsoft.com/office/drawing/2014/main" xmlns="" id="{B949D4FF-F49C-BB40-BC72-A19F38ADE2F9}"/>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161748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BFE004-83E6-5948-A982-6F79A37D6B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9B43D4C-4F09-D14A-9884-8BDD31B955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0F7E00E-7F15-414A-8150-83E75630DF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70D4FBF-4A66-C247-906F-F76A9B7827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DB5596F-1335-C642-8928-390C71F55C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1FBA73F-E1B3-C645-A949-5D22BD577A98}"/>
              </a:ext>
            </a:extLst>
          </p:cNvPr>
          <p:cNvSpPr>
            <a:spLocks noGrp="1"/>
          </p:cNvSpPr>
          <p:nvPr>
            <p:ph type="dt" sz="half" idx="10"/>
          </p:nvPr>
        </p:nvSpPr>
        <p:spPr/>
        <p:txBody>
          <a:bodyPr/>
          <a:lstStyle/>
          <a:p>
            <a:fld id="{CA278B2C-C152-BF4E-B097-5C9983E3892C}" type="datetime1">
              <a:rPr lang="en-US" smtClean="0"/>
              <a:t>9/7/21</a:t>
            </a:fld>
            <a:endParaRPr lang="en-US"/>
          </a:p>
        </p:txBody>
      </p:sp>
      <p:sp>
        <p:nvSpPr>
          <p:cNvPr id="9" name="Slide Number Placeholder 8">
            <a:extLst>
              <a:ext uri="{FF2B5EF4-FFF2-40B4-BE49-F238E27FC236}">
                <a16:creationId xmlns:a16="http://schemas.microsoft.com/office/drawing/2014/main" xmlns="" id="{42C06236-21A8-2D4F-B5A4-568F9DCB6532}"/>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3196375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489BA7-CAF9-A14F-8DE3-FA0849D334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DD23F26-F063-1945-96B6-D910113260ED}"/>
              </a:ext>
            </a:extLst>
          </p:cNvPr>
          <p:cNvSpPr>
            <a:spLocks noGrp="1"/>
          </p:cNvSpPr>
          <p:nvPr>
            <p:ph type="dt" sz="half" idx="10"/>
          </p:nvPr>
        </p:nvSpPr>
        <p:spPr/>
        <p:txBody>
          <a:bodyPr/>
          <a:lstStyle/>
          <a:p>
            <a:fld id="{52120A6D-50D7-DC49-9240-3B897313C86C}" type="datetime1">
              <a:rPr lang="en-US" smtClean="0"/>
              <a:t>9/7/21</a:t>
            </a:fld>
            <a:endParaRPr lang="en-US"/>
          </a:p>
        </p:txBody>
      </p:sp>
      <p:sp>
        <p:nvSpPr>
          <p:cNvPr id="5" name="Slide Number Placeholder 4">
            <a:extLst>
              <a:ext uri="{FF2B5EF4-FFF2-40B4-BE49-F238E27FC236}">
                <a16:creationId xmlns:a16="http://schemas.microsoft.com/office/drawing/2014/main" xmlns="" id="{61A22A20-7622-7C43-A0E9-FB9DA0D80277}"/>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193657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128B80E-B106-E444-A711-8A25C56DDD4B}"/>
              </a:ext>
            </a:extLst>
          </p:cNvPr>
          <p:cNvSpPr>
            <a:spLocks noGrp="1"/>
          </p:cNvSpPr>
          <p:nvPr>
            <p:ph type="dt" sz="half" idx="10"/>
          </p:nvPr>
        </p:nvSpPr>
        <p:spPr/>
        <p:txBody>
          <a:bodyPr/>
          <a:lstStyle/>
          <a:p>
            <a:fld id="{3EC8B993-7EA8-E14C-B192-82FAF47DDB33}" type="datetime1">
              <a:rPr lang="en-US" smtClean="0"/>
              <a:t>9/7/21</a:t>
            </a:fld>
            <a:endParaRPr lang="en-US"/>
          </a:p>
        </p:txBody>
      </p:sp>
      <p:sp>
        <p:nvSpPr>
          <p:cNvPr id="4" name="Slide Number Placeholder 3">
            <a:extLst>
              <a:ext uri="{FF2B5EF4-FFF2-40B4-BE49-F238E27FC236}">
                <a16:creationId xmlns:a16="http://schemas.microsoft.com/office/drawing/2014/main" xmlns="" id="{1030C6B5-F440-B547-9D6E-C63763AA500C}"/>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276785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643DDB-D32A-EC4B-AA87-C4C2AFDFC7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7B4170E-CBBF-6D48-B0A2-DD2F122C7C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BA956FA-F781-004D-80E8-66573429C9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9F85AE9-1ED6-AC44-AC59-1FB2EF67FC52}"/>
              </a:ext>
            </a:extLst>
          </p:cNvPr>
          <p:cNvSpPr>
            <a:spLocks noGrp="1"/>
          </p:cNvSpPr>
          <p:nvPr>
            <p:ph type="dt" sz="half" idx="10"/>
          </p:nvPr>
        </p:nvSpPr>
        <p:spPr/>
        <p:txBody>
          <a:bodyPr/>
          <a:lstStyle/>
          <a:p>
            <a:fld id="{45F12868-9C68-1E4A-8153-ED8FC06C0642}" type="datetime1">
              <a:rPr lang="en-US" smtClean="0"/>
              <a:t>9/7/21</a:t>
            </a:fld>
            <a:endParaRPr lang="en-US"/>
          </a:p>
        </p:txBody>
      </p:sp>
      <p:sp>
        <p:nvSpPr>
          <p:cNvPr id="7" name="Slide Number Placeholder 6">
            <a:extLst>
              <a:ext uri="{FF2B5EF4-FFF2-40B4-BE49-F238E27FC236}">
                <a16:creationId xmlns:a16="http://schemas.microsoft.com/office/drawing/2014/main" xmlns="" id="{7EA99A85-1E0F-E54F-AE76-B4FAD4BB5E22}"/>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1536787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691BD5-F4F9-3D49-96FE-AB1663138B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0EE14B5-362D-3444-BD24-388AAE73E6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44FE05A-D6EC-A74E-A452-52C4848031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AB6E73A-7F1D-CA47-91F5-AE1537B8052B}"/>
              </a:ext>
            </a:extLst>
          </p:cNvPr>
          <p:cNvSpPr>
            <a:spLocks noGrp="1"/>
          </p:cNvSpPr>
          <p:nvPr>
            <p:ph type="dt" sz="half" idx="10"/>
          </p:nvPr>
        </p:nvSpPr>
        <p:spPr/>
        <p:txBody>
          <a:bodyPr/>
          <a:lstStyle/>
          <a:p>
            <a:fld id="{0923CB2D-CAA9-E94A-90B0-BE0AA3893111}" type="datetime1">
              <a:rPr lang="en-US" smtClean="0"/>
              <a:t>9/7/21</a:t>
            </a:fld>
            <a:endParaRPr lang="en-US"/>
          </a:p>
        </p:txBody>
      </p:sp>
      <p:sp>
        <p:nvSpPr>
          <p:cNvPr id="7" name="Slide Number Placeholder 6">
            <a:extLst>
              <a:ext uri="{FF2B5EF4-FFF2-40B4-BE49-F238E27FC236}">
                <a16:creationId xmlns:a16="http://schemas.microsoft.com/office/drawing/2014/main" xmlns="" id="{A7239AB1-D26C-E845-8039-73E570FACAD9}"/>
              </a:ext>
            </a:extLst>
          </p:cNvPr>
          <p:cNvSpPr>
            <a:spLocks noGrp="1"/>
          </p:cNvSpPr>
          <p:nvPr>
            <p:ph type="sldNum" sz="quarter" idx="12"/>
          </p:nvPr>
        </p:nvSpPr>
        <p:spPr/>
        <p:txBody>
          <a:bodyPr/>
          <a:lstStyle/>
          <a:p>
            <a:fld id="{89057327-5C45-3844-9BAD-8A2E33F71C3A}" type="slidenum">
              <a:rPr lang="en-US" smtClean="0"/>
              <a:t>‹#›</a:t>
            </a:fld>
            <a:endParaRPr lang="en-US"/>
          </a:p>
        </p:txBody>
      </p:sp>
    </p:spTree>
    <p:extLst>
      <p:ext uri="{BB962C8B-B14F-4D97-AF65-F5344CB8AC3E}">
        <p14:creationId xmlns:p14="http://schemas.microsoft.com/office/powerpoint/2010/main" val="9889787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F070095-B045-D446-9DD3-7FE928375E18}"/>
              </a:ext>
            </a:extLst>
          </p:cNvPr>
          <p:cNvSpPr>
            <a:spLocks noGrp="1"/>
          </p:cNvSpPr>
          <p:nvPr>
            <p:ph type="title"/>
          </p:nvPr>
        </p:nvSpPr>
        <p:spPr>
          <a:xfrm>
            <a:off x="838200" y="365125"/>
            <a:ext cx="10515600" cy="6889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5FF9BD9-8171-704B-8B6D-BD766ABA0F15}"/>
              </a:ext>
            </a:extLst>
          </p:cNvPr>
          <p:cNvSpPr>
            <a:spLocks noGrp="1"/>
          </p:cNvSpPr>
          <p:nvPr>
            <p:ph type="body" idx="1"/>
          </p:nvPr>
        </p:nvSpPr>
        <p:spPr>
          <a:xfrm>
            <a:off x="838200" y="1231900"/>
            <a:ext cx="10515600" cy="49450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6B2F74C-EB85-124D-817C-0C42379930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424857"/>
                </a:solidFill>
              </a:defRPr>
            </a:lvl1pPr>
          </a:lstStyle>
          <a:p>
            <a:fld id="{2CEB0B01-2759-9947-9E10-CC8EA41D4B67}" type="datetime1">
              <a:rPr lang="en-US" smtClean="0"/>
              <a:t>9/7/21</a:t>
            </a:fld>
            <a:endParaRPr lang="en-US"/>
          </a:p>
        </p:txBody>
      </p:sp>
      <p:sp>
        <p:nvSpPr>
          <p:cNvPr id="6" name="Slide Number Placeholder 5">
            <a:extLst>
              <a:ext uri="{FF2B5EF4-FFF2-40B4-BE49-F238E27FC236}">
                <a16:creationId xmlns:a16="http://schemas.microsoft.com/office/drawing/2014/main" xmlns="" id="{3C859492-509B-D842-858A-E98B477DEB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424857"/>
                </a:solidFill>
              </a:defRPr>
            </a:lvl1pPr>
          </a:lstStyle>
          <a:p>
            <a:fld id="{89057327-5C45-3844-9BAD-8A2E33F71C3A}" type="slidenum">
              <a:rPr lang="en-US" smtClean="0"/>
              <a:pPr/>
              <a:t>‹#›</a:t>
            </a:fld>
            <a:endParaRPr lang="en-US"/>
          </a:p>
        </p:txBody>
      </p:sp>
    </p:spTree>
    <p:extLst>
      <p:ext uri="{BB962C8B-B14F-4D97-AF65-F5344CB8AC3E}">
        <p14:creationId xmlns:p14="http://schemas.microsoft.com/office/powerpoint/2010/main" val="1673775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9.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9.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70.png"/><Relationship Id="rId5"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4.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 Id="rId3" Type="http://schemas.openxmlformats.org/officeDocument/2006/relationships/image" Target="../media/image22.emf"/></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26.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60.png"/><Relationship Id="rId5" Type="http://schemas.openxmlformats.org/officeDocument/2006/relationships/image" Target="../media/image170.png"/><Relationship Id="rId6" Type="http://schemas.openxmlformats.org/officeDocument/2006/relationships/image" Target="../media/image180.png"/><Relationship Id="rId1" Type="http://schemas.openxmlformats.org/officeDocument/2006/relationships/slideLayout" Target="../slideLayouts/slideLayout2.xml"/><Relationship Id="rId2" Type="http://schemas.openxmlformats.org/officeDocument/2006/relationships/image" Target="../media/image24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 Id="rId3" Type="http://schemas.openxmlformats.org/officeDocument/2006/relationships/chart" Target="../charts/char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jpeg"/><Relationship Id="rId7" Type="http://schemas.openxmlformats.org/officeDocument/2006/relationships/image" Target="../media/image9.png"/><Relationship Id="rId8"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tiff"/><Relationship Id="rId5" Type="http://schemas.openxmlformats.org/officeDocument/2006/relationships/image" Target="../media/image16.tiff"/><Relationship Id="rId6" Type="http://schemas.openxmlformats.org/officeDocument/2006/relationships/image" Target="../media/image17.tiff"/><Relationship Id="rId7" Type="http://schemas.openxmlformats.org/officeDocument/2006/relationships/image" Target="../media/image18.tiff"/><Relationship Id="rId1" Type="http://schemas.openxmlformats.org/officeDocument/2006/relationships/slideLayout" Target="../slideLayouts/slideLayout2.xml"/><Relationship Id="rId2" Type="http://schemas.openxmlformats.org/officeDocument/2006/relationships/image" Target="../media/image13.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E63487-4730-CF46-88DB-29124B8093A7}"/>
              </a:ext>
            </a:extLst>
          </p:cNvPr>
          <p:cNvSpPr>
            <a:spLocks noGrp="1"/>
          </p:cNvSpPr>
          <p:nvPr>
            <p:ph type="ctrTitle"/>
          </p:nvPr>
        </p:nvSpPr>
        <p:spPr>
          <a:xfrm>
            <a:off x="349250" y="1547360"/>
            <a:ext cx="11493500" cy="1535112"/>
          </a:xfrm>
        </p:spPr>
        <p:txBody>
          <a:bodyPr>
            <a:normAutofit fontScale="90000"/>
          </a:bodyPr>
          <a:lstStyle/>
          <a:p>
            <a:r>
              <a:rPr lang="en-US" dirty="0" smtClean="0"/>
              <a:t>Meta-learning for NLP:</a:t>
            </a:r>
            <a:r>
              <a:rPr lang="en-US" dirty="0"/>
              <a:t/>
            </a:r>
            <a:br>
              <a:rPr lang="en-US" dirty="0"/>
            </a:br>
            <a:r>
              <a:rPr lang="en-US" dirty="0" smtClean="0"/>
              <a:t>A Case Study on Event Detection</a:t>
            </a:r>
            <a:endParaRPr lang="en-US" dirty="0"/>
          </a:p>
        </p:txBody>
      </p:sp>
      <p:sp>
        <p:nvSpPr>
          <p:cNvPr id="3" name="Subtitle 2">
            <a:extLst>
              <a:ext uri="{FF2B5EF4-FFF2-40B4-BE49-F238E27FC236}">
                <a16:creationId xmlns:a16="http://schemas.microsoft.com/office/drawing/2014/main" xmlns="" id="{FCEA7931-B357-2A4C-88FF-9DDE6B8C21C7}"/>
              </a:ext>
            </a:extLst>
          </p:cNvPr>
          <p:cNvSpPr>
            <a:spLocks noGrp="1"/>
          </p:cNvSpPr>
          <p:nvPr>
            <p:ph type="subTitle" idx="1"/>
          </p:nvPr>
        </p:nvSpPr>
        <p:spPr>
          <a:xfrm>
            <a:off x="349250" y="3653972"/>
            <a:ext cx="11493500" cy="615950"/>
          </a:xfrm>
        </p:spPr>
        <p:txBody>
          <a:bodyPr>
            <a:normAutofit fontScale="25000" lnSpcReduction="20000"/>
          </a:bodyPr>
          <a:lstStyle/>
          <a:p>
            <a:r>
              <a:rPr lang="en-US" dirty="0" err="1" smtClean="0"/>
              <a:t>H</a:t>
            </a:r>
            <a:r>
              <a:rPr lang="en-US" sz="9600" dirty="0" err="1" smtClean="0"/>
              <a:t>Heng</a:t>
            </a:r>
            <a:r>
              <a:rPr lang="en-US" sz="9600" dirty="0" smtClean="0"/>
              <a:t> Ji</a:t>
            </a:r>
            <a:r>
              <a:rPr lang="en-US" sz="9600" dirty="0"/>
              <a:t> </a:t>
            </a:r>
            <a:endParaRPr lang="en-US" sz="9600" dirty="0" smtClean="0"/>
          </a:p>
          <a:p>
            <a:r>
              <a:rPr lang="en-US" sz="9600" dirty="0" smtClean="0"/>
              <a:t>(UIUC &amp; Amazon Scholar)</a:t>
            </a:r>
          </a:p>
          <a:p>
            <a:r>
              <a:rPr lang="en-US" sz="9600" dirty="0" err="1" smtClean="0"/>
              <a:t>hengji@illinois.edu</a:t>
            </a:r>
            <a:endParaRPr lang="en-US" sz="9600" dirty="0" smtClean="0"/>
          </a:p>
          <a:p>
            <a:r>
              <a:rPr lang="en-US" sz="9600" dirty="0" smtClean="0"/>
              <a:t>Some introduction slides from Chelsea Finn and Sergey Levine</a:t>
            </a:r>
            <a:endParaRPr lang="en-US" sz="9600" dirty="0" smtClean="0"/>
          </a:p>
        </p:txBody>
      </p:sp>
    </p:spTree>
    <p:extLst>
      <p:ext uri="{BB962C8B-B14F-4D97-AF65-F5344CB8AC3E}">
        <p14:creationId xmlns:p14="http://schemas.microsoft.com/office/powerpoint/2010/main" val="18579343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Vertical Title 11">
            <a:extLst>
              <a:ext uri="{FF2B5EF4-FFF2-40B4-BE49-F238E27FC236}">
                <a16:creationId xmlns:a16="http://schemas.microsoft.com/office/drawing/2014/main" xmlns="" id="{2933402B-D22D-2645-89D0-094E0A117DF6}"/>
              </a:ext>
            </a:extLst>
          </p:cNvPr>
          <p:cNvSpPr>
            <a:spLocks noGrp="1"/>
          </p:cNvSpPr>
          <p:nvPr>
            <p:ph type="title" orient="vert"/>
          </p:nvPr>
        </p:nvSpPr>
        <p:spPr>
          <a:xfrm rot="16200000">
            <a:off x="6194425" y="-3722687"/>
            <a:ext cx="1256506" cy="8387556"/>
          </a:xfrm>
        </p:spPr>
        <p:txBody>
          <a:bodyPr/>
          <a:lstStyle/>
          <a:p>
            <a:r>
              <a:rPr lang="en-US" dirty="0" smtClean="0"/>
              <a:t>Learning from Annotation Guideline</a:t>
            </a:r>
            <a:endParaRPr lang="en-US" dirty="0"/>
          </a:p>
        </p:txBody>
      </p:sp>
      <p:sp>
        <p:nvSpPr>
          <p:cNvPr id="13" name="Vertical Text Placeholder 12">
            <a:extLst>
              <a:ext uri="{FF2B5EF4-FFF2-40B4-BE49-F238E27FC236}">
                <a16:creationId xmlns:a16="http://schemas.microsoft.com/office/drawing/2014/main" xmlns="" id="{B1AD3F95-32F1-674C-B60C-BB35675B69AF}"/>
              </a:ext>
            </a:extLst>
          </p:cNvPr>
          <p:cNvSpPr>
            <a:spLocks noGrp="1"/>
          </p:cNvSpPr>
          <p:nvPr>
            <p:ph type="body" orient="vert" idx="1"/>
          </p:nvPr>
        </p:nvSpPr>
        <p:spPr/>
        <p:txBody>
          <a:bodyPr/>
          <a:lstStyle/>
          <a:p>
            <a:endParaRPr lang="en-US" dirty="0"/>
          </a:p>
        </p:txBody>
      </p:sp>
      <p:pic>
        <p:nvPicPr>
          <p:cNvPr id="6" name="Picture 5">
            <a:extLst>
              <a:ext uri="{FF2B5EF4-FFF2-40B4-BE49-F238E27FC236}">
                <a16:creationId xmlns:a16="http://schemas.microsoft.com/office/drawing/2014/main" xmlns="" id="{EB603422-68DE-B34E-AE57-C91A464E4407}"/>
              </a:ext>
            </a:extLst>
          </p:cNvPr>
          <p:cNvPicPr>
            <a:picLocks noChangeAspect="1"/>
          </p:cNvPicPr>
          <p:nvPr/>
        </p:nvPicPr>
        <p:blipFill>
          <a:blip r:embed="rId2"/>
          <a:stretch>
            <a:fillRect/>
          </a:stretch>
        </p:blipFill>
        <p:spPr>
          <a:xfrm>
            <a:off x="478856" y="963484"/>
            <a:ext cx="8452987" cy="5894516"/>
          </a:xfrm>
          <a:prstGeom prst="rect">
            <a:avLst/>
          </a:prstGeom>
        </p:spPr>
      </p:pic>
    </p:spTree>
    <p:extLst>
      <p:ext uri="{BB962C8B-B14F-4D97-AF65-F5344CB8AC3E}">
        <p14:creationId xmlns:p14="http://schemas.microsoft.com/office/powerpoint/2010/main" val="18823055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9F44A6-69BF-B74C-8E3E-95E0D9AFB3C5}"/>
              </a:ext>
            </a:extLst>
          </p:cNvPr>
          <p:cNvSpPr>
            <a:spLocks noGrp="1"/>
          </p:cNvSpPr>
          <p:nvPr>
            <p:ph type="title"/>
          </p:nvPr>
        </p:nvSpPr>
        <p:spPr/>
        <p:txBody>
          <a:bodyPr>
            <a:normAutofit fontScale="90000"/>
          </a:bodyPr>
          <a:lstStyle/>
          <a:p>
            <a:r>
              <a:rPr lang="en-US" dirty="0"/>
              <a:t>Weakly Supervised Data Acquisition: Keyword Representation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xmlns="" id="{D3E0C4DB-4AFA-9F48-8B60-479D238C6706}"/>
                  </a:ext>
                </a:extLst>
              </p:cNvPr>
              <p:cNvSpPr>
                <a:spLocks noGrp="1"/>
              </p:cNvSpPr>
              <p:nvPr>
                <p:ph idx="1"/>
              </p:nvPr>
            </p:nvSpPr>
            <p:spPr/>
            <p:txBody>
              <a:bodyPr/>
              <a:lstStyle/>
              <a:p>
                <a:r>
                  <a:rPr lang="en-US" dirty="0" smtClean="0"/>
                  <a:t>Given </a:t>
                </a:r>
                <a:r>
                  <a:rPr lang="en-US" dirty="0"/>
                  <a:t>a new event </a:t>
                </a:r>
                <a:r>
                  <a:rPr lang="en-US" dirty="0" smtClean="0"/>
                  <a:t>type:</a:t>
                </a:r>
                <a:endParaRPr lang="en-US" dirty="0"/>
              </a:p>
              <a:p>
                <a:pPr lvl="1"/>
                <a:r>
                  <a:rPr lang="en-US" dirty="0"/>
                  <a:t>a list of keywords (candidate triggers) </a:t>
                </a:r>
                <a14:m>
                  <m:oMath xmlns:m="http://schemas.openxmlformats.org/officeDocument/2006/math">
                    <m:r>
                      <a:rPr lang="en-US" b="0" i="1" smtClean="0">
                        <a:latin typeface="Cambria Math" panose="02040503050406030204" pitchFamily="18" charset="0"/>
                      </a:rPr>
                      <m:t>𝒦</m:t>
                    </m:r>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𝑀</m:t>
                        </m:r>
                      </m:sub>
                    </m:sSub>
                    <m:r>
                      <a:rPr lang="en-US" b="0" i="1" smtClean="0">
                        <a:latin typeface="Cambria Math" panose="02040503050406030204" pitchFamily="18" charset="0"/>
                      </a:rPr>
                      <m:t>}</m:t>
                    </m:r>
                  </m:oMath>
                </a14:m>
                <a:endParaRPr lang="en-US" dirty="0"/>
              </a:p>
              <a:p>
                <a:pPr lvl="1"/>
                <a:r>
                  <a:rPr lang="en-US" dirty="0"/>
                  <a:t>a few example mentions </a:t>
                </a:r>
                <a14:m>
                  <m:oMath xmlns:m="http://schemas.openxmlformats.org/officeDocument/2006/math">
                    <m:r>
                      <a:rPr lang="en-US" b="0" i="1" smtClean="0">
                        <a:latin typeface="Cambria Math" panose="02040503050406030204" pitchFamily="18" charset="0"/>
                      </a:rPr>
                      <m:t>ℳ</m:t>
                    </m:r>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𝐾</m:t>
                        </m:r>
                      </m:sub>
                    </m:sSub>
                    <m:r>
                      <a:rPr lang="en-US" b="0" i="1" smtClean="0">
                        <a:latin typeface="Cambria Math" panose="02040503050406030204" pitchFamily="18" charset="0"/>
                      </a:rPr>
                      <m:t>}</m:t>
                    </m:r>
                  </m:oMath>
                </a14:m>
                <a:r>
                  <a:rPr lang="en-US" dirty="0"/>
                  <a:t> </a:t>
                </a:r>
              </a:p>
              <a:p>
                <a:pPr lvl="1"/>
                <a:r>
                  <a:rPr lang="en-US" dirty="0"/>
                  <a:t>an unlabeled corpus of sentences </a:t>
                </a:r>
                <a14:m>
                  <m:oMath xmlns:m="http://schemas.openxmlformats.org/officeDocument/2006/math">
                    <m:r>
                      <a:rPr lang="en-US" i="1" smtClean="0">
                        <a:latin typeface="Cambria Math" panose="02040503050406030204" pitchFamily="18" charset="0"/>
                      </a:rPr>
                      <m:t>𝒞</m:t>
                    </m:r>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𝑁</m:t>
                        </m:r>
                      </m:sub>
                    </m:sSub>
                    <m:r>
                      <a:rPr lang="en-US" b="0" i="1" smtClean="0">
                        <a:latin typeface="Cambria Math" panose="02040503050406030204" pitchFamily="18" charset="0"/>
                      </a:rPr>
                      <m:t>}</m:t>
                    </m:r>
                  </m:oMath>
                </a14:m>
                <a:endParaRPr lang="en-US" dirty="0"/>
              </a:p>
              <a:p>
                <a:r>
                  <a:rPr lang="en-US" dirty="0"/>
                  <a:t>Step 1: acquire keyword representations from corpus</a:t>
                </a:r>
              </a:p>
              <a:p>
                <a:pPr lvl="1"/>
                <a:r>
                  <a:rPr lang="en-US" dirty="0" smtClean="0"/>
                  <a:t>Find </a:t>
                </a:r>
                <a:r>
                  <a:rPr lang="en-US" dirty="0"/>
                  <a:t>keyword occurrences in the corpus </a:t>
                </a:r>
                <a14:m>
                  <m:oMath xmlns:m="http://schemas.openxmlformats.org/officeDocument/2006/math">
                    <m:r>
                      <a:rPr lang="en-US" i="1" smtClean="0">
                        <a:latin typeface="Cambria Math" panose="02040503050406030204" pitchFamily="18" charset="0"/>
                      </a:rPr>
                      <m:t>𝒞</m:t>
                    </m:r>
                  </m:oMath>
                </a14:m>
                <a:endParaRPr lang="en-US" dirty="0"/>
              </a:p>
              <a:p>
                <a:pPr lvl="1"/>
                <a:r>
                  <a:rPr lang="en-US" dirty="0"/>
                  <a:t>Encode occurrences with a pretrained language model (e.g., BERT)</a:t>
                </a:r>
              </a:p>
              <a:p>
                <a:pPr lvl="1"/>
                <a:r>
                  <a:rPr lang="en-US" dirty="0"/>
                  <a:t>Average over all occurrences of a keyword </a:t>
                </a:r>
                <a14:m>
                  <m:oMath xmlns:m="http://schemas.openxmlformats.org/officeDocument/2006/math">
                    <m:sSub>
                      <m:sSubPr>
                        <m:ctrlPr>
                          <a:rPr lang="en-US" b="0" i="1" smtClean="0">
                            <a:latin typeface="Cambria Math" charset="0"/>
                          </a:rPr>
                        </m:ctrlPr>
                      </m:sSubPr>
                      <m:e>
                        <m:r>
                          <a:rPr lang="en-US" b="0" i="1" smtClean="0">
                            <a:latin typeface="Cambria Math" panose="02040503050406030204" pitchFamily="18" charset="0"/>
                          </a:rPr>
                          <m:t>𝑘</m:t>
                        </m:r>
                      </m:e>
                      <m:sub>
                        <m:r>
                          <a:rPr lang="en-US" b="0" i="1" smtClean="0">
                            <a:latin typeface="Cambria Math" panose="02040503050406030204" pitchFamily="18" charset="0"/>
                          </a:rPr>
                          <m:t>𝑖</m:t>
                        </m:r>
                      </m:sub>
                    </m:sSub>
                  </m:oMath>
                </a14:m>
                <a:r>
                  <a:rPr lang="en-US" dirty="0"/>
                  <a:t> to acquire </a:t>
                </a:r>
                <a:r>
                  <a:rPr lang="en-US" dirty="0" smtClean="0"/>
                  <a:t>each </a:t>
                </a:r>
                <a:r>
                  <a:rPr lang="en-US" dirty="0"/>
                  <a:t>keyword’s representation </a:t>
                </a:r>
                <a14:m>
                  <m:oMath xmlns:m="http://schemas.openxmlformats.org/officeDocument/2006/math">
                    <m:sSub>
                      <m:sSubPr>
                        <m:ctrlPr>
                          <a:rPr lang="en-US" b="0" i="1" smtClean="0">
                            <a:latin typeface="Cambria Math" charset="0"/>
                          </a:rPr>
                        </m:ctrlPr>
                      </m:sSubPr>
                      <m:e>
                        <m:r>
                          <a:rPr lang="en-US" b="1" i="1" smtClean="0">
                            <a:latin typeface="Cambria Math" panose="02040503050406030204" pitchFamily="18" charset="0"/>
                          </a:rPr>
                          <m:t>𝒌</m:t>
                        </m:r>
                      </m:e>
                      <m:sub>
                        <m:r>
                          <a:rPr lang="en-US" b="0" i="1" smtClean="0">
                            <a:latin typeface="Cambria Math" panose="02040503050406030204" pitchFamily="18" charset="0"/>
                          </a:rPr>
                          <m:t>𝑖</m:t>
                        </m:r>
                      </m:sub>
                    </m:sSub>
                  </m:oMath>
                </a14:m>
                <a:endParaRPr lang="en-US" dirty="0"/>
              </a:p>
            </p:txBody>
          </p:sp>
        </mc:Choice>
        <mc:Fallback xmlns="">
          <p:sp>
            <p:nvSpPr>
              <p:cNvPr id="3" name="Content Placeholder 2">
                <a:extLst>
                  <a:ext uri="{FF2B5EF4-FFF2-40B4-BE49-F238E27FC236}">
                    <a16:creationId xmlns:a16="http://schemas.microsoft.com/office/drawing/2014/main" xmlns:a14="http://schemas.microsoft.com/office/drawing/2010/main" xmlns="" id="{D3E0C4DB-4AFA-9F48-8B60-479D238C6706}"/>
                  </a:ext>
                </a:extLst>
              </p:cNvPr>
              <p:cNvSpPr>
                <a:spLocks noGrp="1" noRot="1" noChangeAspect="1" noMove="1" noResize="1" noEditPoints="1" noAdjustHandles="1" noChangeArrowheads="1" noChangeShapeType="1" noTextEdit="1"/>
              </p:cNvSpPr>
              <p:nvPr>
                <p:ph idx="1"/>
              </p:nvPr>
            </p:nvSpPr>
            <p:spPr>
              <a:blipFill rotWithShape="0">
                <a:blip r:embed="rId2"/>
                <a:stretch>
                  <a:fillRect l="-812" t="-986"/>
                </a:stretch>
              </a:blipFill>
            </p:spPr>
            <p:txBody>
              <a:bodyPr/>
              <a:lstStyle/>
              <a:p>
                <a:r>
                  <a:rPr lang="en-US">
                    <a:noFill/>
                  </a:rPr>
                  <a:t> </a:t>
                </a:r>
              </a:p>
            </p:txBody>
          </p:sp>
        </mc:Fallback>
      </mc:AlternateContent>
    </p:spTree>
    <p:extLst>
      <p:ext uri="{BB962C8B-B14F-4D97-AF65-F5344CB8AC3E}">
        <p14:creationId xmlns:p14="http://schemas.microsoft.com/office/powerpoint/2010/main" val="13269345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9F44A6-69BF-B74C-8E3E-95E0D9AFB3C5}"/>
              </a:ext>
            </a:extLst>
          </p:cNvPr>
          <p:cNvSpPr>
            <a:spLocks noGrp="1"/>
          </p:cNvSpPr>
          <p:nvPr>
            <p:ph type="title"/>
          </p:nvPr>
        </p:nvSpPr>
        <p:spPr/>
        <p:txBody>
          <a:bodyPr/>
          <a:lstStyle/>
          <a:p>
            <a:r>
              <a:rPr lang="en-US" dirty="0"/>
              <a:t>Weakly Supervised Data Acquisition: Clustering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xmlns="" id="{D3E0C4DB-4AFA-9F48-8B60-479D238C6706}"/>
                  </a:ext>
                </a:extLst>
              </p:cNvPr>
              <p:cNvSpPr>
                <a:spLocks noGrp="1"/>
              </p:cNvSpPr>
              <p:nvPr>
                <p:ph idx="1"/>
              </p:nvPr>
            </p:nvSpPr>
            <p:spPr>
              <a:xfrm>
                <a:off x="838201" y="1825625"/>
                <a:ext cx="5812972" cy="4351338"/>
              </a:xfrm>
            </p:spPr>
            <p:txBody>
              <a:bodyPr>
                <a:normAutofit/>
              </a:bodyPr>
              <a:lstStyle/>
              <a:p>
                <a:r>
                  <a:rPr lang="en-US" dirty="0"/>
                  <a:t>Some keywords have similar meanings</a:t>
                </a:r>
              </a:p>
              <a:p>
                <a:pPr lvl="1"/>
                <a:r>
                  <a:rPr lang="en-US" dirty="0" smtClean="0"/>
                  <a:t>Group </a:t>
                </a:r>
                <a:r>
                  <a:rPr lang="en-US" dirty="0"/>
                  <a:t>similar keywords to find mentions of novel trigger words </a:t>
                </a:r>
              </a:p>
              <a:p>
                <a:r>
                  <a:rPr lang="en-US" dirty="0"/>
                  <a:t>Step 2: cluster keyword representations</a:t>
                </a:r>
              </a:p>
              <a:p>
                <a:pPr lvl="1"/>
                <a:r>
                  <a:rPr lang="en-US" dirty="0"/>
                  <a:t>cluster </a:t>
                </a:r>
                <a14:m>
                  <m:oMath xmlns:m="http://schemas.openxmlformats.org/officeDocument/2006/math">
                    <m:sSubSup>
                      <m:sSubSupPr>
                        <m:ctrlPr>
                          <a:rPr lang="en-US" b="0" i="1" smtClean="0">
                            <a:latin typeface="Cambria Math" charset="0"/>
                          </a:rPr>
                        </m:ctrlPr>
                      </m:sSubSupPr>
                      <m:e>
                        <m:d>
                          <m:dPr>
                            <m:begChr m:val="{"/>
                            <m:endChr m:val="}"/>
                            <m:ctrlPr>
                              <a:rPr lang="en-US" b="0" i="1" smtClean="0">
                                <a:latin typeface="Cambria Math" charset="0"/>
                              </a:rPr>
                            </m:ctrlPr>
                          </m:dPr>
                          <m:e>
                            <m:sSub>
                              <m:sSubPr>
                                <m:ctrlPr>
                                  <a:rPr lang="en-US" b="0" i="1" smtClean="0">
                                    <a:latin typeface="Cambria Math" charset="0"/>
                                  </a:rPr>
                                </m:ctrlPr>
                              </m:sSubPr>
                              <m:e>
                                <m:r>
                                  <a:rPr lang="en-US" b="1" i="1" smtClean="0">
                                    <a:latin typeface="Cambria Math" panose="02040503050406030204" pitchFamily="18" charset="0"/>
                                  </a:rPr>
                                  <m:t>𝒌</m:t>
                                </m:r>
                              </m:e>
                              <m:sub>
                                <m:r>
                                  <a:rPr lang="en-US" b="0" i="1" smtClean="0">
                                    <a:latin typeface="Cambria Math" panose="02040503050406030204" pitchFamily="18" charset="0"/>
                                  </a:rPr>
                                  <m:t>𝑖</m:t>
                                </m:r>
                              </m:sub>
                            </m:sSub>
                          </m:e>
                        </m:d>
                      </m:e>
                      <m:sub>
                        <m: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𝑀</m:t>
                        </m:r>
                      </m:sup>
                    </m:sSubSup>
                  </m:oMath>
                </a14:m>
                <a:r>
                  <a:rPr lang="en-US" dirty="0"/>
                  <a:t> into several clusters </a:t>
                </a:r>
                <a14:m>
                  <m:oMath xmlns:m="http://schemas.openxmlformats.org/officeDocument/2006/math">
                    <m:sSubSup>
                      <m:sSubSupPr>
                        <m:ctrlPr>
                          <a:rPr lang="en-US" b="0" i="1" smtClean="0">
                            <a:latin typeface="Cambria Math" charset="0"/>
                          </a:rPr>
                        </m:ctrlPr>
                      </m:sSubSupPr>
                      <m:e>
                        <m:d>
                          <m:dPr>
                            <m:begChr m:val="{"/>
                            <m:endChr m:val="}"/>
                            <m:ctrlPr>
                              <a:rPr lang="en-US" b="0" i="1" smtClean="0">
                                <a:latin typeface="Cambria Math" charset="0"/>
                              </a:rPr>
                            </m:ctrlPr>
                          </m:dPr>
                          <m:e>
                            <m:sSub>
                              <m:sSubPr>
                                <m:ctrlPr>
                                  <a:rPr lang="en-US" b="0" i="1" smtClean="0">
                                    <a:latin typeface="Cambria Math" charset="0"/>
                                  </a:rPr>
                                </m:ctrlPr>
                              </m:sSubPr>
                              <m:e>
                                <m:r>
                                  <a:rPr lang="en-US" b="1" i="1" smtClean="0">
                                    <a:latin typeface="Cambria Math" panose="02040503050406030204" pitchFamily="18" charset="0"/>
                                  </a:rPr>
                                  <m:t>𝒄</m:t>
                                </m:r>
                              </m:e>
                              <m:sub>
                                <m:r>
                                  <a:rPr lang="en-US" b="0" i="1" smtClean="0">
                                    <a:latin typeface="Cambria Math" panose="02040503050406030204" pitchFamily="18" charset="0"/>
                                  </a:rPr>
                                  <m:t>𝑗</m:t>
                                </m:r>
                              </m:sub>
                            </m:sSub>
                          </m:e>
                        </m:d>
                      </m:e>
                      <m:sub>
                        <m:r>
                          <a:rPr lang="en-US" b="0" i="1" smtClean="0">
                            <a:latin typeface="Cambria Math" panose="02040503050406030204" pitchFamily="18" charset="0"/>
                          </a:rPr>
                          <m:t>𝑗</m:t>
                        </m:r>
                        <m:r>
                          <a:rPr lang="en-US" b="0" i="1" smtClean="0">
                            <a:latin typeface="Cambria Math" panose="02040503050406030204" pitchFamily="18" charset="0"/>
                          </a:rPr>
                          <m:t>=1</m:t>
                        </m:r>
                      </m:sub>
                      <m:sup>
                        <m:r>
                          <a:rPr lang="en-US" b="0" i="1" smtClean="0">
                            <a:latin typeface="Cambria Math" panose="02040503050406030204" pitchFamily="18" charset="0"/>
                          </a:rPr>
                          <m:t>𝑇</m:t>
                        </m:r>
                      </m:sup>
                    </m:sSubSup>
                  </m:oMath>
                </a14:m>
                <a:endParaRPr lang="en-US" dirty="0"/>
              </a:p>
            </p:txBody>
          </p:sp>
        </mc:Choice>
        <mc:Fallback xmlns="">
          <p:sp>
            <p:nvSpPr>
              <p:cNvPr id="3" name="Content Placeholder 2">
                <a:extLst>
                  <a:ext uri="{FF2B5EF4-FFF2-40B4-BE49-F238E27FC236}">
                    <a16:creationId xmlns:a16="http://schemas.microsoft.com/office/drawing/2014/main" xmlns:a14="http://schemas.microsoft.com/office/drawing/2010/main" xmlns="" id="{D3E0C4DB-4AFA-9F48-8B60-479D238C6706}"/>
                  </a:ext>
                </a:extLst>
              </p:cNvPr>
              <p:cNvSpPr>
                <a:spLocks noGrp="1" noRot="1" noChangeAspect="1" noMove="1" noResize="1" noEditPoints="1" noAdjustHandles="1" noChangeArrowheads="1" noChangeShapeType="1" noTextEdit="1"/>
              </p:cNvSpPr>
              <p:nvPr>
                <p:ph idx="1"/>
              </p:nvPr>
            </p:nvSpPr>
            <p:spPr>
              <a:xfrm>
                <a:off x="838201" y="1825625"/>
                <a:ext cx="5812972" cy="4351338"/>
              </a:xfrm>
              <a:blipFill rotWithShape="0">
                <a:blip r:embed="rId2"/>
                <a:stretch>
                  <a:fillRect l="-1469" t="-1120"/>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xmlns="" id="{DD05223E-F963-2A47-82F8-EC7A2256010B}"/>
              </a:ext>
            </a:extLst>
          </p:cNvPr>
          <p:cNvPicPr>
            <a:picLocks noChangeAspect="1"/>
          </p:cNvPicPr>
          <p:nvPr/>
        </p:nvPicPr>
        <p:blipFill rotWithShape="1">
          <a:blip r:embed="rId3"/>
          <a:srcRect l="40977" t="35105" r="3391"/>
          <a:stretch/>
        </p:blipFill>
        <p:spPr>
          <a:xfrm>
            <a:off x="6651172" y="2088694"/>
            <a:ext cx="4702628" cy="3825199"/>
          </a:xfrm>
          <a:prstGeom prst="rect">
            <a:avLst/>
          </a:prstGeom>
        </p:spPr>
      </p:pic>
    </p:spTree>
    <p:extLst>
      <p:ext uri="{BB962C8B-B14F-4D97-AF65-F5344CB8AC3E}">
        <p14:creationId xmlns:p14="http://schemas.microsoft.com/office/powerpoint/2010/main" val="1711901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3E0B7A-32DE-664D-AD73-1E37F766B48B}"/>
              </a:ext>
            </a:extLst>
          </p:cNvPr>
          <p:cNvSpPr>
            <a:spLocks noGrp="1"/>
          </p:cNvSpPr>
          <p:nvPr>
            <p:ph type="title"/>
          </p:nvPr>
        </p:nvSpPr>
        <p:spPr/>
        <p:txBody>
          <a:bodyPr/>
          <a:lstStyle/>
          <a:p>
            <a:r>
              <a:rPr lang="en-US" dirty="0"/>
              <a:t>Weakly Supervised Data Acquisition: Annotation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xmlns="" id="{A3BBD586-CBA0-FC4B-9F75-08973F432997}"/>
                  </a:ext>
                </a:extLst>
              </p:cNvPr>
              <p:cNvSpPr>
                <a:spLocks noGrp="1"/>
              </p:cNvSpPr>
              <p:nvPr>
                <p:ph idx="1"/>
              </p:nvPr>
            </p:nvSpPr>
            <p:spPr/>
            <p:txBody>
              <a:bodyPr/>
              <a:lstStyle/>
              <a:p>
                <a:r>
                  <a:rPr lang="en-US" dirty="0"/>
                  <a:t>For each sentence </a:t>
                </a:r>
                <a14:m>
                  <m:oMath xmlns:m="http://schemas.openxmlformats.org/officeDocument/2006/math">
                    <m:sSub>
                      <m:sSubPr>
                        <m:ctrlPr>
                          <a:rPr lang="en-US" b="0" i="1" smtClean="0">
                            <a:latin typeface="Cambria Math"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𝐿</m:t>
                        </m:r>
                      </m:sub>
                    </m:sSub>
                    <m:r>
                      <a:rPr lang="en-US" b="0" i="1" smtClean="0">
                        <a:latin typeface="Cambria Math" panose="02040503050406030204" pitchFamily="18" charset="0"/>
                      </a:rPr>
                      <m:t>}</m:t>
                    </m:r>
                  </m:oMath>
                </a14:m>
                <a:r>
                  <a:rPr lang="en-US" dirty="0"/>
                  <a:t> in the unlabeled corpus </a:t>
                </a:r>
                <a14:m>
                  <m:oMath xmlns:m="http://schemas.openxmlformats.org/officeDocument/2006/math">
                    <m:r>
                      <a:rPr lang="en-US" i="1" smtClean="0">
                        <a:latin typeface="Cambria Math" panose="02040503050406030204" pitchFamily="18" charset="0"/>
                      </a:rPr>
                      <m:t>𝒞</m:t>
                    </m:r>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𝑁</m:t>
                        </m:r>
                      </m:sub>
                    </m:sSub>
                    <m:r>
                      <a:rPr lang="en-US" b="0" i="1" smtClean="0">
                        <a:latin typeface="Cambria Math" panose="02040503050406030204" pitchFamily="18" charset="0"/>
                      </a:rPr>
                      <m:t>}</m:t>
                    </m:r>
                  </m:oMath>
                </a14:m>
                <a:endParaRPr lang="en-US" dirty="0"/>
              </a:p>
              <a:p>
                <a:pPr lvl="1"/>
                <a14:m>
                  <m:oMath xmlns:m="http://schemas.openxmlformats.org/officeDocument/2006/math">
                    <m:sSub>
                      <m:sSubPr>
                        <m:ctrlPr>
                          <a:rPr lang="en-US" b="0" i="1" smtClean="0">
                            <a:latin typeface="Cambria Math"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1:</m:t>
                        </m:r>
                        <m:r>
                          <a:rPr lang="en-US" b="0" i="1" smtClean="0">
                            <a:latin typeface="Cambria Math" panose="02040503050406030204" pitchFamily="18" charset="0"/>
                          </a:rPr>
                          <m:t>𝐿</m:t>
                        </m:r>
                      </m:sub>
                    </m:sSub>
                  </m:oMath>
                </a14:m>
                <a:r>
                  <a:rPr lang="en-US" dirty="0"/>
                  <a:t> are tokens in the sentence</a:t>
                </a:r>
              </a:p>
              <a:p>
                <a:r>
                  <a:rPr lang="en-US" dirty="0"/>
                  <a:t>Encode tokens </a:t>
                </a:r>
                <a14:m>
                  <m:oMath xmlns:m="http://schemas.openxmlformats.org/officeDocument/2006/math">
                    <m:sSub>
                      <m:sSubPr>
                        <m:ctrlPr>
                          <a:rPr lang="en-US" b="0" i="1" smtClean="0">
                            <a:latin typeface="Cambria Math"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1:</m:t>
                        </m:r>
                        <m:r>
                          <a:rPr lang="en-US" b="0" i="1" smtClean="0">
                            <a:latin typeface="Cambria Math" panose="02040503050406030204" pitchFamily="18" charset="0"/>
                          </a:rPr>
                          <m:t>𝐿</m:t>
                        </m:r>
                      </m:sub>
                    </m:sSub>
                    <m:r>
                      <a:rPr lang="en-US" b="0" i="1" smtClean="0">
                        <a:latin typeface="Cambria Math" panose="02040503050406030204" pitchFamily="18" charset="0"/>
                      </a:rPr>
                      <m:t> </m:t>
                    </m:r>
                  </m:oMath>
                </a14:m>
                <a:r>
                  <a:rPr lang="en-US" dirty="0"/>
                  <a:t>in </a:t>
                </a:r>
                <a14:m>
                  <m:oMath xmlns:m="http://schemas.openxmlformats.org/officeDocument/2006/math">
                    <m:sSub>
                      <m:sSubPr>
                        <m:ctrlPr>
                          <a:rPr lang="en-US" b="0" i="1" smtClean="0">
                            <a:latin typeface="Cambria Math" charset="0"/>
                          </a:rPr>
                        </m:ctrlPr>
                      </m:sSubPr>
                      <m:e>
                        <m:r>
                          <a:rPr lang="en-US" b="0" i="1" smtClean="0">
                            <a:latin typeface="Cambria Math" panose="02040503050406030204" pitchFamily="18" charset="0"/>
                          </a:rPr>
                          <m:t>𝑠</m:t>
                        </m:r>
                      </m:e>
                      <m:sub>
                        <m:r>
                          <a:rPr lang="en-US" b="0" i="1" smtClean="0">
                            <a:latin typeface="Cambria Math" panose="02040503050406030204" pitchFamily="18" charset="0"/>
                          </a:rPr>
                          <m:t>𝑖</m:t>
                        </m:r>
                      </m:sub>
                    </m:sSub>
                  </m:oMath>
                </a14:m>
                <a:r>
                  <a:rPr lang="en-US" dirty="0"/>
                  <a:t> with the same language model used for keyword representations</a:t>
                </a:r>
              </a:p>
              <a:p>
                <a:r>
                  <a:rPr lang="en-US" dirty="0"/>
                  <a:t>Compute cosine similarities between each encoded token and each cluster center</a:t>
                </a:r>
              </a:p>
              <a:p>
                <a:pPr lvl="1"/>
                <a14:m>
                  <m:oMath xmlns:m="http://schemas.openxmlformats.org/officeDocument/2006/math">
                    <m:r>
                      <a:rPr lang="en-US" b="0" i="1" smtClean="0">
                        <a:latin typeface="Cambria Math" panose="02040503050406030204" pitchFamily="18" charset="0"/>
                      </a:rPr>
                      <m:t>𝑆</m:t>
                    </m:r>
                    <m:d>
                      <m:dPr>
                        <m:ctrlPr>
                          <a:rPr lang="en-US" b="0" i="1" smtClean="0">
                            <a:latin typeface="Cambria Math" charset="0"/>
                          </a:rPr>
                        </m:ctrlPr>
                      </m:dPr>
                      <m:e>
                        <m:sSub>
                          <m:sSubPr>
                            <m:ctrlPr>
                              <a:rPr lang="en-US" b="0" i="1" smtClean="0">
                                <a:latin typeface="Cambria Math"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𝑙</m:t>
                            </m:r>
                          </m:sub>
                        </m:sSub>
                      </m:e>
                    </m:d>
                    <m:r>
                      <a:rPr lang="en-US" b="0" i="1" smtClean="0">
                        <a:latin typeface="Cambria Math" panose="02040503050406030204" pitchFamily="18" charset="0"/>
                      </a:rPr>
                      <m:t>=</m:t>
                    </m:r>
                    <m:func>
                      <m:funcPr>
                        <m:ctrlPr>
                          <a:rPr lang="en-US" b="0" i="1" smtClean="0">
                            <a:latin typeface="Cambria Math" charset="0"/>
                          </a:rPr>
                        </m:ctrlPr>
                      </m:funcPr>
                      <m:fName>
                        <m:limLow>
                          <m:limLowPr>
                            <m:ctrlPr>
                              <a:rPr lang="en-US" b="0" i="1" smtClean="0">
                                <a:latin typeface="Cambria Math"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𝑖</m:t>
                            </m:r>
                          </m:lim>
                        </m:limLow>
                      </m:fName>
                      <m:e>
                        <m:func>
                          <m:funcPr>
                            <m:ctrlPr>
                              <a:rPr lang="en-US" b="0" i="1" smtClean="0">
                                <a:latin typeface="Cambria Math" charset="0"/>
                              </a:rPr>
                            </m:ctrlPr>
                          </m:funcPr>
                          <m:fName>
                            <m:r>
                              <m:rPr>
                                <m:sty m:val="p"/>
                              </m:rPr>
                              <a:rPr lang="en-US" b="0" i="0" smtClean="0">
                                <a:latin typeface="Cambria Math" panose="02040503050406030204" pitchFamily="18" charset="0"/>
                              </a:rPr>
                              <m:t>cos</m:t>
                            </m:r>
                          </m:fName>
                          <m:e>
                            <m:r>
                              <m:rPr>
                                <m:sty m:val="p"/>
                              </m:rPr>
                              <a:rPr lang="en-US" b="0" i="0" smtClean="0">
                                <a:latin typeface="Cambria Math" panose="02040503050406030204" pitchFamily="18" charset="0"/>
                              </a:rPr>
                              <m:t>sim</m:t>
                            </m:r>
                          </m:e>
                        </m:func>
                        <m:r>
                          <a:rPr lang="en-US" b="0" i="1" smtClean="0">
                            <a:latin typeface="Cambria Math" panose="02040503050406030204" pitchFamily="18" charset="0"/>
                          </a:rPr>
                          <m:t>(</m:t>
                        </m:r>
                        <m:sSub>
                          <m:sSubPr>
                            <m:ctrlPr>
                              <a:rPr lang="en-US" b="0" i="1" smtClean="0">
                                <a:latin typeface="Cambria Math" charset="0"/>
                              </a:rPr>
                            </m:ctrlPr>
                          </m:sSubPr>
                          <m:e>
                            <m:r>
                              <a:rPr lang="en-US" b="1" i="1" smtClean="0">
                                <a:latin typeface="Cambria Math" panose="02040503050406030204" pitchFamily="18" charset="0"/>
                              </a:rPr>
                              <m:t>𝒄</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charset="0"/>
                              </a:rPr>
                            </m:ctrlPr>
                          </m:sSubPr>
                          <m:e>
                            <m:r>
                              <a:rPr lang="en-US" b="1" i="1" smtClean="0">
                                <a:latin typeface="Cambria Math" panose="02040503050406030204" pitchFamily="18" charset="0"/>
                              </a:rPr>
                              <m:t>𝒕</m:t>
                            </m:r>
                          </m:e>
                          <m:sub>
                            <m:r>
                              <a:rPr lang="en-US" b="0" i="1" smtClean="0">
                                <a:latin typeface="Cambria Math" panose="02040503050406030204" pitchFamily="18" charset="0"/>
                              </a:rPr>
                              <m:t>𝑙</m:t>
                            </m:r>
                          </m:sub>
                        </m:sSub>
                        <m:r>
                          <a:rPr lang="en-US" b="0" i="1" smtClean="0">
                            <a:latin typeface="Cambria Math" panose="02040503050406030204" pitchFamily="18" charset="0"/>
                          </a:rPr>
                          <m:t>)</m:t>
                        </m:r>
                      </m:e>
                    </m:func>
                  </m:oMath>
                </a14:m>
                <a:endParaRPr lang="en-US" dirty="0"/>
              </a:p>
              <a:p>
                <a:r>
                  <a:rPr lang="en-US" dirty="0"/>
                  <a:t>Annotate </a:t>
                </a:r>
                <a14:m>
                  <m:oMath xmlns:m="http://schemas.openxmlformats.org/officeDocument/2006/math">
                    <m:sSub>
                      <m:sSubPr>
                        <m:ctrlPr>
                          <a:rPr lang="en-US" b="0" i="1" smtClean="0">
                            <a:latin typeface="Cambria Math"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𝑙</m:t>
                        </m:r>
                      </m:sub>
                    </m:sSub>
                  </m:oMath>
                </a14:m>
                <a:r>
                  <a:rPr lang="en-US" dirty="0"/>
                  <a:t> as an event trigger if </a:t>
                </a:r>
                <a14:m>
                  <m:oMath xmlns:m="http://schemas.openxmlformats.org/officeDocument/2006/math">
                    <m:r>
                      <a:rPr lang="en-US" b="0" i="1" smtClean="0">
                        <a:latin typeface="Cambria Math" panose="02040503050406030204" pitchFamily="18" charset="0"/>
                      </a:rPr>
                      <m:t>𝑆</m:t>
                    </m:r>
                    <m:d>
                      <m:dPr>
                        <m:ctrlPr>
                          <a:rPr lang="en-US" b="0" i="1" smtClean="0">
                            <a:latin typeface="Cambria Math" charset="0"/>
                          </a:rPr>
                        </m:ctrlPr>
                      </m:dPr>
                      <m:e>
                        <m:sSub>
                          <m:sSubPr>
                            <m:ctrlPr>
                              <a:rPr lang="en-US" b="0" i="1" smtClean="0">
                                <a:latin typeface="Cambria Math"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𝑙</m:t>
                            </m:r>
                          </m:sub>
                        </m:sSub>
                      </m:e>
                    </m:d>
                    <m:r>
                      <a:rPr lang="en-US" b="0" i="1" smtClean="0">
                        <a:latin typeface="Cambria Math" panose="02040503050406030204" pitchFamily="18" charset="0"/>
                      </a:rPr>
                      <m:t>&gt;</m:t>
                    </m:r>
                    <m:r>
                      <a:rPr lang="en-US" b="0" i="1" smtClean="0">
                        <a:latin typeface="Cambria Math" panose="02040503050406030204" pitchFamily="18" charset="0"/>
                      </a:rPr>
                      <m:t>𝜇</m:t>
                    </m:r>
                  </m:oMath>
                </a14:m>
                <a:r>
                  <a:rPr lang="en-US" dirty="0"/>
                  <a:t>, where </a:t>
                </a:r>
                <a14:m>
                  <m:oMath xmlns:m="http://schemas.openxmlformats.org/officeDocument/2006/math">
                    <m:r>
                      <a:rPr lang="en-US" b="0" i="1" smtClean="0">
                        <a:latin typeface="Cambria Math" panose="02040503050406030204" pitchFamily="18" charset="0"/>
                      </a:rPr>
                      <m:t>𝜇</m:t>
                    </m:r>
                  </m:oMath>
                </a14:m>
                <a:r>
                  <a:rPr lang="en-US" dirty="0"/>
                  <a:t> is decided to have the best F1 score on example mentions </a:t>
                </a:r>
                <a14:m>
                  <m:oMath xmlns:m="http://schemas.openxmlformats.org/officeDocument/2006/math">
                    <m:r>
                      <a:rPr lang="en-US" b="0" i="1" smtClean="0">
                        <a:latin typeface="Cambria Math" panose="02040503050406030204" pitchFamily="18" charset="0"/>
                      </a:rPr>
                      <m:t>ℳ</m:t>
                    </m:r>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𝐾</m:t>
                        </m:r>
                      </m:sub>
                    </m:sSub>
                    <m:r>
                      <a:rPr lang="en-US" b="0" i="1" smtClean="0">
                        <a:latin typeface="Cambria Math" panose="02040503050406030204" pitchFamily="18" charset="0"/>
                      </a:rPr>
                      <m:t>}</m:t>
                    </m:r>
                  </m:oMath>
                </a14:m>
                <a:r>
                  <a:rPr lang="en-US" dirty="0"/>
                  <a:t> </a:t>
                </a:r>
              </a:p>
            </p:txBody>
          </p:sp>
        </mc:Choice>
        <mc:Fallback xmlns="">
          <p:sp>
            <p:nvSpPr>
              <p:cNvPr id="3" name="Content Placeholder 2">
                <a:extLst>
                  <a:ext uri="{FF2B5EF4-FFF2-40B4-BE49-F238E27FC236}">
                    <a16:creationId xmlns:a16="http://schemas.microsoft.com/office/drawing/2014/main" id="{A3BBD586-CBA0-FC4B-9F75-08973F432997}"/>
                  </a:ext>
                </a:extLst>
              </p:cNvPr>
              <p:cNvSpPr>
                <a:spLocks noGrp="1" noRot="1" noChangeAspect="1" noMove="1" noResize="1" noEditPoints="1" noAdjustHandles="1" noChangeArrowheads="1" noChangeShapeType="1" noTextEdit="1"/>
              </p:cNvSpPr>
              <p:nvPr>
                <p:ph idx="1"/>
              </p:nvPr>
            </p:nvSpPr>
            <p:spPr>
              <a:blipFill>
                <a:blip r:embed="rId2"/>
                <a:stretch>
                  <a:fillRect l="-1086" t="-2326" b="-3198"/>
                </a:stretch>
              </a:blipFill>
            </p:spPr>
            <p:txBody>
              <a:bodyPr/>
              <a:lstStyle/>
              <a:p>
                <a:r>
                  <a:rPr lang="en-US">
                    <a:noFill/>
                  </a:rPr>
                  <a:t> </a:t>
                </a:r>
              </a:p>
            </p:txBody>
          </p:sp>
        </mc:Fallback>
      </mc:AlternateContent>
    </p:spTree>
    <p:extLst>
      <p:ext uri="{BB962C8B-B14F-4D97-AF65-F5344CB8AC3E}">
        <p14:creationId xmlns:p14="http://schemas.microsoft.com/office/powerpoint/2010/main" val="17115082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F380B1-7B37-9841-AFBA-EC4D949EEF2B}"/>
              </a:ext>
            </a:extLst>
          </p:cNvPr>
          <p:cNvSpPr>
            <a:spLocks noGrp="1"/>
          </p:cNvSpPr>
          <p:nvPr>
            <p:ph type="title"/>
          </p:nvPr>
        </p:nvSpPr>
        <p:spPr/>
        <p:txBody>
          <a:bodyPr/>
          <a:lstStyle/>
          <a:p>
            <a:r>
              <a:rPr lang="en-US" dirty="0"/>
              <a:t>Denoising Training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xmlns="" id="{70CDEF21-6641-194D-BEEA-AB862126C38E}"/>
                  </a:ext>
                </a:extLst>
              </p:cNvPr>
              <p:cNvSpPr>
                <a:spLocks noGrp="1"/>
              </p:cNvSpPr>
              <p:nvPr>
                <p:ph idx="1"/>
              </p:nvPr>
            </p:nvSpPr>
            <p:spPr>
              <a:xfrm>
                <a:off x="297544" y="1362403"/>
                <a:ext cx="5807785" cy="4351338"/>
              </a:xfrm>
            </p:spPr>
            <p:txBody>
              <a:bodyPr>
                <a:normAutofit/>
              </a:bodyPr>
              <a:lstStyle/>
              <a:p>
                <a:r>
                  <a:rPr lang="en-US" dirty="0"/>
                  <a:t>Weakly supervised annotations are noisy</a:t>
                </a:r>
              </a:p>
              <a:p>
                <a:r>
                  <a:rPr lang="en-US" dirty="0"/>
                  <a:t>Use examples </a:t>
                </a:r>
                <a14:m>
                  <m:oMath xmlns:m="http://schemas.openxmlformats.org/officeDocument/2006/math">
                    <m:r>
                      <a:rPr lang="en-US" b="0" i="1" smtClean="0">
                        <a:latin typeface="Cambria Math" panose="02040503050406030204" pitchFamily="18" charset="0"/>
                      </a:rPr>
                      <m:t>ℳ</m:t>
                    </m:r>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𝐾</m:t>
                        </m:r>
                      </m:sub>
                    </m:sSub>
                    <m:r>
                      <a:rPr lang="en-US" b="0" i="1" smtClean="0">
                        <a:latin typeface="Cambria Math" panose="02040503050406030204" pitchFamily="18" charset="0"/>
                      </a:rPr>
                      <m:t>}</m:t>
                    </m:r>
                  </m:oMath>
                </a14:m>
                <a:r>
                  <a:rPr lang="en-US" dirty="0"/>
                  <a:t> to regularize training gradients</a:t>
                </a:r>
              </a:p>
              <a:p>
                <a:r>
                  <a:rPr lang="en-US" dirty="0"/>
                  <a:t>At each training step, sample a weakly supervised batch </a:t>
                </a:r>
                <a14:m>
                  <m:oMath xmlns:m="http://schemas.openxmlformats.org/officeDocument/2006/math">
                    <m:sSub>
                      <m:sSubPr>
                        <m:ctrlPr>
                          <a:rPr lang="en-US" b="0" i="1" smtClean="0">
                            <a:latin typeface="Cambria Math" charset="0"/>
                          </a:rPr>
                        </m:ctrlPr>
                      </m:sSubPr>
                      <m:e>
                        <m:r>
                          <a:rPr lang="en-US" b="0" i="1" smtClean="0">
                            <a:latin typeface="Cambria Math" panose="02040503050406030204" pitchFamily="18" charset="0"/>
                          </a:rPr>
                          <m:t>ℬ</m:t>
                        </m:r>
                      </m:e>
                      <m:sub>
                        <m:r>
                          <a:rPr lang="en-US" b="0" i="1" smtClean="0">
                            <a:latin typeface="Cambria Math" panose="02040503050406030204" pitchFamily="18" charset="0"/>
                          </a:rPr>
                          <m:t>𝑤</m:t>
                        </m:r>
                      </m:sub>
                    </m:sSub>
                  </m:oMath>
                </a14:m>
                <a:r>
                  <a:rPr lang="en-US" dirty="0"/>
                  <a:t> and an example batch </a:t>
                </a:r>
                <a14:m>
                  <m:oMath xmlns:m="http://schemas.openxmlformats.org/officeDocument/2006/math">
                    <m:sSub>
                      <m:sSubPr>
                        <m:ctrlPr>
                          <a:rPr lang="en-US" b="0" i="1" smtClean="0">
                            <a:latin typeface="Cambria Math" charset="0"/>
                          </a:rPr>
                        </m:ctrlPr>
                      </m:sSubPr>
                      <m:e>
                        <m:r>
                          <a:rPr lang="en-US" b="0" i="1" smtClean="0">
                            <a:latin typeface="Cambria Math" panose="02040503050406030204" pitchFamily="18" charset="0"/>
                          </a:rPr>
                          <m:t>ℬ</m:t>
                        </m:r>
                      </m:e>
                      <m:sub>
                        <m:r>
                          <a:rPr lang="en-US" b="0" i="1" smtClean="0">
                            <a:latin typeface="Cambria Math" panose="02040503050406030204" pitchFamily="18" charset="0"/>
                          </a:rPr>
                          <m:t>𝑚</m:t>
                        </m:r>
                      </m:sub>
                    </m:sSub>
                  </m:oMath>
                </a14:m>
                <a:r>
                  <a:rPr lang="en-US" dirty="0"/>
                  <a:t> </a:t>
                </a:r>
              </a:p>
              <a:p>
                <a:pPr lvl="1"/>
                <a:r>
                  <a:rPr lang="en-US" dirty="0"/>
                  <a:t>Discard a weakly supervised instance if </a:t>
                </a:r>
                <a14:m>
                  <m:oMath xmlns:m="http://schemas.openxmlformats.org/officeDocument/2006/math">
                    <m:sSubSup>
                      <m:sSubSupPr>
                        <m:ctrlPr>
                          <a:rPr lang="en-US" b="0" i="1" smtClean="0">
                            <a:latin typeface="Cambria Math" charset="0"/>
                          </a:rPr>
                        </m:ctrlPr>
                      </m:sSubSupPr>
                      <m:e>
                        <m:r>
                          <a:rPr lang="en-US" b="0" i="0" smtClean="0">
                            <a:latin typeface="Cambria Math" panose="02040503050406030204" pitchFamily="18" charset="0"/>
                          </a:rPr>
                          <m:t>𝛻</m:t>
                        </m:r>
                      </m:e>
                      <m:sub>
                        <m:r>
                          <a:rPr lang="en-US" b="0" i="1" smtClean="0">
                            <a:latin typeface="Cambria Math" panose="02040503050406030204" pitchFamily="18" charset="0"/>
                          </a:rPr>
                          <m:t>𝜃</m:t>
                        </m:r>
                      </m:sub>
                      <m:sup>
                        <m:r>
                          <a:rPr lang="en-US" b="0" i="1" smtClean="0">
                            <a:latin typeface="Cambria Math" panose="02040503050406030204" pitchFamily="18" charset="0"/>
                          </a:rPr>
                          <m:t>⊤</m:t>
                        </m:r>
                      </m:sup>
                    </m:sSubSup>
                    <m:r>
                      <a:rPr lang="en-US" b="0" i="1" smtClean="0">
                        <a:latin typeface="Cambria Math" panose="02040503050406030204" pitchFamily="18" charset="0"/>
                      </a:rPr>
                      <m:t>ℒ</m:t>
                    </m:r>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ℬ</m:t>
                        </m:r>
                      </m:e>
                      <m:sub>
                        <m:r>
                          <a:rPr lang="en-US" b="0" i="1" smtClean="0">
                            <a:latin typeface="Cambria Math" panose="02040503050406030204" pitchFamily="18" charset="0"/>
                          </a:rPr>
                          <m:t>𝑤</m:t>
                        </m:r>
                      </m:sub>
                    </m:sSub>
                    <m:r>
                      <a:rPr lang="en-US" b="0" i="1" smtClean="0">
                        <a:latin typeface="Cambria Math" panose="02040503050406030204" pitchFamily="18" charset="0"/>
                      </a:rPr>
                      <m:t>)</m:t>
                    </m:r>
                    <m:sSub>
                      <m:sSubPr>
                        <m:ctrlPr>
                          <a:rPr lang="en-US" b="0" i="1" smtClean="0">
                            <a:latin typeface="Cambria Math" charset="0"/>
                          </a:rPr>
                        </m:ctrlPr>
                      </m:sSubPr>
                      <m:e>
                        <m:r>
                          <a:rPr lang="en-US" b="0" i="0" smtClean="0">
                            <a:latin typeface="Cambria Math" panose="02040503050406030204" pitchFamily="18" charset="0"/>
                          </a:rPr>
                          <m:t>𝛻</m:t>
                        </m:r>
                      </m:e>
                      <m:sub>
                        <m:r>
                          <a:rPr lang="en-US" b="0" i="1" smtClean="0">
                            <a:latin typeface="Cambria Math" panose="02040503050406030204" pitchFamily="18" charset="0"/>
                          </a:rPr>
                          <m:t>𝜃</m:t>
                        </m:r>
                      </m:sub>
                    </m:sSub>
                    <m:r>
                      <a:rPr lang="en-US" b="0" i="1" smtClean="0">
                        <a:latin typeface="Cambria Math" panose="02040503050406030204" pitchFamily="18" charset="0"/>
                      </a:rPr>
                      <m:t>ℒ</m:t>
                    </m:r>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ℬ</m:t>
                        </m:r>
                      </m:e>
                      <m:sub>
                        <m:r>
                          <a:rPr lang="en-US" b="0" i="1" smtClean="0">
                            <a:latin typeface="Cambria Math" panose="02040503050406030204" pitchFamily="18" charset="0"/>
                          </a:rPr>
                          <m:t>𝑚</m:t>
                        </m:r>
                      </m:sub>
                    </m:sSub>
                    <m:r>
                      <a:rPr lang="en-US" b="0" i="1" smtClean="0">
                        <a:latin typeface="Cambria Math" panose="02040503050406030204" pitchFamily="18" charset="0"/>
                      </a:rPr>
                      <m:t>)&lt;0</m:t>
                    </m:r>
                  </m:oMath>
                </a14:m>
                <a:endParaRPr lang="en-US" dirty="0"/>
              </a:p>
              <a:p>
                <a:pPr lvl="1"/>
                <a:r>
                  <a:rPr lang="en-US" dirty="0"/>
                  <a:t>Otherwise regularize the gradient with the example gradients: </a:t>
                </a:r>
              </a:p>
              <a:p>
                <a:pPr marL="457200" lvl="1"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0" smtClean="0">
                              <a:latin typeface="Cambria Math" panose="02040503050406030204" pitchFamily="18" charset="0"/>
                            </a:rPr>
                            <m:t>𝛻</m:t>
                          </m:r>
                        </m:e>
                        <m:sub>
                          <m:r>
                            <a:rPr lang="en-US" b="0" i="1" smtClean="0">
                              <a:latin typeface="Cambria Math" panose="02040503050406030204" pitchFamily="18" charset="0"/>
                            </a:rPr>
                            <m:t>𝜃</m:t>
                          </m:r>
                        </m:sub>
                      </m:sSub>
                      <m:r>
                        <a:rPr lang="en-US" b="0" i="1" smtClean="0">
                          <a:latin typeface="Cambria Math" panose="02040503050406030204" pitchFamily="18" charset="0"/>
                        </a:rPr>
                        <m:t>ℒ</m:t>
                      </m:r>
                      <m:d>
                        <m:dPr>
                          <m:ctrlPr>
                            <a:rPr lang="en-US" b="0" i="1" smtClean="0">
                              <a:latin typeface="Cambria Math" charset="0"/>
                            </a:rPr>
                          </m:ctrlPr>
                        </m:dPr>
                        <m:e>
                          <m:sSubSup>
                            <m:sSubSupPr>
                              <m:ctrlPr>
                                <a:rPr lang="en-US" b="0" i="1" smtClean="0">
                                  <a:latin typeface="Cambria Math" charset="0"/>
                                </a:rPr>
                              </m:ctrlPr>
                            </m:sSubSupPr>
                            <m:e>
                              <m:r>
                                <a:rPr lang="en-US" b="0" i="1" smtClean="0">
                                  <a:latin typeface="Cambria Math" panose="02040503050406030204" pitchFamily="18" charset="0"/>
                                </a:rPr>
                                <m:t>ℬ</m:t>
                              </m:r>
                            </m:e>
                            <m:sub>
                              <m:r>
                                <a:rPr lang="en-US" b="0" i="1" smtClean="0">
                                  <a:latin typeface="Cambria Math" panose="02040503050406030204" pitchFamily="18" charset="0"/>
                                </a:rPr>
                                <m:t>𝑤</m:t>
                              </m:r>
                            </m:sub>
                            <m:sup>
                              <m:r>
                                <a:rPr lang="en-US" b="0" i="1" smtClean="0">
                                  <a:latin typeface="Cambria Math" panose="02040503050406030204" pitchFamily="18" charset="0"/>
                                </a:rPr>
                                <m:t>′</m:t>
                              </m:r>
                            </m:sup>
                          </m:sSubSup>
                        </m:e>
                      </m:d>
                      <m:r>
                        <a:rPr lang="en-US" b="0" i="1" smtClean="0">
                          <a:latin typeface="Cambria Math" panose="02040503050406030204" pitchFamily="18" charset="0"/>
                        </a:rPr>
                        <m:t>=</m:t>
                      </m:r>
                      <m:r>
                        <a:rPr lang="en-US" b="0" i="1" smtClean="0">
                          <a:latin typeface="Cambria Math" panose="02040503050406030204" pitchFamily="18" charset="0"/>
                        </a:rPr>
                        <m:t>𝜆</m:t>
                      </m:r>
                      <m:sSub>
                        <m:sSubPr>
                          <m:ctrlPr>
                            <a:rPr lang="en-US" b="0" i="1" smtClean="0">
                              <a:latin typeface="Cambria Math" charset="0"/>
                            </a:rPr>
                          </m:ctrlPr>
                        </m:sSubPr>
                        <m:e>
                          <m:r>
                            <a:rPr lang="en-US" b="0" i="0" smtClean="0">
                              <a:latin typeface="Cambria Math" panose="02040503050406030204" pitchFamily="18" charset="0"/>
                            </a:rPr>
                            <m:t>𝛻</m:t>
                          </m:r>
                        </m:e>
                        <m:sub>
                          <m:r>
                            <a:rPr lang="en-US" b="0" i="1" smtClean="0">
                              <a:latin typeface="Cambria Math" panose="02040503050406030204" pitchFamily="18" charset="0"/>
                            </a:rPr>
                            <m:t>𝜃</m:t>
                          </m:r>
                        </m:sub>
                      </m:sSub>
                      <m:r>
                        <a:rPr lang="en-US" b="0" i="1" smtClean="0">
                          <a:latin typeface="Cambria Math" panose="02040503050406030204" pitchFamily="18" charset="0"/>
                        </a:rPr>
                        <m:t>ℒ</m:t>
                      </m:r>
                      <m:d>
                        <m:dPr>
                          <m:ctrlPr>
                            <a:rPr lang="en-US" b="0" i="1" smtClean="0">
                              <a:latin typeface="Cambria Math" charset="0"/>
                            </a:rPr>
                          </m:ctrlPr>
                        </m:dPr>
                        <m:e>
                          <m:sSub>
                            <m:sSubPr>
                              <m:ctrlPr>
                                <a:rPr lang="en-US" b="0" i="1" smtClean="0">
                                  <a:latin typeface="Cambria Math" charset="0"/>
                                </a:rPr>
                              </m:ctrlPr>
                            </m:sSubPr>
                            <m:e>
                              <m:r>
                                <a:rPr lang="en-US" b="0" i="1" smtClean="0">
                                  <a:latin typeface="Cambria Math" panose="02040503050406030204" pitchFamily="18" charset="0"/>
                                </a:rPr>
                                <m:t>ℬ</m:t>
                              </m:r>
                            </m:e>
                            <m:sub>
                              <m:r>
                                <a:rPr lang="en-US" b="0" i="1" smtClean="0">
                                  <a:latin typeface="Cambria Math" panose="02040503050406030204" pitchFamily="18" charset="0"/>
                                </a:rPr>
                                <m:t>𝑤</m:t>
                              </m:r>
                            </m:sub>
                          </m:sSub>
                        </m:e>
                      </m:d>
                      <m:r>
                        <a:rPr lang="en-US" b="0" i="0" smtClean="0">
                          <a:latin typeface="Cambria Math" panose="02040503050406030204" pitchFamily="18" charset="0"/>
                        </a:rPr>
                        <m:t>+</m:t>
                      </m:r>
                      <m:r>
                        <a:rPr lang="en-US" b="0" i="1" smtClean="0">
                          <a:latin typeface="Cambria Math" panose="02040503050406030204" pitchFamily="18" charset="0"/>
                        </a:rPr>
                        <m:t>(1−</m:t>
                      </m:r>
                      <m:r>
                        <a:rPr lang="en-US" b="0" i="1" smtClean="0">
                          <a:latin typeface="Cambria Math" panose="02040503050406030204" pitchFamily="18" charset="0"/>
                        </a:rPr>
                        <m:t>𝜆</m:t>
                      </m:r>
                      <m:r>
                        <a:rPr lang="en-US" b="0" i="1" smtClean="0">
                          <a:latin typeface="Cambria Math" panose="02040503050406030204" pitchFamily="18" charset="0"/>
                        </a:rPr>
                        <m:t>)</m:t>
                      </m:r>
                      <m:sSub>
                        <m:sSubPr>
                          <m:ctrlPr>
                            <a:rPr lang="en-US" b="0" i="1" smtClean="0">
                              <a:latin typeface="Cambria Math" charset="0"/>
                            </a:rPr>
                          </m:ctrlPr>
                        </m:sSubPr>
                        <m:e>
                          <m:r>
                            <a:rPr lang="en-US" b="0" i="0" smtClean="0">
                              <a:latin typeface="Cambria Math" panose="02040503050406030204" pitchFamily="18" charset="0"/>
                            </a:rPr>
                            <m:t>𝛻</m:t>
                          </m:r>
                        </m:e>
                        <m:sub>
                          <m:r>
                            <a:rPr lang="en-US" b="0" i="1" smtClean="0">
                              <a:latin typeface="Cambria Math" panose="02040503050406030204" pitchFamily="18" charset="0"/>
                            </a:rPr>
                            <m:t>𝜃</m:t>
                          </m:r>
                        </m:sub>
                      </m:sSub>
                      <m:r>
                        <a:rPr lang="en-US" b="0" i="1" smtClean="0">
                          <a:latin typeface="Cambria Math" panose="02040503050406030204" pitchFamily="18" charset="0"/>
                        </a:rPr>
                        <m:t>ℒ</m:t>
                      </m:r>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ℬ</m:t>
                          </m:r>
                        </m:e>
                        <m:sub>
                          <m:r>
                            <a:rPr lang="en-US" b="0" i="1" smtClean="0">
                              <a:latin typeface="Cambria Math" panose="02040503050406030204" pitchFamily="18" charset="0"/>
                            </a:rPr>
                            <m:t>𝑚</m:t>
                          </m:r>
                        </m:sub>
                      </m:sSub>
                      <m:r>
                        <a:rPr lang="en-US" b="0" i="1" smtClean="0">
                          <a:latin typeface="Cambria Math" panose="02040503050406030204" pitchFamily="18" charset="0"/>
                        </a:rPr>
                        <m:t>)</m:t>
                      </m:r>
                    </m:oMath>
                  </m:oMathPara>
                </a14:m>
                <a:endParaRPr lang="en-US" dirty="0"/>
              </a:p>
            </p:txBody>
          </p:sp>
        </mc:Choice>
        <mc:Fallback xmlns="">
          <p:sp>
            <p:nvSpPr>
              <p:cNvPr id="3" name="Content Placeholder 2">
                <a:extLst>
                  <a:ext uri="{FF2B5EF4-FFF2-40B4-BE49-F238E27FC236}">
                    <a16:creationId xmlns:a16="http://schemas.microsoft.com/office/drawing/2014/main" xmlns:a14="http://schemas.microsoft.com/office/drawing/2010/main" xmlns="" id="{70CDEF21-6641-194D-BEEA-AB862126C38E}"/>
                  </a:ext>
                </a:extLst>
              </p:cNvPr>
              <p:cNvSpPr>
                <a:spLocks noGrp="1" noRot="1" noChangeAspect="1" noMove="1" noResize="1" noEditPoints="1" noAdjustHandles="1" noChangeArrowheads="1" noChangeShapeType="1" noTextEdit="1"/>
              </p:cNvSpPr>
              <p:nvPr>
                <p:ph idx="1"/>
              </p:nvPr>
            </p:nvSpPr>
            <p:spPr>
              <a:xfrm>
                <a:off x="297544" y="1362403"/>
                <a:ext cx="5807785" cy="4351338"/>
              </a:xfrm>
              <a:blipFill rotWithShape="0">
                <a:blip r:embed="rId2"/>
                <a:stretch>
                  <a:fillRect l="-1469" t="-1120" r="-1994"/>
                </a:stretch>
              </a:blipFill>
            </p:spPr>
            <p:txBody>
              <a:bodyPr/>
              <a:lstStyle/>
              <a:p>
                <a:r>
                  <a:rPr lang="en-US">
                    <a:noFill/>
                  </a:rPr>
                  <a:t> </a:t>
                </a:r>
              </a:p>
            </p:txBody>
          </p:sp>
        </mc:Fallback>
      </mc:AlternateContent>
      <p:grpSp>
        <p:nvGrpSpPr>
          <p:cNvPr id="15" name="Group 14">
            <a:extLst>
              <a:ext uri="{FF2B5EF4-FFF2-40B4-BE49-F238E27FC236}">
                <a16:creationId xmlns:a16="http://schemas.microsoft.com/office/drawing/2014/main" xmlns="" id="{025BADE1-D191-B547-9FD6-71D3378F04C7}"/>
              </a:ext>
            </a:extLst>
          </p:cNvPr>
          <p:cNvGrpSpPr/>
          <p:nvPr/>
        </p:nvGrpSpPr>
        <p:grpSpPr>
          <a:xfrm>
            <a:off x="5448307" y="2550875"/>
            <a:ext cx="7547185" cy="2603301"/>
            <a:chOff x="4441662" y="4891316"/>
            <a:chExt cx="5021842" cy="1732218"/>
          </a:xfrm>
        </p:grpSpPr>
        <p:cxnSp>
          <p:nvCxnSpPr>
            <p:cNvPr id="4" name="Straight Arrow Connector 3">
              <a:extLst>
                <a:ext uri="{FF2B5EF4-FFF2-40B4-BE49-F238E27FC236}">
                  <a16:creationId xmlns:a16="http://schemas.microsoft.com/office/drawing/2014/main" xmlns="" id="{1D0220E0-1B9F-6A4D-B04C-7D19BA4DCD72}"/>
                </a:ext>
              </a:extLst>
            </p:cNvPr>
            <p:cNvCxnSpPr/>
            <p:nvPr/>
          </p:nvCxnSpPr>
          <p:spPr>
            <a:xfrm flipV="1">
              <a:off x="6008987" y="5157772"/>
              <a:ext cx="636998" cy="7808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xmlns="" id="{C8B22DAB-3A74-E845-99B6-2EB8235F8458}"/>
                </a:ext>
              </a:extLst>
            </p:cNvPr>
            <p:cNvCxnSpPr>
              <a:cxnSpLocks/>
            </p:cNvCxnSpPr>
            <p:nvPr/>
          </p:nvCxnSpPr>
          <p:spPr>
            <a:xfrm>
              <a:off x="6008987" y="5959158"/>
              <a:ext cx="1032553" cy="991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xmlns="" id="{94C06141-6319-8E4D-9966-84603C89A643}"/>
                </a:ext>
              </a:extLst>
            </p:cNvPr>
            <p:cNvCxnSpPr>
              <a:cxnSpLocks/>
            </p:cNvCxnSpPr>
            <p:nvPr/>
          </p:nvCxnSpPr>
          <p:spPr>
            <a:xfrm flipH="1">
              <a:off x="5279522" y="5938609"/>
              <a:ext cx="729465" cy="184934"/>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xmlns="" id="{4214E8F8-F34E-744E-BB9C-149608C006E8}"/>
                    </a:ext>
                  </a:extLst>
                </p:cNvPr>
                <p:cNvSpPr txBox="1"/>
                <p:nvPr/>
              </p:nvSpPr>
              <p:spPr>
                <a:xfrm>
                  <a:off x="5510560" y="4891316"/>
                  <a:ext cx="2356714" cy="245751"/>
                </a:xfrm>
                <a:prstGeom prst="rect">
                  <a:avLst/>
                </a:prstGeom>
                <a:noFill/>
              </p:spPr>
              <p:txBody>
                <a:bodyPr wrap="square" rtlCol="0">
                  <a:spAutoFit/>
                </a:bodyPr>
                <a:lstStyle/>
                <a:p>
                  <a:pPr algn="ctr"/>
                  <a:r>
                    <a:rPr lang="en-US" dirty="0"/>
                    <a:t>Example Gradients </a:t>
                  </a:r>
                  <a14:m>
                    <m:oMath xmlns:m="http://schemas.openxmlformats.org/officeDocument/2006/math">
                      <m:sSub>
                        <m:sSubPr>
                          <m:ctrlPr>
                            <a:rPr lang="en-US" b="0" i="1" smtClean="0">
                              <a:latin typeface="Cambria Math" charset="0"/>
                            </a:rPr>
                          </m:ctrlPr>
                        </m:sSubPr>
                        <m:e>
                          <m:r>
                            <a:rPr lang="en-US" b="0" i="0" smtClean="0">
                              <a:latin typeface="Cambria Math" panose="02040503050406030204" pitchFamily="18" charset="0"/>
                            </a:rPr>
                            <m:t>𝛻</m:t>
                          </m:r>
                        </m:e>
                        <m:sub>
                          <m:r>
                            <a:rPr lang="en-US" b="0" i="1" smtClean="0">
                              <a:latin typeface="Cambria Math" panose="02040503050406030204" pitchFamily="18" charset="0"/>
                            </a:rPr>
                            <m:t>𝜃</m:t>
                          </m:r>
                        </m:sub>
                      </m:sSub>
                      <m:r>
                        <a:rPr lang="en-US" b="0" i="1" smtClean="0">
                          <a:latin typeface="Cambria Math" panose="02040503050406030204" pitchFamily="18" charset="0"/>
                        </a:rPr>
                        <m:t>ℒ</m:t>
                      </m:r>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ℬ</m:t>
                          </m:r>
                        </m:e>
                        <m:sub>
                          <m:r>
                            <a:rPr lang="en-US" b="0" i="1" smtClean="0">
                              <a:latin typeface="Cambria Math" panose="02040503050406030204" pitchFamily="18" charset="0"/>
                            </a:rPr>
                            <m:t>𝑚</m:t>
                          </m:r>
                        </m:sub>
                      </m:sSub>
                      <m:r>
                        <a:rPr lang="en-US" b="0" i="1" smtClean="0">
                          <a:latin typeface="Cambria Math" panose="02040503050406030204" pitchFamily="18" charset="0"/>
                        </a:rPr>
                        <m:t>)</m:t>
                      </m:r>
                    </m:oMath>
                  </a14:m>
                  <a:endParaRPr lang="en-US" dirty="0"/>
                </a:p>
              </p:txBody>
            </p:sp>
          </mc:Choice>
          <mc:Fallback xmlns="">
            <p:sp>
              <p:nvSpPr>
                <p:cNvPr id="7" name="TextBox 6">
                  <a:extLst>
                    <a:ext uri="{FF2B5EF4-FFF2-40B4-BE49-F238E27FC236}">
                      <a16:creationId xmlns:a16="http://schemas.microsoft.com/office/drawing/2014/main" id="{4214E8F8-F34E-744E-BB9C-149608C006E8}"/>
                    </a:ext>
                  </a:extLst>
                </p:cNvPr>
                <p:cNvSpPr txBox="1">
                  <a:spLocks noRot="1" noChangeAspect="1" noMove="1" noResize="1" noEditPoints="1" noAdjustHandles="1" noChangeArrowheads="1" noChangeShapeType="1" noTextEdit="1"/>
                </p:cNvSpPr>
                <p:nvPr/>
              </p:nvSpPr>
              <p:spPr>
                <a:xfrm>
                  <a:off x="5510560" y="4891316"/>
                  <a:ext cx="2356714" cy="245751"/>
                </a:xfrm>
                <a:prstGeom prst="rect">
                  <a:avLst/>
                </a:prstGeom>
                <a:blipFill>
                  <a:blip r:embed="rId3"/>
                  <a:stretch>
                    <a:fillRect t="-6667"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xmlns="" id="{3338AC7A-1A84-DF47-840B-5555EADECAC3}"/>
                    </a:ext>
                  </a:extLst>
                </p:cNvPr>
                <p:cNvSpPr txBox="1"/>
                <p:nvPr/>
              </p:nvSpPr>
              <p:spPr>
                <a:xfrm>
                  <a:off x="6553780" y="6085290"/>
                  <a:ext cx="2909724" cy="245751"/>
                </a:xfrm>
                <a:prstGeom prst="rect">
                  <a:avLst/>
                </a:prstGeom>
                <a:noFill/>
              </p:spPr>
              <p:txBody>
                <a:bodyPr wrap="square" rtlCol="0">
                  <a:spAutoFit/>
                </a:bodyPr>
                <a:lstStyle/>
                <a:p>
                  <a:r>
                    <a:rPr lang="en-US" dirty="0"/>
                    <a:t>Weakly Supervised Gradients </a:t>
                  </a:r>
                  <a14:m>
                    <m:oMath xmlns:m="http://schemas.openxmlformats.org/officeDocument/2006/math">
                      <m:r>
                        <a:rPr lang="en-US" b="0" i="1" smtClean="0">
                          <a:latin typeface="Cambria Math" panose="02040503050406030204" pitchFamily="18" charset="0"/>
                        </a:rPr>
                        <m:t>ℒ</m:t>
                      </m:r>
                      <m:d>
                        <m:dPr>
                          <m:ctrlPr>
                            <a:rPr lang="en-US" b="0" i="1" smtClean="0">
                              <a:latin typeface="Cambria Math" charset="0"/>
                            </a:rPr>
                          </m:ctrlPr>
                        </m:dPr>
                        <m:e>
                          <m:sSub>
                            <m:sSubPr>
                              <m:ctrlPr>
                                <a:rPr lang="en-US" b="0" i="1" smtClean="0">
                                  <a:latin typeface="Cambria Math" charset="0"/>
                                </a:rPr>
                              </m:ctrlPr>
                            </m:sSubPr>
                            <m:e>
                              <m:r>
                                <a:rPr lang="en-US" b="0" i="1" smtClean="0">
                                  <a:latin typeface="Cambria Math" panose="02040503050406030204" pitchFamily="18" charset="0"/>
                                </a:rPr>
                                <m:t>ℬ</m:t>
                              </m:r>
                            </m:e>
                            <m:sub>
                              <m:r>
                                <a:rPr lang="en-US" b="0" i="1" smtClean="0">
                                  <a:latin typeface="Cambria Math" panose="02040503050406030204" pitchFamily="18" charset="0"/>
                                </a:rPr>
                                <m:t>𝑤</m:t>
                              </m:r>
                            </m:sub>
                          </m:sSub>
                        </m:e>
                      </m:d>
                    </m:oMath>
                  </a14:m>
                  <a:endParaRPr lang="en-US" dirty="0"/>
                </a:p>
              </p:txBody>
            </p:sp>
          </mc:Choice>
          <mc:Fallback xmlns="">
            <p:sp>
              <p:nvSpPr>
                <p:cNvPr id="8" name="TextBox 7">
                  <a:extLst>
                    <a:ext uri="{FF2B5EF4-FFF2-40B4-BE49-F238E27FC236}">
                      <a16:creationId xmlns:a16="http://schemas.microsoft.com/office/drawing/2014/main" id="{3338AC7A-1A84-DF47-840B-5555EADECAC3}"/>
                    </a:ext>
                  </a:extLst>
                </p:cNvPr>
                <p:cNvSpPr txBox="1">
                  <a:spLocks noRot="1" noChangeAspect="1" noMove="1" noResize="1" noEditPoints="1" noAdjustHandles="1" noChangeArrowheads="1" noChangeShapeType="1" noTextEdit="1"/>
                </p:cNvSpPr>
                <p:nvPr/>
              </p:nvSpPr>
              <p:spPr>
                <a:xfrm>
                  <a:off x="6553780" y="6085290"/>
                  <a:ext cx="2909724" cy="245751"/>
                </a:xfrm>
                <a:prstGeom prst="rect">
                  <a:avLst/>
                </a:prstGeom>
                <a:blipFill>
                  <a:blip r:embed="rId4"/>
                  <a:stretch>
                    <a:fillRect l="-1159" t="-6667" b="-26667"/>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xmlns="" id="{8AE86BCE-4A99-4849-94F8-164619033C17}"/>
                </a:ext>
              </a:extLst>
            </p:cNvPr>
            <p:cNvSpPr txBox="1"/>
            <p:nvPr/>
          </p:nvSpPr>
          <p:spPr>
            <a:xfrm>
              <a:off x="4441662" y="6193470"/>
              <a:ext cx="2405183" cy="430064"/>
            </a:xfrm>
            <a:prstGeom prst="rect">
              <a:avLst/>
            </a:prstGeom>
            <a:noFill/>
          </p:spPr>
          <p:txBody>
            <a:bodyPr wrap="square" rtlCol="0">
              <a:spAutoFit/>
            </a:bodyPr>
            <a:lstStyle/>
            <a:p>
              <a:pPr algn="ctr"/>
              <a:r>
                <a:rPr lang="en-US" dirty="0"/>
                <a:t>Weakly Supervised Gradients </a:t>
              </a:r>
            </a:p>
            <a:p>
              <a:pPr algn="ctr"/>
              <a:r>
                <a:rPr lang="en-US" dirty="0"/>
                <a:t>(discarded)</a:t>
              </a:r>
            </a:p>
          </p:txBody>
        </p:sp>
        <p:cxnSp>
          <p:nvCxnSpPr>
            <p:cNvPr id="10" name="Straight Connector 9">
              <a:extLst>
                <a:ext uri="{FF2B5EF4-FFF2-40B4-BE49-F238E27FC236}">
                  <a16:creationId xmlns:a16="http://schemas.microsoft.com/office/drawing/2014/main" xmlns="" id="{EE1EFB13-BD57-3E49-AE07-FA4850354DBC}"/>
                </a:ext>
              </a:extLst>
            </p:cNvPr>
            <p:cNvCxnSpPr/>
            <p:nvPr/>
          </p:nvCxnSpPr>
          <p:spPr>
            <a:xfrm>
              <a:off x="5383791" y="5548190"/>
              <a:ext cx="1262194" cy="79472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xmlns="" id="{AC3B4E8D-6ED7-8546-AB97-C6A18475A072}"/>
                </a:ext>
              </a:extLst>
            </p:cNvPr>
            <p:cNvCxnSpPr>
              <a:cxnSpLocks/>
            </p:cNvCxnSpPr>
            <p:nvPr/>
          </p:nvCxnSpPr>
          <p:spPr>
            <a:xfrm flipV="1">
              <a:off x="6008987" y="5588780"/>
              <a:ext cx="866826" cy="36951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xmlns="" id="{A108AB92-5DDB-6141-943C-0D1A9A6580D1}"/>
                    </a:ext>
                  </a:extLst>
                </p:cNvPr>
                <p:cNvSpPr txBox="1"/>
                <p:nvPr/>
              </p:nvSpPr>
              <p:spPr>
                <a:xfrm>
                  <a:off x="6416570" y="5369645"/>
                  <a:ext cx="2475695" cy="245751"/>
                </a:xfrm>
                <a:prstGeom prst="rect">
                  <a:avLst/>
                </a:prstGeom>
                <a:noFill/>
              </p:spPr>
              <p:txBody>
                <a:bodyPr wrap="square" rtlCol="0">
                  <a:spAutoFit/>
                </a:bodyPr>
                <a:lstStyle/>
                <a:p>
                  <a:r>
                    <a:rPr lang="en-US" dirty="0"/>
                    <a:t>Regularized Gradient</a:t>
                  </a:r>
                  <a:r>
                    <a:rPr lang="en-US" b="0" dirty="0"/>
                    <a:t> </a:t>
                  </a:r>
                  <a14:m>
                    <m:oMath xmlns:m="http://schemas.openxmlformats.org/officeDocument/2006/math">
                      <m:sSub>
                        <m:sSubPr>
                          <m:ctrlPr>
                            <a:rPr lang="en-US" b="0" i="1" smtClean="0">
                              <a:latin typeface="Cambria Math" charset="0"/>
                            </a:rPr>
                          </m:ctrlPr>
                        </m:sSubPr>
                        <m:e>
                          <m:r>
                            <a:rPr lang="en-US" b="0" i="0" smtClean="0">
                              <a:latin typeface="Cambria Math" panose="02040503050406030204" pitchFamily="18" charset="0"/>
                            </a:rPr>
                            <m:t>𝛻</m:t>
                          </m:r>
                        </m:e>
                        <m:sub>
                          <m:r>
                            <a:rPr lang="en-US" b="0" i="1" smtClean="0">
                              <a:latin typeface="Cambria Math" panose="02040503050406030204" pitchFamily="18" charset="0"/>
                            </a:rPr>
                            <m:t>𝜃</m:t>
                          </m:r>
                        </m:sub>
                      </m:sSub>
                      <m:r>
                        <a:rPr lang="en-US" b="0" i="1" smtClean="0">
                          <a:latin typeface="Cambria Math" panose="02040503050406030204" pitchFamily="18" charset="0"/>
                        </a:rPr>
                        <m:t>ℒ</m:t>
                      </m:r>
                      <m:d>
                        <m:dPr>
                          <m:ctrlPr>
                            <a:rPr lang="en-US" b="0" i="1" smtClean="0">
                              <a:latin typeface="Cambria Math" charset="0"/>
                            </a:rPr>
                          </m:ctrlPr>
                        </m:dPr>
                        <m:e>
                          <m:sSubSup>
                            <m:sSubSupPr>
                              <m:ctrlPr>
                                <a:rPr lang="en-US" b="0" i="1" smtClean="0">
                                  <a:latin typeface="Cambria Math" charset="0"/>
                                </a:rPr>
                              </m:ctrlPr>
                            </m:sSubSupPr>
                            <m:e>
                              <m:r>
                                <a:rPr lang="en-US" b="0" i="1" smtClean="0">
                                  <a:latin typeface="Cambria Math" panose="02040503050406030204" pitchFamily="18" charset="0"/>
                                </a:rPr>
                                <m:t>ℬ</m:t>
                              </m:r>
                            </m:e>
                            <m:sub>
                              <m:r>
                                <a:rPr lang="en-US" b="0" i="1" smtClean="0">
                                  <a:latin typeface="Cambria Math" panose="02040503050406030204" pitchFamily="18" charset="0"/>
                                </a:rPr>
                                <m:t>𝑤</m:t>
                              </m:r>
                            </m:sub>
                            <m:sup>
                              <m:r>
                                <a:rPr lang="en-US" b="0" i="1" smtClean="0">
                                  <a:latin typeface="Cambria Math" panose="02040503050406030204" pitchFamily="18" charset="0"/>
                                </a:rPr>
                                <m:t>′</m:t>
                              </m:r>
                            </m:sup>
                          </m:sSubSup>
                        </m:e>
                      </m:d>
                    </m:oMath>
                  </a14:m>
                  <a:endParaRPr lang="en-US" dirty="0"/>
                </a:p>
              </p:txBody>
            </p:sp>
          </mc:Choice>
          <mc:Fallback xmlns="">
            <p:sp>
              <p:nvSpPr>
                <p:cNvPr id="14" name="TextBox 13">
                  <a:extLst>
                    <a:ext uri="{FF2B5EF4-FFF2-40B4-BE49-F238E27FC236}">
                      <a16:creationId xmlns:a16="http://schemas.microsoft.com/office/drawing/2014/main" id="{A108AB92-5DDB-6141-943C-0D1A9A6580D1}"/>
                    </a:ext>
                  </a:extLst>
                </p:cNvPr>
                <p:cNvSpPr txBox="1">
                  <a:spLocks noRot="1" noChangeAspect="1" noMove="1" noResize="1" noEditPoints="1" noAdjustHandles="1" noChangeArrowheads="1" noChangeShapeType="1" noTextEdit="1"/>
                </p:cNvSpPr>
                <p:nvPr/>
              </p:nvSpPr>
              <p:spPr>
                <a:xfrm>
                  <a:off x="6416570" y="5369645"/>
                  <a:ext cx="2475695" cy="245751"/>
                </a:xfrm>
                <a:prstGeom prst="rect">
                  <a:avLst/>
                </a:prstGeom>
                <a:blipFill>
                  <a:blip r:embed="rId5"/>
                  <a:stretch>
                    <a:fillRect l="-1361" t="-3226" b="-22581"/>
                  </a:stretch>
                </a:blipFill>
              </p:spPr>
              <p:txBody>
                <a:bodyPr/>
                <a:lstStyle/>
                <a:p>
                  <a:r>
                    <a:rPr lang="en-US">
                      <a:noFill/>
                    </a:rPr>
                    <a:t> </a:t>
                  </a:r>
                </a:p>
              </p:txBody>
            </p:sp>
          </mc:Fallback>
        </mc:AlternateContent>
      </p:grpSp>
    </p:spTree>
    <p:extLst>
      <p:ext uri="{BB962C8B-B14F-4D97-AF65-F5344CB8AC3E}">
        <p14:creationId xmlns:p14="http://schemas.microsoft.com/office/powerpoint/2010/main" val="19225007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67FCC8-84F3-9741-8158-57387F254C2A}"/>
              </a:ext>
            </a:extLst>
          </p:cNvPr>
          <p:cNvSpPr>
            <a:spLocks noGrp="1"/>
          </p:cNvSpPr>
          <p:nvPr>
            <p:ph type="title"/>
          </p:nvPr>
        </p:nvSpPr>
        <p:spPr/>
        <p:txBody>
          <a:bodyPr/>
          <a:lstStyle/>
          <a:p>
            <a:r>
              <a:rPr lang="en-US" dirty="0"/>
              <a:t>Dataset and Evaluation</a:t>
            </a:r>
          </a:p>
        </p:txBody>
      </p:sp>
      <p:sp>
        <p:nvSpPr>
          <p:cNvPr id="3" name="Content Placeholder 2">
            <a:extLst>
              <a:ext uri="{FF2B5EF4-FFF2-40B4-BE49-F238E27FC236}">
                <a16:creationId xmlns:a16="http://schemas.microsoft.com/office/drawing/2014/main" xmlns="" id="{9F980C9B-9479-F24C-8197-91F6AD6C3B31}"/>
              </a:ext>
            </a:extLst>
          </p:cNvPr>
          <p:cNvSpPr>
            <a:spLocks noGrp="1"/>
          </p:cNvSpPr>
          <p:nvPr>
            <p:ph idx="1"/>
          </p:nvPr>
        </p:nvSpPr>
        <p:spPr/>
        <p:txBody>
          <a:bodyPr/>
          <a:lstStyle/>
          <a:p>
            <a:r>
              <a:rPr lang="en-US" dirty="0"/>
              <a:t>Dataset: ACE 2005</a:t>
            </a:r>
          </a:p>
          <a:p>
            <a:r>
              <a:rPr lang="en-US" dirty="0"/>
              <a:t>Example mentions: extracted from ACE annotation guidelines</a:t>
            </a:r>
          </a:p>
          <a:p>
            <a:pPr lvl="1"/>
            <a:r>
              <a:rPr lang="en-US" dirty="0"/>
              <a:t>7.3 mentions per event type on average</a:t>
            </a:r>
          </a:p>
          <a:p>
            <a:r>
              <a:rPr lang="en-US" dirty="0" smtClean="0"/>
              <a:t>Use traditional </a:t>
            </a:r>
            <a:r>
              <a:rPr lang="en-US" dirty="0"/>
              <a:t>training split as the unlabeled corpus for weak supervision</a:t>
            </a:r>
          </a:p>
          <a:p>
            <a:r>
              <a:rPr lang="en-US" dirty="0"/>
              <a:t>Evaluation: </a:t>
            </a:r>
          </a:p>
          <a:p>
            <a:pPr lvl="1"/>
            <a:r>
              <a:rPr lang="en-US" dirty="0"/>
              <a:t>trigger labeling precision, recall and f1 score</a:t>
            </a:r>
          </a:p>
          <a:p>
            <a:pPr lvl="1"/>
            <a:r>
              <a:rPr lang="en-US" dirty="0"/>
              <a:t>sentence-level event detection precision, recall and f1</a:t>
            </a:r>
          </a:p>
        </p:txBody>
      </p:sp>
    </p:spTree>
    <p:extLst>
      <p:ext uri="{BB962C8B-B14F-4D97-AF65-F5344CB8AC3E}">
        <p14:creationId xmlns:p14="http://schemas.microsoft.com/office/powerpoint/2010/main" val="4310684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47485E-52D2-D741-A042-A6183300E94D}"/>
              </a:ext>
            </a:extLst>
          </p:cNvPr>
          <p:cNvSpPr>
            <a:spLocks noGrp="1"/>
          </p:cNvSpPr>
          <p:nvPr>
            <p:ph type="title"/>
          </p:nvPr>
        </p:nvSpPr>
        <p:spPr/>
        <p:txBody>
          <a:bodyPr/>
          <a:lstStyle/>
          <a:p>
            <a:r>
              <a:rPr lang="en-US" dirty="0"/>
              <a:t>Experiments: Trigger Labeling</a:t>
            </a:r>
          </a:p>
        </p:txBody>
      </p:sp>
      <p:graphicFrame>
        <p:nvGraphicFramePr>
          <p:cNvPr id="10" name="Table 4">
            <a:extLst>
              <a:ext uri="{FF2B5EF4-FFF2-40B4-BE49-F238E27FC236}">
                <a16:creationId xmlns:a16="http://schemas.microsoft.com/office/drawing/2014/main" xmlns="" id="{223FBF4C-8CBE-C342-AB0D-02C868417769}"/>
              </a:ext>
            </a:extLst>
          </p:cNvPr>
          <p:cNvGraphicFramePr>
            <a:graphicFrameLocks noGrp="1"/>
          </p:cNvGraphicFramePr>
          <p:nvPr>
            <p:extLst>
              <p:ext uri="{D42A27DB-BD31-4B8C-83A1-F6EECF244321}">
                <p14:modId xmlns:p14="http://schemas.microsoft.com/office/powerpoint/2010/main" val="216677783"/>
              </p:ext>
            </p:extLst>
          </p:nvPr>
        </p:nvGraphicFramePr>
        <p:xfrm>
          <a:off x="1063508" y="1532547"/>
          <a:ext cx="10064984" cy="1971040"/>
        </p:xfrm>
        <a:graphic>
          <a:graphicData uri="http://schemas.openxmlformats.org/drawingml/2006/table">
            <a:tbl>
              <a:tblPr firstRow="1" bandRow="1">
                <a:tableStyleId>{5C22544A-7EE6-4342-B048-85BDC9FD1C3A}</a:tableStyleId>
              </a:tblPr>
              <a:tblGrid>
                <a:gridCol w="2516246">
                  <a:extLst>
                    <a:ext uri="{9D8B030D-6E8A-4147-A177-3AD203B41FA5}">
                      <a16:colId xmlns:a16="http://schemas.microsoft.com/office/drawing/2014/main" xmlns="" val="91519115"/>
                    </a:ext>
                  </a:extLst>
                </a:gridCol>
                <a:gridCol w="2516246">
                  <a:extLst>
                    <a:ext uri="{9D8B030D-6E8A-4147-A177-3AD203B41FA5}">
                      <a16:colId xmlns:a16="http://schemas.microsoft.com/office/drawing/2014/main" xmlns="" val="1363760449"/>
                    </a:ext>
                  </a:extLst>
                </a:gridCol>
                <a:gridCol w="2516246">
                  <a:extLst>
                    <a:ext uri="{9D8B030D-6E8A-4147-A177-3AD203B41FA5}">
                      <a16:colId xmlns:a16="http://schemas.microsoft.com/office/drawing/2014/main" xmlns="" val="2709807648"/>
                    </a:ext>
                  </a:extLst>
                </a:gridCol>
                <a:gridCol w="2516246">
                  <a:extLst>
                    <a:ext uri="{9D8B030D-6E8A-4147-A177-3AD203B41FA5}">
                      <a16:colId xmlns:a16="http://schemas.microsoft.com/office/drawing/2014/main" xmlns="" val="3978644918"/>
                    </a:ext>
                  </a:extLst>
                </a:gridCol>
              </a:tblGrid>
              <a:tr h="370840">
                <a:tc>
                  <a:txBody>
                    <a:bodyPr/>
                    <a:lstStyle/>
                    <a:p>
                      <a:r>
                        <a:rPr lang="en-US" dirty="0"/>
                        <a:t>ACE</a:t>
                      </a:r>
                    </a:p>
                  </a:txBody>
                  <a:tcPr/>
                </a:tc>
                <a:tc>
                  <a:txBody>
                    <a:bodyPr/>
                    <a:lstStyle/>
                    <a:p>
                      <a:pPr algn="ctr"/>
                      <a:r>
                        <a:rPr lang="en-US" dirty="0"/>
                        <a:t>Precision</a:t>
                      </a:r>
                    </a:p>
                  </a:txBody>
                  <a:tcPr anchor="ctr"/>
                </a:tc>
                <a:tc>
                  <a:txBody>
                    <a:bodyPr/>
                    <a:lstStyle/>
                    <a:p>
                      <a:pPr algn="ctr"/>
                      <a:r>
                        <a:rPr lang="en-US" dirty="0"/>
                        <a:t>Recall</a:t>
                      </a:r>
                    </a:p>
                  </a:txBody>
                  <a:tcPr anchor="ctr"/>
                </a:tc>
                <a:tc>
                  <a:txBody>
                    <a:bodyPr/>
                    <a:lstStyle/>
                    <a:p>
                      <a:pPr algn="ctr"/>
                      <a:r>
                        <a:rPr lang="en-US" dirty="0"/>
                        <a:t>F1</a:t>
                      </a:r>
                    </a:p>
                  </a:txBody>
                  <a:tcPr anchor="ctr"/>
                </a:tc>
                <a:extLst>
                  <a:ext uri="{0D108BD9-81ED-4DB2-BD59-A6C34878D82A}">
                    <a16:rowId xmlns:a16="http://schemas.microsoft.com/office/drawing/2014/main" xmlns="" val="1910984442"/>
                  </a:ext>
                </a:extLst>
              </a:tr>
              <a:tr h="370840">
                <a:tc>
                  <a:txBody>
                    <a:bodyPr/>
                    <a:lstStyle/>
                    <a:p>
                      <a:r>
                        <a:rPr lang="en-US" dirty="0"/>
                        <a:t>Example data only</a:t>
                      </a:r>
                    </a:p>
                  </a:txBody>
                  <a:tcPr/>
                </a:tc>
                <a:tc>
                  <a:txBody>
                    <a:bodyPr/>
                    <a:lstStyle/>
                    <a:p>
                      <a:pPr algn="r"/>
                      <a:r>
                        <a:rPr lang="en-US" dirty="0"/>
                        <a:t>57.2</a:t>
                      </a:r>
                    </a:p>
                  </a:txBody>
                  <a:tcPr anchor="ctr"/>
                </a:tc>
                <a:tc>
                  <a:txBody>
                    <a:bodyPr/>
                    <a:lstStyle/>
                    <a:p>
                      <a:pPr algn="r"/>
                      <a:r>
                        <a:rPr lang="en-US" dirty="0"/>
                        <a:t>63.0</a:t>
                      </a:r>
                    </a:p>
                  </a:txBody>
                  <a:tcPr anchor="ctr"/>
                </a:tc>
                <a:tc>
                  <a:txBody>
                    <a:bodyPr/>
                    <a:lstStyle/>
                    <a:p>
                      <a:pPr algn="r"/>
                      <a:r>
                        <a:rPr lang="en-US" dirty="0"/>
                        <a:t>59.8</a:t>
                      </a:r>
                    </a:p>
                  </a:txBody>
                  <a:tcPr anchor="ctr"/>
                </a:tc>
                <a:extLst>
                  <a:ext uri="{0D108BD9-81ED-4DB2-BD59-A6C34878D82A}">
                    <a16:rowId xmlns:a16="http://schemas.microsoft.com/office/drawing/2014/main" xmlns="" val="1245520576"/>
                  </a:ext>
                </a:extLst>
              </a:tr>
              <a:tr h="370840">
                <a:tc>
                  <a:txBody>
                    <a:bodyPr/>
                    <a:lstStyle/>
                    <a:p>
                      <a:r>
                        <a:rPr lang="en-US" dirty="0"/>
                        <a:t>Ours</a:t>
                      </a:r>
                    </a:p>
                  </a:txBody>
                  <a:tcPr/>
                </a:tc>
                <a:tc>
                  <a:txBody>
                    <a:bodyPr/>
                    <a:lstStyle/>
                    <a:p>
                      <a:pPr algn="r"/>
                      <a:r>
                        <a:rPr lang="en-US" dirty="0"/>
                        <a:t>65.6</a:t>
                      </a:r>
                    </a:p>
                  </a:txBody>
                  <a:tcPr anchor="ctr"/>
                </a:tc>
                <a:tc>
                  <a:txBody>
                    <a:bodyPr/>
                    <a:lstStyle/>
                    <a:p>
                      <a:pPr algn="r"/>
                      <a:r>
                        <a:rPr lang="en-US" dirty="0"/>
                        <a:t>60.8</a:t>
                      </a:r>
                    </a:p>
                  </a:txBody>
                  <a:tcPr anchor="ctr"/>
                </a:tc>
                <a:tc>
                  <a:txBody>
                    <a:bodyPr/>
                    <a:lstStyle/>
                    <a:p>
                      <a:pPr algn="r"/>
                      <a:r>
                        <a:rPr lang="en-US" b="1" dirty="0"/>
                        <a:t>63.1</a:t>
                      </a:r>
                    </a:p>
                  </a:txBody>
                  <a:tcPr anchor="ctr"/>
                </a:tc>
                <a:extLst>
                  <a:ext uri="{0D108BD9-81ED-4DB2-BD59-A6C34878D82A}">
                    <a16:rowId xmlns:a16="http://schemas.microsoft.com/office/drawing/2014/main" xmlns="" val="1690162666"/>
                  </a:ext>
                </a:extLst>
              </a:tr>
              <a:tr h="487680">
                <a:tc>
                  <a:txBody>
                    <a:bodyPr/>
                    <a:lstStyle/>
                    <a:p>
                      <a:r>
                        <a:rPr lang="en-US" dirty="0"/>
                        <a:t>     w/o clustering</a:t>
                      </a:r>
                    </a:p>
                  </a:txBody>
                  <a:tcPr/>
                </a:tc>
                <a:tc>
                  <a:txBody>
                    <a:bodyPr/>
                    <a:lstStyle/>
                    <a:p>
                      <a:pPr algn="r"/>
                      <a:r>
                        <a:rPr lang="en-US" dirty="0"/>
                        <a:t>61.3</a:t>
                      </a:r>
                    </a:p>
                  </a:txBody>
                  <a:tcPr anchor="ctr"/>
                </a:tc>
                <a:tc>
                  <a:txBody>
                    <a:bodyPr/>
                    <a:lstStyle/>
                    <a:p>
                      <a:pPr algn="r"/>
                      <a:r>
                        <a:rPr lang="en-US" dirty="0"/>
                        <a:t>59.7</a:t>
                      </a:r>
                    </a:p>
                  </a:txBody>
                  <a:tcPr anchor="ctr"/>
                </a:tc>
                <a:tc>
                  <a:txBody>
                    <a:bodyPr/>
                    <a:lstStyle/>
                    <a:p>
                      <a:pPr algn="r"/>
                      <a:r>
                        <a:rPr lang="en-US" b="0" dirty="0"/>
                        <a:t>60.4</a:t>
                      </a:r>
                    </a:p>
                  </a:txBody>
                  <a:tcPr anchor="ctr"/>
                </a:tc>
                <a:extLst>
                  <a:ext uri="{0D108BD9-81ED-4DB2-BD59-A6C34878D82A}">
                    <a16:rowId xmlns:a16="http://schemas.microsoft.com/office/drawing/2014/main" xmlns="" val="1834260054"/>
                  </a:ext>
                </a:extLst>
              </a:tr>
              <a:tr h="370840">
                <a:tc>
                  <a:txBody>
                    <a:bodyPr/>
                    <a:lstStyle/>
                    <a:p>
                      <a:r>
                        <a:rPr lang="en-US" dirty="0"/>
                        <a:t>     w/o denoising</a:t>
                      </a:r>
                    </a:p>
                  </a:txBody>
                  <a:tcPr/>
                </a:tc>
                <a:tc>
                  <a:txBody>
                    <a:bodyPr/>
                    <a:lstStyle/>
                    <a:p>
                      <a:pPr algn="r"/>
                      <a:r>
                        <a:rPr lang="en-US" dirty="0"/>
                        <a:t>62.2</a:t>
                      </a:r>
                    </a:p>
                  </a:txBody>
                  <a:tcPr anchor="ctr"/>
                </a:tc>
                <a:tc>
                  <a:txBody>
                    <a:bodyPr/>
                    <a:lstStyle/>
                    <a:p>
                      <a:pPr algn="r"/>
                      <a:r>
                        <a:rPr lang="en-US" dirty="0"/>
                        <a:t>61.1</a:t>
                      </a:r>
                    </a:p>
                  </a:txBody>
                  <a:tcPr anchor="ctr"/>
                </a:tc>
                <a:tc>
                  <a:txBody>
                    <a:bodyPr/>
                    <a:lstStyle/>
                    <a:p>
                      <a:pPr algn="r"/>
                      <a:r>
                        <a:rPr lang="en-US" b="0" dirty="0"/>
                        <a:t>61.6</a:t>
                      </a:r>
                    </a:p>
                  </a:txBody>
                  <a:tcPr anchor="ctr"/>
                </a:tc>
                <a:extLst>
                  <a:ext uri="{0D108BD9-81ED-4DB2-BD59-A6C34878D82A}">
                    <a16:rowId xmlns:a16="http://schemas.microsoft.com/office/drawing/2014/main" xmlns="" val="1907675795"/>
                  </a:ext>
                </a:extLst>
              </a:tr>
            </a:tbl>
          </a:graphicData>
        </a:graphic>
      </p:graphicFrame>
      <p:graphicFrame>
        <p:nvGraphicFramePr>
          <p:cNvPr id="7" name="Table 4">
            <a:extLst>
              <a:ext uri="{FF2B5EF4-FFF2-40B4-BE49-F238E27FC236}">
                <a16:creationId xmlns:a16="http://schemas.microsoft.com/office/drawing/2014/main" xmlns="" id="{786F39CB-A0BB-8F48-B108-6D59C7970984}"/>
              </a:ext>
            </a:extLst>
          </p:cNvPr>
          <p:cNvGraphicFramePr>
            <a:graphicFrameLocks noGrp="1"/>
          </p:cNvGraphicFramePr>
          <p:nvPr>
            <p:extLst>
              <p:ext uri="{D42A27DB-BD31-4B8C-83A1-F6EECF244321}">
                <p14:modId xmlns:p14="http://schemas.microsoft.com/office/powerpoint/2010/main" val="775068555"/>
              </p:ext>
            </p:extLst>
          </p:nvPr>
        </p:nvGraphicFramePr>
        <p:xfrm>
          <a:off x="1063508" y="3982034"/>
          <a:ext cx="10064984" cy="1381760"/>
        </p:xfrm>
        <a:graphic>
          <a:graphicData uri="http://schemas.openxmlformats.org/drawingml/2006/table">
            <a:tbl>
              <a:tblPr firstRow="1" bandRow="1">
                <a:tableStyleId>{5C22544A-7EE6-4342-B048-85BDC9FD1C3A}</a:tableStyleId>
              </a:tblPr>
              <a:tblGrid>
                <a:gridCol w="2516246">
                  <a:extLst>
                    <a:ext uri="{9D8B030D-6E8A-4147-A177-3AD203B41FA5}">
                      <a16:colId xmlns:a16="http://schemas.microsoft.com/office/drawing/2014/main" xmlns="" val="91519115"/>
                    </a:ext>
                  </a:extLst>
                </a:gridCol>
                <a:gridCol w="2516246">
                  <a:extLst>
                    <a:ext uri="{9D8B030D-6E8A-4147-A177-3AD203B41FA5}">
                      <a16:colId xmlns:a16="http://schemas.microsoft.com/office/drawing/2014/main" xmlns="" val="1363760449"/>
                    </a:ext>
                  </a:extLst>
                </a:gridCol>
                <a:gridCol w="2516246">
                  <a:extLst>
                    <a:ext uri="{9D8B030D-6E8A-4147-A177-3AD203B41FA5}">
                      <a16:colId xmlns:a16="http://schemas.microsoft.com/office/drawing/2014/main" xmlns="" val="2709807648"/>
                    </a:ext>
                  </a:extLst>
                </a:gridCol>
                <a:gridCol w="2516246">
                  <a:extLst>
                    <a:ext uri="{9D8B030D-6E8A-4147-A177-3AD203B41FA5}">
                      <a16:colId xmlns:a16="http://schemas.microsoft.com/office/drawing/2014/main" xmlns="" val="3978644918"/>
                    </a:ext>
                  </a:extLst>
                </a:gridCol>
              </a:tblGrid>
              <a:tr h="370840">
                <a:tc>
                  <a:txBody>
                    <a:bodyPr/>
                    <a:lstStyle/>
                    <a:p>
                      <a:r>
                        <a:rPr lang="en-US" dirty="0"/>
                        <a:t>Subset (23 types)</a:t>
                      </a:r>
                    </a:p>
                  </a:txBody>
                  <a:tcPr/>
                </a:tc>
                <a:tc>
                  <a:txBody>
                    <a:bodyPr/>
                    <a:lstStyle/>
                    <a:p>
                      <a:pPr algn="ctr"/>
                      <a:r>
                        <a:rPr lang="en-US" dirty="0"/>
                        <a:t>Precision</a:t>
                      </a:r>
                    </a:p>
                  </a:txBody>
                  <a:tcPr anchor="ctr"/>
                </a:tc>
                <a:tc>
                  <a:txBody>
                    <a:bodyPr/>
                    <a:lstStyle/>
                    <a:p>
                      <a:pPr algn="ctr"/>
                      <a:r>
                        <a:rPr lang="en-US" dirty="0"/>
                        <a:t>Recall</a:t>
                      </a:r>
                    </a:p>
                  </a:txBody>
                  <a:tcPr anchor="ctr"/>
                </a:tc>
                <a:tc>
                  <a:txBody>
                    <a:bodyPr/>
                    <a:lstStyle/>
                    <a:p>
                      <a:pPr algn="ctr"/>
                      <a:r>
                        <a:rPr lang="en-US" dirty="0"/>
                        <a:t>F1</a:t>
                      </a:r>
                    </a:p>
                  </a:txBody>
                  <a:tcPr anchor="ctr"/>
                </a:tc>
                <a:extLst>
                  <a:ext uri="{0D108BD9-81ED-4DB2-BD59-A6C34878D82A}">
                    <a16:rowId xmlns:a16="http://schemas.microsoft.com/office/drawing/2014/main" xmlns="" val="1910984442"/>
                  </a:ext>
                </a:extLst>
              </a:tr>
              <a:tr h="370840">
                <a:tc>
                  <a:txBody>
                    <a:bodyPr/>
                    <a:lstStyle/>
                    <a:p>
                      <a:r>
                        <a:rPr lang="en-US" dirty="0" smtClean="0"/>
                        <a:t>Zero-shot</a:t>
                      </a:r>
                      <a:r>
                        <a:rPr lang="en-US" baseline="0" dirty="0" smtClean="0"/>
                        <a:t> learning </a:t>
                      </a:r>
                      <a:r>
                        <a:rPr lang="en-US" dirty="0" smtClean="0"/>
                        <a:t>(Huang </a:t>
                      </a:r>
                      <a:r>
                        <a:rPr lang="en-US" dirty="0"/>
                        <a:t>et al., 2018)</a:t>
                      </a:r>
                    </a:p>
                  </a:txBody>
                  <a:tcPr/>
                </a:tc>
                <a:tc>
                  <a:txBody>
                    <a:bodyPr/>
                    <a:lstStyle/>
                    <a:p>
                      <a:pPr algn="r"/>
                      <a:r>
                        <a:rPr lang="en-US" dirty="0"/>
                        <a:t>75.5</a:t>
                      </a:r>
                    </a:p>
                  </a:txBody>
                  <a:tcPr anchor="ctr"/>
                </a:tc>
                <a:tc>
                  <a:txBody>
                    <a:bodyPr/>
                    <a:lstStyle/>
                    <a:p>
                      <a:pPr algn="r"/>
                      <a:r>
                        <a:rPr lang="en-US" dirty="0"/>
                        <a:t>36.3</a:t>
                      </a:r>
                    </a:p>
                  </a:txBody>
                  <a:tcPr anchor="ctr"/>
                </a:tc>
                <a:tc>
                  <a:txBody>
                    <a:bodyPr/>
                    <a:lstStyle/>
                    <a:p>
                      <a:pPr algn="r"/>
                      <a:r>
                        <a:rPr lang="en-US" dirty="0"/>
                        <a:t>49.1</a:t>
                      </a:r>
                    </a:p>
                  </a:txBody>
                  <a:tcPr anchor="ctr"/>
                </a:tc>
                <a:extLst>
                  <a:ext uri="{0D108BD9-81ED-4DB2-BD59-A6C34878D82A}">
                    <a16:rowId xmlns:a16="http://schemas.microsoft.com/office/drawing/2014/main" xmlns="" val="1245520576"/>
                  </a:ext>
                </a:extLst>
              </a:tr>
              <a:tr h="370840">
                <a:tc>
                  <a:txBody>
                    <a:bodyPr/>
                    <a:lstStyle/>
                    <a:p>
                      <a:r>
                        <a:rPr lang="en-US" dirty="0"/>
                        <a:t>Ours</a:t>
                      </a:r>
                    </a:p>
                  </a:txBody>
                  <a:tcPr/>
                </a:tc>
                <a:tc>
                  <a:txBody>
                    <a:bodyPr/>
                    <a:lstStyle/>
                    <a:p>
                      <a:pPr algn="r"/>
                      <a:r>
                        <a:rPr lang="en-US" dirty="0"/>
                        <a:t>66.3</a:t>
                      </a:r>
                    </a:p>
                  </a:txBody>
                  <a:tcPr anchor="ctr"/>
                </a:tc>
                <a:tc>
                  <a:txBody>
                    <a:bodyPr/>
                    <a:lstStyle/>
                    <a:p>
                      <a:pPr algn="r"/>
                      <a:r>
                        <a:rPr lang="en-US" dirty="0"/>
                        <a:t>60.5</a:t>
                      </a:r>
                    </a:p>
                  </a:txBody>
                  <a:tcPr anchor="ctr"/>
                </a:tc>
                <a:tc>
                  <a:txBody>
                    <a:bodyPr/>
                    <a:lstStyle/>
                    <a:p>
                      <a:pPr algn="r"/>
                      <a:r>
                        <a:rPr lang="en-US" b="1" dirty="0"/>
                        <a:t>63.3</a:t>
                      </a:r>
                    </a:p>
                  </a:txBody>
                  <a:tcPr anchor="ctr"/>
                </a:tc>
                <a:extLst>
                  <a:ext uri="{0D108BD9-81ED-4DB2-BD59-A6C34878D82A}">
                    <a16:rowId xmlns:a16="http://schemas.microsoft.com/office/drawing/2014/main" xmlns="" val="1690162666"/>
                  </a:ext>
                </a:extLst>
              </a:tr>
            </a:tbl>
          </a:graphicData>
        </a:graphic>
      </p:graphicFrame>
      <p:sp>
        <p:nvSpPr>
          <p:cNvPr id="5" name="TextBox 4">
            <a:extLst>
              <a:ext uri="{FF2B5EF4-FFF2-40B4-BE49-F238E27FC236}">
                <a16:creationId xmlns:a16="http://schemas.microsoft.com/office/drawing/2014/main" xmlns="" id="{9174252C-5822-6B4E-A922-B3EE48C4B875}"/>
              </a:ext>
            </a:extLst>
          </p:cNvPr>
          <p:cNvSpPr txBox="1"/>
          <p:nvPr/>
        </p:nvSpPr>
        <p:spPr>
          <a:xfrm>
            <a:off x="1154954" y="6376086"/>
            <a:ext cx="10163835" cy="461665"/>
          </a:xfrm>
          <a:prstGeom prst="rect">
            <a:avLst/>
          </a:prstGeom>
          <a:noFill/>
        </p:spPr>
        <p:txBody>
          <a:bodyPr wrap="square" rtlCol="0">
            <a:spAutoFit/>
          </a:bodyPr>
          <a:lstStyle/>
          <a:p>
            <a:r>
              <a:rPr lang="en-US" sz="800" dirty="0"/>
              <a:t>[1] </a:t>
            </a:r>
            <a:r>
              <a:rPr lang="en-US" sz="800" dirty="0" err="1"/>
              <a:t>Lifu</a:t>
            </a:r>
            <a:r>
              <a:rPr lang="en-US" sz="800" dirty="0"/>
              <a:t> Huang, Heng Ji, </a:t>
            </a:r>
            <a:r>
              <a:rPr lang="en-US" sz="800" dirty="0" err="1"/>
              <a:t>Kyunghyun</a:t>
            </a:r>
            <a:r>
              <a:rPr lang="en-US" sz="800" dirty="0"/>
              <a:t> Cho, </a:t>
            </a:r>
            <a:r>
              <a:rPr lang="en-US" sz="800" dirty="0" err="1"/>
              <a:t>Ido</a:t>
            </a:r>
            <a:r>
              <a:rPr lang="en-US" sz="800" dirty="0"/>
              <a:t> Dagan, Sebastian Riedel, and Clare Voss. 2018. Zero-shot transfer learning for event extraction. In </a:t>
            </a:r>
            <a:r>
              <a:rPr lang="en-US" sz="800" i="1" dirty="0"/>
              <a:t>Proceedings of the 56th Annual Meeting of the Association</a:t>
            </a:r>
            <a:r>
              <a:rPr lang="en-US" sz="800" b="1" dirty="0"/>
              <a:t> </a:t>
            </a:r>
            <a:r>
              <a:rPr lang="en-US" sz="800" i="1" dirty="0"/>
              <a:t>for Computational Linguistics (Volume 1: Long Papers)</a:t>
            </a:r>
            <a:r>
              <a:rPr lang="en-US" sz="800" dirty="0"/>
              <a:t>, pages 2160–2170, Melbourne, Australia. Association for Computational Linguistics. </a:t>
            </a:r>
          </a:p>
          <a:p>
            <a:endParaRPr lang="en-US" sz="800" dirty="0"/>
          </a:p>
        </p:txBody>
      </p:sp>
    </p:spTree>
    <p:extLst>
      <p:ext uri="{BB962C8B-B14F-4D97-AF65-F5344CB8AC3E}">
        <p14:creationId xmlns:p14="http://schemas.microsoft.com/office/powerpoint/2010/main" val="1505148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8D8B77-BC00-8146-99E2-E0241F16121D}"/>
              </a:ext>
            </a:extLst>
          </p:cNvPr>
          <p:cNvSpPr>
            <a:spLocks noGrp="1"/>
          </p:cNvSpPr>
          <p:nvPr>
            <p:ph type="title"/>
          </p:nvPr>
        </p:nvSpPr>
        <p:spPr/>
        <p:txBody>
          <a:bodyPr/>
          <a:lstStyle/>
          <a:p>
            <a:r>
              <a:rPr lang="en-US" dirty="0" smtClean="0"/>
              <a:t>Compared </a:t>
            </a:r>
            <a:r>
              <a:rPr lang="en-US" dirty="0"/>
              <a:t>to Supervised Learning</a:t>
            </a:r>
          </a:p>
        </p:txBody>
      </p:sp>
      <p:sp>
        <p:nvSpPr>
          <p:cNvPr id="6" name="Content Placeholder 5">
            <a:extLst>
              <a:ext uri="{FF2B5EF4-FFF2-40B4-BE49-F238E27FC236}">
                <a16:creationId xmlns:a16="http://schemas.microsoft.com/office/drawing/2014/main" xmlns="" id="{F243492B-6785-B847-906B-8A124DEA47A1}"/>
              </a:ext>
            </a:extLst>
          </p:cNvPr>
          <p:cNvSpPr>
            <a:spLocks noGrp="1"/>
          </p:cNvSpPr>
          <p:nvPr>
            <p:ph sz="half" idx="1"/>
          </p:nvPr>
        </p:nvSpPr>
        <p:spPr>
          <a:xfrm>
            <a:off x="838199" y="1825625"/>
            <a:ext cx="5476875" cy="4351338"/>
          </a:xfrm>
        </p:spPr>
        <p:txBody>
          <a:bodyPr>
            <a:normAutofit fontScale="92500"/>
          </a:bodyPr>
          <a:lstStyle/>
          <a:p>
            <a:r>
              <a:rPr lang="en-US" sz="2600" dirty="0"/>
              <a:t>Compare micro and macro F1 with supervised training with different portion of training data</a:t>
            </a:r>
          </a:p>
          <a:p>
            <a:r>
              <a:rPr lang="en-US" sz="2600" dirty="0"/>
              <a:t>C</a:t>
            </a:r>
            <a:r>
              <a:rPr lang="en-US" sz="2600" dirty="0" smtClean="0"/>
              <a:t>lose </a:t>
            </a:r>
            <a:r>
              <a:rPr lang="en-US" sz="2600" dirty="0"/>
              <a:t>to 20% supervised model in micro </a:t>
            </a:r>
            <a:r>
              <a:rPr lang="en-US" sz="2600" dirty="0" smtClean="0"/>
              <a:t>F1, but </a:t>
            </a:r>
            <a:r>
              <a:rPr lang="en-US" sz="2600" dirty="0"/>
              <a:t>the supervised performance benefits little from additional data</a:t>
            </a:r>
          </a:p>
          <a:p>
            <a:r>
              <a:rPr lang="en-US" sz="2600" dirty="0"/>
              <a:t>M</a:t>
            </a:r>
            <a:r>
              <a:rPr lang="en-US" sz="2600" dirty="0" smtClean="0"/>
              <a:t>icro </a:t>
            </a:r>
            <a:r>
              <a:rPr lang="en-US" sz="2600" dirty="0"/>
              <a:t>F1 score is dominated by frequent event types with many redundant training </a:t>
            </a:r>
            <a:r>
              <a:rPr lang="en-US" sz="2600" dirty="0" smtClean="0"/>
              <a:t>mentions</a:t>
            </a:r>
            <a:endParaRPr lang="en-US" sz="3000" dirty="0"/>
          </a:p>
          <a:p>
            <a:r>
              <a:rPr lang="en-US" sz="2600" dirty="0"/>
              <a:t>Close to 40% training data in macro F1</a:t>
            </a:r>
          </a:p>
        </p:txBody>
      </p:sp>
      <p:pic>
        <p:nvPicPr>
          <p:cNvPr id="11" name="Content Placeholder 10">
            <a:extLst>
              <a:ext uri="{FF2B5EF4-FFF2-40B4-BE49-F238E27FC236}">
                <a16:creationId xmlns:a16="http://schemas.microsoft.com/office/drawing/2014/main" xmlns="" id="{11D05912-07BF-774B-9759-881E3F4B4D3D}"/>
              </a:ext>
            </a:extLst>
          </p:cNvPr>
          <p:cNvPicPr>
            <a:picLocks noGrp="1" noChangeAspect="1"/>
          </p:cNvPicPr>
          <p:nvPr>
            <p:ph sz="half" idx="2"/>
          </p:nvPr>
        </p:nvPicPr>
        <p:blipFill>
          <a:blip r:embed="rId2"/>
          <a:stretch>
            <a:fillRect/>
          </a:stretch>
        </p:blipFill>
        <p:spPr>
          <a:xfrm>
            <a:off x="6172200" y="2057283"/>
            <a:ext cx="5181600" cy="3888021"/>
          </a:xfrm>
        </p:spPr>
      </p:pic>
    </p:spTree>
    <p:extLst>
      <p:ext uri="{BB962C8B-B14F-4D97-AF65-F5344CB8AC3E}">
        <p14:creationId xmlns:p14="http://schemas.microsoft.com/office/powerpoint/2010/main" val="1816591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EF7C07-B2C8-6D4E-8502-AD220D203A1A}"/>
              </a:ext>
            </a:extLst>
          </p:cNvPr>
          <p:cNvSpPr>
            <a:spLocks noGrp="1"/>
          </p:cNvSpPr>
          <p:nvPr>
            <p:ph type="title"/>
          </p:nvPr>
        </p:nvSpPr>
        <p:spPr/>
        <p:txBody>
          <a:bodyPr/>
          <a:lstStyle/>
          <a:p>
            <a:r>
              <a:rPr lang="en-US" dirty="0"/>
              <a:t>Experiments: Sentence-level Detection</a:t>
            </a:r>
          </a:p>
        </p:txBody>
      </p:sp>
      <p:sp>
        <p:nvSpPr>
          <p:cNvPr id="3" name="Content Placeholder 2">
            <a:extLst>
              <a:ext uri="{FF2B5EF4-FFF2-40B4-BE49-F238E27FC236}">
                <a16:creationId xmlns:a16="http://schemas.microsoft.com/office/drawing/2014/main" xmlns="" id="{98585A23-6278-E449-9C33-E21E9BED809F}"/>
              </a:ext>
            </a:extLst>
          </p:cNvPr>
          <p:cNvSpPr>
            <a:spLocks noGrp="1"/>
          </p:cNvSpPr>
          <p:nvPr>
            <p:ph idx="1"/>
          </p:nvPr>
        </p:nvSpPr>
        <p:spPr>
          <a:xfrm>
            <a:off x="1154954" y="5535826"/>
            <a:ext cx="8825659" cy="483973"/>
          </a:xfrm>
        </p:spPr>
        <p:txBody>
          <a:bodyPr/>
          <a:lstStyle/>
          <a:p>
            <a:r>
              <a:rPr lang="en-US" sz="1100" dirty="0"/>
              <a:t>[1] Rui Feng, </a:t>
            </a:r>
            <a:r>
              <a:rPr lang="en-US" sz="1100" dirty="0" err="1"/>
              <a:t>Jie</a:t>
            </a:r>
            <a:r>
              <a:rPr lang="en-US" sz="1100" dirty="0"/>
              <a:t> Yuan, and Chao Zhang. 2020. Probing and fine-tuning reading comprehension models for few-shot event extraction. </a:t>
            </a:r>
            <a:r>
              <a:rPr lang="en-US" sz="1100" i="1" dirty="0" err="1"/>
              <a:t>arXiv</a:t>
            </a:r>
            <a:r>
              <a:rPr lang="en-US" sz="1100" i="1" dirty="0"/>
              <a:t> preprint arXiv:2010.11325</a:t>
            </a:r>
            <a:r>
              <a:rPr lang="en-US" sz="1100" dirty="0"/>
              <a:t>. </a:t>
            </a:r>
          </a:p>
          <a:p>
            <a:pPr marL="0" indent="0">
              <a:buNone/>
            </a:pPr>
            <a:endParaRPr lang="en-US" dirty="0"/>
          </a:p>
        </p:txBody>
      </p:sp>
      <p:graphicFrame>
        <p:nvGraphicFramePr>
          <p:cNvPr id="4" name="Table 4">
            <a:extLst>
              <a:ext uri="{FF2B5EF4-FFF2-40B4-BE49-F238E27FC236}">
                <a16:creationId xmlns:a16="http://schemas.microsoft.com/office/drawing/2014/main" xmlns="" id="{F6578DF5-459D-ED4E-AC74-A7036C1A448C}"/>
              </a:ext>
            </a:extLst>
          </p:cNvPr>
          <p:cNvGraphicFramePr>
            <a:graphicFrameLocks noGrp="1"/>
          </p:cNvGraphicFramePr>
          <p:nvPr>
            <p:extLst/>
          </p:nvPr>
        </p:nvGraphicFramePr>
        <p:xfrm>
          <a:off x="3060840" y="2871577"/>
          <a:ext cx="6070320" cy="1483360"/>
        </p:xfrm>
        <a:graphic>
          <a:graphicData uri="http://schemas.openxmlformats.org/drawingml/2006/table">
            <a:tbl>
              <a:tblPr firstRow="1" bandRow="1">
                <a:tableStyleId>{5C22544A-7EE6-4342-B048-85BDC9FD1C3A}</a:tableStyleId>
              </a:tblPr>
              <a:tblGrid>
                <a:gridCol w="1517580">
                  <a:extLst>
                    <a:ext uri="{9D8B030D-6E8A-4147-A177-3AD203B41FA5}">
                      <a16:colId xmlns:a16="http://schemas.microsoft.com/office/drawing/2014/main" xmlns="" val="91519115"/>
                    </a:ext>
                  </a:extLst>
                </a:gridCol>
                <a:gridCol w="1517580">
                  <a:extLst>
                    <a:ext uri="{9D8B030D-6E8A-4147-A177-3AD203B41FA5}">
                      <a16:colId xmlns:a16="http://schemas.microsoft.com/office/drawing/2014/main" xmlns="" val="1363760449"/>
                    </a:ext>
                  </a:extLst>
                </a:gridCol>
                <a:gridCol w="1517580">
                  <a:extLst>
                    <a:ext uri="{9D8B030D-6E8A-4147-A177-3AD203B41FA5}">
                      <a16:colId xmlns:a16="http://schemas.microsoft.com/office/drawing/2014/main" xmlns="" val="2709807648"/>
                    </a:ext>
                  </a:extLst>
                </a:gridCol>
                <a:gridCol w="1517580">
                  <a:extLst>
                    <a:ext uri="{9D8B030D-6E8A-4147-A177-3AD203B41FA5}">
                      <a16:colId xmlns:a16="http://schemas.microsoft.com/office/drawing/2014/main" xmlns="" val="3978644918"/>
                    </a:ext>
                  </a:extLst>
                </a:gridCol>
              </a:tblGrid>
              <a:tr h="370840">
                <a:tc>
                  <a:txBody>
                    <a:bodyPr/>
                    <a:lstStyle/>
                    <a:p>
                      <a:endParaRPr lang="en-US" dirty="0"/>
                    </a:p>
                  </a:txBody>
                  <a:tcPr/>
                </a:tc>
                <a:tc>
                  <a:txBody>
                    <a:bodyPr/>
                    <a:lstStyle/>
                    <a:p>
                      <a:pPr algn="ctr"/>
                      <a:r>
                        <a:rPr lang="en-US" dirty="0"/>
                        <a:t>Precision</a:t>
                      </a:r>
                    </a:p>
                  </a:txBody>
                  <a:tcPr anchor="ctr"/>
                </a:tc>
                <a:tc>
                  <a:txBody>
                    <a:bodyPr/>
                    <a:lstStyle/>
                    <a:p>
                      <a:pPr algn="ctr"/>
                      <a:r>
                        <a:rPr lang="en-US" dirty="0"/>
                        <a:t>Recall</a:t>
                      </a:r>
                    </a:p>
                  </a:txBody>
                  <a:tcPr anchor="ctr"/>
                </a:tc>
                <a:tc>
                  <a:txBody>
                    <a:bodyPr/>
                    <a:lstStyle/>
                    <a:p>
                      <a:pPr algn="ctr"/>
                      <a:r>
                        <a:rPr lang="en-US" dirty="0"/>
                        <a:t>F1</a:t>
                      </a:r>
                    </a:p>
                  </a:txBody>
                  <a:tcPr anchor="ctr"/>
                </a:tc>
                <a:extLst>
                  <a:ext uri="{0D108BD9-81ED-4DB2-BD59-A6C34878D82A}">
                    <a16:rowId xmlns:a16="http://schemas.microsoft.com/office/drawing/2014/main" xmlns="" val="1910984442"/>
                  </a:ext>
                </a:extLst>
              </a:tr>
              <a:tr h="370840">
                <a:tc>
                  <a:txBody>
                    <a:bodyPr/>
                    <a:lstStyle/>
                    <a:p>
                      <a:r>
                        <a:rPr lang="en-US" dirty="0"/>
                        <a:t>9-shot[1]</a:t>
                      </a:r>
                    </a:p>
                  </a:txBody>
                  <a:tcPr/>
                </a:tc>
                <a:tc>
                  <a:txBody>
                    <a:bodyPr/>
                    <a:lstStyle/>
                    <a:p>
                      <a:pPr algn="r"/>
                      <a:r>
                        <a:rPr lang="en-US" dirty="0"/>
                        <a:t>54.5</a:t>
                      </a:r>
                    </a:p>
                  </a:txBody>
                  <a:tcPr anchor="ctr"/>
                </a:tc>
                <a:tc>
                  <a:txBody>
                    <a:bodyPr/>
                    <a:lstStyle/>
                    <a:p>
                      <a:pPr algn="r"/>
                      <a:r>
                        <a:rPr lang="en-US" dirty="0"/>
                        <a:t>57.0</a:t>
                      </a:r>
                    </a:p>
                  </a:txBody>
                  <a:tcPr anchor="ctr"/>
                </a:tc>
                <a:tc>
                  <a:txBody>
                    <a:bodyPr/>
                    <a:lstStyle/>
                    <a:p>
                      <a:pPr algn="r"/>
                      <a:r>
                        <a:rPr lang="en-US" dirty="0"/>
                        <a:t>61.8</a:t>
                      </a:r>
                    </a:p>
                  </a:txBody>
                  <a:tcPr anchor="ctr"/>
                </a:tc>
                <a:extLst>
                  <a:ext uri="{0D108BD9-81ED-4DB2-BD59-A6C34878D82A}">
                    <a16:rowId xmlns:a16="http://schemas.microsoft.com/office/drawing/2014/main" xmlns="" val="3829263174"/>
                  </a:ext>
                </a:extLst>
              </a:tr>
              <a:tr h="370840">
                <a:tc>
                  <a:txBody>
                    <a:bodyPr/>
                    <a:lstStyle/>
                    <a:p>
                      <a:r>
                        <a:rPr lang="en-US" dirty="0"/>
                        <a:t>Example Only</a:t>
                      </a:r>
                    </a:p>
                  </a:txBody>
                  <a:tcPr/>
                </a:tc>
                <a:tc>
                  <a:txBody>
                    <a:bodyPr/>
                    <a:lstStyle/>
                    <a:p>
                      <a:pPr algn="r"/>
                      <a:r>
                        <a:rPr lang="en-US" dirty="0"/>
                        <a:t>66.4</a:t>
                      </a:r>
                    </a:p>
                  </a:txBody>
                  <a:tcPr anchor="ctr"/>
                </a:tc>
                <a:tc>
                  <a:txBody>
                    <a:bodyPr/>
                    <a:lstStyle/>
                    <a:p>
                      <a:pPr algn="r"/>
                      <a:r>
                        <a:rPr lang="en-US" dirty="0"/>
                        <a:t>68.0</a:t>
                      </a:r>
                    </a:p>
                  </a:txBody>
                  <a:tcPr anchor="ctr"/>
                </a:tc>
                <a:tc>
                  <a:txBody>
                    <a:bodyPr/>
                    <a:lstStyle/>
                    <a:p>
                      <a:pPr algn="r"/>
                      <a:r>
                        <a:rPr lang="en-US" dirty="0"/>
                        <a:t>66.9</a:t>
                      </a:r>
                    </a:p>
                  </a:txBody>
                  <a:tcPr anchor="ctr"/>
                </a:tc>
                <a:extLst>
                  <a:ext uri="{0D108BD9-81ED-4DB2-BD59-A6C34878D82A}">
                    <a16:rowId xmlns:a16="http://schemas.microsoft.com/office/drawing/2014/main" xmlns="" val="1245520576"/>
                  </a:ext>
                </a:extLst>
              </a:tr>
              <a:tr h="370840">
                <a:tc>
                  <a:txBody>
                    <a:bodyPr/>
                    <a:lstStyle/>
                    <a:p>
                      <a:r>
                        <a:rPr lang="en-US" dirty="0"/>
                        <a:t>Ours</a:t>
                      </a:r>
                    </a:p>
                  </a:txBody>
                  <a:tcPr/>
                </a:tc>
                <a:tc>
                  <a:txBody>
                    <a:bodyPr/>
                    <a:lstStyle/>
                    <a:p>
                      <a:pPr algn="r"/>
                      <a:r>
                        <a:rPr lang="en-US" dirty="0"/>
                        <a:t>66.2</a:t>
                      </a:r>
                    </a:p>
                  </a:txBody>
                  <a:tcPr anchor="ctr"/>
                </a:tc>
                <a:tc>
                  <a:txBody>
                    <a:bodyPr/>
                    <a:lstStyle/>
                    <a:p>
                      <a:pPr algn="r"/>
                      <a:r>
                        <a:rPr lang="en-US" dirty="0"/>
                        <a:t>74.2</a:t>
                      </a:r>
                    </a:p>
                  </a:txBody>
                  <a:tcPr anchor="ctr"/>
                </a:tc>
                <a:tc>
                  <a:txBody>
                    <a:bodyPr/>
                    <a:lstStyle/>
                    <a:p>
                      <a:pPr algn="r"/>
                      <a:r>
                        <a:rPr lang="en-US" b="1" dirty="0"/>
                        <a:t>69.9</a:t>
                      </a:r>
                    </a:p>
                  </a:txBody>
                  <a:tcPr anchor="ctr"/>
                </a:tc>
                <a:extLst>
                  <a:ext uri="{0D108BD9-81ED-4DB2-BD59-A6C34878D82A}">
                    <a16:rowId xmlns:a16="http://schemas.microsoft.com/office/drawing/2014/main" xmlns="" val="1690162666"/>
                  </a:ext>
                </a:extLst>
              </a:tr>
            </a:tbl>
          </a:graphicData>
        </a:graphic>
      </p:graphicFrame>
      <p:sp>
        <p:nvSpPr>
          <p:cNvPr id="5" name="TextBox 4">
            <a:extLst>
              <a:ext uri="{FF2B5EF4-FFF2-40B4-BE49-F238E27FC236}">
                <a16:creationId xmlns:a16="http://schemas.microsoft.com/office/drawing/2014/main" xmlns="" id="{E7DBF39A-C573-7D4D-940C-54CF1D569784}"/>
              </a:ext>
            </a:extLst>
          </p:cNvPr>
          <p:cNvSpPr txBox="1"/>
          <p:nvPr/>
        </p:nvSpPr>
        <p:spPr>
          <a:xfrm>
            <a:off x="3155550" y="4573535"/>
            <a:ext cx="7472191" cy="369332"/>
          </a:xfrm>
          <a:prstGeom prst="rect">
            <a:avLst/>
          </a:prstGeom>
          <a:noFill/>
        </p:spPr>
        <p:txBody>
          <a:bodyPr wrap="square" rtlCol="0">
            <a:spAutoFit/>
          </a:bodyPr>
          <a:lstStyle/>
          <a:p>
            <a:r>
              <a:rPr lang="en-US" dirty="0"/>
              <a:t>Our example data contains 7.3 mentions (shots) per event type</a:t>
            </a:r>
          </a:p>
        </p:txBody>
      </p:sp>
    </p:spTree>
    <p:extLst>
      <p:ext uri="{BB962C8B-B14F-4D97-AF65-F5344CB8AC3E}">
        <p14:creationId xmlns:p14="http://schemas.microsoft.com/office/powerpoint/2010/main" val="681137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D131F2A0-0B2F-CA40-9891-7088CCEB9E80}"/>
              </a:ext>
            </a:extLst>
          </p:cNvPr>
          <p:cNvSpPr>
            <a:spLocks noGrp="1"/>
          </p:cNvSpPr>
          <p:nvPr>
            <p:ph type="title"/>
          </p:nvPr>
        </p:nvSpPr>
        <p:spPr/>
        <p:txBody>
          <a:bodyPr/>
          <a:lstStyle/>
          <a:p>
            <a:r>
              <a:rPr lang="en-US" dirty="0"/>
              <a:t>Example-Gradient-based Denoising</a:t>
            </a:r>
          </a:p>
        </p:txBody>
      </p:sp>
      <p:sp>
        <p:nvSpPr>
          <p:cNvPr id="5" name="Content Placeholder 4">
            <a:extLst>
              <a:ext uri="{FF2B5EF4-FFF2-40B4-BE49-F238E27FC236}">
                <a16:creationId xmlns:a16="http://schemas.microsoft.com/office/drawing/2014/main" xmlns="" id="{29AE6AE9-9E21-6A45-9643-5D1AF7077486}"/>
              </a:ext>
            </a:extLst>
          </p:cNvPr>
          <p:cNvSpPr>
            <a:spLocks noGrp="1"/>
          </p:cNvSpPr>
          <p:nvPr>
            <p:ph sz="half" idx="1"/>
          </p:nvPr>
        </p:nvSpPr>
        <p:spPr/>
        <p:txBody>
          <a:bodyPr/>
          <a:lstStyle/>
          <a:p>
            <a:r>
              <a:rPr lang="en-US" dirty="0"/>
              <a:t>Weak supervision </a:t>
            </a:r>
            <a:r>
              <a:rPr lang="en-US" dirty="0" smtClean="0"/>
              <a:t>annotations </a:t>
            </a:r>
            <a:r>
              <a:rPr lang="en-US" dirty="0"/>
              <a:t>have inconsistent gradients with example mentions</a:t>
            </a:r>
          </a:p>
          <a:p>
            <a:r>
              <a:rPr lang="en-US" dirty="0"/>
              <a:t>Denoising framework can identify both false positive and false negative errors</a:t>
            </a:r>
          </a:p>
        </p:txBody>
      </p:sp>
      <p:graphicFrame>
        <p:nvGraphicFramePr>
          <p:cNvPr id="7" name="Table 4">
            <a:extLst>
              <a:ext uri="{FF2B5EF4-FFF2-40B4-BE49-F238E27FC236}">
                <a16:creationId xmlns:a16="http://schemas.microsoft.com/office/drawing/2014/main" xmlns="" id="{3539CBDC-7A23-8C44-8111-5E6835247108}"/>
              </a:ext>
            </a:extLst>
          </p:cNvPr>
          <p:cNvGraphicFramePr>
            <a:graphicFrameLocks noGrp="1"/>
          </p:cNvGraphicFramePr>
          <p:nvPr>
            <p:ph sz="half" idx="2"/>
            <p:extLst>
              <p:ext uri="{D42A27DB-BD31-4B8C-83A1-F6EECF244321}">
                <p14:modId xmlns:p14="http://schemas.microsoft.com/office/powerpoint/2010/main" val="1249310602"/>
              </p:ext>
            </p:extLst>
          </p:nvPr>
        </p:nvGraphicFramePr>
        <p:xfrm>
          <a:off x="6172202" y="1825625"/>
          <a:ext cx="5257800" cy="3574473"/>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xmlns="" val="4237033048"/>
                    </a:ext>
                  </a:extLst>
                </a:gridCol>
              </a:tblGrid>
              <a:tr h="657271">
                <a:tc>
                  <a:txBody>
                    <a:bodyPr/>
                    <a:lstStyle/>
                    <a:p>
                      <a:r>
                        <a:rPr lang="en-US" dirty="0"/>
                        <a:t>Rejected Weakly Supervised Example</a:t>
                      </a:r>
                    </a:p>
                  </a:txBody>
                  <a:tcPr marL="108958" marR="108958"/>
                </a:tc>
                <a:extLst>
                  <a:ext uri="{0D108BD9-81ED-4DB2-BD59-A6C34878D82A}">
                    <a16:rowId xmlns:a16="http://schemas.microsoft.com/office/drawing/2014/main" xmlns="" val="1833900298"/>
                  </a:ext>
                </a:extLst>
              </a:tr>
              <a:tr h="1458601">
                <a:tc>
                  <a:txBody>
                    <a:bodyPr/>
                    <a:lstStyle/>
                    <a:p>
                      <a:pPr algn="just"/>
                      <a:r>
                        <a:rPr lang="en-US" sz="1600" b="0" i="0" u="none" strike="noStrike" kern="1200" dirty="0">
                          <a:solidFill>
                            <a:schemeClr val="dk1"/>
                          </a:solidFill>
                          <a:effectLst/>
                          <a:latin typeface="+mn-lt"/>
                          <a:ea typeface="+mn-ea"/>
                          <a:cs typeface="+mn-cs"/>
                        </a:rPr>
                        <a:t>This is not even a minute fraction of the sum of </a:t>
                      </a:r>
                      <a:r>
                        <a:rPr lang="en-US" sz="1600" b="1" i="0" u="none" strike="noStrike" kern="1200" dirty="0">
                          <a:solidFill>
                            <a:schemeClr val="dk1"/>
                          </a:solidFill>
                          <a:effectLst/>
                          <a:latin typeface="+mn-lt"/>
                          <a:ea typeface="+mn-ea"/>
                          <a:cs typeface="+mn-cs"/>
                        </a:rPr>
                        <a:t>money</a:t>
                      </a:r>
                      <a:r>
                        <a:rPr lang="en-US" sz="1600" b="0" i="0" u="none" strike="noStrike" kern="1200" dirty="0">
                          <a:solidFill>
                            <a:schemeClr val="dk1"/>
                          </a:solidFill>
                          <a:effectLst/>
                          <a:latin typeface="Courier" pitchFamily="2" charset="0"/>
                          <a:ea typeface="+mn-ea"/>
                          <a:cs typeface="+mn-cs"/>
                        </a:rPr>
                        <a:t>[Transfer-Money] </a:t>
                      </a:r>
                      <a:r>
                        <a:rPr lang="en-US" sz="1600" b="0" i="0" u="none" strike="noStrike" kern="1200" dirty="0">
                          <a:solidFill>
                            <a:schemeClr val="dk1"/>
                          </a:solidFill>
                          <a:effectLst/>
                          <a:latin typeface="+mn-lt"/>
                          <a:ea typeface="+mn-ea"/>
                          <a:cs typeface="+mn-cs"/>
                        </a:rPr>
                        <a:t>that they ( or Enron ) actually invested in the project (incorrect trigger)</a:t>
                      </a:r>
                      <a:endParaRPr lang="en-US" sz="1600" dirty="0"/>
                    </a:p>
                  </a:txBody>
                  <a:tcPr marL="108958" marR="108958"/>
                </a:tc>
                <a:extLst>
                  <a:ext uri="{0D108BD9-81ED-4DB2-BD59-A6C34878D82A}">
                    <a16:rowId xmlns:a16="http://schemas.microsoft.com/office/drawing/2014/main" xmlns="" val="3592443539"/>
                  </a:ext>
                </a:extLst>
              </a:tr>
              <a:tr h="1458601">
                <a:tc>
                  <a:txBody>
                    <a:bodyPr/>
                    <a:lstStyle/>
                    <a:p>
                      <a:pPr algn="just"/>
                      <a:r>
                        <a:rPr lang="en-US" sz="1600" b="0" i="0" u="none" strike="noStrike" kern="1200" dirty="0">
                          <a:solidFill>
                            <a:schemeClr val="dk1"/>
                          </a:solidFill>
                          <a:effectLst/>
                          <a:latin typeface="+mn-lt"/>
                          <a:ea typeface="+mn-ea"/>
                          <a:cs typeface="+mn-cs"/>
                        </a:rPr>
                        <a:t>The one that I am most interested in comparing to similar policies at other schools concerns our ability to </a:t>
                      </a:r>
                      <a:r>
                        <a:rPr lang="en-US" sz="1600" b="0" i="1" u="none" strike="noStrike" kern="1200" dirty="0" smtClean="0">
                          <a:solidFill>
                            <a:schemeClr val="dk1"/>
                          </a:solidFill>
                          <a:effectLst/>
                          <a:latin typeface="+mn-lt"/>
                          <a:ea typeface="+mn-ea"/>
                          <a:cs typeface="+mn-cs"/>
                        </a:rPr>
                        <a:t>travel </a:t>
                      </a:r>
                      <a:r>
                        <a:rPr lang="en-US" sz="1600" b="0" i="0" u="none" strike="noStrike" kern="1200" dirty="0" smtClean="0">
                          <a:solidFill>
                            <a:schemeClr val="dk1"/>
                          </a:solidFill>
                          <a:effectLst/>
                          <a:latin typeface="+mn-lt"/>
                          <a:ea typeface="+mn-ea"/>
                          <a:cs typeface="+mn-cs"/>
                        </a:rPr>
                        <a:t>[</a:t>
                      </a:r>
                      <a:r>
                        <a:rPr lang="en-US" sz="1600" b="0" i="0" u="none" strike="noStrike" kern="1200" dirty="0">
                          <a:solidFill>
                            <a:schemeClr val="dk1"/>
                          </a:solidFill>
                          <a:effectLst/>
                          <a:latin typeface="+mn-lt"/>
                          <a:ea typeface="+mn-ea"/>
                          <a:cs typeface="+mn-cs"/>
                        </a:rPr>
                        <a:t>Transport]. (trigger missed by weak supervision)</a:t>
                      </a:r>
                    </a:p>
                  </a:txBody>
                  <a:tcPr marL="108958" marR="108958"/>
                </a:tc>
                <a:extLst>
                  <a:ext uri="{0D108BD9-81ED-4DB2-BD59-A6C34878D82A}">
                    <a16:rowId xmlns:a16="http://schemas.microsoft.com/office/drawing/2014/main" xmlns="" val="3197381112"/>
                  </a:ext>
                </a:extLst>
              </a:tr>
            </a:tbl>
          </a:graphicData>
        </a:graphic>
      </p:graphicFrame>
    </p:spTree>
    <p:extLst>
      <p:ext uri="{BB962C8B-B14F-4D97-AF65-F5344CB8AC3E}">
        <p14:creationId xmlns:p14="http://schemas.microsoft.com/office/powerpoint/2010/main" val="1796342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6326" y="0"/>
            <a:ext cx="12119348" cy="6858000"/>
          </a:xfrm>
          <a:prstGeom prst="rect">
            <a:avLst/>
          </a:prstGeom>
        </p:spPr>
      </p:pic>
    </p:spTree>
    <p:extLst>
      <p:ext uri="{BB962C8B-B14F-4D97-AF65-F5344CB8AC3E}">
        <p14:creationId xmlns:p14="http://schemas.microsoft.com/office/powerpoint/2010/main" val="8743450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415A1A-E6C9-B04E-A9EE-81E83DA485BC}"/>
              </a:ext>
            </a:extLst>
          </p:cNvPr>
          <p:cNvSpPr>
            <a:spLocks noGrp="1"/>
          </p:cNvSpPr>
          <p:nvPr>
            <p:ph type="title"/>
          </p:nvPr>
        </p:nvSpPr>
        <p:spPr/>
        <p:txBody>
          <a:bodyPr>
            <a:normAutofit fontScale="90000"/>
          </a:bodyPr>
          <a:lstStyle/>
          <a:p>
            <a:r>
              <a:rPr lang="en-US" dirty="0" smtClean="0"/>
              <a:t>However, these methods are still limited to a pre-</a:t>
            </a:r>
            <a:r>
              <a:rPr lang="en-US" dirty="0" err="1" smtClean="0"/>
              <a:t>defiend</a:t>
            </a:r>
            <a:r>
              <a:rPr lang="en-US" dirty="0" smtClean="0"/>
              <a:t> ontology</a:t>
            </a:r>
            <a:endParaRPr lang="en-US" dirty="0"/>
          </a:p>
        </p:txBody>
      </p:sp>
      <p:sp>
        <p:nvSpPr>
          <p:cNvPr id="3" name="Content Placeholder 2">
            <a:extLst>
              <a:ext uri="{FF2B5EF4-FFF2-40B4-BE49-F238E27FC236}">
                <a16:creationId xmlns:a16="http://schemas.microsoft.com/office/drawing/2014/main" xmlns="" id="{D6C64E22-502C-3142-BD92-0C8F95AC3B22}"/>
              </a:ext>
            </a:extLst>
          </p:cNvPr>
          <p:cNvSpPr>
            <a:spLocks noGrp="1"/>
          </p:cNvSpPr>
          <p:nvPr>
            <p:ph idx="1"/>
          </p:nvPr>
        </p:nvSpPr>
        <p:spPr/>
        <p:txBody>
          <a:bodyPr/>
          <a:lstStyle/>
          <a:p>
            <a:r>
              <a:rPr lang="en-US" dirty="0" smtClean="0"/>
              <a:t>More </a:t>
            </a:r>
            <a:r>
              <a:rPr lang="en-US" dirty="0"/>
              <a:t>structured </a:t>
            </a:r>
            <a:r>
              <a:rPr lang="en-US" dirty="0" smtClean="0"/>
              <a:t>output </a:t>
            </a:r>
            <a:r>
              <a:rPr lang="en-US" dirty="0"/>
              <a:t>and better performance compared with open-domain IE</a:t>
            </a:r>
          </a:p>
          <a:p>
            <a:r>
              <a:rPr lang="en-US" dirty="0"/>
              <a:t>L</a:t>
            </a:r>
            <a:r>
              <a:rPr lang="en-US" dirty="0" smtClean="0"/>
              <a:t>imited</a:t>
            </a:r>
            <a:r>
              <a:rPr lang="zh-CN" altLang="en-US" dirty="0" smtClean="0"/>
              <a:t> </a:t>
            </a:r>
            <a:r>
              <a:rPr lang="en-US" altLang="zh-CN" dirty="0"/>
              <a:t>to</a:t>
            </a:r>
            <a:r>
              <a:rPr lang="zh-CN" altLang="en-US" dirty="0"/>
              <a:t> </a:t>
            </a:r>
            <a:r>
              <a:rPr lang="en-US" dirty="0"/>
              <a:t>ontology types: </a:t>
            </a:r>
            <a:r>
              <a:rPr lang="en-US" dirty="0" smtClean="0"/>
              <a:t>frequently need </a:t>
            </a:r>
            <a:r>
              <a:rPr lang="en-US" dirty="0"/>
              <a:t>to </a:t>
            </a:r>
            <a:r>
              <a:rPr lang="en-US" dirty="0" smtClean="0"/>
              <a:t>learn </a:t>
            </a:r>
            <a:r>
              <a:rPr lang="en-US" dirty="0"/>
              <a:t>a new model for emergent new types, new</a:t>
            </a:r>
            <a:r>
              <a:rPr lang="zh-CN" altLang="en-US" dirty="0"/>
              <a:t> </a:t>
            </a:r>
            <a:r>
              <a:rPr lang="en-US" dirty="0"/>
              <a:t>fine-grained </a:t>
            </a:r>
            <a:r>
              <a:rPr lang="en-US" dirty="0" err="1" smtClean="0"/>
              <a:t>substypes</a:t>
            </a:r>
            <a:r>
              <a:rPr lang="en-US" dirty="0"/>
              <a:t> </a:t>
            </a:r>
            <a:r>
              <a:rPr lang="en-US" dirty="0" smtClean="0"/>
              <a:t>from scratch</a:t>
            </a:r>
            <a:endParaRPr lang="en-US" dirty="0"/>
          </a:p>
        </p:txBody>
      </p:sp>
      <p:sp>
        <p:nvSpPr>
          <p:cNvPr id="80" name="TextBox 79">
            <a:extLst>
              <a:ext uri="{FF2B5EF4-FFF2-40B4-BE49-F238E27FC236}">
                <a16:creationId xmlns:a16="http://schemas.microsoft.com/office/drawing/2014/main" xmlns="" id="{BFD1FE21-C35A-6145-9B52-BD57972A868A}"/>
              </a:ext>
            </a:extLst>
          </p:cNvPr>
          <p:cNvSpPr txBox="1"/>
          <p:nvPr/>
        </p:nvSpPr>
        <p:spPr>
          <a:xfrm>
            <a:off x="838200" y="4960350"/>
            <a:ext cx="10515600" cy="369332"/>
          </a:xfrm>
          <a:prstGeom prst="rect">
            <a:avLst/>
          </a:prstGeom>
          <a:noFill/>
        </p:spPr>
        <p:txBody>
          <a:bodyPr wrap="square" rtlCol="0">
            <a:spAutoFit/>
          </a:bodyPr>
          <a:lstStyle/>
          <a:p>
            <a:pPr algn="ctr"/>
            <a:r>
              <a:rPr lang="en-US" dirty="0">
                <a:solidFill>
                  <a:srgbClr val="000000"/>
                </a:solidFill>
                <a:ea typeface="Calibri"/>
                <a:cs typeface="Calibri"/>
                <a:sym typeface="Calibri"/>
              </a:rPr>
              <a:t>In Baghdad, a cameraman </a:t>
            </a:r>
            <a:r>
              <a:rPr lang="en-US" b="1" dirty="0">
                <a:solidFill>
                  <a:srgbClr val="FF6600"/>
                </a:solidFill>
                <a:ea typeface="Calibri"/>
                <a:cs typeface="Calibri"/>
                <a:sym typeface="Calibri"/>
              </a:rPr>
              <a:t>died</a:t>
            </a:r>
            <a:r>
              <a:rPr lang="en-US" dirty="0">
                <a:solidFill>
                  <a:srgbClr val="FF6600"/>
                </a:solidFill>
                <a:ea typeface="Calibri"/>
                <a:cs typeface="Calibri"/>
                <a:sym typeface="Calibri"/>
              </a:rPr>
              <a:t> </a:t>
            </a:r>
            <a:r>
              <a:rPr lang="en-US" dirty="0">
                <a:solidFill>
                  <a:srgbClr val="000000"/>
                </a:solidFill>
                <a:ea typeface="Calibri"/>
                <a:cs typeface="Calibri"/>
                <a:sym typeface="Calibri"/>
              </a:rPr>
              <a:t>when a combat tank </a:t>
            </a:r>
            <a:r>
              <a:rPr lang="en-US" b="1" dirty="0">
                <a:solidFill>
                  <a:srgbClr val="990033"/>
                </a:solidFill>
                <a:ea typeface="Calibri"/>
                <a:cs typeface="Calibri"/>
                <a:sym typeface="Calibri"/>
              </a:rPr>
              <a:t>fired</a:t>
            </a:r>
            <a:r>
              <a:rPr lang="en-US" dirty="0">
                <a:solidFill>
                  <a:srgbClr val="000000"/>
                </a:solidFill>
                <a:ea typeface="Calibri"/>
                <a:cs typeface="Calibri"/>
                <a:sym typeface="Calibri"/>
              </a:rPr>
              <a:t> on the Palestine Hotel. </a:t>
            </a:r>
            <a:endParaRPr lang="en-US" dirty="0"/>
          </a:p>
        </p:txBody>
      </p:sp>
      <p:sp>
        <p:nvSpPr>
          <p:cNvPr id="81" name="Rounded Rectangle 80">
            <a:extLst>
              <a:ext uri="{FF2B5EF4-FFF2-40B4-BE49-F238E27FC236}">
                <a16:creationId xmlns:a16="http://schemas.microsoft.com/office/drawing/2014/main" xmlns="" id="{24074EDB-A943-DC4A-8F03-AAA23721A613}"/>
              </a:ext>
            </a:extLst>
          </p:cNvPr>
          <p:cNvSpPr/>
          <p:nvPr/>
        </p:nvSpPr>
        <p:spPr>
          <a:xfrm>
            <a:off x="5599355" y="3429000"/>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Event</a:t>
            </a:r>
          </a:p>
        </p:txBody>
      </p:sp>
      <p:sp>
        <p:nvSpPr>
          <p:cNvPr id="82" name="Rounded Rectangle 81">
            <a:extLst>
              <a:ext uri="{FF2B5EF4-FFF2-40B4-BE49-F238E27FC236}">
                <a16:creationId xmlns:a16="http://schemas.microsoft.com/office/drawing/2014/main" xmlns="" id="{9A2D5EF5-5F49-1247-B2D8-5FD9F3D955F3}"/>
              </a:ext>
            </a:extLst>
          </p:cNvPr>
          <p:cNvSpPr/>
          <p:nvPr/>
        </p:nvSpPr>
        <p:spPr>
          <a:xfrm>
            <a:off x="4654475" y="3886499"/>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Life</a:t>
            </a:r>
          </a:p>
        </p:txBody>
      </p:sp>
      <p:sp>
        <p:nvSpPr>
          <p:cNvPr id="83" name="Rounded Rectangle 82">
            <a:extLst>
              <a:ext uri="{FF2B5EF4-FFF2-40B4-BE49-F238E27FC236}">
                <a16:creationId xmlns:a16="http://schemas.microsoft.com/office/drawing/2014/main" xmlns="" id="{6A3292AB-2AF0-4646-A0C3-50B33EE91088}"/>
              </a:ext>
            </a:extLst>
          </p:cNvPr>
          <p:cNvSpPr/>
          <p:nvPr/>
        </p:nvSpPr>
        <p:spPr>
          <a:xfrm>
            <a:off x="6730703" y="3886499"/>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Conflict</a:t>
            </a:r>
          </a:p>
        </p:txBody>
      </p:sp>
      <p:sp>
        <p:nvSpPr>
          <p:cNvPr id="84" name="Rounded Rectangle 83">
            <a:extLst>
              <a:ext uri="{FF2B5EF4-FFF2-40B4-BE49-F238E27FC236}">
                <a16:creationId xmlns:a16="http://schemas.microsoft.com/office/drawing/2014/main" xmlns="" id="{9AC7F2A6-BC09-3547-840C-7659D3FC8D36}"/>
              </a:ext>
            </a:extLst>
          </p:cNvPr>
          <p:cNvSpPr/>
          <p:nvPr/>
        </p:nvSpPr>
        <p:spPr>
          <a:xfrm>
            <a:off x="4019774" y="4343998"/>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Life.Die</a:t>
            </a:r>
            <a:endParaRPr lang="en-US" dirty="0"/>
          </a:p>
        </p:txBody>
      </p:sp>
      <p:sp>
        <p:nvSpPr>
          <p:cNvPr id="85" name="Rounded Rectangle 84">
            <a:extLst>
              <a:ext uri="{FF2B5EF4-FFF2-40B4-BE49-F238E27FC236}">
                <a16:creationId xmlns:a16="http://schemas.microsoft.com/office/drawing/2014/main" xmlns="" id="{80BF31BE-C531-C74C-BD2A-1D2AE27359E0}"/>
              </a:ext>
            </a:extLst>
          </p:cNvPr>
          <p:cNvSpPr/>
          <p:nvPr/>
        </p:nvSpPr>
        <p:spPr>
          <a:xfrm>
            <a:off x="7365403" y="4343998"/>
            <a:ext cx="1568821"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Conflict.Attack</a:t>
            </a:r>
            <a:endParaRPr lang="en-US" dirty="0"/>
          </a:p>
        </p:txBody>
      </p:sp>
      <p:cxnSp>
        <p:nvCxnSpPr>
          <p:cNvPr id="87" name="Straight Connector 86">
            <a:extLst>
              <a:ext uri="{FF2B5EF4-FFF2-40B4-BE49-F238E27FC236}">
                <a16:creationId xmlns:a16="http://schemas.microsoft.com/office/drawing/2014/main" xmlns="" id="{3A3A634D-C76A-3A45-A700-D4449B0CC3F4}"/>
              </a:ext>
            </a:extLst>
          </p:cNvPr>
          <p:cNvCxnSpPr>
            <a:stCxn id="81" idx="2"/>
            <a:endCxn id="82" idx="0"/>
          </p:cNvCxnSpPr>
          <p:nvPr/>
        </p:nvCxnSpPr>
        <p:spPr>
          <a:xfrm flipH="1">
            <a:off x="5289176" y="3708699"/>
            <a:ext cx="944880" cy="177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xmlns="" id="{749951AF-F391-B748-A8AC-A7920278B38B}"/>
              </a:ext>
            </a:extLst>
          </p:cNvPr>
          <p:cNvCxnSpPr>
            <a:cxnSpLocks/>
            <a:stCxn id="82" idx="2"/>
            <a:endCxn id="84" idx="0"/>
          </p:cNvCxnSpPr>
          <p:nvPr/>
        </p:nvCxnSpPr>
        <p:spPr>
          <a:xfrm flipH="1">
            <a:off x="4654475" y="4166198"/>
            <a:ext cx="634701" cy="177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xmlns="" id="{3766751C-8E18-E544-95CB-28D8C86959F5}"/>
              </a:ext>
            </a:extLst>
          </p:cNvPr>
          <p:cNvCxnSpPr>
            <a:cxnSpLocks/>
            <a:stCxn id="81" idx="2"/>
            <a:endCxn id="83" idx="0"/>
          </p:cNvCxnSpPr>
          <p:nvPr/>
        </p:nvCxnSpPr>
        <p:spPr>
          <a:xfrm>
            <a:off x="6234056" y="3708699"/>
            <a:ext cx="1131348" cy="177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xmlns="" id="{C2FB5CE9-1981-2A49-81C4-6E6F5CE5921A}"/>
              </a:ext>
            </a:extLst>
          </p:cNvPr>
          <p:cNvCxnSpPr>
            <a:cxnSpLocks/>
            <a:stCxn id="83" idx="2"/>
            <a:endCxn id="85" idx="0"/>
          </p:cNvCxnSpPr>
          <p:nvPr/>
        </p:nvCxnSpPr>
        <p:spPr>
          <a:xfrm>
            <a:off x="7365404" y="4166198"/>
            <a:ext cx="784410" cy="177800"/>
          </a:xfrm>
          <a:prstGeom prst="line">
            <a:avLst/>
          </a:prstGeom>
        </p:spPr>
        <p:style>
          <a:lnRef idx="1">
            <a:schemeClr val="accent1"/>
          </a:lnRef>
          <a:fillRef idx="0">
            <a:schemeClr val="accent1"/>
          </a:fillRef>
          <a:effectRef idx="0">
            <a:schemeClr val="accent1"/>
          </a:effectRef>
          <a:fontRef idx="minor">
            <a:schemeClr val="tx1"/>
          </a:fontRef>
        </p:style>
      </p:cxnSp>
      <p:sp>
        <p:nvSpPr>
          <p:cNvPr id="103" name="Rounded Rectangle 102">
            <a:extLst>
              <a:ext uri="{FF2B5EF4-FFF2-40B4-BE49-F238E27FC236}">
                <a16:creationId xmlns:a16="http://schemas.microsoft.com/office/drawing/2014/main" xmlns="" id="{4E11FFFF-F66C-2048-A50E-11E8B1B5B653}"/>
              </a:ext>
            </a:extLst>
          </p:cNvPr>
          <p:cNvSpPr/>
          <p:nvPr/>
        </p:nvSpPr>
        <p:spPr>
          <a:xfrm>
            <a:off x="4740536" y="4947010"/>
            <a:ext cx="548640" cy="3960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Rounded Rectangle 103">
            <a:extLst>
              <a:ext uri="{FF2B5EF4-FFF2-40B4-BE49-F238E27FC236}">
                <a16:creationId xmlns:a16="http://schemas.microsoft.com/office/drawing/2014/main" xmlns="" id="{ECF5454E-F72B-3742-B5E6-33DAC13B2655}"/>
              </a:ext>
            </a:extLst>
          </p:cNvPr>
          <p:cNvSpPr/>
          <p:nvPr/>
        </p:nvSpPr>
        <p:spPr>
          <a:xfrm>
            <a:off x="7220176" y="4947010"/>
            <a:ext cx="548640" cy="3960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6" name="Straight Connector 105">
            <a:extLst>
              <a:ext uri="{FF2B5EF4-FFF2-40B4-BE49-F238E27FC236}">
                <a16:creationId xmlns:a16="http://schemas.microsoft.com/office/drawing/2014/main" xmlns="" id="{00E549C6-D73E-EF4D-8386-E0C3E68E4FF9}"/>
              </a:ext>
            </a:extLst>
          </p:cNvPr>
          <p:cNvCxnSpPr>
            <a:stCxn id="84" idx="2"/>
            <a:endCxn id="103" idx="0"/>
          </p:cNvCxnSpPr>
          <p:nvPr/>
        </p:nvCxnSpPr>
        <p:spPr>
          <a:xfrm>
            <a:off x="4654475" y="4623697"/>
            <a:ext cx="360381" cy="323313"/>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xmlns="" id="{72B8116C-C58F-C54D-A022-4226B33A8A26}"/>
              </a:ext>
            </a:extLst>
          </p:cNvPr>
          <p:cNvCxnSpPr>
            <a:cxnSpLocks/>
            <a:stCxn id="85" idx="2"/>
            <a:endCxn id="104" idx="0"/>
          </p:cNvCxnSpPr>
          <p:nvPr/>
        </p:nvCxnSpPr>
        <p:spPr>
          <a:xfrm flipH="1">
            <a:off x="7494496" y="4623697"/>
            <a:ext cx="655318" cy="323313"/>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7330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575CF7-9CF1-3045-9FCB-9EA5BA701E92}"/>
              </a:ext>
            </a:extLst>
          </p:cNvPr>
          <p:cNvSpPr>
            <a:spLocks noGrp="1"/>
          </p:cNvSpPr>
          <p:nvPr>
            <p:ph type="title"/>
          </p:nvPr>
        </p:nvSpPr>
        <p:spPr/>
        <p:txBody>
          <a:bodyPr/>
          <a:lstStyle/>
          <a:p>
            <a:r>
              <a:rPr lang="en-US" dirty="0"/>
              <a:t>Lifelong IE with </a:t>
            </a:r>
            <a:r>
              <a:rPr lang="en-US" dirty="0" smtClean="0"/>
              <a:t>Expanded </a:t>
            </a:r>
            <a:r>
              <a:rPr lang="en-US" dirty="0"/>
              <a:t>Ontology</a:t>
            </a:r>
          </a:p>
        </p:txBody>
      </p:sp>
      <p:sp>
        <p:nvSpPr>
          <p:cNvPr id="3" name="Content Placeholder 2">
            <a:extLst>
              <a:ext uri="{FF2B5EF4-FFF2-40B4-BE49-F238E27FC236}">
                <a16:creationId xmlns:a16="http://schemas.microsoft.com/office/drawing/2014/main" xmlns="" id="{2264EB90-FFBE-F746-96D7-2350768CC398}"/>
              </a:ext>
            </a:extLst>
          </p:cNvPr>
          <p:cNvSpPr>
            <a:spLocks noGrp="1"/>
          </p:cNvSpPr>
          <p:nvPr>
            <p:ph idx="1"/>
          </p:nvPr>
        </p:nvSpPr>
        <p:spPr/>
        <p:txBody>
          <a:bodyPr/>
          <a:lstStyle/>
          <a:p>
            <a:r>
              <a:rPr lang="en-US" dirty="0"/>
              <a:t>Continually update trained IE model with new training data for new types</a:t>
            </a:r>
          </a:p>
          <a:p>
            <a:pPr lvl="1"/>
            <a:r>
              <a:rPr lang="en-US" dirty="0"/>
              <a:t>Only use annotations for new types to update the model</a:t>
            </a:r>
          </a:p>
          <a:p>
            <a:endParaRPr lang="en-US" dirty="0"/>
          </a:p>
        </p:txBody>
      </p:sp>
      <p:sp>
        <p:nvSpPr>
          <p:cNvPr id="4" name="Slide Number Placeholder 3">
            <a:extLst>
              <a:ext uri="{FF2B5EF4-FFF2-40B4-BE49-F238E27FC236}">
                <a16:creationId xmlns:a16="http://schemas.microsoft.com/office/drawing/2014/main" xmlns="" id="{1020558A-E532-D147-A6A9-4D23BEEDD6E5}"/>
              </a:ext>
            </a:extLst>
          </p:cNvPr>
          <p:cNvSpPr>
            <a:spLocks noGrp="1"/>
          </p:cNvSpPr>
          <p:nvPr>
            <p:ph type="sldNum" sz="quarter" idx="12"/>
          </p:nvPr>
        </p:nvSpPr>
        <p:spPr/>
        <p:txBody>
          <a:bodyPr/>
          <a:lstStyle/>
          <a:p>
            <a:fld id="{89057327-5C45-3844-9BAD-8A2E33F71C3A}" type="slidenum">
              <a:rPr lang="en-US" smtClean="0"/>
              <a:t>21</a:t>
            </a:fld>
            <a:endParaRPr lang="en-US" dirty="0"/>
          </a:p>
        </p:txBody>
      </p:sp>
      <p:sp>
        <p:nvSpPr>
          <p:cNvPr id="5" name="Rounded Rectangle 4">
            <a:extLst>
              <a:ext uri="{FF2B5EF4-FFF2-40B4-BE49-F238E27FC236}">
                <a16:creationId xmlns:a16="http://schemas.microsoft.com/office/drawing/2014/main" xmlns="" id="{842067D0-7ED0-5040-967D-6EBBD7F60C72}"/>
              </a:ext>
            </a:extLst>
          </p:cNvPr>
          <p:cNvSpPr/>
          <p:nvPr/>
        </p:nvSpPr>
        <p:spPr>
          <a:xfrm>
            <a:off x="3096635" y="2369809"/>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Event</a:t>
            </a:r>
          </a:p>
        </p:txBody>
      </p:sp>
      <p:sp>
        <p:nvSpPr>
          <p:cNvPr id="6" name="Rounded Rectangle 5">
            <a:extLst>
              <a:ext uri="{FF2B5EF4-FFF2-40B4-BE49-F238E27FC236}">
                <a16:creationId xmlns:a16="http://schemas.microsoft.com/office/drawing/2014/main" xmlns="" id="{9F4F82B8-FCF1-9B4A-8406-47C08F4E6341}"/>
              </a:ext>
            </a:extLst>
          </p:cNvPr>
          <p:cNvSpPr/>
          <p:nvPr/>
        </p:nvSpPr>
        <p:spPr>
          <a:xfrm>
            <a:off x="2461934" y="3157956"/>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Life</a:t>
            </a:r>
          </a:p>
        </p:txBody>
      </p:sp>
      <p:sp>
        <p:nvSpPr>
          <p:cNvPr id="7" name="Rounded Rectangle 6">
            <a:extLst>
              <a:ext uri="{FF2B5EF4-FFF2-40B4-BE49-F238E27FC236}">
                <a16:creationId xmlns:a16="http://schemas.microsoft.com/office/drawing/2014/main" xmlns="" id="{D5C837B5-188D-384E-A42E-A30B2F4B845C}"/>
              </a:ext>
            </a:extLst>
          </p:cNvPr>
          <p:cNvSpPr/>
          <p:nvPr/>
        </p:nvSpPr>
        <p:spPr>
          <a:xfrm>
            <a:off x="3825875" y="3107007"/>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Conflict</a:t>
            </a:r>
          </a:p>
        </p:txBody>
      </p:sp>
      <p:sp>
        <p:nvSpPr>
          <p:cNvPr id="8" name="Rounded Rectangle 7">
            <a:extLst>
              <a:ext uri="{FF2B5EF4-FFF2-40B4-BE49-F238E27FC236}">
                <a16:creationId xmlns:a16="http://schemas.microsoft.com/office/drawing/2014/main" xmlns="" id="{76E7BAE5-C04C-6845-9B30-2375DDD1A8C4}"/>
              </a:ext>
            </a:extLst>
          </p:cNvPr>
          <p:cNvSpPr/>
          <p:nvPr/>
        </p:nvSpPr>
        <p:spPr>
          <a:xfrm>
            <a:off x="2246294" y="3844205"/>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Life.Die</a:t>
            </a:r>
            <a:endParaRPr lang="en-US" dirty="0"/>
          </a:p>
        </p:txBody>
      </p:sp>
      <p:cxnSp>
        <p:nvCxnSpPr>
          <p:cNvPr id="10" name="Straight Connector 9">
            <a:extLst>
              <a:ext uri="{FF2B5EF4-FFF2-40B4-BE49-F238E27FC236}">
                <a16:creationId xmlns:a16="http://schemas.microsoft.com/office/drawing/2014/main" xmlns="" id="{88F945CC-B99F-A440-B2CD-FA4037DC680F}"/>
              </a:ext>
            </a:extLst>
          </p:cNvPr>
          <p:cNvCxnSpPr>
            <a:stCxn id="5" idx="2"/>
            <a:endCxn id="6" idx="0"/>
          </p:cNvCxnSpPr>
          <p:nvPr/>
        </p:nvCxnSpPr>
        <p:spPr>
          <a:xfrm flipH="1">
            <a:off x="3096635" y="2649508"/>
            <a:ext cx="634701" cy="5084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2DD51B00-473C-0541-90AF-8B064BC1AA11}"/>
              </a:ext>
            </a:extLst>
          </p:cNvPr>
          <p:cNvCxnSpPr>
            <a:cxnSpLocks/>
            <a:stCxn id="6" idx="2"/>
            <a:endCxn id="8" idx="0"/>
          </p:cNvCxnSpPr>
          <p:nvPr/>
        </p:nvCxnSpPr>
        <p:spPr>
          <a:xfrm flipH="1">
            <a:off x="2880995" y="3437655"/>
            <a:ext cx="215640" cy="4065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5F067308-83C5-144E-B8A2-994B2D9FF0D4}"/>
              </a:ext>
            </a:extLst>
          </p:cNvPr>
          <p:cNvCxnSpPr>
            <a:cxnSpLocks/>
            <a:stCxn id="5" idx="2"/>
            <a:endCxn id="7" idx="0"/>
          </p:cNvCxnSpPr>
          <p:nvPr/>
        </p:nvCxnSpPr>
        <p:spPr>
          <a:xfrm>
            <a:off x="3731336" y="2649508"/>
            <a:ext cx="729240" cy="457499"/>
          </a:xfrm>
          <a:prstGeom prst="line">
            <a:avLst/>
          </a:prstGeom>
        </p:spPr>
        <p:style>
          <a:lnRef idx="1">
            <a:schemeClr val="accent1"/>
          </a:lnRef>
          <a:fillRef idx="0">
            <a:schemeClr val="accent1"/>
          </a:fillRef>
          <a:effectRef idx="0">
            <a:schemeClr val="accent1"/>
          </a:effectRef>
          <a:fontRef idx="minor">
            <a:schemeClr val="tx1"/>
          </a:fontRef>
        </p:style>
      </p:cxnSp>
      <p:sp>
        <p:nvSpPr>
          <p:cNvPr id="18" name="Rounded Rectangle 17">
            <a:extLst>
              <a:ext uri="{FF2B5EF4-FFF2-40B4-BE49-F238E27FC236}">
                <a16:creationId xmlns:a16="http://schemas.microsoft.com/office/drawing/2014/main" xmlns="" id="{304EF904-54FF-7B4B-A390-AAF419B44E12}"/>
              </a:ext>
            </a:extLst>
          </p:cNvPr>
          <p:cNvSpPr/>
          <p:nvPr/>
        </p:nvSpPr>
        <p:spPr>
          <a:xfrm>
            <a:off x="9414750" y="6069529"/>
            <a:ext cx="1568821"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Contact.Meet</a:t>
            </a:r>
            <a:endParaRPr lang="en-US" dirty="0"/>
          </a:p>
        </p:txBody>
      </p:sp>
      <p:sp>
        <p:nvSpPr>
          <p:cNvPr id="32" name="Rounded Rectangle 31">
            <a:extLst>
              <a:ext uri="{FF2B5EF4-FFF2-40B4-BE49-F238E27FC236}">
                <a16:creationId xmlns:a16="http://schemas.microsoft.com/office/drawing/2014/main" xmlns="" id="{D1AB9B21-F979-BA49-828E-30A4E84B3BEF}"/>
              </a:ext>
            </a:extLst>
          </p:cNvPr>
          <p:cNvSpPr/>
          <p:nvPr/>
        </p:nvSpPr>
        <p:spPr>
          <a:xfrm>
            <a:off x="8027419" y="2379594"/>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Event</a:t>
            </a:r>
          </a:p>
        </p:txBody>
      </p:sp>
      <p:sp>
        <p:nvSpPr>
          <p:cNvPr id="33" name="Rounded Rectangle 32">
            <a:extLst>
              <a:ext uri="{FF2B5EF4-FFF2-40B4-BE49-F238E27FC236}">
                <a16:creationId xmlns:a16="http://schemas.microsoft.com/office/drawing/2014/main" xmlns="" id="{119CD78F-1AD9-9745-B766-115E028AE1F7}"/>
              </a:ext>
            </a:extLst>
          </p:cNvPr>
          <p:cNvSpPr/>
          <p:nvPr/>
        </p:nvSpPr>
        <p:spPr>
          <a:xfrm>
            <a:off x="7392718" y="3167741"/>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Life</a:t>
            </a:r>
          </a:p>
        </p:txBody>
      </p:sp>
      <p:sp>
        <p:nvSpPr>
          <p:cNvPr id="34" name="Rounded Rectangle 33">
            <a:extLst>
              <a:ext uri="{FF2B5EF4-FFF2-40B4-BE49-F238E27FC236}">
                <a16:creationId xmlns:a16="http://schemas.microsoft.com/office/drawing/2014/main" xmlns="" id="{9351D89C-9F32-0A40-A253-07342D636ED7}"/>
              </a:ext>
            </a:extLst>
          </p:cNvPr>
          <p:cNvSpPr/>
          <p:nvPr/>
        </p:nvSpPr>
        <p:spPr>
          <a:xfrm>
            <a:off x="8756659" y="3116792"/>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Conflict</a:t>
            </a:r>
          </a:p>
        </p:txBody>
      </p:sp>
      <p:sp>
        <p:nvSpPr>
          <p:cNvPr id="35" name="Rounded Rectangle 34">
            <a:extLst>
              <a:ext uri="{FF2B5EF4-FFF2-40B4-BE49-F238E27FC236}">
                <a16:creationId xmlns:a16="http://schemas.microsoft.com/office/drawing/2014/main" xmlns="" id="{A4638DA1-066A-1048-BF61-BCBDE489245D}"/>
              </a:ext>
            </a:extLst>
          </p:cNvPr>
          <p:cNvSpPr/>
          <p:nvPr/>
        </p:nvSpPr>
        <p:spPr>
          <a:xfrm>
            <a:off x="6212938" y="3853990"/>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Life.Die</a:t>
            </a:r>
            <a:endParaRPr lang="en-US" dirty="0"/>
          </a:p>
        </p:txBody>
      </p:sp>
      <p:sp>
        <p:nvSpPr>
          <p:cNvPr id="36" name="Rounded Rectangle 35">
            <a:extLst>
              <a:ext uri="{FF2B5EF4-FFF2-40B4-BE49-F238E27FC236}">
                <a16:creationId xmlns:a16="http://schemas.microsoft.com/office/drawing/2014/main" xmlns="" id="{B52A3A7F-7327-1042-B482-0E51C87A1173}"/>
              </a:ext>
            </a:extLst>
          </p:cNvPr>
          <p:cNvSpPr/>
          <p:nvPr/>
        </p:nvSpPr>
        <p:spPr>
          <a:xfrm>
            <a:off x="9026740" y="3840511"/>
            <a:ext cx="1568821"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Conflict.Attack</a:t>
            </a:r>
            <a:endParaRPr lang="en-US" dirty="0"/>
          </a:p>
        </p:txBody>
      </p:sp>
      <p:cxnSp>
        <p:nvCxnSpPr>
          <p:cNvPr id="37" name="Straight Connector 36">
            <a:extLst>
              <a:ext uri="{FF2B5EF4-FFF2-40B4-BE49-F238E27FC236}">
                <a16:creationId xmlns:a16="http://schemas.microsoft.com/office/drawing/2014/main" xmlns="" id="{6B12EA56-F9B4-BF49-9326-09C83E7D0B86}"/>
              </a:ext>
            </a:extLst>
          </p:cNvPr>
          <p:cNvCxnSpPr>
            <a:stCxn id="32" idx="2"/>
            <a:endCxn id="33" idx="0"/>
          </p:cNvCxnSpPr>
          <p:nvPr/>
        </p:nvCxnSpPr>
        <p:spPr>
          <a:xfrm flipH="1">
            <a:off x="8027419" y="2659293"/>
            <a:ext cx="634701" cy="50844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073BAD83-C5A2-634F-9EEA-9E7EFF7DFCEB}"/>
              </a:ext>
            </a:extLst>
          </p:cNvPr>
          <p:cNvCxnSpPr>
            <a:cxnSpLocks/>
            <a:stCxn id="33" idx="2"/>
            <a:endCxn id="35" idx="0"/>
          </p:cNvCxnSpPr>
          <p:nvPr/>
        </p:nvCxnSpPr>
        <p:spPr>
          <a:xfrm flipH="1">
            <a:off x="6847639" y="3447440"/>
            <a:ext cx="1179780" cy="40655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680DADA4-2645-0F49-A205-8A7FA6936DF1}"/>
              </a:ext>
            </a:extLst>
          </p:cNvPr>
          <p:cNvCxnSpPr>
            <a:cxnSpLocks/>
            <a:stCxn id="32" idx="2"/>
            <a:endCxn id="34" idx="0"/>
          </p:cNvCxnSpPr>
          <p:nvPr/>
        </p:nvCxnSpPr>
        <p:spPr>
          <a:xfrm>
            <a:off x="8662120" y="2659293"/>
            <a:ext cx="729240" cy="45749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D2721B85-5DA0-EE4B-B74B-1210EF21283C}"/>
              </a:ext>
            </a:extLst>
          </p:cNvPr>
          <p:cNvCxnSpPr>
            <a:cxnSpLocks/>
            <a:stCxn id="34" idx="2"/>
            <a:endCxn id="36" idx="0"/>
          </p:cNvCxnSpPr>
          <p:nvPr/>
        </p:nvCxnSpPr>
        <p:spPr>
          <a:xfrm>
            <a:off x="9391360" y="3396491"/>
            <a:ext cx="419791" cy="444020"/>
          </a:xfrm>
          <a:prstGeom prst="line">
            <a:avLst/>
          </a:prstGeom>
        </p:spPr>
        <p:style>
          <a:lnRef idx="1">
            <a:schemeClr val="accent1"/>
          </a:lnRef>
          <a:fillRef idx="0">
            <a:schemeClr val="accent1"/>
          </a:fillRef>
          <a:effectRef idx="0">
            <a:schemeClr val="accent1"/>
          </a:effectRef>
          <a:fontRef idx="minor">
            <a:schemeClr val="tx1"/>
          </a:fontRef>
        </p:style>
      </p:cxnSp>
      <p:sp>
        <p:nvSpPr>
          <p:cNvPr id="41" name="Rounded Rectangle 40">
            <a:extLst>
              <a:ext uri="{FF2B5EF4-FFF2-40B4-BE49-F238E27FC236}">
                <a16:creationId xmlns:a16="http://schemas.microsoft.com/office/drawing/2014/main" xmlns="" id="{02251FEA-E1C5-B24B-A31E-ACE42792E92C}"/>
              </a:ext>
            </a:extLst>
          </p:cNvPr>
          <p:cNvSpPr/>
          <p:nvPr/>
        </p:nvSpPr>
        <p:spPr>
          <a:xfrm>
            <a:off x="7019962" y="4595134"/>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Event</a:t>
            </a:r>
          </a:p>
        </p:txBody>
      </p:sp>
      <p:sp>
        <p:nvSpPr>
          <p:cNvPr id="42" name="Rounded Rectangle 41">
            <a:extLst>
              <a:ext uri="{FF2B5EF4-FFF2-40B4-BE49-F238E27FC236}">
                <a16:creationId xmlns:a16="http://schemas.microsoft.com/office/drawing/2014/main" xmlns="" id="{96F59A82-5E6E-5C47-AC49-EB5EDAA65DCA}"/>
              </a:ext>
            </a:extLst>
          </p:cNvPr>
          <p:cNvSpPr/>
          <p:nvPr/>
        </p:nvSpPr>
        <p:spPr>
          <a:xfrm>
            <a:off x="4844007" y="5332332"/>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Life</a:t>
            </a:r>
          </a:p>
        </p:txBody>
      </p:sp>
      <p:sp>
        <p:nvSpPr>
          <p:cNvPr id="43" name="Rounded Rectangle 42">
            <a:extLst>
              <a:ext uri="{FF2B5EF4-FFF2-40B4-BE49-F238E27FC236}">
                <a16:creationId xmlns:a16="http://schemas.microsoft.com/office/drawing/2014/main" xmlns="" id="{B0EA6E94-431C-8140-8A68-6643347C77DA}"/>
              </a:ext>
            </a:extLst>
          </p:cNvPr>
          <p:cNvSpPr/>
          <p:nvPr/>
        </p:nvSpPr>
        <p:spPr>
          <a:xfrm>
            <a:off x="7066060" y="5332332"/>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Conflict</a:t>
            </a:r>
          </a:p>
        </p:txBody>
      </p:sp>
      <p:sp>
        <p:nvSpPr>
          <p:cNvPr id="44" name="Rounded Rectangle 43">
            <a:extLst>
              <a:ext uri="{FF2B5EF4-FFF2-40B4-BE49-F238E27FC236}">
                <a16:creationId xmlns:a16="http://schemas.microsoft.com/office/drawing/2014/main" xmlns="" id="{DB09DDF8-52C4-DC46-B739-AA9645F20DD8}"/>
              </a:ext>
            </a:extLst>
          </p:cNvPr>
          <p:cNvSpPr/>
          <p:nvPr/>
        </p:nvSpPr>
        <p:spPr>
          <a:xfrm>
            <a:off x="3989023" y="6067869"/>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Life.Die</a:t>
            </a:r>
            <a:endParaRPr lang="en-US" dirty="0"/>
          </a:p>
        </p:txBody>
      </p:sp>
      <p:sp>
        <p:nvSpPr>
          <p:cNvPr id="45" name="Rounded Rectangle 44">
            <a:extLst>
              <a:ext uri="{FF2B5EF4-FFF2-40B4-BE49-F238E27FC236}">
                <a16:creationId xmlns:a16="http://schemas.microsoft.com/office/drawing/2014/main" xmlns="" id="{86D4A4A7-9D78-EC4E-B052-E48C372703DD}"/>
              </a:ext>
            </a:extLst>
          </p:cNvPr>
          <p:cNvSpPr/>
          <p:nvPr/>
        </p:nvSpPr>
        <p:spPr>
          <a:xfrm>
            <a:off x="7359996" y="6069530"/>
            <a:ext cx="1568821"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Conflict.Attack</a:t>
            </a:r>
            <a:endParaRPr lang="en-US" dirty="0"/>
          </a:p>
        </p:txBody>
      </p:sp>
      <p:cxnSp>
        <p:nvCxnSpPr>
          <p:cNvPr id="46" name="Straight Connector 45">
            <a:extLst>
              <a:ext uri="{FF2B5EF4-FFF2-40B4-BE49-F238E27FC236}">
                <a16:creationId xmlns:a16="http://schemas.microsoft.com/office/drawing/2014/main" xmlns="" id="{4106B224-9C50-DF49-80BA-925F2C7E30D2}"/>
              </a:ext>
            </a:extLst>
          </p:cNvPr>
          <p:cNvCxnSpPr>
            <a:stCxn id="41" idx="2"/>
            <a:endCxn id="42" idx="0"/>
          </p:cNvCxnSpPr>
          <p:nvPr/>
        </p:nvCxnSpPr>
        <p:spPr>
          <a:xfrm flipH="1">
            <a:off x="5478708" y="4874833"/>
            <a:ext cx="2175955" cy="457499"/>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E271E1DC-75F6-0C41-9009-7D4550B2272B}"/>
              </a:ext>
            </a:extLst>
          </p:cNvPr>
          <p:cNvCxnSpPr>
            <a:cxnSpLocks/>
            <a:stCxn id="42" idx="2"/>
            <a:endCxn id="44" idx="0"/>
          </p:cNvCxnSpPr>
          <p:nvPr/>
        </p:nvCxnSpPr>
        <p:spPr>
          <a:xfrm flipH="1">
            <a:off x="4623724" y="5612031"/>
            <a:ext cx="854984" cy="455838"/>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2E93AFA8-CEF7-E149-AFBE-0C8E1EB9EEC3}"/>
              </a:ext>
            </a:extLst>
          </p:cNvPr>
          <p:cNvCxnSpPr>
            <a:cxnSpLocks/>
            <a:stCxn id="41" idx="2"/>
            <a:endCxn id="43" idx="0"/>
          </p:cNvCxnSpPr>
          <p:nvPr/>
        </p:nvCxnSpPr>
        <p:spPr>
          <a:xfrm>
            <a:off x="7654663" y="4874833"/>
            <a:ext cx="46098" cy="457499"/>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A3981821-08C4-5A40-AC4D-07B9CC4D0875}"/>
              </a:ext>
            </a:extLst>
          </p:cNvPr>
          <p:cNvCxnSpPr>
            <a:cxnSpLocks/>
            <a:stCxn id="43" idx="2"/>
            <a:endCxn id="45" idx="0"/>
          </p:cNvCxnSpPr>
          <p:nvPr/>
        </p:nvCxnSpPr>
        <p:spPr>
          <a:xfrm>
            <a:off x="7700761" y="5612031"/>
            <a:ext cx="443646" cy="457499"/>
          </a:xfrm>
          <a:prstGeom prst="line">
            <a:avLst/>
          </a:prstGeom>
        </p:spPr>
        <p:style>
          <a:lnRef idx="1">
            <a:schemeClr val="accent1"/>
          </a:lnRef>
          <a:fillRef idx="0">
            <a:schemeClr val="accent1"/>
          </a:fillRef>
          <a:effectRef idx="0">
            <a:schemeClr val="accent1"/>
          </a:effectRef>
          <a:fontRef idx="minor">
            <a:schemeClr val="tx1"/>
          </a:fontRef>
        </p:style>
      </p:cxnSp>
      <p:sp>
        <p:nvSpPr>
          <p:cNvPr id="55" name="Rounded Rectangle 54">
            <a:extLst>
              <a:ext uri="{FF2B5EF4-FFF2-40B4-BE49-F238E27FC236}">
                <a16:creationId xmlns:a16="http://schemas.microsoft.com/office/drawing/2014/main" xmlns="" id="{70F0F092-D24B-7C4A-A023-DC94087EF777}"/>
              </a:ext>
            </a:extLst>
          </p:cNvPr>
          <p:cNvSpPr/>
          <p:nvPr/>
        </p:nvSpPr>
        <p:spPr>
          <a:xfrm>
            <a:off x="7694672" y="3836149"/>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Life.Born</a:t>
            </a:r>
            <a:endParaRPr lang="en-US" dirty="0"/>
          </a:p>
        </p:txBody>
      </p:sp>
      <p:cxnSp>
        <p:nvCxnSpPr>
          <p:cNvPr id="58" name="Straight Connector 57">
            <a:extLst>
              <a:ext uri="{FF2B5EF4-FFF2-40B4-BE49-F238E27FC236}">
                <a16:creationId xmlns:a16="http://schemas.microsoft.com/office/drawing/2014/main" xmlns="" id="{7FC7A231-C0EB-A140-B1F2-EFD1574DDC01}"/>
              </a:ext>
            </a:extLst>
          </p:cNvPr>
          <p:cNvCxnSpPr>
            <a:stCxn id="33" idx="2"/>
            <a:endCxn id="55" idx="0"/>
          </p:cNvCxnSpPr>
          <p:nvPr/>
        </p:nvCxnSpPr>
        <p:spPr>
          <a:xfrm>
            <a:off x="8027419" y="3447440"/>
            <a:ext cx="301954" cy="388709"/>
          </a:xfrm>
          <a:prstGeom prst="line">
            <a:avLst/>
          </a:prstGeom>
        </p:spPr>
        <p:style>
          <a:lnRef idx="1">
            <a:schemeClr val="accent1"/>
          </a:lnRef>
          <a:fillRef idx="0">
            <a:schemeClr val="accent1"/>
          </a:fillRef>
          <a:effectRef idx="0">
            <a:schemeClr val="accent1"/>
          </a:effectRef>
          <a:fontRef idx="minor">
            <a:schemeClr val="tx1"/>
          </a:fontRef>
        </p:style>
      </p:cxnSp>
      <p:sp>
        <p:nvSpPr>
          <p:cNvPr id="63" name="Rounded Rectangle 62">
            <a:extLst>
              <a:ext uri="{FF2B5EF4-FFF2-40B4-BE49-F238E27FC236}">
                <a16:creationId xmlns:a16="http://schemas.microsoft.com/office/drawing/2014/main" xmlns="" id="{58ED62B5-7549-7E45-839A-C5FBCBECFD65}"/>
              </a:ext>
            </a:extLst>
          </p:cNvPr>
          <p:cNvSpPr/>
          <p:nvPr/>
        </p:nvSpPr>
        <p:spPr>
          <a:xfrm>
            <a:off x="5553562" y="6067870"/>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Life.Born</a:t>
            </a:r>
            <a:endParaRPr lang="en-US" dirty="0"/>
          </a:p>
        </p:txBody>
      </p:sp>
      <p:cxnSp>
        <p:nvCxnSpPr>
          <p:cNvPr id="64" name="Straight Connector 63">
            <a:extLst>
              <a:ext uri="{FF2B5EF4-FFF2-40B4-BE49-F238E27FC236}">
                <a16:creationId xmlns:a16="http://schemas.microsoft.com/office/drawing/2014/main" xmlns="" id="{ED0F67EA-7117-D048-A57E-0AD302F93504}"/>
              </a:ext>
            </a:extLst>
          </p:cNvPr>
          <p:cNvCxnSpPr>
            <a:cxnSpLocks/>
            <a:stCxn id="42" idx="2"/>
            <a:endCxn id="63" idx="0"/>
          </p:cNvCxnSpPr>
          <p:nvPr/>
        </p:nvCxnSpPr>
        <p:spPr>
          <a:xfrm>
            <a:off x="5478708" y="5612031"/>
            <a:ext cx="709555" cy="455839"/>
          </a:xfrm>
          <a:prstGeom prst="line">
            <a:avLst/>
          </a:prstGeom>
        </p:spPr>
        <p:style>
          <a:lnRef idx="1">
            <a:schemeClr val="accent1"/>
          </a:lnRef>
          <a:fillRef idx="0">
            <a:schemeClr val="accent1"/>
          </a:fillRef>
          <a:effectRef idx="0">
            <a:schemeClr val="accent1"/>
          </a:effectRef>
          <a:fontRef idx="minor">
            <a:schemeClr val="tx1"/>
          </a:fontRef>
        </p:style>
      </p:cxnSp>
      <p:sp>
        <p:nvSpPr>
          <p:cNvPr id="68" name="Rounded Rectangle 67">
            <a:extLst>
              <a:ext uri="{FF2B5EF4-FFF2-40B4-BE49-F238E27FC236}">
                <a16:creationId xmlns:a16="http://schemas.microsoft.com/office/drawing/2014/main" xmlns="" id="{B9AABFB9-39F2-9D43-B56F-2D744F244CE9}"/>
              </a:ext>
            </a:extLst>
          </p:cNvPr>
          <p:cNvSpPr/>
          <p:nvPr/>
        </p:nvSpPr>
        <p:spPr>
          <a:xfrm>
            <a:off x="8929758" y="5332332"/>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Contact</a:t>
            </a:r>
          </a:p>
        </p:txBody>
      </p:sp>
      <p:cxnSp>
        <p:nvCxnSpPr>
          <p:cNvPr id="69" name="Straight Connector 68">
            <a:extLst>
              <a:ext uri="{FF2B5EF4-FFF2-40B4-BE49-F238E27FC236}">
                <a16:creationId xmlns:a16="http://schemas.microsoft.com/office/drawing/2014/main" xmlns="" id="{067D6A75-77B0-DD45-860E-AC5ABD03A265}"/>
              </a:ext>
            </a:extLst>
          </p:cNvPr>
          <p:cNvCxnSpPr>
            <a:cxnSpLocks/>
            <a:stCxn id="41" idx="2"/>
            <a:endCxn id="68" idx="0"/>
          </p:cNvCxnSpPr>
          <p:nvPr/>
        </p:nvCxnSpPr>
        <p:spPr>
          <a:xfrm>
            <a:off x="7654663" y="4874833"/>
            <a:ext cx="1909796" cy="457499"/>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xmlns="" id="{E4F63EA7-CF57-1D47-B346-E5D1F8D7C0C7}"/>
              </a:ext>
            </a:extLst>
          </p:cNvPr>
          <p:cNvCxnSpPr>
            <a:cxnSpLocks/>
            <a:stCxn id="68" idx="2"/>
            <a:endCxn id="18" idx="0"/>
          </p:cNvCxnSpPr>
          <p:nvPr/>
        </p:nvCxnSpPr>
        <p:spPr>
          <a:xfrm>
            <a:off x="9564459" y="5612031"/>
            <a:ext cx="634702" cy="457498"/>
          </a:xfrm>
          <a:prstGeom prst="line">
            <a:avLst/>
          </a:prstGeom>
        </p:spPr>
        <p:style>
          <a:lnRef idx="1">
            <a:schemeClr val="accent1"/>
          </a:lnRef>
          <a:fillRef idx="0">
            <a:schemeClr val="accent1"/>
          </a:fillRef>
          <a:effectRef idx="0">
            <a:schemeClr val="accent1"/>
          </a:effectRef>
          <a:fontRef idx="minor">
            <a:schemeClr val="tx1"/>
          </a:fontRef>
        </p:style>
      </p:cxnSp>
      <p:sp>
        <p:nvSpPr>
          <p:cNvPr id="79" name="Right Arrow 78">
            <a:extLst>
              <a:ext uri="{FF2B5EF4-FFF2-40B4-BE49-F238E27FC236}">
                <a16:creationId xmlns:a16="http://schemas.microsoft.com/office/drawing/2014/main" xmlns="" id="{B358E950-4633-A548-A891-83CB84DBDAD9}"/>
              </a:ext>
            </a:extLst>
          </p:cNvPr>
          <p:cNvSpPr/>
          <p:nvPr/>
        </p:nvSpPr>
        <p:spPr>
          <a:xfrm>
            <a:off x="5363941" y="2870877"/>
            <a:ext cx="1134170" cy="281192"/>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urved Left Arrow 79">
            <a:extLst>
              <a:ext uri="{FF2B5EF4-FFF2-40B4-BE49-F238E27FC236}">
                <a16:creationId xmlns:a16="http://schemas.microsoft.com/office/drawing/2014/main" xmlns="" id="{810EEED2-773F-EE42-8ACF-8E960D31DBF1}"/>
              </a:ext>
            </a:extLst>
          </p:cNvPr>
          <p:cNvSpPr/>
          <p:nvPr/>
        </p:nvSpPr>
        <p:spPr>
          <a:xfrm>
            <a:off x="10501307" y="3449479"/>
            <a:ext cx="743661" cy="1911481"/>
          </a:xfrm>
          <a:prstGeom prst="curvedLef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30277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50FD8064-557A-A242-AB31-6CB132A83BE1}"/>
              </a:ext>
            </a:extLst>
          </p:cNvPr>
          <p:cNvSpPr>
            <a:spLocks noGrp="1"/>
          </p:cNvSpPr>
          <p:nvPr>
            <p:ph type="sldNum" sz="quarter" idx="12"/>
          </p:nvPr>
        </p:nvSpPr>
        <p:spPr>
          <a:xfrm>
            <a:off x="10374085" y="6341590"/>
            <a:ext cx="2743200" cy="365125"/>
          </a:xfrm>
        </p:spPr>
        <p:txBody>
          <a:bodyPr/>
          <a:lstStyle/>
          <a:p>
            <a:fld id="{89057327-5C45-3844-9BAD-8A2E33F71C3A}" type="slidenum">
              <a:rPr lang="en-US" smtClean="0"/>
              <a:t>22</a:t>
            </a:fld>
            <a:endParaRPr lang="en-US"/>
          </a:p>
        </p:txBody>
      </p:sp>
      <p:grpSp>
        <p:nvGrpSpPr>
          <p:cNvPr id="112" name="Group 111">
            <a:extLst>
              <a:ext uri="{FF2B5EF4-FFF2-40B4-BE49-F238E27FC236}">
                <a16:creationId xmlns:a16="http://schemas.microsoft.com/office/drawing/2014/main" xmlns="" id="{1A578217-F953-FC4C-AD9C-D42718228EAB}"/>
              </a:ext>
            </a:extLst>
          </p:cNvPr>
          <p:cNvGrpSpPr/>
          <p:nvPr/>
        </p:nvGrpSpPr>
        <p:grpSpPr>
          <a:xfrm>
            <a:off x="213565" y="245599"/>
            <a:ext cx="10655964" cy="6045669"/>
            <a:chOff x="213565" y="245599"/>
            <a:chExt cx="10655964" cy="6045669"/>
          </a:xfrm>
        </p:grpSpPr>
        <p:sp>
          <p:nvSpPr>
            <p:cNvPr id="22" name="Rounded Rectangle 21">
              <a:extLst>
                <a:ext uri="{FF2B5EF4-FFF2-40B4-BE49-F238E27FC236}">
                  <a16:creationId xmlns:a16="http://schemas.microsoft.com/office/drawing/2014/main" xmlns="" id="{9F028C06-D98D-4041-9855-83B0F0F476B9}"/>
                </a:ext>
              </a:extLst>
            </p:cNvPr>
            <p:cNvSpPr/>
            <p:nvPr/>
          </p:nvSpPr>
          <p:spPr>
            <a:xfrm>
              <a:off x="8087213" y="3071148"/>
              <a:ext cx="1269402" cy="279699"/>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Disaster</a:t>
              </a:r>
            </a:p>
          </p:txBody>
        </p:sp>
        <p:sp>
          <p:nvSpPr>
            <p:cNvPr id="39" name="Curved Left Arrow 38">
              <a:extLst>
                <a:ext uri="{FF2B5EF4-FFF2-40B4-BE49-F238E27FC236}">
                  <a16:creationId xmlns:a16="http://schemas.microsoft.com/office/drawing/2014/main" xmlns="" id="{F26C8515-7990-A542-9130-7DFC5F3315F4}"/>
                </a:ext>
              </a:extLst>
            </p:cNvPr>
            <p:cNvSpPr/>
            <p:nvPr/>
          </p:nvSpPr>
          <p:spPr>
            <a:xfrm>
              <a:off x="10074332" y="634378"/>
              <a:ext cx="743661" cy="1911481"/>
            </a:xfrm>
            <a:prstGeom prst="curvedLef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TextBox 39">
              <a:extLst>
                <a:ext uri="{FF2B5EF4-FFF2-40B4-BE49-F238E27FC236}">
                  <a16:creationId xmlns:a16="http://schemas.microsoft.com/office/drawing/2014/main" xmlns="" id="{C28B3D39-FD83-4C46-B61D-A24787AFF509}"/>
                </a:ext>
              </a:extLst>
            </p:cNvPr>
            <p:cNvSpPr txBox="1"/>
            <p:nvPr/>
          </p:nvSpPr>
          <p:spPr>
            <a:xfrm>
              <a:off x="2073215" y="4599806"/>
              <a:ext cx="1938318" cy="369332"/>
            </a:xfrm>
            <a:prstGeom prst="rect">
              <a:avLst/>
            </a:prstGeom>
            <a:noFill/>
          </p:spPr>
          <p:txBody>
            <a:bodyPr wrap="square" rtlCol="0">
              <a:spAutoFit/>
            </a:bodyPr>
            <a:lstStyle/>
            <a:p>
              <a:r>
                <a:rPr lang="en-US" dirty="0"/>
                <a:t>Related Semantics</a:t>
              </a:r>
            </a:p>
          </p:txBody>
        </p:sp>
        <p:sp>
          <p:nvSpPr>
            <p:cNvPr id="41" name="TextBox 40">
              <a:extLst>
                <a:ext uri="{FF2B5EF4-FFF2-40B4-BE49-F238E27FC236}">
                  <a16:creationId xmlns:a16="http://schemas.microsoft.com/office/drawing/2014/main" xmlns="" id="{508DA5CC-13F9-C844-8E39-5068F5DD21B0}"/>
                </a:ext>
              </a:extLst>
            </p:cNvPr>
            <p:cNvSpPr txBox="1"/>
            <p:nvPr/>
          </p:nvSpPr>
          <p:spPr>
            <a:xfrm>
              <a:off x="3978230" y="5921936"/>
              <a:ext cx="2253252" cy="369332"/>
            </a:xfrm>
            <a:prstGeom prst="rect">
              <a:avLst/>
            </a:prstGeom>
            <a:noFill/>
          </p:spPr>
          <p:txBody>
            <a:bodyPr wrap="square" rtlCol="0">
              <a:spAutoFit/>
            </a:bodyPr>
            <a:lstStyle/>
            <a:p>
              <a:r>
                <a:rPr lang="en-US" dirty="0"/>
                <a:t>Relatives in Hierarchy</a:t>
              </a:r>
            </a:p>
          </p:txBody>
        </p:sp>
        <p:cxnSp>
          <p:nvCxnSpPr>
            <p:cNvPr id="42" name="Curved Connector 41">
              <a:extLst>
                <a:ext uri="{FF2B5EF4-FFF2-40B4-BE49-F238E27FC236}">
                  <a16:creationId xmlns:a16="http://schemas.microsoft.com/office/drawing/2014/main" xmlns="" id="{E503AABC-28AA-1F4C-A8E2-2F64FC37DF8C}"/>
                </a:ext>
              </a:extLst>
            </p:cNvPr>
            <p:cNvCxnSpPr>
              <a:cxnSpLocks/>
              <a:stCxn id="70" idx="2"/>
              <a:endCxn id="69" idx="2"/>
            </p:cNvCxnSpPr>
            <p:nvPr/>
          </p:nvCxnSpPr>
          <p:spPr>
            <a:xfrm rot="5400000">
              <a:off x="2936114" y="2129010"/>
              <a:ext cx="22045" cy="3928424"/>
            </a:xfrm>
            <a:prstGeom prst="curvedConnector3">
              <a:avLst>
                <a:gd name="adj1" fmla="val 5373100"/>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44" name="Rounded Rectangle 43">
              <a:extLst>
                <a:ext uri="{FF2B5EF4-FFF2-40B4-BE49-F238E27FC236}">
                  <a16:creationId xmlns:a16="http://schemas.microsoft.com/office/drawing/2014/main" xmlns="" id="{C01CEC2C-0D6F-6840-A3DF-E0F7C225B2D8}"/>
                </a:ext>
              </a:extLst>
            </p:cNvPr>
            <p:cNvSpPr/>
            <p:nvPr/>
          </p:nvSpPr>
          <p:spPr>
            <a:xfrm>
              <a:off x="6053710" y="1719994"/>
              <a:ext cx="1568821"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Meet</a:t>
              </a:r>
            </a:p>
          </p:txBody>
        </p:sp>
        <p:sp>
          <p:nvSpPr>
            <p:cNvPr id="45" name="Rounded Rectangle 44">
              <a:extLst>
                <a:ext uri="{FF2B5EF4-FFF2-40B4-BE49-F238E27FC236}">
                  <a16:creationId xmlns:a16="http://schemas.microsoft.com/office/drawing/2014/main" xmlns="" id="{046146B9-3918-4844-9A3F-3F817A0D8BC0}"/>
                </a:ext>
              </a:extLst>
            </p:cNvPr>
            <p:cNvSpPr/>
            <p:nvPr/>
          </p:nvSpPr>
          <p:spPr>
            <a:xfrm>
              <a:off x="3658922" y="245599"/>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Event</a:t>
              </a:r>
            </a:p>
          </p:txBody>
        </p:sp>
        <p:sp>
          <p:nvSpPr>
            <p:cNvPr id="46" name="Rounded Rectangle 45">
              <a:extLst>
                <a:ext uri="{FF2B5EF4-FFF2-40B4-BE49-F238E27FC236}">
                  <a16:creationId xmlns:a16="http://schemas.microsoft.com/office/drawing/2014/main" xmlns="" id="{DBD8F8AD-F7FD-064A-BC6E-437B6FA8C1E3}"/>
                </a:ext>
              </a:extLst>
            </p:cNvPr>
            <p:cNvSpPr/>
            <p:nvPr/>
          </p:nvSpPr>
          <p:spPr>
            <a:xfrm>
              <a:off x="1482967" y="982797"/>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Life</a:t>
              </a:r>
            </a:p>
          </p:txBody>
        </p:sp>
        <p:sp>
          <p:nvSpPr>
            <p:cNvPr id="47" name="Rounded Rectangle 46">
              <a:extLst>
                <a:ext uri="{FF2B5EF4-FFF2-40B4-BE49-F238E27FC236}">
                  <a16:creationId xmlns:a16="http://schemas.microsoft.com/office/drawing/2014/main" xmlns="" id="{0E525260-AB91-2145-8C5A-1738D300EBEF}"/>
                </a:ext>
              </a:extLst>
            </p:cNvPr>
            <p:cNvSpPr/>
            <p:nvPr/>
          </p:nvSpPr>
          <p:spPr>
            <a:xfrm>
              <a:off x="3705020" y="982797"/>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Conflict</a:t>
              </a:r>
            </a:p>
          </p:txBody>
        </p:sp>
        <p:sp>
          <p:nvSpPr>
            <p:cNvPr id="48" name="Rounded Rectangle 47">
              <a:extLst>
                <a:ext uri="{FF2B5EF4-FFF2-40B4-BE49-F238E27FC236}">
                  <a16:creationId xmlns:a16="http://schemas.microsoft.com/office/drawing/2014/main" xmlns="" id="{A8D63FFD-456A-714A-9359-113E55FE6B71}"/>
                </a:ext>
              </a:extLst>
            </p:cNvPr>
            <p:cNvSpPr/>
            <p:nvPr/>
          </p:nvSpPr>
          <p:spPr>
            <a:xfrm>
              <a:off x="213565" y="1736195"/>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Die</a:t>
              </a:r>
            </a:p>
          </p:txBody>
        </p:sp>
        <p:sp>
          <p:nvSpPr>
            <p:cNvPr id="49" name="Rounded Rectangle 48">
              <a:extLst>
                <a:ext uri="{FF2B5EF4-FFF2-40B4-BE49-F238E27FC236}">
                  <a16:creationId xmlns:a16="http://schemas.microsoft.com/office/drawing/2014/main" xmlns="" id="{29688E39-E0DE-0148-985D-391AD8B75E19}"/>
                </a:ext>
              </a:extLst>
            </p:cNvPr>
            <p:cNvSpPr/>
            <p:nvPr/>
          </p:nvSpPr>
          <p:spPr>
            <a:xfrm>
              <a:off x="4470155" y="1719996"/>
              <a:ext cx="1269403" cy="2590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Attack</a:t>
              </a:r>
            </a:p>
          </p:txBody>
        </p:sp>
        <p:cxnSp>
          <p:nvCxnSpPr>
            <p:cNvPr id="50" name="Straight Connector 49">
              <a:extLst>
                <a:ext uri="{FF2B5EF4-FFF2-40B4-BE49-F238E27FC236}">
                  <a16:creationId xmlns:a16="http://schemas.microsoft.com/office/drawing/2014/main" xmlns="" id="{14FE3116-6727-2749-88C3-5379D0825625}"/>
                </a:ext>
              </a:extLst>
            </p:cNvPr>
            <p:cNvCxnSpPr>
              <a:stCxn id="45" idx="2"/>
              <a:endCxn id="46" idx="0"/>
            </p:cNvCxnSpPr>
            <p:nvPr/>
          </p:nvCxnSpPr>
          <p:spPr>
            <a:xfrm flipH="1">
              <a:off x="2117668" y="525298"/>
              <a:ext cx="2175955" cy="457499"/>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7DFD2EBC-8CA7-EA49-BB7D-1731E28D4588}"/>
                </a:ext>
              </a:extLst>
            </p:cNvPr>
            <p:cNvCxnSpPr>
              <a:cxnSpLocks/>
              <a:stCxn id="46" idx="2"/>
              <a:endCxn id="48" idx="0"/>
            </p:cNvCxnSpPr>
            <p:nvPr/>
          </p:nvCxnSpPr>
          <p:spPr>
            <a:xfrm flipH="1">
              <a:off x="848266" y="1262496"/>
              <a:ext cx="1269402" cy="473699"/>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F6AB315C-318B-CE45-8F42-6565F55A906B}"/>
                </a:ext>
              </a:extLst>
            </p:cNvPr>
            <p:cNvCxnSpPr>
              <a:cxnSpLocks/>
              <a:stCxn id="45" idx="2"/>
              <a:endCxn id="47" idx="0"/>
            </p:cNvCxnSpPr>
            <p:nvPr/>
          </p:nvCxnSpPr>
          <p:spPr>
            <a:xfrm>
              <a:off x="4293623" y="525298"/>
              <a:ext cx="46098" cy="457499"/>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5D9A8D71-CA34-9D45-9E4B-3E3BB215A729}"/>
                </a:ext>
              </a:extLst>
            </p:cNvPr>
            <p:cNvCxnSpPr>
              <a:cxnSpLocks/>
              <a:stCxn id="47" idx="2"/>
              <a:endCxn id="49" idx="0"/>
            </p:cNvCxnSpPr>
            <p:nvPr/>
          </p:nvCxnSpPr>
          <p:spPr>
            <a:xfrm>
              <a:off x="4339721" y="1262496"/>
              <a:ext cx="765136" cy="457500"/>
            </a:xfrm>
            <a:prstGeom prst="line">
              <a:avLst/>
            </a:prstGeom>
          </p:spPr>
          <p:style>
            <a:lnRef idx="1">
              <a:schemeClr val="accent1"/>
            </a:lnRef>
            <a:fillRef idx="0">
              <a:schemeClr val="accent1"/>
            </a:fillRef>
            <a:effectRef idx="0">
              <a:schemeClr val="accent1"/>
            </a:effectRef>
            <a:fontRef idx="minor">
              <a:schemeClr val="tx1"/>
            </a:fontRef>
          </p:style>
        </p:cxnSp>
        <p:sp>
          <p:nvSpPr>
            <p:cNvPr id="54" name="Rounded Rectangle 53">
              <a:extLst>
                <a:ext uri="{FF2B5EF4-FFF2-40B4-BE49-F238E27FC236}">
                  <a16:creationId xmlns:a16="http://schemas.microsoft.com/office/drawing/2014/main" xmlns="" id="{140380FC-33AA-C145-8710-14862CD66E74}"/>
                </a:ext>
              </a:extLst>
            </p:cNvPr>
            <p:cNvSpPr/>
            <p:nvPr/>
          </p:nvSpPr>
          <p:spPr>
            <a:xfrm>
              <a:off x="2407673" y="1734756"/>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Born</a:t>
              </a:r>
            </a:p>
          </p:txBody>
        </p:sp>
        <p:cxnSp>
          <p:nvCxnSpPr>
            <p:cNvPr id="55" name="Straight Connector 54">
              <a:extLst>
                <a:ext uri="{FF2B5EF4-FFF2-40B4-BE49-F238E27FC236}">
                  <a16:creationId xmlns:a16="http://schemas.microsoft.com/office/drawing/2014/main" xmlns="" id="{2901BA4D-794E-BE4B-BDBE-165347034222}"/>
                </a:ext>
              </a:extLst>
            </p:cNvPr>
            <p:cNvCxnSpPr>
              <a:cxnSpLocks/>
              <a:stCxn id="46" idx="2"/>
              <a:endCxn id="54" idx="0"/>
            </p:cNvCxnSpPr>
            <p:nvPr/>
          </p:nvCxnSpPr>
          <p:spPr>
            <a:xfrm>
              <a:off x="2117668" y="1262496"/>
              <a:ext cx="924706" cy="472260"/>
            </a:xfrm>
            <a:prstGeom prst="line">
              <a:avLst/>
            </a:prstGeom>
          </p:spPr>
          <p:style>
            <a:lnRef idx="1">
              <a:schemeClr val="accent1"/>
            </a:lnRef>
            <a:fillRef idx="0">
              <a:schemeClr val="accent1"/>
            </a:fillRef>
            <a:effectRef idx="0">
              <a:schemeClr val="accent1"/>
            </a:effectRef>
            <a:fontRef idx="minor">
              <a:schemeClr val="tx1"/>
            </a:fontRef>
          </p:style>
        </p:cxnSp>
        <p:sp>
          <p:nvSpPr>
            <p:cNvPr id="56" name="Rounded Rectangle 55">
              <a:extLst>
                <a:ext uri="{FF2B5EF4-FFF2-40B4-BE49-F238E27FC236}">
                  <a16:creationId xmlns:a16="http://schemas.microsoft.com/office/drawing/2014/main" xmlns="" id="{AAFE1239-D6AE-D444-AD02-5AB21D2B5C44}"/>
                </a:ext>
              </a:extLst>
            </p:cNvPr>
            <p:cNvSpPr/>
            <p:nvPr/>
          </p:nvSpPr>
          <p:spPr>
            <a:xfrm>
              <a:off x="5568718" y="982797"/>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Contact</a:t>
              </a:r>
            </a:p>
          </p:txBody>
        </p:sp>
        <p:cxnSp>
          <p:nvCxnSpPr>
            <p:cNvPr id="57" name="Straight Connector 56">
              <a:extLst>
                <a:ext uri="{FF2B5EF4-FFF2-40B4-BE49-F238E27FC236}">
                  <a16:creationId xmlns:a16="http://schemas.microsoft.com/office/drawing/2014/main" xmlns="" id="{6AB73248-391A-8349-AD65-0A94A4980917}"/>
                </a:ext>
              </a:extLst>
            </p:cNvPr>
            <p:cNvCxnSpPr>
              <a:cxnSpLocks/>
              <a:stCxn id="45" idx="2"/>
              <a:endCxn id="56" idx="0"/>
            </p:cNvCxnSpPr>
            <p:nvPr/>
          </p:nvCxnSpPr>
          <p:spPr>
            <a:xfrm>
              <a:off x="4293623" y="525298"/>
              <a:ext cx="1909796" cy="457499"/>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xmlns="" id="{F3C12138-349E-604D-8E18-C2A7F3973F5A}"/>
                </a:ext>
              </a:extLst>
            </p:cNvPr>
            <p:cNvCxnSpPr>
              <a:cxnSpLocks/>
              <a:stCxn id="56" idx="2"/>
              <a:endCxn id="44" idx="0"/>
            </p:cNvCxnSpPr>
            <p:nvPr/>
          </p:nvCxnSpPr>
          <p:spPr>
            <a:xfrm>
              <a:off x="6203419" y="1262496"/>
              <a:ext cx="634702" cy="457498"/>
            </a:xfrm>
            <a:prstGeom prst="line">
              <a:avLst/>
            </a:prstGeom>
          </p:spPr>
          <p:style>
            <a:lnRef idx="1">
              <a:schemeClr val="accent1"/>
            </a:lnRef>
            <a:fillRef idx="0">
              <a:schemeClr val="accent1"/>
            </a:fillRef>
            <a:effectRef idx="0">
              <a:schemeClr val="accent1"/>
            </a:effectRef>
            <a:fontRef idx="minor">
              <a:schemeClr val="tx1"/>
            </a:fontRef>
          </p:style>
        </p:cxnSp>
        <p:sp>
          <p:nvSpPr>
            <p:cNvPr id="65" name="Rounded Rectangle 64">
              <a:extLst>
                <a:ext uri="{FF2B5EF4-FFF2-40B4-BE49-F238E27FC236}">
                  <a16:creationId xmlns:a16="http://schemas.microsoft.com/office/drawing/2014/main" xmlns="" id="{38B42DC3-FF70-A548-9015-AB12A7C607B4}"/>
                </a:ext>
              </a:extLst>
            </p:cNvPr>
            <p:cNvSpPr/>
            <p:nvPr/>
          </p:nvSpPr>
          <p:spPr>
            <a:xfrm>
              <a:off x="6188368" y="3808345"/>
              <a:ext cx="1568821"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Meet</a:t>
              </a:r>
            </a:p>
          </p:txBody>
        </p:sp>
        <p:sp>
          <p:nvSpPr>
            <p:cNvPr id="66" name="Rounded Rectangle 65">
              <a:extLst>
                <a:ext uri="{FF2B5EF4-FFF2-40B4-BE49-F238E27FC236}">
                  <a16:creationId xmlns:a16="http://schemas.microsoft.com/office/drawing/2014/main" xmlns="" id="{8EAC08ED-3907-ED4B-A129-2F095B0E68C8}"/>
                </a:ext>
              </a:extLst>
            </p:cNvPr>
            <p:cNvSpPr/>
            <p:nvPr/>
          </p:nvSpPr>
          <p:spPr>
            <a:xfrm>
              <a:off x="3793580" y="2333950"/>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Event</a:t>
              </a:r>
            </a:p>
          </p:txBody>
        </p:sp>
        <p:sp>
          <p:nvSpPr>
            <p:cNvPr id="67" name="Rounded Rectangle 66">
              <a:extLst>
                <a:ext uri="{FF2B5EF4-FFF2-40B4-BE49-F238E27FC236}">
                  <a16:creationId xmlns:a16="http://schemas.microsoft.com/office/drawing/2014/main" xmlns="" id="{1A8D33AD-1BAF-9442-A16D-BBDEAFB62A6A}"/>
                </a:ext>
              </a:extLst>
            </p:cNvPr>
            <p:cNvSpPr/>
            <p:nvPr/>
          </p:nvSpPr>
          <p:spPr>
            <a:xfrm>
              <a:off x="1617625" y="3071148"/>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Life</a:t>
              </a:r>
            </a:p>
          </p:txBody>
        </p:sp>
        <p:sp>
          <p:nvSpPr>
            <p:cNvPr id="68" name="Rounded Rectangle 67">
              <a:extLst>
                <a:ext uri="{FF2B5EF4-FFF2-40B4-BE49-F238E27FC236}">
                  <a16:creationId xmlns:a16="http://schemas.microsoft.com/office/drawing/2014/main" xmlns="" id="{ECE0B46A-38AB-3247-AE2E-20B1B12F9762}"/>
                </a:ext>
              </a:extLst>
            </p:cNvPr>
            <p:cNvSpPr/>
            <p:nvPr/>
          </p:nvSpPr>
          <p:spPr>
            <a:xfrm>
              <a:off x="3839678" y="3071148"/>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Conflict</a:t>
              </a:r>
            </a:p>
          </p:txBody>
        </p:sp>
        <p:sp>
          <p:nvSpPr>
            <p:cNvPr id="69" name="Rounded Rectangle 68">
              <a:extLst>
                <a:ext uri="{FF2B5EF4-FFF2-40B4-BE49-F238E27FC236}">
                  <a16:creationId xmlns:a16="http://schemas.microsoft.com/office/drawing/2014/main" xmlns="" id="{3CE8CFCC-06B9-944F-907E-D71DB437364E}"/>
                </a:ext>
              </a:extLst>
            </p:cNvPr>
            <p:cNvSpPr/>
            <p:nvPr/>
          </p:nvSpPr>
          <p:spPr>
            <a:xfrm>
              <a:off x="348223" y="3824546"/>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Die</a:t>
              </a:r>
            </a:p>
          </p:txBody>
        </p:sp>
        <p:sp>
          <p:nvSpPr>
            <p:cNvPr id="70" name="Rounded Rectangle 69">
              <a:extLst>
                <a:ext uri="{FF2B5EF4-FFF2-40B4-BE49-F238E27FC236}">
                  <a16:creationId xmlns:a16="http://schemas.microsoft.com/office/drawing/2014/main" xmlns="" id="{D89FEDED-5BFF-3148-94A0-3142F69ABD0E}"/>
                </a:ext>
              </a:extLst>
            </p:cNvPr>
            <p:cNvSpPr/>
            <p:nvPr/>
          </p:nvSpPr>
          <p:spPr>
            <a:xfrm>
              <a:off x="4276647" y="3808347"/>
              <a:ext cx="1269402" cy="27385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Attack</a:t>
              </a:r>
            </a:p>
          </p:txBody>
        </p:sp>
        <p:cxnSp>
          <p:nvCxnSpPr>
            <p:cNvPr id="71" name="Straight Connector 70">
              <a:extLst>
                <a:ext uri="{FF2B5EF4-FFF2-40B4-BE49-F238E27FC236}">
                  <a16:creationId xmlns:a16="http://schemas.microsoft.com/office/drawing/2014/main" xmlns="" id="{BA8A3E92-7A77-A84C-BD7D-F46E2E95FB18}"/>
                </a:ext>
              </a:extLst>
            </p:cNvPr>
            <p:cNvCxnSpPr>
              <a:stCxn id="66" idx="2"/>
              <a:endCxn id="67" idx="0"/>
            </p:cNvCxnSpPr>
            <p:nvPr/>
          </p:nvCxnSpPr>
          <p:spPr>
            <a:xfrm flipH="1">
              <a:off x="2252326" y="2613649"/>
              <a:ext cx="2175955" cy="457499"/>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xmlns="" id="{DCBAC6E4-AF29-8B40-BC34-BE658D938C1A}"/>
                </a:ext>
              </a:extLst>
            </p:cNvPr>
            <p:cNvCxnSpPr>
              <a:cxnSpLocks/>
              <a:stCxn id="67" idx="2"/>
              <a:endCxn id="69" idx="0"/>
            </p:cNvCxnSpPr>
            <p:nvPr/>
          </p:nvCxnSpPr>
          <p:spPr>
            <a:xfrm flipH="1">
              <a:off x="982924" y="3350847"/>
              <a:ext cx="1269402" cy="473699"/>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xmlns="" id="{0BC8E3CB-3063-AC4C-8F14-15BE5F0AB77A}"/>
                </a:ext>
              </a:extLst>
            </p:cNvPr>
            <p:cNvCxnSpPr>
              <a:cxnSpLocks/>
              <a:stCxn id="66" idx="2"/>
              <a:endCxn id="68" idx="0"/>
            </p:cNvCxnSpPr>
            <p:nvPr/>
          </p:nvCxnSpPr>
          <p:spPr>
            <a:xfrm>
              <a:off x="4428281" y="2613649"/>
              <a:ext cx="46098" cy="457499"/>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xmlns="" id="{5940AD8E-E6E4-BB4C-8796-AA0EF7330C6F}"/>
                </a:ext>
              </a:extLst>
            </p:cNvPr>
            <p:cNvCxnSpPr>
              <a:cxnSpLocks/>
              <a:stCxn id="68" idx="2"/>
              <a:endCxn id="70" idx="0"/>
            </p:cNvCxnSpPr>
            <p:nvPr/>
          </p:nvCxnSpPr>
          <p:spPr>
            <a:xfrm>
              <a:off x="4474379" y="3350847"/>
              <a:ext cx="436969" cy="457500"/>
            </a:xfrm>
            <a:prstGeom prst="line">
              <a:avLst/>
            </a:prstGeom>
          </p:spPr>
          <p:style>
            <a:lnRef idx="1">
              <a:schemeClr val="accent1"/>
            </a:lnRef>
            <a:fillRef idx="0">
              <a:schemeClr val="accent1"/>
            </a:fillRef>
            <a:effectRef idx="0">
              <a:schemeClr val="accent1"/>
            </a:effectRef>
            <a:fontRef idx="minor">
              <a:schemeClr val="tx1"/>
            </a:fontRef>
          </p:style>
        </p:cxnSp>
        <p:sp>
          <p:nvSpPr>
            <p:cNvPr id="75" name="Rounded Rectangle 74">
              <a:extLst>
                <a:ext uri="{FF2B5EF4-FFF2-40B4-BE49-F238E27FC236}">
                  <a16:creationId xmlns:a16="http://schemas.microsoft.com/office/drawing/2014/main" xmlns="" id="{6366DD9C-1750-9745-97C1-8F2A3EAC89EE}"/>
                </a:ext>
              </a:extLst>
            </p:cNvPr>
            <p:cNvSpPr/>
            <p:nvPr/>
          </p:nvSpPr>
          <p:spPr>
            <a:xfrm>
              <a:off x="2542331" y="3823107"/>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Born</a:t>
              </a:r>
            </a:p>
          </p:txBody>
        </p:sp>
        <p:cxnSp>
          <p:nvCxnSpPr>
            <p:cNvPr id="76" name="Straight Connector 75">
              <a:extLst>
                <a:ext uri="{FF2B5EF4-FFF2-40B4-BE49-F238E27FC236}">
                  <a16:creationId xmlns:a16="http://schemas.microsoft.com/office/drawing/2014/main" xmlns="" id="{794D9A51-4EFA-344A-B8AE-9D99102F47BC}"/>
                </a:ext>
              </a:extLst>
            </p:cNvPr>
            <p:cNvCxnSpPr>
              <a:cxnSpLocks/>
              <a:stCxn id="67" idx="2"/>
              <a:endCxn id="75" idx="0"/>
            </p:cNvCxnSpPr>
            <p:nvPr/>
          </p:nvCxnSpPr>
          <p:spPr>
            <a:xfrm>
              <a:off x="2252326" y="3350847"/>
              <a:ext cx="924706" cy="472260"/>
            </a:xfrm>
            <a:prstGeom prst="line">
              <a:avLst/>
            </a:prstGeom>
          </p:spPr>
          <p:style>
            <a:lnRef idx="1">
              <a:schemeClr val="accent1"/>
            </a:lnRef>
            <a:fillRef idx="0">
              <a:schemeClr val="accent1"/>
            </a:fillRef>
            <a:effectRef idx="0">
              <a:schemeClr val="accent1"/>
            </a:effectRef>
            <a:fontRef idx="minor">
              <a:schemeClr val="tx1"/>
            </a:fontRef>
          </p:style>
        </p:cxnSp>
        <p:sp>
          <p:nvSpPr>
            <p:cNvPr id="77" name="Rounded Rectangle 76">
              <a:extLst>
                <a:ext uri="{FF2B5EF4-FFF2-40B4-BE49-F238E27FC236}">
                  <a16:creationId xmlns:a16="http://schemas.microsoft.com/office/drawing/2014/main" xmlns="" id="{02A07D72-424B-8C4A-8BD5-649381BF2984}"/>
                </a:ext>
              </a:extLst>
            </p:cNvPr>
            <p:cNvSpPr/>
            <p:nvPr/>
          </p:nvSpPr>
          <p:spPr>
            <a:xfrm>
              <a:off x="5703376" y="3071148"/>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Contact</a:t>
              </a:r>
            </a:p>
          </p:txBody>
        </p:sp>
        <p:cxnSp>
          <p:nvCxnSpPr>
            <p:cNvPr id="78" name="Straight Connector 77">
              <a:extLst>
                <a:ext uri="{FF2B5EF4-FFF2-40B4-BE49-F238E27FC236}">
                  <a16:creationId xmlns:a16="http://schemas.microsoft.com/office/drawing/2014/main" xmlns="" id="{ACB125BD-040A-A541-8950-5686713F415E}"/>
                </a:ext>
              </a:extLst>
            </p:cNvPr>
            <p:cNvCxnSpPr>
              <a:cxnSpLocks/>
              <a:stCxn id="66" idx="2"/>
              <a:endCxn id="77" idx="0"/>
            </p:cNvCxnSpPr>
            <p:nvPr/>
          </p:nvCxnSpPr>
          <p:spPr>
            <a:xfrm>
              <a:off x="4428281" y="2613649"/>
              <a:ext cx="1909796" cy="457499"/>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xmlns="" id="{171D02C3-BF7C-5A46-AF74-071305E33D34}"/>
                </a:ext>
              </a:extLst>
            </p:cNvPr>
            <p:cNvCxnSpPr>
              <a:cxnSpLocks/>
              <a:stCxn id="77" idx="2"/>
              <a:endCxn id="65" idx="0"/>
            </p:cNvCxnSpPr>
            <p:nvPr/>
          </p:nvCxnSpPr>
          <p:spPr>
            <a:xfrm>
              <a:off x="6338077" y="3350847"/>
              <a:ext cx="634702" cy="457498"/>
            </a:xfrm>
            <a:prstGeom prst="line">
              <a:avLst/>
            </a:prstGeom>
          </p:spPr>
          <p:style>
            <a:lnRef idx="1">
              <a:schemeClr val="accent1"/>
            </a:lnRef>
            <a:fillRef idx="0">
              <a:schemeClr val="accent1"/>
            </a:fillRef>
            <a:effectRef idx="0">
              <a:schemeClr val="accent1"/>
            </a:effectRef>
            <a:fontRef idx="minor">
              <a:schemeClr val="tx1"/>
            </a:fontRef>
          </p:style>
        </p:cxnSp>
        <p:sp>
          <p:nvSpPr>
            <p:cNvPr id="84" name="Rounded Rectangle 83">
              <a:extLst>
                <a:ext uri="{FF2B5EF4-FFF2-40B4-BE49-F238E27FC236}">
                  <a16:creationId xmlns:a16="http://schemas.microsoft.com/office/drawing/2014/main" xmlns="" id="{E9820391-D77D-124F-A2E2-00F71E0C0A37}"/>
                </a:ext>
              </a:extLst>
            </p:cNvPr>
            <p:cNvSpPr/>
            <p:nvPr/>
          </p:nvSpPr>
          <p:spPr>
            <a:xfrm>
              <a:off x="5076029" y="4521781"/>
              <a:ext cx="1269822" cy="278037"/>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Invade</a:t>
              </a:r>
            </a:p>
          </p:txBody>
        </p:sp>
        <p:cxnSp>
          <p:nvCxnSpPr>
            <p:cNvPr id="89" name="Straight Connector 88">
              <a:extLst>
                <a:ext uri="{FF2B5EF4-FFF2-40B4-BE49-F238E27FC236}">
                  <a16:creationId xmlns:a16="http://schemas.microsoft.com/office/drawing/2014/main" xmlns="" id="{4A750EA4-17A2-7C41-86F0-4BFCECDCCC70}"/>
                </a:ext>
              </a:extLst>
            </p:cNvPr>
            <p:cNvCxnSpPr>
              <a:cxnSpLocks/>
              <a:stCxn id="70" idx="2"/>
              <a:endCxn id="84" idx="0"/>
            </p:cNvCxnSpPr>
            <p:nvPr/>
          </p:nvCxnSpPr>
          <p:spPr>
            <a:xfrm>
              <a:off x="4911348" y="4082200"/>
              <a:ext cx="799592" cy="439581"/>
            </a:xfrm>
            <a:prstGeom prst="line">
              <a:avLst/>
            </a:prstGeom>
          </p:spPr>
          <p:style>
            <a:lnRef idx="1">
              <a:schemeClr val="accent1"/>
            </a:lnRef>
            <a:fillRef idx="0">
              <a:schemeClr val="accent1"/>
            </a:fillRef>
            <a:effectRef idx="0">
              <a:schemeClr val="accent1"/>
            </a:effectRef>
            <a:fontRef idx="minor">
              <a:schemeClr val="tx1"/>
            </a:fontRef>
          </p:style>
        </p:cxnSp>
        <p:sp>
          <p:nvSpPr>
            <p:cNvPr id="93" name="Rounded Rectangle 92">
              <a:extLst>
                <a:ext uri="{FF2B5EF4-FFF2-40B4-BE49-F238E27FC236}">
                  <a16:creationId xmlns:a16="http://schemas.microsoft.com/office/drawing/2014/main" xmlns="" id="{6DDDA7FB-B6BE-EC4E-9B8D-EF3125CAFF32}"/>
                </a:ext>
              </a:extLst>
            </p:cNvPr>
            <p:cNvSpPr/>
            <p:nvPr/>
          </p:nvSpPr>
          <p:spPr>
            <a:xfrm>
              <a:off x="8351485" y="3802501"/>
              <a:ext cx="2368396" cy="326707"/>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Disease</a:t>
              </a:r>
              <a:r>
                <a:rPr lang="zh-CN" altLang="en-US" dirty="0"/>
                <a:t> </a:t>
              </a:r>
              <a:r>
                <a:rPr lang="en-US" altLang="zh-CN" dirty="0"/>
                <a:t>Outbreak</a:t>
              </a:r>
              <a:endParaRPr lang="en-US" dirty="0"/>
            </a:p>
          </p:txBody>
        </p:sp>
        <p:cxnSp>
          <p:nvCxnSpPr>
            <p:cNvPr id="94" name="Straight Connector 93">
              <a:extLst>
                <a:ext uri="{FF2B5EF4-FFF2-40B4-BE49-F238E27FC236}">
                  <a16:creationId xmlns:a16="http://schemas.microsoft.com/office/drawing/2014/main" xmlns="" id="{AE4A8743-8A2A-EF4E-A34C-BB79F9CAB563}"/>
                </a:ext>
              </a:extLst>
            </p:cNvPr>
            <p:cNvCxnSpPr>
              <a:cxnSpLocks/>
              <a:stCxn id="66" idx="2"/>
              <a:endCxn id="22" idx="0"/>
            </p:cNvCxnSpPr>
            <p:nvPr/>
          </p:nvCxnSpPr>
          <p:spPr>
            <a:xfrm>
              <a:off x="4428281" y="2613649"/>
              <a:ext cx="4293633" cy="457499"/>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xmlns="" id="{9BAD15C4-AACA-BD4C-A4D1-35356D3B25B9}"/>
                </a:ext>
              </a:extLst>
            </p:cNvPr>
            <p:cNvCxnSpPr>
              <a:cxnSpLocks/>
              <a:stCxn id="22" idx="2"/>
              <a:endCxn id="93" idx="0"/>
            </p:cNvCxnSpPr>
            <p:nvPr/>
          </p:nvCxnSpPr>
          <p:spPr>
            <a:xfrm>
              <a:off x="8721914" y="3350847"/>
              <a:ext cx="813769" cy="45165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4" name="Curved Connector 103">
              <a:extLst>
                <a:ext uri="{FF2B5EF4-FFF2-40B4-BE49-F238E27FC236}">
                  <a16:creationId xmlns:a16="http://schemas.microsoft.com/office/drawing/2014/main" xmlns="" id="{5CF7E943-3445-E04D-9C50-4B9D20CA2741}"/>
                </a:ext>
              </a:extLst>
            </p:cNvPr>
            <p:cNvCxnSpPr>
              <a:cxnSpLocks/>
              <a:stCxn id="84" idx="2"/>
              <a:endCxn id="68" idx="2"/>
            </p:cNvCxnSpPr>
            <p:nvPr/>
          </p:nvCxnSpPr>
          <p:spPr>
            <a:xfrm rot="5400000" flipH="1">
              <a:off x="4368174" y="3457053"/>
              <a:ext cx="1448971" cy="1236561"/>
            </a:xfrm>
            <a:prstGeom prst="curvedConnector3">
              <a:avLst>
                <a:gd name="adj1" fmla="val -61429"/>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xmlns="" id="{238AE6FC-48E8-4548-A02F-5BC07FD1B302}"/>
                </a:ext>
              </a:extLst>
            </p:cNvPr>
            <p:cNvSpPr txBox="1"/>
            <p:nvPr/>
          </p:nvSpPr>
          <p:spPr>
            <a:xfrm>
              <a:off x="8351485" y="525298"/>
              <a:ext cx="1985717" cy="369332"/>
            </a:xfrm>
            <a:prstGeom prst="rect">
              <a:avLst/>
            </a:prstGeom>
            <a:noFill/>
          </p:spPr>
          <p:txBody>
            <a:bodyPr wrap="square" rtlCol="0">
              <a:spAutoFit/>
            </a:bodyPr>
            <a:lstStyle/>
            <a:p>
              <a:r>
                <a:rPr lang="en-US" dirty="0"/>
                <a:t>Types</a:t>
              </a:r>
              <a:r>
                <a:rPr lang="zh-CN" altLang="en-US" dirty="0"/>
                <a:t> </a:t>
              </a:r>
              <a:r>
                <a:rPr lang="en-US" altLang="zh-CN" dirty="0"/>
                <a:t>in</a:t>
              </a:r>
              <a:r>
                <a:rPr lang="zh-CN" altLang="en-US" dirty="0"/>
                <a:t> </a:t>
              </a:r>
              <a:r>
                <a:rPr lang="en-US" altLang="zh-CN" dirty="0"/>
                <a:t>ACE</a:t>
              </a:r>
              <a:endParaRPr lang="en-US" dirty="0"/>
            </a:p>
          </p:txBody>
        </p:sp>
        <p:sp>
          <p:nvSpPr>
            <p:cNvPr id="109" name="TextBox 108">
              <a:extLst>
                <a:ext uri="{FF2B5EF4-FFF2-40B4-BE49-F238E27FC236}">
                  <a16:creationId xmlns:a16="http://schemas.microsoft.com/office/drawing/2014/main" xmlns="" id="{A5C9C013-52BB-3045-8074-E026D5209A81}"/>
                </a:ext>
              </a:extLst>
            </p:cNvPr>
            <p:cNvSpPr txBox="1"/>
            <p:nvPr/>
          </p:nvSpPr>
          <p:spPr>
            <a:xfrm>
              <a:off x="8363756" y="2192267"/>
              <a:ext cx="1985717" cy="369332"/>
            </a:xfrm>
            <a:prstGeom prst="rect">
              <a:avLst/>
            </a:prstGeom>
            <a:noFill/>
          </p:spPr>
          <p:txBody>
            <a:bodyPr wrap="square" rtlCol="0">
              <a:spAutoFit/>
            </a:bodyPr>
            <a:lstStyle/>
            <a:p>
              <a:r>
                <a:rPr lang="en-US" dirty="0"/>
                <a:t>Types</a:t>
              </a:r>
              <a:r>
                <a:rPr lang="zh-CN" altLang="en-US" dirty="0"/>
                <a:t> </a:t>
              </a:r>
              <a:r>
                <a:rPr lang="en-US" altLang="zh-CN" dirty="0"/>
                <a:t>in</a:t>
              </a:r>
              <a:r>
                <a:rPr lang="zh-CN" altLang="en-US" dirty="0"/>
                <a:t> </a:t>
              </a:r>
              <a:r>
                <a:rPr lang="en-US" altLang="zh-CN" dirty="0"/>
                <a:t>AIDA</a:t>
              </a:r>
              <a:endParaRPr lang="en-US" dirty="0"/>
            </a:p>
          </p:txBody>
        </p:sp>
        <p:sp>
          <p:nvSpPr>
            <p:cNvPr id="110" name="TextBox 109">
              <a:extLst>
                <a:ext uri="{FF2B5EF4-FFF2-40B4-BE49-F238E27FC236}">
                  <a16:creationId xmlns:a16="http://schemas.microsoft.com/office/drawing/2014/main" xmlns="" id="{FD27D140-FB22-F740-B890-8BB8EFAF5323}"/>
                </a:ext>
              </a:extLst>
            </p:cNvPr>
            <p:cNvSpPr txBox="1"/>
            <p:nvPr/>
          </p:nvSpPr>
          <p:spPr>
            <a:xfrm>
              <a:off x="7535260" y="4222417"/>
              <a:ext cx="3334269" cy="369332"/>
            </a:xfrm>
            <a:prstGeom prst="rect">
              <a:avLst/>
            </a:prstGeom>
            <a:noFill/>
          </p:spPr>
          <p:txBody>
            <a:bodyPr wrap="square" rtlCol="0">
              <a:spAutoFit/>
            </a:bodyPr>
            <a:lstStyle/>
            <a:p>
              <a:pPr algn="ctr"/>
              <a:r>
                <a:rPr lang="en-US" dirty="0"/>
                <a:t>Emerging</a:t>
              </a:r>
              <a:r>
                <a:rPr lang="zh-CN" altLang="en-US" dirty="0"/>
                <a:t> </a:t>
              </a:r>
              <a:r>
                <a:rPr lang="en-US" altLang="zh-CN" dirty="0"/>
                <a:t>New</a:t>
              </a:r>
              <a:r>
                <a:rPr lang="zh-CN" altLang="en-US" dirty="0"/>
                <a:t> </a:t>
              </a:r>
              <a:r>
                <a:rPr lang="en-US" altLang="zh-CN" dirty="0"/>
                <a:t>Types </a:t>
              </a:r>
              <a:r>
                <a:rPr lang="en-US" dirty="0"/>
                <a:t>of Interest</a:t>
              </a:r>
            </a:p>
          </p:txBody>
        </p:sp>
        <p:sp>
          <p:nvSpPr>
            <p:cNvPr id="111" name="TextBox 110">
              <a:extLst>
                <a:ext uri="{FF2B5EF4-FFF2-40B4-BE49-F238E27FC236}">
                  <a16:creationId xmlns:a16="http://schemas.microsoft.com/office/drawing/2014/main" xmlns="" id="{9E8C2900-0FD4-6845-9E97-775FDD259C7F}"/>
                </a:ext>
              </a:extLst>
            </p:cNvPr>
            <p:cNvSpPr txBox="1"/>
            <p:nvPr/>
          </p:nvSpPr>
          <p:spPr>
            <a:xfrm>
              <a:off x="5996606" y="4840829"/>
              <a:ext cx="2725308" cy="369332"/>
            </a:xfrm>
            <a:prstGeom prst="rect">
              <a:avLst/>
            </a:prstGeom>
            <a:noFill/>
          </p:spPr>
          <p:txBody>
            <a:bodyPr wrap="square" rtlCol="0">
              <a:spAutoFit/>
            </a:bodyPr>
            <a:lstStyle/>
            <a:p>
              <a:pPr algn="ctr"/>
              <a:r>
                <a:rPr lang="en-US" altLang="zh-CN" dirty="0"/>
                <a:t>New Fine-grained </a:t>
              </a:r>
              <a:r>
                <a:rPr lang="zh-CN" altLang="en-US" dirty="0"/>
                <a:t> </a:t>
              </a:r>
              <a:r>
                <a:rPr lang="en-US" altLang="zh-CN" dirty="0"/>
                <a:t>Types</a:t>
              </a:r>
              <a:endParaRPr lang="en-US" dirty="0"/>
            </a:p>
          </p:txBody>
        </p:sp>
      </p:grpSp>
    </p:spTree>
    <p:extLst>
      <p:ext uri="{BB962C8B-B14F-4D97-AF65-F5344CB8AC3E}">
        <p14:creationId xmlns:p14="http://schemas.microsoft.com/office/powerpoint/2010/main" val="1098480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7F1365-6C5D-504C-8BDB-FF168CDBD5F0}"/>
              </a:ext>
            </a:extLst>
          </p:cNvPr>
          <p:cNvSpPr>
            <a:spLocks noGrp="1"/>
          </p:cNvSpPr>
          <p:nvPr>
            <p:ph type="title"/>
          </p:nvPr>
        </p:nvSpPr>
        <p:spPr/>
        <p:txBody>
          <a:bodyPr/>
          <a:lstStyle/>
          <a:p>
            <a:r>
              <a:rPr lang="en-US" dirty="0"/>
              <a:t>Comparison with Class Incremental Lifelong Learning</a:t>
            </a:r>
          </a:p>
        </p:txBody>
      </p:sp>
      <p:sp>
        <p:nvSpPr>
          <p:cNvPr id="3" name="Content Placeholder 2">
            <a:extLst>
              <a:ext uri="{FF2B5EF4-FFF2-40B4-BE49-F238E27FC236}">
                <a16:creationId xmlns:a16="http://schemas.microsoft.com/office/drawing/2014/main" xmlns="" id="{70033AB1-425B-3F4F-8A8D-5ABC96000E9C}"/>
              </a:ext>
            </a:extLst>
          </p:cNvPr>
          <p:cNvSpPr>
            <a:spLocks noGrp="1"/>
          </p:cNvSpPr>
          <p:nvPr>
            <p:ph idx="1"/>
          </p:nvPr>
        </p:nvSpPr>
        <p:spPr/>
        <p:txBody>
          <a:bodyPr/>
          <a:lstStyle/>
          <a:p>
            <a:r>
              <a:rPr lang="en-US" dirty="0"/>
              <a:t>Class Incremental Lifelong Learning: learning classification on expanding number of classes</a:t>
            </a:r>
          </a:p>
          <a:p>
            <a:endParaRPr lang="en-US" dirty="0"/>
          </a:p>
          <a:p>
            <a:r>
              <a:rPr lang="en-US" dirty="0"/>
              <a:t>What is special </a:t>
            </a:r>
            <a:r>
              <a:rPr lang="en-US" dirty="0" smtClean="0"/>
              <a:t>about </a:t>
            </a:r>
            <a:r>
              <a:rPr lang="en-US" dirty="0"/>
              <a:t>ontology-based IE compared with classification?</a:t>
            </a:r>
          </a:p>
          <a:p>
            <a:endParaRPr lang="en-US" dirty="0"/>
          </a:p>
          <a:p>
            <a:r>
              <a:rPr lang="en-US" dirty="0"/>
              <a:t>Fundamental Difference: </a:t>
            </a:r>
            <a:r>
              <a:rPr lang="en-US" b="1" dirty="0"/>
              <a:t>existence of negative instances,</a:t>
            </a:r>
            <a:r>
              <a:rPr lang="en-US" dirty="0"/>
              <a:t> </a:t>
            </a:r>
            <a:r>
              <a:rPr lang="en-US" i="1" dirty="0"/>
              <a:t>Not-Any-type </a:t>
            </a:r>
            <a:r>
              <a:rPr lang="en-US" dirty="0"/>
              <a:t>(NA), in extraction task</a:t>
            </a:r>
          </a:p>
          <a:p>
            <a:endParaRPr lang="en-US" dirty="0"/>
          </a:p>
          <a:p>
            <a:r>
              <a:rPr lang="en-US" dirty="0"/>
              <a:t>Additional Challenge: long-tail distribution of knowledge element types</a:t>
            </a:r>
          </a:p>
        </p:txBody>
      </p:sp>
      <p:sp>
        <p:nvSpPr>
          <p:cNvPr id="4" name="Slide Number Placeholder 3">
            <a:extLst>
              <a:ext uri="{FF2B5EF4-FFF2-40B4-BE49-F238E27FC236}">
                <a16:creationId xmlns:a16="http://schemas.microsoft.com/office/drawing/2014/main" xmlns="" id="{30D8B6E3-A2CB-2743-BE31-59D211F62EC6}"/>
              </a:ext>
            </a:extLst>
          </p:cNvPr>
          <p:cNvSpPr>
            <a:spLocks noGrp="1"/>
          </p:cNvSpPr>
          <p:nvPr>
            <p:ph type="sldNum" sz="quarter" idx="12"/>
          </p:nvPr>
        </p:nvSpPr>
        <p:spPr/>
        <p:txBody>
          <a:bodyPr/>
          <a:lstStyle/>
          <a:p>
            <a:fld id="{89057327-5C45-3844-9BAD-8A2E33F71C3A}" type="slidenum">
              <a:rPr lang="en-US" smtClean="0"/>
              <a:t>23</a:t>
            </a:fld>
            <a:endParaRPr lang="en-US"/>
          </a:p>
        </p:txBody>
      </p:sp>
    </p:spTree>
    <p:extLst>
      <p:ext uri="{BB962C8B-B14F-4D97-AF65-F5344CB8AC3E}">
        <p14:creationId xmlns:p14="http://schemas.microsoft.com/office/powerpoint/2010/main" val="971144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505630-0CBE-FB43-8C0C-16F16916B2D5}"/>
              </a:ext>
            </a:extLst>
          </p:cNvPr>
          <p:cNvSpPr>
            <a:spLocks noGrp="1"/>
          </p:cNvSpPr>
          <p:nvPr>
            <p:ph type="title"/>
          </p:nvPr>
        </p:nvSpPr>
        <p:spPr/>
        <p:txBody>
          <a:bodyPr/>
          <a:lstStyle/>
          <a:p>
            <a:r>
              <a:rPr lang="en-US" dirty="0"/>
              <a:t>Negative Instance in Lifelong IE</a:t>
            </a:r>
          </a:p>
        </p:txBody>
      </p:sp>
      <p:sp>
        <p:nvSpPr>
          <p:cNvPr id="3" name="Content Placeholder 2">
            <a:extLst>
              <a:ext uri="{FF2B5EF4-FFF2-40B4-BE49-F238E27FC236}">
                <a16:creationId xmlns:a16="http://schemas.microsoft.com/office/drawing/2014/main" xmlns="" id="{E42E7E81-EF59-A248-A2A1-487463613C44}"/>
              </a:ext>
            </a:extLst>
          </p:cNvPr>
          <p:cNvSpPr>
            <a:spLocks noGrp="1"/>
          </p:cNvSpPr>
          <p:nvPr>
            <p:ph idx="1"/>
          </p:nvPr>
        </p:nvSpPr>
        <p:spPr/>
        <p:txBody>
          <a:bodyPr/>
          <a:lstStyle/>
          <a:p>
            <a:r>
              <a:rPr lang="en-US" dirty="0"/>
              <a:t>Two kinds of negative mentions:</a:t>
            </a:r>
          </a:p>
          <a:p>
            <a:pPr lvl="1"/>
            <a:r>
              <a:rPr lang="en-US" i="1" dirty="0"/>
              <a:t>Baghdad</a:t>
            </a:r>
            <a:r>
              <a:rPr lang="en-US" dirty="0"/>
              <a:t>: contextual text spans that don’t imply any events</a:t>
            </a:r>
          </a:p>
          <a:p>
            <a:pPr lvl="1"/>
            <a:r>
              <a:rPr lang="en-US" i="1" dirty="0"/>
              <a:t>fired</a:t>
            </a:r>
            <a:r>
              <a:rPr lang="en-US" dirty="0"/>
              <a:t>: other event types that are not learned yet</a:t>
            </a:r>
          </a:p>
          <a:p>
            <a:r>
              <a:rPr lang="en-US" dirty="0"/>
              <a:t>If new types are in close domain with old types, negative mentions may also contain old event types. Annotators may only focus on annotating new types and ignore them.</a:t>
            </a:r>
          </a:p>
        </p:txBody>
      </p:sp>
      <p:sp>
        <p:nvSpPr>
          <p:cNvPr id="4" name="Slide Number Placeholder 3">
            <a:extLst>
              <a:ext uri="{FF2B5EF4-FFF2-40B4-BE49-F238E27FC236}">
                <a16:creationId xmlns:a16="http://schemas.microsoft.com/office/drawing/2014/main" xmlns="" id="{8D287619-6708-BD48-8B8C-75257C6BE1AD}"/>
              </a:ext>
            </a:extLst>
          </p:cNvPr>
          <p:cNvSpPr>
            <a:spLocks noGrp="1"/>
          </p:cNvSpPr>
          <p:nvPr>
            <p:ph type="sldNum" sz="quarter" idx="12"/>
          </p:nvPr>
        </p:nvSpPr>
        <p:spPr/>
        <p:txBody>
          <a:bodyPr/>
          <a:lstStyle/>
          <a:p>
            <a:fld id="{89057327-5C45-3844-9BAD-8A2E33F71C3A}" type="slidenum">
              <a:rPr lang="en-US" smtClean="0"/>
              <a:t>24</a:t>
            </a:fld>
            <a:endParaRPr lang="en-US" dirty="0"/>
          </a:p>
        </p:txBody>
      </p:sp>
      <p:sp>
        <p:nvSpPr>
          <p:cNvPr id="5" name="TextBox 4">
            <a:extLst>
              <a:ext uri="{FF2B5EF4-FFF2-40B4-BE49-F238E27FC236}">
                <a16:creationId xmlns:a16="http://schemas.microsoft.com/office/drawing/2014/main" xmlns="" id="{B753F885-6B78-6F4C-BACC-A79AF9C9F7F7}"/>
              </a:ext>
            </a:extLst>
          </p:cNvPr>
          <p:cNvSpPr txBox="1"/>
          <p:nvPr/>
        </p:nvSpPr>
        <p:spPr>
          <a:xfrm>
            <a:off x="838200" y="5646299"/>
            <a:ext cx="10515600" cy="369332"/>
          </a:xfrm>
          <a:prstGeom prst="rect">
            <a:avLst/>
          </a:prstGeom>
          <a:noFill/>
        </p:spPr>
        <p:txBody>
          <a:bodyPr wrap="square" rtlCol="0">
            <a:spAutoFit/>
          </a:bodyPr>
          <a:lstStyle/>
          <a:p>
            <a:pPr algn="ctr"/>
            <a:r>
              <a:rPr lang="en-US" dirty="0">
                <a:solidFill>
                  <a:srgbClr val="9EA7BB"/>
                </a:solidFill>
                <a:ea typeface="Calibri"/>
                <a:cs typeface="Calibri"/>
                <a:sym typeface="Calibri"/>
              </a:rPr>
              <a:t>In Baghdad, a cameraman </a:t>
            </a:r>
            <a:r>
              <a:rPr lang="en-US" b="1" dirty="0">
                <a:solidFill>
                  <a:srgbClr val="FF6600"/>
                </a:solidFill>
                <a:ea typeface="Calibri"/>
                <a:cs typeface="Calibri"/>
                <a:sym typeface="Calibri"/>
              </a:rPr>
              <a:t>died</a:t>
            </a:r>
            <a:r>
              <a:rPr lang="en-US" dirty="0">
                <a:solidFill>
                  <a:srgbClr val="FF6600"/>
                </a:solidFill>
                <a:ea typeface="Calibri"/>
                <a:cs typeface="Calibri"/>
                <a:sym typeface="Calibri"/>
              </a:rPr>
              <a:t> </a:t>
            </a:r>
            <a:r>
              <a:rPr lang="en-US" dirty="0">
                <a:solidFill>
                  <a:srgbClr val="9EA7BB"/>
                </a:solidFill>
                <a:ea typeface="Calibri"/>
                <a:cs typeface="Calibri"/>
                <a:sym typeface="Calibri"/>
              </a:rPr>
              <a:t>when a combat tank </a:t>
            </a:r>
            <a:r>
              <a:rPr lang="en-US" b="1" dirty="0">
                <a:solidFill>
                  <a:srgbClr val="9EA7BB"/>
                </a:solidFill>
                <a:ea typeface="Calibri"/>
                <a:cs typeface="Calibri"/>
                <a:sym typeface="Calibri"/>
              </a:rPr>
              <a:t>fired</a:t>
            </a:r>
            <a:r>
              <a:rPr lang="en-US" dirty="0">
                <a:solidFill>
                  <a:srgbClr val="9EA7BB"/>
                </a:solidFill>
                <a:ea typeface="Calibri"/>
                <a:cs typeface="Calibri"/>
                <a:sym typeface="Calibri"/>
              </a:rPr>
              <a:t> on the Palestine Hotel. </a:t>
            </a:r>
            <a:endParaRPr lang="en-US" dirty="0">
              <a:solidFill>
                <a:srgbClr val="9EA7BB"/>
              </a:solidFill>
            </a:endParaRPr>
          </a:p>
        </p:txBody>
      </p:sp>
      <p:sp>
        <p:nvSpPr>
          <p:cNvPr id="6" name="Rounded Rectangle 5">
            <a:extLst>
              <a:ext uri="{FF2B5EF4-FFF2-40B4-BE49-F238E27FC236}">
                <a16:creationId xmlns:a16="http://schemas.microsoft.com/office/drawing/2014/main" xmlns="" id="{5E2CC1D6-A90E-A543-920C-CAD00A9FFB88}"/>
              </a:ext>
            </a:extLst>
          </p:cNvPr>
          <p:cNvSpPr/>
          <p:nvPr/>
        </p:nvSpPr>
        <p:spPr>
          <a:xfrm>
            <a:off x="5599355" y="4114949"/>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Event</a:t>
            </a:r>
          </a:p>
        </p:txBody>
      </p:sp>
      <p:sp>
        <p:nvSpPr>
          <p:cNvPr id="7" name="Rounded Rectangle 6">
            <a:extLst>
              <a:ext uri="{FF2B5EF4-FFF2-40B4-BE49-F238E27FC236}">
                <a16:creationId xmlns:a16="http://schemas.microsoft.com/office/drawing/2014/main" xmlns="" id="{3C4EF082-D25F-DF4E-B4A6-EFC64F799E5B}"/>
              </a:ext>
            </a:extLst>
          </p:cNvPr>
          <p:cNvSpPr/>
          <p:nvPr/>
        </p:nvSpPr>
        <p:spPr>
          <a:xfrm>
            <a:off x="4654475" y="4572448"/>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Life</a:t>
            </a:r>
          </a:p>
        </p:txBody>
      </p:sp>
      <p:sp>
        <p:nvSpPr>
          <p:cNvPr id="9" name="Rounded Rectangle 8">
            <a:extLst>
              <a:ext uri="{FF2B5EF4-FFF2-40B4-BE49-F238E27FC236}">
                <a16:creationId xmlns:a16="http://schemas.microsoft.com/office/drawing/2014/main" xmlns="" id="{FB24B3EA-A3FE-3342-B5F8-BFE75F552988}"/>
              </a:ext>
            </a:extLst>
          </p:cNvPr>
          <p:cNvSpPr/>
          <p:nvPr/>
        </p:nvSpPr>
        <p:spPr>
          <a:xfrm>
            <a:off x="4019774" y="5029947"/>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Life.Die</a:t>
            </a:r>
            <a:endParaRPr lang="en-US" dirty="0"/>
          </a:p>
        </p:txBody>
      </p:sp>
      <p:cxnSp>
        <p:nvCxnSpPr>
          <p:cNvPr id="11" name="Straight Connector 10">
            <a:extLst>
              <a:ext uri="{FF2B5EF4-FFF2-40B4-BE49-F238E27FC236}">
                <a16:creationId xmlns:a16="http://schemas.microsoft.com/office/drawing/2014/main" xmlns="" id="{3B4795CD-B6B0-1A40-8649-BF7176097D9C}"/>
              </a:ext>
            </a:extLst>
          </p:cNvPr>
          <p:cNvCxnSpPr>
            <a:stCxn id="6" idx="2"/>
            <a:endCxn id="7" idx="0"/>
          </p:cNvCxnSpPr>
          <p:nvPr/>
        </p:nvCxnSpPr>
        <p:spPr>
          <a:xfrm flipH="1">
            <a:off x="5289176" y="4394648"/>
            <a:ext cx="944880" cy="177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E3A1A78C-3F05-2D42-B802-ABDB8B772DAD}"/>
              </a:ext>
            </a:extLst>
          </p:cNvPr>
          <p:cNvCxnSpPr>
            <a:cxnSpLocks/>
            <a:stCxn id="7" idx="2"/>
            <a:endCxn id="9" idx="0"/>
          </p:cNvCxnSpPr>
          <p:nvPr/>
        </p:nvCxnSpPr>
        <p:spPr>
          <a:xfrm flipH="1">
            <a:off x="4654475" y="4852147"/>
            <a:ext cx="634701" cy="177800"/>
          </a:xfrm>
          <a:prstGeom prst="line">
            <a:avLst/>
          </a:prstGeom>
        </p:spPr>
        <p:style>
          <a:lnRef idx="1">
            <a:schemeClr val="accent1"/>
          </a:lnRef>
          <a:fillRef idx="0">
            <a:schemeClr val="accent1"/>
          </a:fillRef>
          <a:effectRef idx="0">
            <a:schemeClr val="accent1"/>
          </a:effectRef>
          <a:fontRef idx="minor">
            <a:schemeClr val="tx1"/>
          </a:fontRef>
        </p:style>
      </p:cxnSp>
      <p:sp>
        <p:nvSpPr>
          <p:cNvPr id="15" name="Rounded Rectangle 14">
            <a:extLst>
              <a:ext uri="{FF2B5EF4-FFF2-40B4-BE49-F238E27FC236}">
                <a16:creationId xmlns:a16="http://schemas.microsoft.com/office/drawing/2014/main" xmlns="" id="{DDB2EEB3-CD2A-C842-91C8-B01B5E128DED}"/>
              </a:ext>
            </a:extLst>
          </p:cNvPr>
          <p:cNvSpPr/>
          <p:nvPr/>
        </p:nvSpPr>
        <p:spPr>
          <a:xfrm>
            <a:off x="4740536" y="5632959"/>
            <a:ext cx="548640" cy="3960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a:extLst>
              <a:ext uri="{FF2B5EF4-FFF2-40B4-BE49-F238E27FC236}">
                <a16:creationId xmlns:a16="http://schemas.microsoft.com/office/drawing/2014/main" xmlns="" id="{2C6A0D1C-A13C-A248-B17B-C3CF0F02437E}"/>
              </a:ext>
            </a:extLst>
          </p:cNvPr>
          <p:cNvSpPr/>
          <p:nvPr/>
        </p:nvSpPr>
        <p:spPr>
          <a:xfrm>
            <a:off x="7220176" y="5632959"/>
            <a:ext cx="548640" cy="3960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xmlns="" id="{A361A2D5-FE30-8D45-9D4B-FB8CE13A74DC}"/>
              </a:ext>
            </a:extLst>
          </p:cNvPr>
          <p:cNvCxnSpPr>
            <a:stCxn id="9" idx="2"/>
            <a:endCxn id="15" idx="0"/>
          </p:cNvCxnSpPr>
          <p:nvPr/>
        </p:nvCxnSpPr>
        <p:spPr>
          <a:xfrm>
            <a:off x="4654475" y="5309646"/>
            <a:ext cx="360381" cy="323313"/>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9" name="Rounded Rectangle 18">
            <a:extLst>
              <a:ext uri="{FF2B5EF4-FFF2-40B4-BE49-F238E27FC236}">
                <a16:creationId xmlns:a16="http://schemas.microsoft.com/office/drawing/2014/main" xmlns="" id="{952D63E9-B2DE-4B45-B58E-28468DCD8010}"/>
              </a:ext>
            </a:extLst>
          </p:cNvPr>
          <p:cNvSpPr/>
          <p:nvPr/>
        </p:nvSpPr>
        <p:spPr>
          <a:xfrm>
            <a:off x="6809143" y="4579118"/>
            <a:ext cx="1269402" cy="279699"/>
          </a:xfrm>
          <a:prstGeom prst="roundRect">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Conflict</a:t>
            </a:r>
          </a:p>
        </p:txBody>
      </p:sp>
      <p:sp>
        <p:nvSpPr>
          <p:cNvPr id="20" name="Rounded Rectangle 19">
            <a:extLst>
              <a:ext uri="{FF2B5EF4-FFF2-40B4-BE49-F238E27FC236}">
                <a16:creationId xmlns:a16="http://schemas.microsoft.com/office/drawing/2014/main" xmlns="" id="{DBC09E9E-767C-BD4D-9307-CFC544AE2A8A}"/>
              </a:ext>
            </a:extLst>
          </p:cNvPr>
          <p:cNvSpPr/>
          <p:nvPr/>
        </p:nvSpPr>
        <p:spPr>
          <a:xfrm>
            <a:off x="7443843" y="5036617"/>
            <a:ext cx="1568821" cy="279699"/>
          </a:xfrm>
          <a:prstGeom prst="roundRect">
            <a:avLst/>
          </a:prstGeom>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Conflict.Attack</a:t>
            </a:r>
            <a:endParaRPr lang="en-US" dirty="0"/>
          </a:p>
        </p:txBody>
      </p:sp>
      <p:cxnSp>
        <p:nvCxnSpPr>
          <p:cNvPr id="21" name="Straight Connector 20">
            <a:extLst>
              <a:ext uri="{FF2B5EF4-FFF2-40B4-BE49-F238E27FC236}">
                <a16:creationId xmlns:a16="http://schemas.microsoft.com/office/drawing/2014/main" xmlns="" id="{981C9E4D-DCB8-6D49-BE23-0010BCC62DF7}"/>
              </a:ext>
            </a:extLst>
          </p:cNvPr>
          <p:cNvCxnSpPr>
            <a:cxnSpLocks/>
            <a:endCxn id="19" idx="0"/>
          </p:cNvCxnSpPr>
          <p:nvPr/>
        </p:nvCxnSpPr>
        <p:spPr>
          <a:xfrm>
            <a:off x="6312496" y="4401318"/>
            <a:ext cx="1131348" cy="17780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1B017B6D-6FDE-3243-832C-EF62E5A6ED5F}"/>
              </a:ext>
            </a:extLst>
          </p:cNvPr>
          <p:cNvCxnSpPr>
            <a:cxnSpLocks/>
            <a:stCxn id="19" idx="2"/>
            <a:endCxn id="20" idx="0"/>
          </p:cNvCxnSpPr>
          <p:nvPr/>
        </p:nvCxnSpPr>
        <p:spPr>
          <a:xfrm>
            <a:off x="7443844" y="4858817"/>
            <a:ext cx="784410" cy="17780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CFDDFC9F-F1FA-F44C-97AF-DDC5985629F5}"/>
              </a:ext>
            </a:extLst>
          </p:cNvPr>
          <p:cNvCxnSpPr>
            <a:cxnSpLocks/>
            <a:stCxn id="20" idx="2"/>
          </p:cNvCxnSpPr>
          <p:nvPr/>
        </p:nvCxnSpPr>
        <p:spPr>
          <a:xfrm flipH="1">
            <a:off x="7572936" y="5316316"/>
            <a:ext cx="655318" cy="323313"/>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xmlns="" id="{9AE07E5C-7F3A-7B4D-A466-B5E02E21E4E0}"/>
              </a:ext>
            </a:extLst>
          </p:cNvPr>
          <p:cNvSpPr txBox="1"/>
          <p:nvPr/>
        </p:nvSpPr>
        <p:spPr>
          <a:xfrm>
            <a:off x="7726527" y="5353260"/>
            <a:ext cx="2007962" cy="369332"/>
          </a:xfrm>
          <a:prstGeom prst="rect">
            <a:avLst/>
          </a:prstGeom>
          <a:noFill/>
        </p:spPr>
        <p:txBody>
          <a:bodyPr wrap="square" rtlCol="0">
            <a:spAutoFit/>
          </a:bodyPr>
          <a:lstStyle/>
          <a:p>
            <a:pPr algn="ctr"/>
            <a:r>
              <a:rPr lang="en-US" dirty="0"/>
              <a:t>Not Learned</a:t>
            </a:r>
          </a:p>
        </p:txBody>
      </p:sp>
      <p:pic>
        <p:nvPicPr>
          <p:cNvPr id="26" name="Graphic 25" descr="Close">
            <a:extLst>
              <a:ext uri="{FF2B5EF4-FFF2-40B4-BE49-F238E27FC236}">
                <a16:creationId xmlns:a16="http://schemas.microsoft.com/office/drawing/2014/main" xmlns="" id="{83987329-5870-DB48-857F-2A9A675B53C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718395" y="5271180"/>
            <a:ext cx="457200" cy="457200"/>
          </a:xfrm>
          <a:prstGeom prst="rect">
            <a:avLst/>
          </a:prstGeom>
        </p:spPr>
      </p:pic>
    </p:spTree>
    <p:extLst>
      <p:ext uri="{BB962C8B-B14F-4D97-AF65-F5344CB8AC3E}">
        <p14:creationId xmlns:p14="http://schemas.microsoft.com/office/powerpoint/2010/main" val="3591774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xmlns="" id="{F1EECFD5-3245-904E-B441-DDFCBD483F61}"/>
              </a:ext>
            </a:extLst>
          </p:cNvPr>
          <p:cNvSpPr/>
          <p:nvPr/>
        </p:nvSpPr>
        <p:spPr>
          <a:xfrm>
            <a:off x="8411498" y="3749675"/>
            <a:ext cx="1165123" cy="2743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ounded Rectangle 11">
            <a:extLst>
              <a:ext uri="{FF2B5EF4-FFF2-40B4-BE49-F238E27FC236}">
                <a16:creationId xmlns:a16="http://schemas.microsoft.com/office/drawing/2014/main" xmlns="" id="{88851BCB-FA5C-A045-BFC5-6EFEE240D75B}"/>
              </a:ext>
            </a:extLst>
          </p:cNvPr>
          <p:cNvSpPr/>
          <p:nvPr/>
        </p:nvSpPr>
        <p:spPr>
          <a:xfrm>
            <a:off x="6962470" y="3749674"/>
            <a:ext cx="1165123" cy="2743201"/>
          </a:xfrm>
          <a:prstGeom prst="roundRect">
            <a:avLst/>
          </a:prstGeom>
          <a:solidFill>
            <a:schemeClr val="bg1">
              <a:lumMod val="8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xmlns="" id="{5B98577B-01E8-A048-8ED5-0B26462A022D}"/>
              </a:ext>
            </a:extLst>
          </p:cNvPr>
          <p:cNvSpPr>
            <a:spLocks noGrp="1"/>
          </p:cNvSpPr>
          <p:nvPr>
            <p:ph type="title"/>
          </p:nvPr>
        </p:nvSpPr>
        <p:spPr/>
        <p:txBody>
          <a:bodyPr/>
          <a:lstStyle/>
          <a:p>
            <a:r>
              <a:rPr lang="en-US" dirty="0"/>
              <a:t>Negative Instance in Lifelong IE</a:t>
            </a:r>
          </a:p>
        </p:txBody>
      </p:sp>
      <p:sp>
        <p:nvSpPr>
          <p:cNvPr id="3" name="Content Placeholder 2">
            <a:extLst>
              <a:ext uri="{FF2B5EF4-FFF2-40B4-BE49-F238E27FC236}">
                <a16:creationId xmlns:a16="http://schemas.microsoft.com/office/drawing/2014/main" xmlns="" id="{4198FB60-7C7B-3840-80EC-7AAC1AAF9C56}"/>
              </a:ext>
            </a:extLst>
          </p:cNvPr>
          <p:cNvSpPr>
            <a:spLocks noGrp="1"/>
          </p:cNvSpPr>
          <p:nvPr>
            <p:ph idx="1"/>
          </p:nvPr>
        </p:nvSpPr>
        <p:spPr/>
        <p:txBody>
          <a:bodyPr/>
          <a:lstStyle/>
          <a:p>
            <a:r>
              <a:rPr lang="en-US" dirty="0"/>
              <a:t>Semantics drift of </a:t>
            </a:r>
            <a:r>
              <a:rPr lang="en-US" dirty="0" smtClean="0"/>
              <a:t>Not-Any-type (NA) </a:t>
            </a:r>
            <a:r>
              <a:rPr lang="en-US" dirty="0"/>
              <a:t>over time</a:t>
            </a:r>
          </a:p>
          <a:p>
            <a:pPr lvl="1"/>
            <a:r>
              <a:rPr lang="en-US" dirty="0"/>
              <a:t>NA contains unlearned types, and shrinks as more types are learned</a:t>
            </a:r>
          </a:p>
          <a:p>
            <a:pPr lvl="1"/>
            <a:r>
              <a:rPr lang="en-US" dirty="0"/>
              <a:t>NA might also</a:t>
            </a:r>
            <a:r>
              <a:rPr lang="zh-CN" altLang="en-US" dirty="0"/>
              <a:t> </a:t>
            </a:r>
            <a:r>
              <a:rPr lang="en-US" dirty="0"/>
              <a:t>contain old types</a:t>
            </a:r>
          </a:p>
          <a:p>
            <a:r>
              <a:rPr lang="en-US" dirty="0"/>
              <a:t>Existence of negative instances in any stages (in context)</a:t>
            </a:r>
          </a:p>
          <a:p>
            <a:pPr lvl="1"/>
            <a:r>
              <a:rPr lang="en-US" dirty="0"/>
              <a:t>in class incremental learning only data for new type exists at each stage</a:t>
            </a:r>
          </a:p>
        </p:txBody>
      </p:sp>
      <p:sp>
        <p:nvSpPr>
          <p:cNvPr id="4" name="Slide Number Placeholder 3">
            <a:extLst>
              <a:ext uri="{FF2B5EF4-FFF2-40B4-BE49-F238E27FC236}">
                <a16:creationId xmlns:a16="http://schemas.microsoft.com/office/drawing/2014/main" xmlns="" id="{1F39BB99-8383-014A-9425-8D300FF602A3}"/>
              </a:ext>
            </a:extLst>
          </p:cNvPr>
          <p:cNvSpPr>
            <a:spLocks noGrp="1"/>
          </p:cNvSpPr>
          <p:nvPr>
            <p:ph type="sldNum" sz="quarter" idx="12"/>
          </p:nvPr>
        </p:nvSpPr>
        <p:spPr/>
        <p:txBody>
          <a:bodyPr/>
          <a:lstStyle/>
          <a:p>
            <a:fld id="{89057327-5C45-3844-9BAD-8A2E33F71C3A}" type="slidenum">
              <a:rPr lang="en-US" smtClean="0"/>
              <a:t>25</a:t>
            </a:fld>
            <a:endParaRPr lang="en-US"/>
          </a:p>
        </p:txBody>
      </p:sp>
      <p:sp>
        <p:nvSpPr>
          <p:cNvPr id="5" name="Rounded Rectangle 4">
            <a:extLst>
              <a:ext uri="{FF2B5EF4-FFF2-40B4-BE49-F238E27FC236}">
                <a16:creationId xmlns:a16="http://schemas.microsoft.com/office/drawing/2014/main" xmlns="" id="{87ECB3E3-79C1-F541-893A-8446A7398E3A}"/>
              </a:ext>
            </a:extLst>
          </p:cNvPr>
          <p:cNvSpPr/>
          <p:nvPr/>
        </p:nvSpPr>
        <p:spPr>
          <a:xfrm>
            <a:off x="4064411" y="3749675"/>
            <a:ext cx="1165123" cy="2743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ounded Rectangle 5">
            <a:extLst>
              <a:ext uri="{FF2B5EF4-FFF2-40B4-BE49-F238E27FC236}">
                <a16:creationId xmlns:a16="http://schemas.microsoft.com/office/drawing/2014/main" xmlns="" id="{FFA04E32-65FA-5742-BDA4-30F231F46B47}"/>
              </a:ext>
            </a:extLst>
          </p:cNvPr>
          <p:cNvSpPr/>
          <p:nvPr/>
        </p:nvSpPr>
        <p:spPr>
          <a:xfrm>
            <a:off x="2615382" y="3749675"/>
            <a:ext cx="1165123" cy="20500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Rounded Rectangle 6">
            <a:extLst>
              <a:ext uri="{FF2B5EF4-FFF2-40B4-BE49-F238E27FC236}">
                <a16:creationId xmlns:a16="http://schemas.microsoft.com/office/drawing/2014/main" xmlns="" id="{CD88CBC6-3910-AA43-8331-3D0D24C2F2EE}"/>
              </a:ext>
            </a:extLst>
          </p:cNvPr>
          <p:cNvSpPr/>
          <p:nvPr/>
        </p:nvSpPr>
        <p:spPr>
          <a:xfrm>
            <a:off x="1166353" y="3749675"/>
            <a:ext cx="1165123" cy="1371600"/>
          </a:xfrm>
          <a:prstGeom prst="roundRect">
            <a:avLst/>
          </a:prstGeom>
          <a:pattFill prst="pct20">
            <a:fgClr>
              <a:schemeClr val="tx1"/>
            </a:fgClr>
            <a:bgClr>
              <a:schemeClr val="bg1"/>
            </a:bgClr>
          </a:patt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ounded Rectangle 8">
            <a:extLst>
              <a:ext uri="{FF2B5EF4-FFF2-40B4-BE49-F238E27FC236}">
                <a16:creationId xmlns:a16="http://schemas.microsoft.com/office/drawing/2014/main" xmlns="" id="{E74F2837-409F-FA4F-B061-D9943B93D00C}"/>
              </a:ext>
            </a:extLst>
          </p:cNvPr>
          <p:cNvSpPr/>
          <p:nvPr/>
        </p:nvSpPr>
        <p:spPr>
          <a:xfrm>
            <a:off x="9860528" y="3749675"/>
            <a:ext cx="1165123" cy="2743200"/>
          </a:xfrm>
          <a:prstGeom prst="roundRect">
            <a:avLst/>
          </a:prstGeom>
          <a:solidFill>
            <a:schemeClr val="bg1">
              <a:lumMod val="8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ounded Rectangle 9">
            <a:extLst>
              <a:ext uri="{FF2B5EF4-FFF2-40B4-BE49-F238E27FC236}">
                <a16:creationId xmlns:a16="http://schemas.microsoft.com/office/drawing/2014/main" xmlns="" id="{4B56E5A5-0059-2045-9BF2-BED47D3252AF}"/>
              </a:ext>
            </a:extLst>
          </p:cNvPr>
          <p:cNvSpPr/>
          <p:nvPr/>
        </p:nvSpPr>
        <p:spPr>
          <a:xfrm>
            <a:off x="8411499" y="3749675"/>
            <a:ext cx="1165123" cy="20500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ounded Rectangle 10">
            <a:extLst>
              <a:ext uri="{FF2B5EF4-FFF2-40B4-BE49-F238E27FC236}">
                <a16:creationId xmlns:a16="http://schemas.microsoft.com/office/drawing/2014/main" xmlns="" id="{E2A11304-437D-194B-B1D2-984C6916197E}"/>
              </a:ext>
            </a:extLst>
          </p:cNvPr>
          <p:cNvSpPr/>
          <p:nvPr/>
        </p:nvSpPr>
        <p:spPr>
          <a:xfrm>
            <a:off x="6962470" y="3749675"/>
            <a:ext cx="1165123" cy="1371600"/>
          </a:xfrm>
          <a:prstGeom prst="roundRect">
            <a:avLst/>
          </a:prstGeom>
          <a:pattFill prst="pct20">
            <a:fgClr>
              <a:schemeClr val="tx1"/>
            </a:fgClr>
            <a:bgClr>
              <a:schemeClr val="bg1"/>
            </a:bgClr>
          </a:patt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Rounded Rectangle 13">
            <a:extLst>
              <a:ext uri="{FF2B5EF4-FFF2-40B4-BE49-F238E27FC236}">
                <a16:creationId xmlns:a16="http://schemas.microsoft.com/office/drawing/2014/main" xmlns="" id="{D18C9F63-40A9-D841-B3EC-9F48B8513E4C}"/>
              </a:ext>
            </a:extLst>
          </p:cNvPr>
          <p:cNvSpPr/>
          <p:nvPr/>
        </p:nvSpPr>
        <p:spPr>
          <a:xfrm>
            <a:off x="8411498" y="5121275"/>
            <a:ext cx="1165123" cy="685800"/>
          </a:xfrm>
          <a:prstGeom prst="roundRect">
            <a:avLst/>
          </a:prstGeom>
          <a:pattFill prst="pct20">
            <a:fgClr>
              <a:schemeClr val="tx1"/>
            </a:fgClr>
            <a:bgClr>
              <a:schemeClr val="bg1"/>
            </a:bgClr>
          </a:patt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 name="Rounded Rectangle 18">
            <a:extLst>
              <a:ext uri="{FF2B5EF4-FFF2-40B4-BE49-F238E27FC236}">
                <a16:creationId xmlns:a16="http://schemas.microsoft.com/office/drawing/2014/main" xmlns="" id="{3A6482AA-98DF-D643-BB55-E1BE9993DFE2}"/>
              </a:ext>
            </a:extLst>
          </p:cNvPr>
          <p:cNvSpPr/>
          <p:nvPr/>
        </p:nvSpPr>
        <p:spPr>
          <a:xfrm>
            <a:off x="9860528" y="3750494"/>
            <a:ext cx="1165123" cy="2240936"/>
          </a:xfrm>
          <a:prstGeom prst="roundRect">
            <a:avLst/>
          </a:prstGeom>
          <a:solidFill>
            <a:schemeClr val="bg1"/>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Rounded Rectangle 15">
            <a:extLst>
              <a:ext uri="{FF2B5EF4-FFF2-40B4-BE49-F238E27FC236}">
                <a16:creationId xmlns:a16="http://schemas.microsoft.com/office/drawing/2014/main" xmlns="" id="{E786F341-8EE9-2E4E-B4F2-AD2D74D82BC1}"/>
              </a:ext>
            </a:extLst>
          </p:cNvPr>
          <p:cNvSpPr/>
          <p:nvPr/>
        </p:nvSpPr>
        <p:spPr>
          <a:xfrm>
            <a:off x="2615381" y="5108908"/>
            <a:ext cx="1165123" cy="685800"/>
          </a:xfrm>
          <a:prstGeom prst="roundRect">
            <a:avLst/>
          </a:prstGeom>
          <a:pattFill prst="pct20">
            <a:fgClr>
              <a:schemeClr val="tx1"/>
            </a:fgClr>
            <a:bgClr>
              <a:schemeClr val="bg1"/>
            </a:bgClr>
          </a:patt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ounded Rectangle 16">
            <a:extLst>
              <a:ext uri="{FF2B5EF4-FFF2-40B4-BE49-F238E27FC236}">
                <a16:creationId xmlns:a16="http://schemas.microsoft.com/office/drawing/2014/main" xmlns="" id="{75138242-4532-0140-934B-3360E17BFDE5}"/>
              </a:ext>
            </a:extLst>
          </p:cNvPr>
          <p:cNvSpPr/>
          <p:nvPr/>
        </p:nvSpPr>
        <p:spPr>
          <a:xfrm>
            <a:off x="4064410" y="5794708"/>
            <a:ext cx="1165123" cy="685800"/>
          </a:xfrm>
          <a:prstGeom prst="roundRect">
            <a:avLst/>
          </a:prstGeom>
          <a:pattFill prst="pct20">
            <a:fgClr>
              <a:schemeClr val="tx1"/>
            </a:fgClr>
            <a:bgClr>
              <a:schemeClr val="bg1"/>
            </a:bgClr>
          </a:patt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ounded Rectangle 17">
            <a:extLst>
              <a:ext uri="{FF2B5EF4-FFF2-40B4-BE49-F238E27FC236}">
                <a16:creationId xmlns:a16="http://schemas.microsoft.com/office/drawing/2014/main" xmlns="" id="{22CD9902-2182-CE4B-AFE2-1AE362583CB8}"/>
              </a:ext>
            </a:extLst>
          </p:cNvPr>
          <p:cNvSpPr/>
          <p:nvPr/>
        </p:nvSpPr>
        <p:spPr>
          <a:xfrm>
            <a:off x="8411498" y="5791021"/>
            <a:ext cx="1165123" cy="685800"/>
          </a:xfrm>
          <a:prstGeom prst="roundRect">
            <a:avLst/>
          </a:prstGeom>
          <a:solidFill>
            <a:schemeClr val="bg1">
              <a:lumMod val="8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Rounded Rectangle 14">
            <a:extLst>
              <a:ext uri="{FF2B5EF4-FFF2-40B4-BE49-F238E27FC236}">
                <a16:creationId xmlns:a16="http://schemas.microsoft.com/office/drawing/2014/main" xmlns="" id="{E51DCC2F-EE39-D747-99E0-03608AAE6D0E}"/>
              </a:ext>
            </a:extLst>
          </p:cNvPr>
          <p:cNvSpPr/>
          <p:nvPr/>
        </p:nvSpPr>
        <p:spPr>
          <a:xfrm>
            <a:off x="9860528" y="5794708"/>
            <a:ext cx="1165123" cy="462193"/>
          </a:xfrm>
          <a:prstGeom prst="roundRect">
            <a:avLst/>
          </a:prstGeom>
          <a:pattFill prst="pct20">
            <a:fgClr>
              <a:schemeClr val="tx1"/>
            </a:fgClr>
            <a:bgClr>
              <a:schemeClr val="bg1"/>
            </a:bgClr>
          </a:patt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TextBox 19">
            <a:extLst>
              <a:ext uri="{FF2B5EF4-FFF2-40B4-BE49-F238E27FC236}">
                <a16:creationId xmlns:a16="http://schemas.microsoft.com/office/drawing/2014/main" xmlns="" id="{98234035-2C84-1D49-9FC1-0AF1C2B95054}"/>
              </a:ext>
            </a:extLst>
          </p:cNvPr>
          <p:cNvSpPr txBox="1"/>
          <p:nvPr/>
        </p:nvSpPr>
        <p:spPr>
          <a:xfrm>
            <a:off x="7181238" y="5606355"/>
            <a:ext cx="727586" cy="369332"/>
          </a:xfrm>
          <a:prstGeom prst="rect">
            <a:avLst/>
          </a:prstGeom>
          <a:noFill/>
        </p:spPr>
        <p:txBody>
          <a:bodyPr wrap="square" rtlCol="0">
            <a:spAutoFit/>
          </a:bodyPr>
          <a:lstStyle/>
          <a:p>
            <a:pPr algn="ctr"/>
            <a:r>
              <a:rPr lang="en-US" dirty="0"/>
              <a:t>NA</a:t>
            </a:r>
          </a:p>
        </p:txBody>
      </p:sp>
      <p:sp>
        <p:nvSpPr>
          <p:cNvPr id="21" name="TextBox 20">
            <a:extLst>
              <a:ext uri="{FF2B5EF4-FFF2-40B4-BE49-F238E27FC236}">
                <a16:creationId xmlns:a16="http://schemas.microsoft.com/office/drawing/2014/main" xmlns="" id="{6D3EAE53-0C64-C94D-BCEF-FF5561112D68}"/>
              </a:ext>
            </a:extLst>
          </p:cNvPr>
          <p:cNvSpPr txBox="1"/>
          <p:nvPr/>
        </p:nvSpPr>
        <p:spPr>
          <a:xfrm>
            <a:off x="8610600" y="5975687"/>
            <a:ext cx="727586" cy="369332"/>
          </a:xfrm>
          <a:prstGeom prst="rect">
            <a:avLst/>
          </a:prstGeom>
          <a:noFill/>
        </p:spPr>
        <p:txBody>
          <a:bodyPr wrap="square" rtlCol="0">
            <a:spAutoFit/>
          </a:bodyPr>
          <a:lstStyle/>
          <a:p>
            <a:pPr algn="ctr"/>
            <a:r>
              <a:rPr lang="en-US" dirty="0"/>
              <a:t>NA</a:t>
            </a:r>
          </a:p>
        </p:txBody>
      </p:sp>
      <p:sp>
        <p:nvSpPr>
          <p:cNvPr id="22" name="TextBox 21">
            <a:extLst>
              <a:ext uri="{FF2B5EF4-FFF2-40B4-BE49-F238E27FC236}">
                <a16:creationId xmlns:a16="http://schemas.microsoft.com/office/drawing/2014/main" xmlns="" id="{3494BA92-4DCC-2942-8F6C-89C146EAF7DC}"/>
              </a:ext>
            </a:extLst>
          </p:cNvPr>
          <p:cNvSpPr txBox="1"/>
          <p:nvPr/>
        </p:nvSpPr>
        <p:spPr>
          <a:xfrm>
            <a:off x="10079296" y="6188294"/>
            <a:ext cx="727586" cy="369332"/>
          </a:xfrm>
          <a:prstGeom prst="rect">
            <a:avLst/>
          </a:prstGeom>
          <a:noFill/>
        </p:spPr>
        <p:txBody>
          <a:bodyPr wrap="square" rtlCol="0">
            <a:spAutoFit/>
          </a:bodyPr>
          <a:lstStyle/>
          <a:p>
            <a:pPr algn="ctr"/>
            <a:r>
              <a:rPr lang="en-US" dirty="0"/>
              <a:t>NA</a:t>
            </a:r>
          </a:p>
        </p:txBody>
      </p:sp>
      <p:sp>
        <p:nvSpPr>
          <p:cNvPr id="23" name="Rounded Rectangle 22">
            <a:extLst>
              <a:ext uri="{FF2B5EF4-FFF2-40B4-BE49-F238E27FC236}">
                <a16:creationId xmlns:a16="http://schemas.microsoft.com/office/drawing/2014/main" xmlns="" id="{8C728E3D-F25E-0249-B501-EF838DE5215E}"/>
              </a:ext>
            </a:extLst>
          </p:cNvPr>
          <p:cNvSpPr/>
          <p:nvPr/>
        </p:nvSpPr>
        <p:spPr>
          <a:xfrm>
            <a:off x="318937" y="6372960"/>
            <a:ext cx="1383890" cy="393239"/>
          </a:xfrm>
          <a:prstGeom prst="roundRect">
            <a:avLst/>
          </a:prstGeom>
          <a:pattFill prst="pct20">
            <a:fgClr>
              <a:schemeClr val="tx1"/>
            </a:fgClr>
            <a:bgClr>
              <a:schemeClr val="bg1"/>
            </a:bgClr>
          </a:pattFill>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New Types</a:t>
            </a:r>
          </a:p>
        </p:txBody>
      </p:sp>
      <p:sp>
        <p:nvSpPr>
          <p:cNvPr id="24" name="Rounded Rectangle 23">
            <a:extLst>
              <a:ext uri="{FF2B5EF4-FFF2-40B4-BE49-F238E27FC236}">
                <a16:creationId xmlns:a16="http://schemas.microsoft.com/office/drawing/2014/main" xmlns="" id="{7525ECE4-2FDD-D445-97B1-906B2A923A4C}"/>
              </a:ext>
            </a:extLst>
          </p:cNvPr>
          <p:cNvSpPr/>
          <p:nvPr/>
        </p:nvSpPr>
        <p:spPr>
          <a:xfrm>
            <a:off x="204636" y="5863662"/>
            <a:ext cx="1612492" cy="393239"/>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Learned  Types</a:t>
            </a:r>
          </a:p>
        </p:txBody>
      </p:sp>
      <p:sp>
        <p:nvSpPr>
          <p:cNvPr id="25" name="TextBox 24">
            <a:extLst>
              <a:ext uri="{FF2B5EF4-FFF2-40B4-BE49-F238E27FC236}">
                <a16:creationId xmlns:a16="http://schemas.microsoft.com/office/drawing/2014/main" xmlns="" id="{E5EE5B5C-EA25-CF45-9684-F527E27F0CD0}"/>
              </a:ext>
            </a:extLst>
          </p:cNvPr>
          <p:cNvSpPr txBox="1"/>
          <p:nvPr/>
        </p:nvSpPr>
        <p:spPr>
          <a:xfrm>
            <a:off x="1010882" y="3212287"/>
            <a:ext cx="4218651" cy="369332"/>
          </a:xfrm>
          <a:prstGeom prst="rect">
            <a:avLst/>
          </a:prstGeom>
          <a:noFill/>
        </p:spPr>
        <p:txBody>
          <a:bodyPr wrap="square" rtlCol="0">
            <a:spAutoFit/>
          </a:bodyPr>
          <a:lstStyle/>
          <a:p>
            <a:pPr algn="ctr"/>
            <a:r>
              <a:rPr lang="en-US" dirty="0"/>
              <a:t>Class Incremental</a:t>
            </a:r>
          </a:p>
        </p:txBody>
      </p:sp>
      <p:sp>
        <p:nvSpPr>
          <p:cNvPr id="26" name="TextBox 25">
            <a:extLst>
              <a:ext uri="{FF2B5EF4-FFF2-40B4-BE49-F238E27FC236}">
                <a16:creationId xmlns:a16="http://schemas.microsoft.com/office/drawing/2014/main" xmlns="" id="{07C4EF50-91E4-654A-9D90-7C104A256E9E}"/>
              </a:ext>
            </a:extLst>
          </p:cNvPr>
          <p:cNvSpPr txBox="1"/>
          <p:nvPr/>
        </p:nvSpPr>
        <p:spPr>
          <a:xfrm>
            <a:off x="6807000" y="3212287"/>
            <a:ext cx="4218651" cy="369332"/>
          </a:xfrm>
          <a:prstGeom prst="rect">
            <a:avLst/>
          </a:prstGeom>
          <a:noFill/>
        </p:spPr>
        <p:txBody>
          <a:bodyPr wrap="square" rtlCol="0">
            <a:spAutoFit/>
          </a:bodyPr>
          <a:lstStyle/>
          <a:p>
            <a:pPr algn="ctr"/>
            <a:r>
              <a:rPr lang="en-US" dirty="0"/>
              <a:t>Lifelong Ontology Expansion for IE</a:t>
            </a:r>
          </a:p>
        </p:txBody>
      </p:sp>
    </p:spTree>
    <p:extLst>
      <p:ext uri="{BB962C8B-B14F-4D97-AF65-F5344CB8AC3E}">
        <p14:creationId xmlns:p14="http://schemas.microsoft.com/office/powerpoint/2010/main" val="4111304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BC04FC-4812-5F4A-B395-170BF3B20932}"/>
              </a:ext>
            </a:extLst>
          </p:cNvPr>
          <p:cNvSpPr>
            <a:spLocks noGrp="1"/>
          </p:cNvSpPr>
          <p:nvPr>
            <p:ph type="title"/>
          </p:nvPr>
        </p:nvSpPr>
        <p:spPr/>
        <p:txBody>
          <a:bodyPr>
            <a:normAutofit fontScale="90000"/>
          </a:bodyPr>
          <a:lstStyle/>
          <a:p>
            <a:r>
              <a:rPr lang="en-US" dirty="0"/>
              <a:t>Additional Challenge: Long-tail Distribution of Knowledge Types</a:t>
            </a:r>
          </a:p>
        </p:txBody>
      </p:sp>
      <p:sp>
        <p:nvSpPr>
          <p:cNvPr id="3" name="Content Placeholder 2">
            <a:extLst>
              <a:ext uri="{FF2B5EF4-FFF2-40B4-BE49-F238E27FC236}">
                <a16:creationId xmlns:a16="http://schemas.microsoft.com/office/drawing/2014/main" xmlns="" id="{D254BD07-B677-4244-A5CE-B454FE808C9F}"/>
              </a:ext>
            </a:extLst>
          </p:cNvPr>
          <p:cNvSpPr>
            <a:spLocks noGrp="1"/>
          </p:cNvSpPr>
          <p:nvPr>
            <p:ph idx="1"/>
          </p:nvPr>
        </p:nvSpPr>
        <p:spPr>
          <a:xfrm>
            <a:off x="838200" y="1054100"/>
            <a:ext cx="10515600" cy="4945063"/>
          </a:xfrm>
        </p:spPr>
        <p:txBody>
          <a:bodyPr/>
          <a:lstStyle/>
          <a:p>
            <a:r>
              <a:rPr lang="en-US" dirty="0"/>
              <a:t>Re-balancing among all types (old and new types) tackles catastrophic forgetting in lifelong learning, under the assumption of balanced priors</a:t>
            </a:r>
          </a:p>
          <a:p>
            <a:r>
              <a:rPr lang="en-US" dirty="0"/>
              <a:t>Knowledge types in natural language are naturally imbalanced, which breaks the assumption</a:t>
            </a:r>
          </a:p>
          <a:p>
            <a:pPr lvl="1"/>
            <a:r>
              <a:rPr lang="en-US" dirty="0" smtClean="0"/>
              <a:t>EEIL (Castro et al., 2018), BIC (Wu et al., 2019) </a:t>
            </a:r>
            <a:r>
              <a:rPr lang="en-US" dirty="0"/>
              <a:t>are state-of-the-art methods with additional re-balancing techniques compared with baseline, which don’t improve performance due to over-balancing</a:t>
            </a:r>
          </a:p>
        </p:txBody>
      </p:sp>
      <p:sp>
        <p:nvSpPr>
          <p:cNvPr id="4" name="Slide Number Placeholder 3">
            <a:extLst>
              <a:ext uri="{FF2B5EF4-FFF2-40B4-BE49-F238E27FC236}">
                <a16:creationId xmlns:a16="http://schemas.microsoft.com/office/drawing/2014/main" xmlns="" id="{7339FAE2-0051-7948-B32B-63A536C9EEE8}"/>
              </a:ext>
            </a:extLst>
          </p:cNvPr>
          <p:cNvSpPr>
            <a:spLocks noGrp="1"/>
          </p:cNvSpPr>
          <p:nvPr>
            <p:ph type="sldNum" sz="quarter" idx="12"/>
          </p:nvPr>
        </p:nvSpPr>
        <p:spPr/>
        <p:txBody>
          <a:bodyPr/>
          <a:lstStyle/>
          <a:p>
            <a:fld id="{89057327-5C45-3844-9BAD-8A2E33F71C3A}" type="slidenum">
              <a:rPr lang="en-US" smtClean="0"/>
              <a:t>26</a:t>
            </a:fld>
            <a:endParaRPr lang="en-US"/>
          </a:p>
        </p:txBody>
      </p:sp>
      <p:graphicFrame>
        <p:nvGraphicFramePr>
          <p:cNvPr id="7" name="Chart 6">
            <a:extLst>
              <a:ext uri="{FF2B5EF4-FFF2-40B4-BE49-F238E27FC236}">
                <a16:creationId xmlns:a16="http://schemas.microsoft.com/office/drawing/2014/main" xmlns="" id="{66E5E6B5-F9A2-D042-8B15-CF1E633DC2EF}"/>
              </a:ext>
            </a:extLst>
          </p:cNvPr>
          <p:cNvGraphicFramePr/>
          <p:nvPr>
            <p:extLst>
              <p:ext uri="{D42A27DB-BD31-4B8C-83A1-F6EECF244321}">
                <p14:modId xmlns:p14="http://schemas.microsoft.com/office/powerpoint/2010/main" val="2048438464"/>
              </p:ext>
            </p:extLst>
          </p:nvPr>
        </p:nvGraphicFramePr>
        <p:xfrm>
          <a:off x="4059477" y="3645430"/>
          <a:ext cx="8128000" cy="2709333"/>
        </p:xfrm>
        <a:graphic>
          <a:graphicData uri="http://schemas.openxmlformats.org/drawingml/2006/chart">
            <c:chart xmlns:c="http://schemas.openxmlformats.org/drawingml/2006/chart" xmlns:r="http://schemas.openxmlformats.org/officeDocument/2006/relationships" r:id="rId2"/>
          </a:graphicData>
        </a:graphic>
      </p:graphicFrame>
      <p:pic>
        <p:nvPicPr>
          <p:cNvPr id="9" name="Picture 8">
            <a:extLst>
              <a:ext uri="{FF2B5EF4-FFF2-40B4-BE49-F238E27FC236}">
                <a16:creationId xmlns:a16="http://schemas.microsoft.com/office/drawing/2014/main" xmlns="" id="{0802B93A-B41C-A648-8753-39123E55A072}"/>
              </a:ext>
            </a:extLst>
          </p:cNvPr>
          <p:cNvPicPr>
            <a:picLocks noChangeAspect="1"/>
          </p:cNvPicPr>
          <p:nvPr/>
        </p:nvPicPr>
        <p:blipFill>
          <a:blip r:embed="rId3"/>
          <a:stretch>
            <a:fillRect/>
          </a:stretch>
        </p:blipFill>
        <p:spPr>
          <a:xfrm>
            <a:off x="536570" y="3985632"/>
            <a:ext cx="3412187" cy="2872368"/>
          </a:xfrm>
          <a:prstGeom prst="rect">
            <a:avLst/>
          </a:prstGeom>
        </p:spPr>
      </p:pic>
      <p:sp>
        <p:nvSpPr>
          <p:cNvPr id="11" name="TextBox 10">
            <a:extLst>
              <a:ext uri="{FF2B5EF4-FFF2-40B4-BE49-F238E27FC236}">
                <a16:creationId xmlns:a16="http://schemas.microsoft.com/office/drawing/2014/main" xmlns="" id="{E92FEEAA-6783-7C43-8029-68D328A6FE83}"/>
              </a:ext>
            </a:extLst>
          </p:cNvPr>
          <p:cNvSpPr txBox="1"/>
          <p:nvPr/>
        </p:nvSpPr>
        <p:spPr>
          <a:xfrm>
            <a:off x="536570" y="3807832"/>
            <a:ext cx="3633625" cy="584775"/>
          </a:xfrm>
          <a:prstGeom prst="rect">
            <a:avLst/>
          </a:prstGeom>
          <a:noFill/>
        </p:spPr>
        <p:txBody>
          <a:bodyPr wrap="square" rtlCol="0">
            <a:spAutoFit/>
          </a:bodyPr>
          <a:lstStyle/>
          <a:p>
            <a:pPr algn="ctr"/>
            <a:r>
              <a:rPr lang="en-US" sz="1600" dirty="0"/>
              <a:t>Long-tail Distribution on Event Type </a:t>
            </a:r>
          </a:p>
          <a:p>
            <a:pPr algn="ctr"/>
            <a:r>
              <a:rPr lang="en-US" sz="1600" dirty="0"/>
              <a:t>Mentions (MAVEN</a:t>
            </a:r>
            <a:r>
              <a:rPr lang="en-US" sz="1600" baseline="30000" dirty="0"/>
              <a:t>1</a:t>
            </a:r>
            <a:r>
              <a:rPr lang="en-US" sz="1600" dirty="0"/>
              <a:t> Dataset)</a:t>
            </a:r>
          </a:p>
        </p:txBody>
      </p:sp>
      <p:sp>
        <p:nvSpPr>
          <p:cNvPr id="12" name="TextBox 11">
            <a:extLst>
              <a:ext uri="{FF2B5EF4-FFF2-40B4-BE49-F238E27FC236}">
                <a16:creationId xmlns:a16="http://schemas.microsoft.com/office/drawing/2014/main" xmlns="" id="{F3B325FB-4165-5F4A-92B3-099D15872E44}"/>
              </a:ext>
            </a:extLst>
          </p:cNvPr>
          <p:cNvSpPr txBox="1"/>
          <p:nvPr/>
        </p:nvSpPr>
        <p:spPr>
          <a:xfrm>
            <a:off x="4454013" y="6354763"/>
            <a:ext cx="6120581" cy="415498"/>
          </a:xfrm>
          <a:prstGeom prst="rect">
            <a:avLst/>
          </a:prstGeom>
          <a:noFill/>
        </p:spPr>
        <p:txBody>
          <a:bodyPr wrap="square" rtlCol="0">
            <a:spAutoFit/>
          </a:bodyPr>
          <a:lstStyle/>
          <a:p>
            <a:r>
              <a:rPr lang="en-US" sz="1050" dirty="0"/>
              <a:t>[1] </a:t>
            </a:r>
            <a:r>
              <a:rPr lang="en-US" sz="1050" dirty="0" err="1"/>
              <a:t>Xiaozhi</a:t>
            </a:r>
            <a:r>
              <a:rPr lang="en-US" sz="1050" dirty="0"/>
              <a:t> Wang, </a:t>
            </a:r>
            <a:r>
              <a:rPr lang="en-US" sz="1050" dirty="0" err="1"/>
              <a:t>Ziqi</a:t>
            </a:r>
            <a:r>
              <a:rPr lang="en-US" sz="1050" dirty="0"/>
              <a:t> Wang, Xu Han, </a:t>
            </a:r>
            <a:r>
              <a:rPr lang="en-US" sz="1050" dirty="0" err="1"/>
              <a:t>Wangyi</a:t>
            </a:r>
            <a:r>
              <a:rPr lang="en-US" sz="1050" dirty="0"/>
              <a:t> Jiang, Rong Han, </a:t>
            </a:r>
            <a:r>
              <a:rPr lang="en-US" sz="1050" dirty="0" err="1"/>
              <a:t>Zhiyuan</a:t>
            </a:r>
            <a:r>
              <a:rPr lang="en-US" sz="1050" dirty="0"/>
              <a:t> Liu, </a:t>
            </a:r>
            <a:r>
              <a:rPr lang="en-US" sz="1050" dirty="0" err="1"/>
              <a:t>Juanzi</a:t>
            </a:r>
            <a:r>
              <a:rPr lang="en-US" sz="1050" dirty="0"/>
              <a:t> Li, Peng Li, </a:t>
            </a:r>
            <a:r>
              <a:rPr lang="en-US" sz="1050" dirty="0" err="1"/>
              <a:t>Yankai</a:t>
            </a:r>
            <a:r>
              <a:rPr lang="en-US" sz="1050" dirty="0"/>
              <a:t> Lin, and </a:t>
            </a:r>
            <a:r>
              <a:rPr lang="en-US" sz="1050" dirty="0" err="1"/>
              <a:t>Jie</a:t>
            </a:r>
            <a:r>
              <a:rPr lang="en-US" sz="1050" dirty="0"/>
              <a:t> Zhou. 2020. MAVEN: A massive general domain event detection dataset. abs/2004.13590. </a:t>
            </a:r>
          </a:p>
        </p:txBody>
      </p:sp>
    </p:spTree>
    <p:extLst>
      <p:ext uri="{BB962C8B-B14F-4D97-AF65-F5344CB8AC3E}">
        <p14:creationId xmlns:p14="http://schemas.microsoft.com/office/powerpoint/2010/main" val="33938287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0E9689-0740-7341-A546-0AC7FFF31FBA}"/>
              </a:ext>
            </a:extLst>
          </p:cNvPr>
          <p:cNvSpPr>
            <a:spLocks noGrp="1"/>
          </p:cNvSpPr>
          <p:nvPr>
            <p:ph type="title"/>
          </p:nvPr>
        </p:nvSpPr>
        <p:spPr/>
        <p:txBody>
          <a:bodyPr/>
          <a:lstStyle/>
          <a:p>
            <a:r>
              <a:rPr lang="en-US" dirty="0" smtClean="0"/>
              <a:t>Lifelong Event </a:t>
            </a:r>
            <a:r>
              <a:rPr lang="en-US" dirty="0"/>
              <a:t>Detection Architecture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xmlns="" id="{E1A4DCAB-71D9-B641-969C-83F275078420}"/>
                  </a:ext>
                </a:extLst>
              </p:cNvPr>
              <p:cNvSpPr>
                <a:spLocks noGrp="1"/>
              </p:cNvSpPr>
              <p:nvPr>
                <p:ph idx="1"/>
              </p:nvPr>
            </p:nvSpPr>
            <p:spPr>
              <a:xfrm>
                <a:off x="453190" y="1191847"/>
                <a:ext cx="11518232" cy="4945063"/>
              </a:xfrm>
            </p:spPr>
            <p:txBody>
              <a:bodyPr/>
              <a:lstStyle/>
              <a:p>
                <a:r>
                  <a:rPr lang="en-US" altLang="zh-CN" dirty="0"/>
                  <a:t>Problem</a:t>
                </a:r>
                <a:r>
                  <a:rPr lang="zh-CN" altLang="en-US" dirty="0"/>
                  <a:t> </a:t>
                </a:r>
                <a:r>
                  <a:rPr lang="en-US" altLang="zh-CN" dirty="0"/>
                  <a:t>formulation</a:t>
                </a:r>
              </a:p>
              <a:p>
                <a:pPr>
                  <a:buFont typeface="Courier New" panose="02070309020205020404" pitchFamily="49" charset="0"/>
                  <a:buChar char="o"/>
                </a:pPr>
                <a:r>
                  <a:rPr lang="en-US" altLang="zh-CN" sz="2000" dirty="0"/>
                  <a:t>A stream of datasets </a:t>
                </a:r>
                <a14:m>
                  <m:oMath xmlns:m="http://schemas.openxmlformats.org/officeDocument/2006/math">
                    <m:d>
                      <m:dPr>
                        <m:begChr m:val="{"/>
                        <m:endChr m:val="}"/>
                        <m:ctrlPr>
                          <a:rPr lang="en-US" altLang="zh-CN" sz="2000" b="0" i="1" smtClean="0">
                            <a:latin typeface="Cambria Math" charset="0"/>
                          </a:rPr>
                        </m:ctrlPr>
                      </m:dPr>
                      <m:e>
                        <m:sSub>
                          <m:sSubPr>
                            <m:ctrlPr>
                              <a:rPr lang="en-US" altLang="zh-CN" sz="2000" b="0" i="1" smtClean="0">
                                <a:latin typeface="Cambria Math" charset="0"/>
                              </a:rPr>
                            </m:ctrlPr>
                          </m:sSubPr>
                          <m:e>
                            <m:r>
                              <a:rPr lang="en-US" altLang="zh-CN" sz="2000" b="0" i="1" smtClean="0">
                                <a:latin typeface="Cambria Math" panose="02040503050406030204" pitchFamily="18" charset="0"/>
                              </a:rPr>
                              <m:t>𝐷</m:t>
                            </m:r>
                          </m:e>
                          <m:sub>
                            <m:r>
                              <a:rPr lang="en-US" altLang="zh-CN" sz="2000" b="0" i="1" smtClean="0">
                                <a:latin typeface="Cambria Math" panose="02040503050406030204" pitchFamily="18" charset="0"/>
                              </a:rPr>
                              <m:t>𝑡</m:t>
                            </m:r>
                          </m:sub>
                        </m:sSub>
                      </m:e>
                    </m:d>
                  </m:oMath>
                </a14:m>
                <a:r>
                  <a:rPr lang="en-US" altLang="zh-CN" sz="2000" dirty="0"/>
                  <a:t> is provided to the model sequentially</a:t>
                </a:r>
              </a:p>
              <a:p>
                <a:pPr>
                  <a:buFont typeface="Courier New" panose="02070309020205020404" pitchFamily="49" charset="0"/>
                  <a:buChar char="o"/>
                </a:pPr>
                <a:r>
                  <a:rPr lang="en-US" altLang="zh-CN" sz="2000" dirty="0"/>
                  <a:t>Each training instance is labeled with event types from the set</a:t>
                </a:r>
                <a14:m>
                  <m:oMath xmlns:m="http://schemas.openxmlformats.org/officeDocument/2006/math">
                    <m:r>
                      <a:rPr lang="en-US" altLang="zh-CN" sz="2000" b="0" i="0" dirty="0" smtClean="0">
                        <a:latin typeface="Cambria Math" panose="02040503050406030204" pitchFamily="18" charset="0"/>
                      </a:rPr>
                      <m:t> </m:t>
                    </m:r>
                    <m:sSub>
                      <m:sSubPr>
                        <m:ctrlPr>
                          <a:rPr lang="en-US" altLang="zh-CN" sz="2000" b="0" i="1" dirty="0" smtClean="0">
                            <a:latin typeface="Cambria Math" charset="0"/>
                          </a:rPr>
                        </m:ctrlPr>
                      </m:sSubPr>
                      <m:e>
                        <m:r>
                          <a:rPr lang="en-US" altLang="zh-CN" sz="2000" i="1" dirty="0">
                            <a:latin typeface="Cambria Math" panose="02040503050406030204" pitchFamily="18" charset="0"/>
                          </a:rPr>
                          <m:t>𝐶</m:t>
                        </m:r>
                      </m:e>
                      <m:sub>
                        <m:r>
                          <a:rPr lang="en-US" altLang="zh-CN" sz="2000" b="0" i="1" dirty="0" smtClean="0">
                            <a:latin typeface="Cambria Math" panose="02040503050406030204" pitchFamily="18" charset="0"/>
                          </a:rPr>
                          <m:t>𝑡</m:t>
                        </m:r>
                      </m:sub>
                    </m:sSub>
                    <m:r>
                      <a:rPr lang="en-US" altLang="zh-CN" sz="2000" b="0" i="1" dirty="0" smtClean="0">
                        <a:latin typeface="Cambria Math" panose="02040503050406030204" pitchFamily="18" charset="0"/>
                      </a:rPr>
                      <m:t>=</m:t>
                    </m:r>
                    <m:d>
                      <m:dPr>
                        <m:begChr m:val="{"/>
                        <m:endChr m:val="}"/>
                        <m:ctrlPr>
                          <a:rPr lang="en-US" altLang="zh-CN" sz="2000" b="0" i="1" smtClean="0">
                            <a:latin typeface="Cambria Math" charset="0"/>
                          </a:rPr>
                        </m:ctrlPr>
                      </m:dPr>
                      <m:e>
                        <m:sSubSup>
                          <m:sSubSupPr>
                            <m:ctrlPr>
                              <a:rPr lang="en-US" altLang="zh-CN" sz="2000" b="0" i="1" smtClean="0">
                                <a:latin typeface="Cambria Math" charset="0"/>
                              </a:rPr>
                            </m:ctrlPr>
                          </m:sSubSupPr>
                          <m:e>
                            <m:r>
                              <a:rPr lang="en-US" altLang="zh-CN" sz="2000" b="0" i="1" smtClean="0">
                                <a:latin typeface="Cambria Math" panose="02040503050406030204" pitchFamily="18" charset="0"/>
                              </a:rPr>
                              <m:t>𝑐</m:t>
                            </m:r>
                          </m:e>
                          <m:sub>
                            <m:r>
                              <a:rPr lang="en-US" altLang="zh-CN" sz="2000" b="0" i="1" smtClean="0">
                                <a:latin typeface="Cambria Math" panose="02040503050406030204" pitchFamily="18" charset="0"/>
                              </a:rPr>
                              <m:t>𝑡</m:t>
                            </m:r>
                          </m:sub>
                          <m:sup>
                            <m:r>
                              <a:rPr lang="en-US" altLang="zh-CN" sz="2000" b="0" i="1" smtClean="0">
                                <a:latin typeface="Cambria Math" panose="02040503050406030204" pitchFamily="18" charset="0"/>
                              </a:rPr>
                              <m:t>1</m:t>
                            </m:r>
                          </m:sup>
                        </m:sSubSup>
                        <m:r>
                          <a:rPr lang="en-US" altLang="zh-CN" sz="2000" b="0" i="1" smtClean="0">
                            <a:latin typeface="Cambria Math" panose="02040503050406030204" pitchFamily="18" charset="0"/>
                          </a:rPr>
                          <m:t>,</m:t>
                        </m:r>
                        <m:sSubSup>
                          <m:sSubSupPr>
                            <m:ctrlPr>
                              <a:rPr lang="en-US" altLang="zh-CN" sz="2000" b="0" i="1" smtClean="0">
                                <a:latin typeface="Cambria Math" charset="0"/>
                              </a:rPr>
                            </m:ctrlPr>
                          </m:sSubSupPr>
                          <m:e>
                            <m:r>
                              <a:rPr lang="en-US" altLang="zh-CN" sz="2000" b="0" i="1" smtClean="0">
                                <a:latin typeface="Cambria Math" panose="02040503050406030204" pitchFamily="18" charset="0"/>
                              </a:rPr>
                              <m:t>𝑐</m:t>
                            </m:r>
                          </m:e>
                          <m:sub>
                            <m:r>
                              <a:rPr lang="en-US" altLang="zh-CN" sz="2000" b="0" i="1" smtClean="0">
                                <a:latin typeface="Cambria Math" panose="02040503050406030204" pitchFamily="18" charset="0"/>
                              </a:rPr>
                              <m:t>𝑡</m:t>
                            </m:r>
                          </m:sub>
                          <m:sup>
                            <m:r>
                              <a:rPr lang="en-US" altLang="zh-CN" sz="2000" b="0" i="1" smtClean="0">
                                <a:latin typeface="Cambria Math" panose="02040503050406030204" pitchFamily="18" charset="0"/>
                              </a:rPr>
                              <m:t>2</m:t>
                            </m:r>
                          </m:sup>
                        </m:sSubSup>
                        <m:r>
                          <a:rPr lang="en-US" altLang="zh-CN" sz="2000" b="0" i="1" smtClean="0">
                            <a:latin typeface="Cambria Math" panose="02040503050406030204" pitchFamily="18" charset="0"/>
                          </a:rPr>
                          <m:t>,…, </m:t>
                        </m:r>
                        <m:sSubSup>
                          <m:sSubSupPr>
                            <m:ctrlPr>
                              <a:rPr lang="en-US" altLang="zh-CN" sz="2000" b="0" i="1" smtClean="0">
                                <a:latin typeface="Cambria Math" charset="0"/>
                              </a:rPr>
                            </m:ctrlPr>
                          </m:sSubSupPr>
                          <m:e>
                            <m:r>
                              <a:rPr lang="en-US" altLang="zh-CN" sz="2000" b="0" i="1" smtClean="0">
                                <a:latin typeface="Cambria Math" panose="02040503050406030204" pitchFamily="18" charset="0"/>
                              </a:rPr>
                              <m:t>𝑐</m:t>
                            </m:r>
                          </m:e>
                          <m:sub>
                            <m:r>
                              <a:rPr lang="en-US" altLang="zh-CN" sz="2000" b="0" i="1" smtClean="0">
                                <a:latin typeface="Cambria Math" panose="02040503050406030204" pitchFamily="18" charset="0"/>
                              </a:rPr>
                              <m:t>𝑡</m:t>
                            </m:r>
                          </m:sub>
                          <m:sup>
                            <m:sSub>
                              <m:sSubPr>
                                <m:ctrlPr>
                                  <a:rPr lang="en-US" altLang="zh-CN" sz="2000" b="0" i="1" smtClean="0">
                                    <a:latin typeface="Cambria Math" charset="0"/>
                                  </a:rPr>
                                </m:ctrlPr>
                              </m:sSubPr>
                              <m:e>
                                <m:r>
                                  <a:rPr lang="en-US" altLang="zh-CN" sz="2000" b="0" i="1" smtClean="0">
                                    <a:latin typeface="Cambria Math" panose="02040503050406030204" pitchFamily="18" charset="0"/>
                                  </a:rPr>
                                  <m:t>𝑛</m:t>
                                </m:r>
                              </m:e>
                              <m:sub>
                                <m:r>
                                  <a:rPr lang="en-US" altLang="zh-CN" sz="2000" b="0" i="1" smtClean="0">
                                    <a:latin typeface="Cambria Math" panose="02040503050406030204" pitchFamily="18" charset="0"/>
                                  </a:rPr>
                                  <m:t>𝑡</m:t>
                                </m:r>
                              </m:sub>
                            </m:sSub>
                          </m:sup>
                        </m:sSubSup>
                      </m:e>
                    </m:d>
                  </m:oMath>
                </a14:m>
                <a:r>
                  <a:rPr lang="en-US" altLang="zh-CN" sz="2000" dirty="0"/>
                  <a:t> and </a:t>
                </a:r>
                <a:r>
                  <a:rPr lang="en-US" altLang="zh-CN" sz="2000" i="1" dirty="0"/>
                  <a:t>NA</a:t>
                </a:r>
                <a:r>
                  <a:rPr lang="en-US" altLang="zh-CN" sz="2000" dirty="0"/>
                  <a:t>, denoted as </a:t>
                </a:r>
                <a14:m>
                  <m:oMath xmlns:m="http://schemas.openxmlformats.org/officeDocument/2006/math">
                    <m:sSub>
                      <m:sSubPr>
                        <m:ctrlPr>
                          <a:rPr lang="en-US" altLang="zh-CN" sz="2000" b="0" i="1" smtClean="0">
                            <a:latin typeface="Cambria Math" charset="0"/>
                          </a:rPr>
                        </m:ctrlPr>
                      </m:sSubPr>
                      <m:e>
                        <m:r>
                          <a:rPr lang="en-US" altLang="zh-CN" sz="2000" b="0" i="1" smtClean="0">
                            <a:latin typeface="Cambria Math" panose="02040503050406030204" pitchFamily="18" charset="0"/>
                          </a:rPr>
                          <m:t>𝑐</m:t>
                        </m:r>
                      </m:e>
                      <m:sub>
                        <m:r>
                          <a:rPr lang="en-US" altLang="zh-CN" sz="2000" b="0" i="1" smtClean="0">
                            <a:latin typeface="Cambria Math" panose="02040503050406030204" pitchFamily="18" charset="0"/>
                          </a:rPr>
                          <m:t>𝜙</m:t>
                        </m:r>
                      </m:sub>
                    </m:sSub>
                  </m:oMath>
                </a14:m>
                <a:r>
                  <a:rPr lang="en-US" altLang="zh-CN" sz="2000" i="1" dirty="0"/>
                  <a:t>.</a:t>
                </a:r>
              </a:p>
              <a:p>
                <a:pPr>
                  <a:buFont typeface="Courier New" panose="02070309020205020404" pitchFamily="49" charset="0"/>
                  <a:buChar char="o"/>
                </a:pPr>
                <a:r>
                  <a:rPr lang="en-US" altLang="zh-CN" sz="2000" dirty="0"/>
                  <a:t>At stage </a:t>
                </a:r>
                <a14:m>
                  <m:oMath xmlns:m="http://schemas.openxmlformats.org/officeDocument/2006/math">
                    <m:r>
                      <a:rPr lang="en-US" altLang="zh-CN" sz="2000" i="1">
                        <a:latin typeface="Cambria Math" panose="02040503050406030204" pitchFamily="18" charset="0"/>
                      </a:rPr>
                      <m:t>𝑡</m:t>
                    </m:r>
                  </m:oMath>
                </a14:m>
                <a:r>
                  <a:rPr lang="en-US" altLang="zh-CN" sz="2000" dirty="0"/>
                  <a:t>, the model needs to detect events for the combined ontology</a:t>
                </a:r>
              </a:p>
              <a:p>
                <a:pPr marL="0" indent="0">
                  <a:buNone/>
                </a:pPr>
                <a14:m>
                  <m:oMathPara xmlns:m="http://schemas.openxmlformats.org/officeDocument/2006/math">
                    <m:oMathParaPr>
                      <m:jc m:val="centerGroup"/>
                    </m:oMathParaPr>
                    <m:oMath xmlns:m="http://schemas.openxmlformats.org/officeDocument/2006/math">
                      <m:sSub>
                        <m:sSubPr>
                          <m:ctrlPr>
                            <a:rPr lang="en-US" altLang="zh-CN" sz="2000" b="0" i="1" smtClean="0">
                              <a:latin typeface="Cambria Math" charset="0"/>
                            </a:rPr>
                          </m:ctrlPr>
                        </m:sSubPr>
                        <m:e>
                          <m:r>
                            <a:rPr lang="en-US" altLang="zh-CN" sz="2000" b="0" i="1" smtClean="0">
                              <a:latin typeface="Cambria Math" panose="02040503050406030204" pitchFamily="18" charset="0"/>
                            </a:rPr>
                            <m:t>𝑂</m:t>
                          </m:r>
                        </m:e>
                        <m:sub>
                          <m:r>
                            <a:rPr lang="en-US" altLang="zh-CN" sz="2000" b="0" i="1" smtClean="0">
                              <a:latin typeface="Cambria Math" panose="02040503050406030204" pitchFamily="18" charset="0"/>
                            </a:rPr>
                            <m:t>𝑡</m:t>
                          </m:r>
                        </m:sub>
                      </m:sSub>
                      <m:r>
                        <a:rPr lang="en-US" altLang="zh-CN" sz="2000" b="0" i="1" smtClean="0">
                          <a:latin typeface="Cambria Math" panose="02040503050406030204" pitchFamily="18" charset="0"/>
                        </a:rPr>
                        <m:t>=</m:t>
                      </m:r>
                      <m:sSub>
                        <m:sSubPr>
                          <m:ctrlPr>
                            <a:rPr lang="en-US" altLang="zh-CN" sz="2000" b="0" i="1" smtClean="0">
                              <a:latin typeface="Cambria Math" charset="0"/>
                            </a:rPr>
                          </m:ctrlPr>
                        </m:sSubPr>
                        <m:e>
                          <m:r>
                            <a:rPr lang="en-US" altLang="zh-CN" sz="2000" b="0" i="1" smtClean="0">
                              <a:latin typeface="Cambria Math" panose="02040503050406030204" pitchFamily="18" charset="0"/>
                            </a:rPr>
                            <m:t>𝐶</m:t>
                          </m:r>
                        </m:e>
                        <m:sub>
                          <m:r>
                            <a:rPr lang="en-US" altLang="zh-CN" sz="2000" b="0" i="1" smtClean="0">
                              <a:latin typeface="Cambria Math" panose="02040503050406030204" pitchFamily="18" charset="0"/>
                            </a:rPr>
                            <m:t>1</m:t>
                          </m:r>
                        </m:sub>
                      </m:sSub>
                      <m:r>
                        <a:rPr lang="en-US" altLang="zh-CN" sz="2000" b="0" i="1" smtClean="0">
                          <a:latin typeface="Cambria Math" panose="02040503050406030204" pitchFamily="18" charset="0"/>
                        </a:rPr>
                        <m:t>∪</m:t>
                      </m:r>
                      <m:sSub>
                        <m:sSubPr>
                          <m:ctrlPr>
                            <a:rPr lang="en-US" altLang="zh-CN" sz="2000" b="0" i="1" smtClean="0">
                              <a:latin typeface="Cambria Math" charset="0"/>
                            </a:rPr>
                          </m:ctrlPr>
                        </m:sSubPr>
                        <m:e>
                          <m:r>
                            <a:rPr lang="en-US" altLang="zh-CN" sz="2000" b="0" i="1" smtClean="0">
                              <a:latin typeface="Cambria Math" panose="02040503050406030204" pitchFamily="18" charset="0"/>
                            </a:rPr>
                            <m:t>𝐶</m:t>
                          </m:r>
                        </m:e>
                        <m:sub>
                          <m:r>
                            <a:rPr lang="en-US" altLang="zh-CN" sz="2000" b="0" i="1" smtClean="0">
                              <a:latin typeface="Cambria Math" panose="02040503050406030204" pitchFamily="18" charset="0"/>
                            </a:rPr>
                            <m:t>2</m:t>
                          </m:r>
                        </m:sub>
                      </m:sSub>
                      <m:r>
                        <a:rPr lang="en-US" altLang="zh-CN" sz="2000" b="0" i="1" smtClean="0">
                          <a:latin typeface="Cambria Math" panose="02040503050406030204" pitchFamily="18" charset="0"/>
                        </a:rPr>
                        <m:t>…∪</m:t>
                      </m:r>
                      <m:sSub>
                        <m:sSubPr>
                          <m:ctrlPr>
                            <a:rPr lang="en-US" altLang="zh-CN" sz="2000" b="0" i="1" smtClean="0">
                              <a:latin typeface="Cambria Math" charset="0"/>
                            </a:rPr>
                          </m:ctrlPr>
                        </m:sSubPr>
                        <m:e>
                          <m:r>
                            <a:rPr lang="en-US" altLang="zh-CN" sz="2000" b="0" i="1" smtClean="0">
                              <a:latin typeface="Cambria Math" panose="02040503050406030204" pitchFamily="18" charset="0"/>
                            </a:rPr>
                            <m:t>𝐶</m:t>
                          </m:r>
                        </m:e>
                        <m:sub>
                          <m:r>
                            <a:rPr lang="en-US" altLang="zh-CN" sz="2000" b="0" i="1" smtClean="0">
                              <a:latin typeface="Cambria Math" panose="02040503050406030204" pitchFamily="18" charset="0"/>
                            </a:rPr>
                            <m:t>𝑡</m:t>
                          </m:r>
                        </m:sub>
                      </m:sSub>
                    </m:oMath>
                  </m:oMathPara>
                </a14:m>
                <a:endParaRPr lang="en-US" altLang="zh-CN" sz="2000" dirty="0"/>
              </a:p>
              <a:p>
                <a:pPr>
                  <a:buFont typeface="Courier New" panose="02070309020205020404" pitchFamily="49" charset="0"/>
                  <a:buChar char="o"/>
                </a:pPr>
                <a:r>
                  <a:rPr lang="en-US" altLang="zh-CN" sz="2000" dirty="0"/>
                  <a:t>Training:</a:t>
                </a:r>
              </a:p>
              <a:p>
                <a:pPr marL="0" indent="0">
                  <a:buNone/>
                </a:pPr>
                <a:endParaRPr lang="en-US" altLang="zh-CN" sz="2000" dirty="0"/>
              </a:p>
              <a:p>
                <a:r>
                  <a:rPr lang="en-US" altLang="zh-CN" dirty="0"/>
                  <a:t>Experience</a:t>
                </a:r>
                <a:r>
                  <a:rPr lang="zh-CN" altLang="en-US" dirty="0"/>
                  <a:t> </a:t>
                </a:r>
                <a:r>
                  <a:rPr lang="en-US" altLang="zh-CN" dirty="0"/>
                  <a:t>Replay: augment </a:t>
                </a:r>
                <a14:m>
                  <m:oMath xmlns:m="http://schemas.openxmlformats.org/officeDocument/2006/math">
                    <m:sSub>
                      <m:sSubPr>
                        <m:ctrlPr>
                          <a:rPr lang="en-US" altLang="zh-CN" i="1">
                            <a:latin typeface="Cambria Math" charset="0"/>
                          </a:rPr>
                        </m:ctrlPr>
                      </m:sSubPr>
                      <m:e>
                        <m:r>
                          <a:rPr lang="en-US" altLang="zh-CN" b="0" i="1" smtClean="0">
                            <a:latin typeface="Cambria Math" panose="02040503050406030204" pitchFamily="18" charset="0"/>
                          </a:rPr>
                          <m:t>𝐷</m:t>
                        </m:r>
                      </m:e>
                      <m:sub>
                        <m:r>
                          <a:rPr lang="en-US" altLang="zh-CN" i="1">
                            <a:latin typeface="Cambria Math" panose="02040503050406030204" pitchFamily="18" charset="0"/>
                          </a:rPr>
                          <m:t>𝑡</m:t>
                        </m:r>
                      </m:sub>
                    </m:sSub>
                    <m:r>
                      <a:rPr lang="en-US" altLang="zh-CN" i="1">
                        <a:latin typeface="Cambria Math" panose="02040503050406030204" pitchFamily="18" charset="0"/>
                      </a:rPr>
                      <m:t> </m:t>
                    </m:r>
                  </m:oMath>
                </a14:m>
                <a:r>
                  <a:rPr lang="en-US" altLang="zh-CN" dirty="0"/>
                  <a:t>with an exemplar set </a:t>
                </a:r>
                <a14:m>
                  <m:oMath xmlns:m="http://schemas.openxmlformats.org/officeDocument/2006/math">
                    <m:sSub>
                      <m:sSubPr>
                        <m:ctrlPr>
                          <a:rPr lang="en-US" altLang="zh-CN" i="1">
                            <a:latin typeface="Cambria Math" charset="0"/>
                          </a:rPr>
                        </m:ctrlPr>
                      </m:sSubPr>
                      <m:e>
                        <m:r>
                          <a:rPr lang="en-US" altLang="zh-CN" i="1">
                            <a:latin typeface="Cambria Math" panose="02040503050406030204" pitchFamily="18" charset="0"/>
                            <a:ea typeface="Cambria Math" panose="02040503050406030204" pitchFamily="18" charset="0"/>
                          </a:rPr>
                          <m:t>𝜀</m:t>
                        </m:r>
                      </m:e>
                      <m:sub>
                        <m:r>
                          <a:rPr lang="en-US" altLang="zh-CN" i="1">
                            <a:latin typeface="Cambria Math" panose="02040503050406030204" pitchFamily="18" charset="0"/>
                          </a:rPr>
                          <m:t>𝑡</m:t>
                        </m:r>
                        <m:r>
                          <a:rPr lang="en-US" altLang="zh-CN" b="0" i="1" smtClean="0">
                            <a:latin typeface="Cambria Math" panose="02040503050406030204" pitchFamily="18" charset="0"/>
                          </a:rPr>
                          <m:t>−1</m:t>
                        </m:r>
                      </m:sub>
                    </m:sSub>
                  </m:oMath>
                </a14:m>
                <a:endParaRPr lang="en-US" dirty="0"/>
              </a:p>
              <a:p>
                <a:r>
                  <a:rPr lang="en-US" dirty="0"/>
                  <a:t>Knowledge Distillation</a:t>
                </a:r>
                <a:r>
                  <a:rPr lang="zh-CN" altLang="en-US" dirty="0"/>
                  <a:t> </a:t>
                </a:r>
                <a:r>
                  <a:rPr lang="en-US" altLang="zh-CN" dirty="0"/>
                  <a:t>(</a:t>
                </a:r>
                <a:r>
                  <a:rPr lang="en-US" dirty="0"/>
                  <a:t>Retain old knowledge</a:t>
                </a:r>
                <a:r>
                  <a:rPr lang="en-US" altLang="zh-CN" dirty="0"/>
                  <a:t>)</a:t>
                </a:r>
                <a:r>
                  <a:rPr lang="en-US" dirty="0"/>
                  <a:t>:</a:t>
                </a:r>
              </a:p>
            </p:txBody>
          </p:sp>
        </mc:Choice>
        <mc:Fallback xmlns="">
          <p:sp>
            <p:nvSpPr>
              <p:cNvPr id="3" name="Content Placeholder 2">
                <a:extLst>
                  <a:ext uri="{FF2B5EF4-FFF2-40B4-BE49-F238E27FC236}">
                    <a16:creationId xmlns:a16="http://schemas.microsoft.com/office/drawing/2014/main" id="{E1A4DCAB-71D9-B641-969C-83F275078420}"/>
                  </a:ext>
                </a:extLst>
              </p:cNvPr>
              <p:cNvSpPr>
                <a:spLocks noGrp="1" noRot="1" noChangeAspect="1" noMove="1" noResize="1" noEditPoints="1" noAdjustHandles="1" noChangeArrowheads="1" noChangeShapeType="1" noTextEdit="1"/>
              </p:cNvSpPr>
              <p:nvPr>
                <p:ph idx="1"/>
              </p:nvPr>
            </p:nvSpPr>
            <p:spPr>
              <a:xfrm>
                <a:off x="453190" y="1191847"/>
                <a:ext cx="11518232" cy="4945063"/>
              </a:xfrm>
              <a:blipFill>
                <a:blip r:embed="rId2"/>
                <a:stretch>
                  <a:fillRect l="-661" t="-128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xmlns="" id="{C5876AFE-09D7-0B43-9C4F-0D3940A2C829}"/>
              </a:ext>
            </a:extLst>
          </p:cNvPr>
          <p:cNvSpPr>
            <a:spLocks noGrp="1"/>
          </p:cNvSpPr>
          <p:nvPr>
            <p:ph type="sldNum" sz="quarter" idx="12"/>
          </p:nvPr>
        </p:nvSpPr>
        <p:spPr/>
        <p:txBody>
          <a:bodyPr/>
          <a:lstStyle/>
          <a:p>
            <a:fld id="{89057327-5C45-3844-9BAD-8A2E33F71C3A}" type="slidenum">
              <a:rPr lang="en-US" smtClean="0"/>
              <a:t>27</a:t>
            </a:fld>
            <a:endParaRPr lang="en-US"/>
          </a:p>
        </p:txBody>
      </p:sp>
      <p:pic>
        <p:nvPicPr>
          <p:cNvPr id="5" name="Picture 4">
            <a:extLst>
              <a:ext uri="{FF2B5EF4-FFF2-40B4-BE49-F238E27FC236}">
                <a16:creationId xmlns:a16="http://schemas.microsoft.com/office/drawing/2014/main" xmlns="" id="{B752D3C0-9C92-3349-A12F-0FA2BEFC27B0}"/>
              </a:ext>
            </a:extLst>
          </p:cNvPr>
          <p:cNvPicPr>
            <a:picLocks noChangeAspect="1"/>
          </p:cNvPicPr>
          <p:nvPr/>
        </p:nvPicPr>
        <p:blipFill>
          <a:blip r:embed="rId3"/>
          <a:stretch>
            <a:fillRect/>
          </a:stretch>
        </p:blipFill>
        <p:spPr>
          <a:xfrm>
            <a:off x="1739559" y="5220769"/>
            <a:ext cx="4364462" cy="1135581"/>
          </a:xfrm>
          <a:prstGeom prst="rect">
            <a:avLst/>
          </a:prstGeom>
        </p:spPr>
      </p:pic>
      <p:pic>
        <p:nvPicPr>
          <p:cNvPr id="6" name="Picture 5">
            <a:extLst>
              <a:ext uri="{FF2B5EF4-FFF2-40B4-BE49-F238E27FC236}">
                <a16:creationId xmlns:a16="http://schemas.microsoft.com/office/drawing/2014/main" xmlns="" id="{5E066BA6-55E2-C845-A571-6824AE3DBF80}"/>
              </a:ext>
            </a:extLst>
          </p:cNvPr>
          <p:cNvPicPr>
            <a:picLocks noChangeAspect="1"/>
          </p:cNvPicPr>
          <p:nvPr/>
        </p:nvPicPr>
        <p:blipFill>
          <a:blip r:embed="rId4"/>
          <a:stretch>
            <a:fillRect/>
          </a:stretch>
        </p:blipFill>
        <p:spPr>
          <a:xfrm>
            <a:off x="6814553" y="5216591"/>
            <a:ext cx="3327400" cy="800100"/>
          </a:xfrm>
          <a:prstGeom prst="rect">
            <a:avLst/>
          </a:prstGeom>
        </p:spPr>
      </p:pic>
      <p:pic>
        <p:nvPicPr>
          <p:cNvPr id="7" name="Picture 6">
            <a:extLst>
              <a:ext uri="{FF2B5EF4-FFF2-40B4-BE49-F238E27FC236}">
                <a16:creationId xmlns:a16="http://schemas.microsoft.com/office/drawing/2014/main" xmlns="" id="{375F5694-68A1-1048-8F2B-2481CFEBBD9C}"/>
              </a:ext>
            </a:extLst>
          </p:cNvPr>
          <p:cNvPicPr>
            <a:picLocks noChangeAspect="1"/>
          </p:cNvPicPr>
          <p:nvPr/>
        </p:nvPicPr>
        <p:blipFill>
          <a:blip r:embed="rId5"/>
          <a:stretch>
            <a:fillRect/>
          </a:stretch>
        </p:blipFill>
        <p:spPr>
          <a:xfrm>
            <a:off x="4700337" y="3429000"/>
            <a:ext cx="3200400" cy="800100"/>
          </a:xfrm>
          <a:prstGeom prst="rect">
            <a:avLst/>
          </a:prstGeom>
        </p:spPr>
      </p:pic>
    </p:spTree>
    <p:extLst>
      <p:ext uri="{BB962C8B-B14F-4D97-AF65-F5344CB8AC3E}">
        <p14:creationId xmlns:p14="http://schemas.microsoft.com/office/powerpoint/2010/main" val="3350378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CF4712-D656-004F-A5DD-81341F451253}"/>
              </a:ext>
            </a:extLst>
          </p:cNvPr>
          <p:cNvSpPr>
            <a:spLocks noGrp="1"/>
          </p:cNvSpPr>
          <p:nvPr>
            <p:ph type="title"/>
          </p:nvPr>
        </p:nvSpPr>
        <p:spPr/>
        <p:txBody>
          <a:bodyPr/>
          <a:lstStyle/>
          <a:p>
            <a:r>
              <a:rPr lang="en-US" dirty="0"/>
              <a:t>Knowledge Transfer for Lifelong Learning</a:t>
            </a:r>
          </a:p>
        </p:txBody>
      </p:sp>
      <p:sp>
        <p:nvSpPr>
          <p:cNvPr id="3" name="Content Placeholder 2">
            <a:extLst>
              <a:ext uri="{FF2B5EF4-FFF2-40B4-BE49-F238E27FC236}">
                <a16:creationId xmlns:a16="http://schemas.microsoft.com/office/drawing/2014/main" xmlns="" id="{C4B70FC4-9DDF-544F-8B50-2E6B9A3E2B9B}"/>
              </a:ext>
            </a:extLst>
          </p:cNvPr>
          <p:cNvSpPr>
            <a:spLocks noGrp="1"/>
          </p:cNvSpPr>
          <p:nvPr>
            <p:ph idx="1"/>
          </p:nvPr>
        </p:nvSpPr>
        <p:spPr/>
        <p:txBody>
          <a:bodyPr/>
          <a:lstStyle/>
          <a:p>
            <a:r>
              <a:rPr lang="en-US" dirty="0"/>
              <a:t>Leverage rich connections between event types in the ontology</a:t>
            </a:r>
          </a:p>
        </p:txBody>
      </p:sp>
      <p:sp>
        <p:nvSpPr>
          <p:cNvPr id="4" name="Slide Number Placeholder 3">
            <a:extLst>
              <a:ext uri="{FF2B5EF4-FFF2-40B4-BE49-F238E27FC236}">
                <a16:creationId xmlns:a16="http://schemas.microsoft.com/office/drawing/2014/main" xmlns="" id="{A08D3BA9-5CD6-0045-A99E-2B184A822E31}"/>
              </a:ext>
            </a:extLst>
          </p:cNvPr>
          <p:cNvSpPr>
            <a:spLocks noGrp="1"/>
          </p:cNvSpPr>
          <p:nvPr>
            <p:ph type="sldNum" sz="quarter" idx="12"/>
          </p:nvPr>
        </p:nvSpPr>
        <p:spPr/>
        <p:txBody>
          <a:bodyPr/>
          <a:lstStyle/>
          <a:p>
            <a:fld id="{89057327-5C45-3844-9BAD-8A2E33F71C3A}" type="slidenum">
              <a:rPr lang="en-US" smtClean="0"/>
              <a:t>28</a:t>
            </a:fld>
            <a:endParaRPr lang="en-US"/>
          </a:p>
        </p:txBody>
      </p:sp>
      <p:sp>
        <p:nvSpPr>
          <p:cNvPr id="5" name="Rounded Rectangle 4">
            <a:extLst>
              <a:ext uri="{FF2B5EF4-FFF2-40B4-BE49-F238E27FC236}">
                <a16:creationId xmlns:a16="http://schemas.microsoft.com/office/drawing/2014/main" xmlns="" id="{15FF7648-21FE-0E4D-873E-8CD98D51BCDC}"/>
              </a:ext>
            </a:extLst>
          </p:cNvPr>
          <p:cNvSpPr/>
          <p:nvPr/>
        </p:nvSpPr>
        <p:spPr>
          <a:xfrm>
            <a:off x="7703937" y="4196484"/>
            <a:ext cx="1568821"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Contact.Meet</a:t>
            </a:r>
            <a:endParaRPr lang="en-US" dirty="0"/>
          </a:p>
        </p:txBody>
      </p:sp>
      <p:sp>
        <p:nvSpPr>
          <p:cNvPr id="6" name="Rounded Rectangle 5">
            <a:extLst>
              <a:ext uri="{FF2B5EF4-FFF2-40B4-BE49-F238E27FC236}">
                <a16:creationId xmlns:a16="http://schemas.microsoft.com/office/drawing/2014/main" xmlns="" id="{E27F2124-3F3C-0E4F-8A98-347B690FB4EB}"/>
              </a:ext>
            </a:extLst>
          </p:cNvPr>
          <p:cNvSpPr/>
          <p:nvPr/>
        </p:nvSpPr>
        <p:spPr>
          <a:xfrm>
            <a:off x="5309149" y="2722089"/>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Event</a:t>
            </a:r>
          </a:p>
        </p:txBody>
      </p:sp>
      <p:sp>
        <p:nvSpPr>
          <p:cNvPr id="7" name="Rounded Rectangle 6">
            <a:extLst>
              <a:ext uri="{FF2B5EF4-FFF2-40B4-BE49-F238E27FC236}">
                <a16:creationId xmlns:a16="http://schemas.microsoft.com/office/drawing/2014/main" xmlns="" id="{806A57A5-1E86-5549-B580-C8F6B7EF6520}"/>
              </a:ext>
            </a:extLst>
          </p:cNvPr>
          <p:cNvSpPr/>
          <p:nvPr/>
        </p:nvSpPr>
        <p:spPr>
          <a:xfrm>
            <a:off x="3133194" y="3459287"/>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Life</a:t>
            </a:r>
          </a:p>
        </p:txBody>
      </p:sp>
      <p:sp>
        <p:nvSpPr>
          <p:cNvPr id="8" name="Rounded Rectangle 7">
            <a:extLst>
              <a:ext uri="{FF2B5EF4-FFF2-40B4-BE49-F238E27FC236}">
                <a16:creationId xmlns:a16="http://schemas.microsoft.com/office/drawing/2014/main" xmlns="" id="{30ECBEA7-5114-8D48-BC61-3469E577C307}"/>
              </a:ext>
            </a:extLst>
          </p:cNvPr>
          <p:cNvSpPr/>
          <p:nvPr/>
        </p:nvSpPr>
        <p:spPr>
          <a:xfrm>
            <a:off x="5355247" y="3459287"/>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Conflict</a:t>
            </a:r>
          </a:p>
        </p:txBody>
      </p:sp>
      <p:sp>
        <p:nvSpPr>
          <p:cNvPr id="9" name="Rounded Rectangle 8">
            <a:extLst>
              <a:ext uri="{FF2B5EF4-FFF2-40B4-BE49-F238E27FC236}">
                <a16:creationId xmlns:a16="http://schemas.microsoft.com/office/drawing/2014/main" xmlns="" id="{5E59CA05-AD10-3243-92FC-06412C9DF2F0}"/>
              </a:ext>
            </a:extLst>
          </p:cNvPr>
          <p:cNvSpPr/>
          <p:nvPr/>
        </p:nvSpPr>
        <p:spPr>
          <a:xfrm>
            <a:off x="2278210" y="4194824"/>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Life.Die</a:t>
            </a:r>
            <a:endParaRPr lang="en-US" dirty="0"/>
          </a:p>
        </p:txBody>
      </p:sp>
      <p:sp>
        <p:nvSpPr>
          <p:cNvPr id="10" name="Rounded Rectangle 9">
            <a:extLst>
              <a:ext uri="{FF2B5EF4-FFF2-40B4-BE49-F238E27FC236}">
                <a16:creationId xmlns:a16="http://schemas.microsoft.com/office/drawing/2014/main" xmlns="" id="{6913EDDA-D17D-5641-856E-51D31B62401A}"/>
              </a:ext>
            </a:extLst>
          </p:cNvPr>
          <p:cNvSpPr/>
          <p:nvPr/>
        </p:nvSpPr>
        <p:spPr>
          <a:xfrm>
            <a:off x="5649183" y="4196485"/>
            <a:ext cx="1568821"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Conflict.Attack</a:t>
            </a:r>
            <a:endParaRPr lang="en-US" dirty="0"/>
          </a:p>
        </p:txBody>
      </p:sp>
      <p:cxnSp>
        <p:nvCxnSpPr>
          <p:cNvPr id="11" name="Straight Connector 10">
            <a:extLst>
              <a:ext uri="{FF2B5EF4-FFF2-40B4-BE49-F238E27FC236}">
                <a16:creationId xmlns:a16="http://schemas.microsoft.com/office/drawing/2014/main" xmlns="" id="{D9944459-E937-E945-A19B-2627BFAC3376}"/>
              </a:ext>
            </a:extLst>
          </p:cNvPr>
          <p:cNvCxnSpPr>
            <a:stCxn id="6" idx="2"/>
            <a:endCxn id="7" idx="0"/>
          </p:cNvCxnSpPr>
          <p:nvPr/>
        </p:nvCxnSpPr>
        <p:spPr>
          <a:xfrm flipH="1">
            <a:off x="3767895" y="3001788"/>
            <a:ext cx="2175955" cy="4574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9FC05ED2-AA12-2A4A-B677-B90C7D897ABA}"/>
              </a:ext>
            </a:extLst>
          </p:cNvPr>
          <p:cNvCxnSpPr>
            <a:cxnSpLocks/>
            <a:stCxn id="7" idx="2"/>
            <a:endCxn id="9" idx="0"/>
          </p:cNvCxnSpPr>
          <p:nvPr/>
        </p:nvCxnSpPr>
        <p:spPr>
          <a:xfrm flipH="1">
            <a:off x="2912911" y="3738986"/>
            <a:ext cx="854984" cy="4558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4CC001E7-DBE1-6640-913F-9EAF78CD0A11}"/>
              </a:ext>
            </a:extLst>
          </p:cNvPr>
          <p:cNvCxnSpPr>
            <a:cxnSpLocks/>
            <a:stCxn id="6" idx="2"/>
            <a:endCxn id="8" idx="0"/>
          </p:cNvCxnSpPr>
          <p:nvPr/>
        </p:nvCxnSpPr>
        <p:spPr>
          <a:xfrm>
            <a:off x="5943850" y="3001788"/>
            <a:ext cx="46098" cy="4574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9C63AAC5-1F19-7649-B8D9-552075CD431C}"/>
              </a:ext>
            </a:extLst>
          </p:cNvPr>
          <p:cNvCxnSpPr>
            <a:cxnSpLocks/>
            <a:stCxn id="8" idx="2"/>
            <a:endCxn id="10" idx="0"/>
          </p:cNvCxnSpPr>
          <p:nvPr/>
        </p:nvCxnSpPr>
        <p:spPr>
          <a:xfrm>
            <a:off x="5989948" y="3738986"/>
            <a:ext cx="443646" cy="457499"/>
          </a:xfrm>
          <a:prstGeom prst="line">
            <a:avLst/>
          </a:prstGeom>
        </p:spPr>
        <p:style>
          <a:lnRef idx="1">
            <a:schemeClr val="accent1"/>
          </a:lnRef>
          <a:fillRef idx="0">
            <a:schemeClr val="accent1"/>
          </a:fillRef>
          <a:effectRef idx="0">
            <a:schemeClr val="accent1"/>
          </a:effectRef>
          <a:fontRef idx="minor">
            <a:schemeClr val="tx1"/>
          </a:fontRef>
        </p:style>
      </p:cxnSp>
      <p:sp>
        <p:nvSpPr>
          <p:cNvPr id="15" name="Rounded Rectangle 14">
            <a:extLst>
              <a:ext uri="{FF2B5EF4-FFF2-40B4-BE49-F238E27FC236}">
                <a16:creationId xmlns:a16="http://schemas.microsoft.com/office/drawing/2014/main" xmlns="" id="{D0CDA2E0-C098-BF46-A621-4F539C1D2C00}"/>
              </a:ext>
            </a:extLst>
          </p:cNvPr>
          <p:cNvSpPr/>
          <p:nvPr/>
        </p:nvSpPr>
        <p:spPr>
          <a:xfrm>
            <a:off x="3842749" y="4194825"/>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Life.Born</a:t>
            </a:r>
            <a:endParaRPr lang="en-US" dirty="0"/>
          </a:p>
        </p:txBody>
      </p:sp>
      <p:cxnSp>
        <p:nvCxnSpPr>
          <p:cNvPr id="16" name="Straight Connector 15">
            <a:extLst>
              <a:ext uri="{FF2B5EF4-FFF2-40B4-BE49-F238E27FC236}">
                <a16:creationId xmlns:a16="http://schemas.microsoft.com/office/drawing/2014/main" xmlns="" id="{62721009-EDBA-5E4C-8DA3-B6D0255BD0A1}"/>
              </a:ext>
            </a:extLst>
          </p:cNvPr>
          <p:cNvCxnSpPr>
            <a:cxnSpLocks/>
            <a:stCxn id="7" idx="2"/>
            <a:endCxn id="15" idx="0"/>
          </p:cNvCxnSpPr>
          <p:nvPr/>
        </p:nvCxnSpPr>
        <p:spPr>
          <a:xfrm>
            <a:off x="3767895" y="3738986"/>
            <a:ext cx="709555" cy="455839"/>
          </a:xfrm>
          <a:prstGeom prst="line">
            <a:avLst/>
          </a:prstGeom>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xmlns="" id="{F7A9E8BD-F874-114D-94E7-F3FFE4DEB10E}"/>
              </a:ext>
            </a:extLst>
          </p:cNvPr>
          <p:cNvSpPr/>
          <p:nvPr/>
        </p:nvSpPr>
        <p:spPr>
          <a:xfrm>
            <a:off x="7218945" y="3459287"/>
            <a:ext cx="1269402" cy="2796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Contact</a:t>
            </a:r>
          </a:p>
        </p:txBody>
      </p:sp>
      <p:cxnSp>
        <p:nvCxnSpPr>
          <p:cNvPr id="18" name="Straight Connector 17">
            <a:extLst>
              <a:ext uri="{FF2B5EF4-FFF2-40B4-BE49-F238E27FC236}">
                <a16:creationId xmlns:a16="http://schemas.microsoft.com/office/drawing/2014/main" xmlns="" id="{F4A4418D-C294-1D4E-B2E9-0CAAB00B528C}"/>
              </a:ext>
            </a:extLst>
          </p:cNvPr>
          <p:cNvCxnSpPr>
            <a:cxnSpLocks/>
            <a:stCxn id="6" idx="2"/>
            <a:endCxn id="17" idx="0"/>
          </p:cNvCxnSpPr>
          <p:nvPr/>
        </p:nvCxnSpPr>
        <p:spPr>
          <a:xfrm>
            <a:off x="5943850" y="3001788"/>
            <a:ext cx="1909796" cy="457499"/>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6ACC7796-456F-D64A-BB8F-788FE82A73F2}"/>
              </a:ext>
            </a:extLst>
          </p:cNvPr>
          <p:cNvCxnSpPr>
            <a:cxnSpLocks/>
            <a:stCxn id="17" idx="2"/>
            <a:endCxn id="5" idx="0"/>
          </p:cNvCxnSpPr>
          <p:nvPr/>
        </p:nvCxnSpPr>
        <p:spPr>
          <a:xfrm>
            <a:off x="7853646" y="3738986"/>
            <a:ext cx="634702" cy="45749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Curved Connector 21">
            <a:extLst>
              <a:ext uri="{FF2B5EF4-FFF2-40B4-BE49-F238E27FC236}">
                <a16:creationId xmlns:a16="http://schemas.microsoft.com/office/drawing/2014/main" xmlns="" id="{5B68D36A-A488-AF43-A789-90BEA0B2719F}"/>
              </a:ext>
            </a:extLst>
          </p:cNvPr>
          <p:cNvCxnSpPr>
            <a:stCxn id="10" idx="2"/>
            <a:endCxn id="9" idx="2"/>
          </p:cNvCxnSpPr>
          <p:nvPr/>
        </p:nvCxnSpPr>
        <p:spPr>
          <a:xfrm rot="5400000" flipH="1">
            <a:off x="4672422" y="2715013"/>
            <a:ext cx="1661" cy="3520683"/>
          </a:xfrm>
          <a:prstGeom prst="curvedConnector3">
            <a:avLst>
              <a:gd name="adj1" fmla="val -95451656"/>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xmlns="" id="{8D80BEEF-584A-A841-9FBE-506EB231E8EC}"/>
              </a:ext>
            </a:extLst>
          </p:cNvPr>
          <p:cNvSpPr txBox="1"/>
          <p:nvPr/>
        </p:nvSpPr>
        <p:spPr>
          <a:xfrm>
            <a:off x="3704093" y="6050735"/>
            <a:ext cx="1938318" cy="369332"/>
          </a:xfrm>
          <a:prstGeom prst="rect">
            <a:avLst/>
          </a:prstGeom>
          <a:noFill/>
        </p:spPr>
        <p:txBody>
          <a:bodyPr wrap="square" rtlCol="0">
            <a:spAutoFit/>
          </a:bodyPr>
          <a:lstStyle/>
          <a:p>
            <a:r>
              <a:rPr lang="en-US" dirty="0"/>
              <a:t>Related Semantics</a:t>
            </a:r>
          </a:p>
        </p:txBody>
      </p:sp>
      <p:cxnSp>
        <p:nvCxnSpPr>
          <p:cNvPr id="36" name="Curved Connector 35">
            <a:extLst>
              <a:ext uri="{FF2B5EF4-FFF2-40B4-BE49-F238E27FC236}">
                <a16:creationId xmlns:a16="http://schemas.microsoft.com/office/drawing/2014/main" xmlns="" id="{C9E72070-645F-1048-A47F-7E0D4847E32E}"/>
              </a:ext>
            </a:extLst>
          </p:cNvPr>
          <p:cNvCxnSpPr>
            <a:cxnSpLocks/>
            <a:stCxn id="15" idx="2"/>
            <a:endCxn id="9" idx="2"/>
          </p:cNvCxnSpPr>
          <p:nvPr/>
        </p:nvCxnSpPr>
        <p:spPr>
          <a:xfrm rot="5400000" flipH="1">
            <a:off x="3695180" y="3692255"/>
            <a:ext cx="1" cy="1564539"/>
          </a:xfrm>
          <a:prstGeom prst="curvedConnector3">
            <a:avLst>
              <a:gd name="adj1" fmla="val -22860000000"/>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xmlns="" id="{19F920F3-583A-9A48-BCFE-9239AECEE96C}"/>
              </a:ext>
            </a:extLst>
          </p:cNvPr>
          <p:cNvSpPr txBox="1"/>
          <p:nvPr/>
        </p:nvSpPr>
        <p:spPr>
          <a:xfrm>
            <a:off x="3133194" y="4696544"/>
            <a:ext cx="2253252" cy="369332"/>
          </a:xfrm>
          <a:prstGeom prst="rect">
            <a:avLst/>
          </a:prstGeom>
          <a:noFill/>
        </p:spPr>
        <p:txBody>
          <a:bodyPr wrap="square" rtlCol="0">
            <a:spAutoFit/>
          </a:bodyPr>
          <a:lstStyle/>
          <a:p>
            <a:r>
              <a:rPr lang="en-US" dirty="0"/>
              <a:t>Relatives in Hierarchy</a:t>
            </a:r>
          </a:p>
        </p:txBody>
      </p:sp>
    </p:spTree>
    <p:extLst>
      <p:ext uri="{BB962C8B-B14F-4D97-AF65-F5344CB8AC3E}">
        <p14:creationId xmlns:p14="http://schemas.microsoft.com/office/powerpoint/2010/main" val="7333471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18AEB0-97F0-514F-9EAA-5C0A0F58C35F}"/>
              </a:ext>
            </a:extLst>
          </p:cNvPr>
          <p:cNvSpPr>
            <a:spLocks noGrp="1"/>
          </p:cNvSpPr>
          <p:nvPr>
            <p:ph type="title"/>
          </p:nvPr>
        </p:nvSpPr>
        <p:spPr/>
        <p:txBody>
          <a:bodyPr/>
          <a:lstStyle/>
          <a:p>
            <a:r>
              <a:rPr lang="en-US" dirty="0"/>
              <a:t>Overall Framework</a:t>
            </a:r>
          </a:p>
        </p:txBody>
      </p:sp>
      <p:pic>
        <p:nvPicPr>
          <p:cNvPr id="6" name="Content Placeholder 5">
            <a:extLst>
              <a:ext uri="{FF2B5EF4-FFF2-40B4-BE49-F238E27FC236}">
                <a16:creationId xmlns:a16="http://schemas.microsoft.com/office/drawing/2014/main" xmlns="" id="{0BBFABA7-42F7-0A4D-8F0B-19A0B6BBD418}"/>
              </a:ext>
            </a:extLst>
          </p:cNvPr>
          <p:cNvPicPr>
            <a:picLocks noGrp="1" noChangeAspect="1"/>
          </p:cNvPicPr>
          <p:nvPr>
            <p:ph idx="1"/>
          </p:nvPr>
        </p:nvPicPr>
        <p:blipFill>
          <a:blip r:embed="rId2"/>
          <a:stretch>
            <a:fillRect/>
          </a:stretch>
        </p:blipFill>
        <p:spPr>
          <a:xfrm>
            <a:off x="1160313" y="1242919"/>
            <a:ext cx="9871374" cy="4150861"/>
          </a:xfrm>
        </p:spPr>
      </p:pic>
      <p:sp>
        <p:nvSpPr>
          <p:cNvPr id="4" name="Slide Number Placeholder 3">
            <a:extLst>
              <a:ext uri="{FF2B5EF4-FFF2-40B4-BE49-F238E27FC236}">
                <a16:creationId xmlns:a16="http://schemas.microsoft.com/office/drawing/2014/main" xmlns="" id="{FB90DB60-F0AE-264E-A22B-D56E3B57B47F}"/>
              </a:ext>
            </a:extLst>
          </p:cNvPr>
          <p:cNvSpPr>
            <a:spLocks noGrp="1"/>
          </p:cNvSpPr>
          <p:nvPr>
            <p:ph type="sldNum" sz="quarter" idx="12"/>
          </p:nvPr>
        </p:nvSpPr>
        <p:spPr/>
        <p:txBody>
          <a:bodyPr/>
          <a:lstStyle/>
          <a:p>
            <a:fld id="{89057327-5C45-3844-9BAD-8A2E33F71C3A}" type="slidenum">
              <a:rPr lang="en-US" smtClean="0"/>
              <a:t>29</a:t>
            </a:fld>
            <a:endParaRPr lang="en-US"/>
          </a:p>
        </p:txBody>
      </p:sp>
      <p:sp>
        <p:nvSpPr>
          <p:cNvPr id="5" name="TextBox 4">
            <a:extLst>
              <a:ext uri="{FF2B5EF4-FFF2-40B4-BE49-F238E27FC236}">
                <a16:creationId xmlns:a16="http://schemas.microsoft.com/office/drawing/2014/main" xmlns="" id="{A19A9397-CD8C-F04B-B36F-8A9D02080DFF}"/>
              </a:ext>
            </a:extLst>
          </p:cNvPr>
          <p:cNvSpPr txBox="1"/>
          <p:nvPr/>
        </p:nvSpPr>
        <p:spPr>
          <a:xfrm>
            <a:off x="5492496" y="5305703"/>
            <a:ext cx="4347196" cy="1415772"/>
          </a:xfrm>
          <a:prstGeom prst="rect">
            <a:avLst/>
          </a:prstGeom>
          <a:noFill/>
        </p:spPr>
        <p:txBody>
          <a:bodyPr wrap="square" rtlCol="0">
            <a:spAutoFit/>
          </a:bodyPr>
          <a:lstStyle/>
          <a:p>
            <a:r>
              <a:rPr lang="en-US" sz="1600" b="1" dirty="0"/>
              <a:t>Two-way Knowledge Transfer</a:t>
            </a:r>
            <a:endParaRPr lang="en-US" sz="1400" b="1" dirty="0"/>
          </a:p>
          <a:p>
            <a:pPr marL="285750" indent="-285750">
              <a:buFont typeface="Arial" panose="020B0604020202020204" pitchFamily="34" charset="0"/>
              <a:buChar char="•"/>
            </a:pPr>
            <a:r>
              <a:rPr lang="en-US" altLang="zh-CN" sz="1400" dirty="0">
                <a:solidFill>
                  <a:srgbClr val="FF0000"/>
                </a:solidFill>
              </a:rPr>
              <a:t>New</a:t>
            </a:r>
            <a:r>
              <a:rPr lang="zh-CN" altLang="en-US" sz="1400" dirty="0">
                <a:solidFill>
                  <a:srgbClr val="FF0000"/>
                </a:solidFill>
              </a:rPr>
              <a:t> </a:t>
            </a:r>
            <a:r>
              <a:rPr lang="en-US" altLang="zh-CN" sz="1400" dirty="0">
                <a:solidFill>
                  <a:srgbClr val="FF0000"/>
                </a:solidFill>
                <a:sym typeface="Wingdings" pitchFamily="2" charset="2"/>
              </a:rPr>
              <a:t></a:t>
            </a:r>
            <a:r>
              <a:rPr lang="zh-CN" altLang="en-US" sz="1400" dirty="0">
                <a:solidFill>
                  <a:srgbClr val="FF0000"/>
                </a:solidFill>
                <a:sym typeface="Wingdings" pitchFamily="2" charset="2"/>
              </a:rPr>
              <a:t> </a:t>
            </a:r>
            <a:r>
              <a:rPr lang="en-US" altLang="zh-CN" sz="1400" dirty="0">
                <a:solidFill>
                  <a:srgbClr val="FF0000"/>
                </a:solidFill>
                <a:sym typeface="Wingdings" pitchFamily="2" charset="2"/>
              </a:rPr>
              <a:t>Old</a:t>
            </a:r>
            <a:r>
              <a:rPr lang="en-US" altLang="zh-CN" sz="1400" dirty="0">
                <a:sym typeface="Wingdings" pitchFamily="2" charset="2"/>
              </a:rPr>
              <a:t>:</a:t>
            </a:r>
            <a:r>
              <a:rPr lang="zh-CN" altLang="en-US" sz="1400" dirty="0">
                <a:sym typeface="Wingdings" pitchFamily="2" charset="2"/>
              </a:rPr>
              <a:t> </a:t>
            </a:r>
            <a:r>
              <a:rPr lang="en-US" sz="1400" dirty="0"/>
              <a:t>Use new data to update old knowledge by self-training</a:t>
            </a:r>
            <a:endParaRPr lang="en-US" altLang="zh-CN" sz="1400" dirty="0"/>
          </a:p>
          <a:p>
            <a:pPr marL="285750" indent="-285750">
              <a:buFont typeface="Arial" panose="020B0604020202020204" pitchFamily="34" charset="0"/>
              <a:buChar char="•"/>
            </a:pPr>
            <a:r>
              <a:rPr lang="en-US" altLang="zh-CN" sz="1400" dirty="0">
                <a:solidFill>
                  <a:srgbClr val="FF0000"/>
                </a:solidFill>
              </a:rPr>
              <a:t>Old</a:t>
            </a:r>
            <a:r>
              <a:rPr lang="zh-CN" altLang="en-US" sz="1400" dirty="0">
                <a:solidFill>
                  <a:srgbClr val="FF0000"/>
                </a:solidFill>
              </a:rPr>
              <a:t> </a:t>
            </a:r>
            <a:r>
              <a:rPr lang="en-US" altLang="zh-CN" sz="1400" dirty="0">
                <a:solidFill>
                  <a:srgbClr val="FF0000"/>
                </a:solidFill>
                <a:sym typeface="Wingdings" pitchFamily="2" charset="2"/>
              </a:rPr>
              <a:t></a:t>
            </a:r>
            <a:r>
              <a:rPr lang="zh-CN" altLang="en-US" sz="1400" dirty="0">
                <a:solidFill>
                  <a:srgbClr val="FF0000"/>
                </a:solidFill>
                <a:sym typeface="Wingdings" pitchFamily="2" charset="2"/>
              </a:rPr>
              <a:t> </a:t>
            </a:r>
            <a:r>
              <a:rPr lang="en-US" altLang="zh-CN" sz="1400" dirty="0">
                <a:solidFill>
                  <a:srgbClr val="FF0000"/>
                </a:solidFill>
                <a:sym typeface="Wingdings" pitchFamily="2" charset="2"/>
              </a:rPr>
              <a:t>New</a:t>
            </a:r>
            <a:r>
              <a:rPr lang="en-US" altLang="zh-CN" sz="1400" dirty="0">
                <a:sym typeface="Wingdings" pitchFamily="2" charset="2"/>
              </a:rPr>
              <a:t>:</a:t>
            </a:r>
            <a:r>
              <a:rPr lang="zh-CN" altLang="en-US" sz="1400" dirty="0">
                <a:sym typeface="Wingdings" pitchFamily="2" charset="2"/>
              </a:rPr>
              <a:t> </a:t>
            </a:r>
            <a:r>
              <a:rPr lang="en-US" sz="1400" dirty="0"/>
              <a:t>Use old knowledge to  help learning new types by knowledge-aware initialization of new weights</a:t>
            </a:r>
          </a:p>
        </p:txBody>
      </p:sp>
    </p:spTree>
    <p:extLst>
      <p:ext uri="{BB962C8B-B14F-4D97-AF65-F5344CB8AC3E}">
        <p14:creationId xmlns:p14="http://schemas.microsoft.com/office/powerpoint/2010/main" val="348773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nodeType="after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strips(upLeft)">
                                      <p:cBhvr>
                                        <p:cTn id="7" dur="500"/>
                                        <p:tgtEl>
                                          <p:spTgt spid="5">
                                            <p:txEl>
                                              <p:pRg st="1" end="1"/>
                                            </p:txEl>
                                          </p:spTgt>
                                        </p:tgtEl>
                                      </p:cBhvr>
                                    </p:animEffect>
                                  </p:childTnLst>
                                </p:cTn>
                              </p:par>
                            </p:childTnLst>
                          </p:cTn>
                        </p:par>
                        <p:par>
                          <p:cTn id="8" fill="hold">
                            <p:stCondLst>
                              <p:cond delay="500"/>
                            </p:stCondLst>
                            <p:childTnLst>
                              <p:par>
                                <p:cTn id="9" presetID="18" presetClass="entr" presetSubtype="9"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strips(upLeft)">
                                      <p:cBhvr>
                                        <p:cTn id="11"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02228C8F-9C68-CA44-8FE2-B776F14ACE48}"/>
              </a:ext>
            </a:extLst>
          </p:cNvPr>
          <p:cNvSpPr>
            <a:spLocks noGrp="1"/>
          </p:cNvSpPr>
          <p:nvPr>
            <p:ph type="sldNum" sz="quarter" idx="12"/>
          </p:nvPr>
        </p:nvSpPr>
        <p:spPr/>
        <p:txBody>
          <a:bodyPr/>
          <a:lstStyle/>
          <a:p>
            <a:fld id="{5E243917-268D-A04D-8121-790DAE7EE72B}" type="slidenum">
              <a:rPr lang="en-US" smtClean="0"/>
              <a:t>3</a:t>
            </a:fld>
            <a:endParaRPr lang="en-US"/>
          </a:p>
        </p:txBody>
      </p:sp>
      <p:pic>
        <p:nvPicPr>
          <p:cNvPr id="5" name="Google Shape;741;p39">
            <a:extLst>
              <a:ext uri="{FF2B5EF4-FFF2-40B4-BE49-F238E27FC236}">
                <a16:creationId xmlns="" xmlns:a16="http://schemas.microsoft.com/office/drawing/2014/main" id="{04267FF1-F219-6C40-AE8B-53D2246F41DA}"/>
              </a:ext>
            </a:extLst>
          </p:cNvPr>
          <p:cNvPicPr preferRelativeResize="0">
            <a:picLocks noGrp="1"/>
          </p:cNvPicPr>
          <p:nvPr>
            <p:ph idx="1"/>
          </p:nvPr>
        </p:nvPicPr>
        <p:blipFill>
          <a:blip r:embed="rId3"/>
          <a:srcRect/>
          <a:stretch/>
        </p:blipFill>
        <p:spPr>
          <a:xfrm>
            <a:off x="1154677" y="1295708"/>
            <a:ext cx="9882644" cy="3904940"/>
          </a:xfrm>
          <a:prstGeom prst="rect">
            <a:avLst/>
          </a:prstGeom>
          <a:noFill/>
          <a:ln>
            <a:noFill/>
          </a:ln>
        </p:spPr>
      </p:pic>
      <p:sp>
        <p:nvSpPr>
          <p:cNvPr id="8" name="Content Placeholder 2">
            <a:extLst>
              <a:ext uri="{FF2B5EF4-FFF2-40B4-BE49-F238E27FC236}">
                <a16:creationId xmlns="" xmlns:a16="http://schemas.microsoft.com/office/drawing/2014/main" id="{09DAAC0A-2FAF-7547-A7E0-098DE969B171}"/>
              </a:ext>
            </a:extLst>
          </p:cNvPr>
          <p:cNvSpPr txBox="1">
            <a:spLocks/>
          </p:cNvSpPr>
          <p:nvPr/>
        </p:nvSpPr>
        <p:spPr>
          <a:xfrm>
            <a:off x="482600" y="5529268"/>
            <a:ext cx="10947400" cy="79057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b="0" i="0" kern="1200">
                <a:solidFill>
                  <a:srgbClr val="2A2F36"/>
                </a:solidFill>
                <a:latin typeface="Helvetica" pitchFamily="2" charset="0"/>
                <a:ea typeface="Helvetica Neue Light" panose="02000403000000020004" pitchFamily="2" charset="0"/>
                <a:cs typeface="Helvetica Neue" panose="02000503000000020004" pitchFamily="2" charset="0"/>
              </a:defRPr>
            </a:lvl1pPr>
            <a:lvl2pPr marL="685800" indent="-228600" algn="l" defTabSz="914400" rtl="0" eaLnBrk="1" latinLnBrk="0" hangingPunct="1">
              <a:lnSpc>
                <a:spcPct val="120000"/>
              </a:lnSpc>
              <a:spcBef>
                <a:spcPts val="500"/>
              </a:spcBef>
              <a:buFont typeface="Arial" panose="020B0604020202020204" pitchFamily="34" charset="0"/>
              <a:buChar char="•"/>
              <a:defRPr sz="1600" b="0" i="0" kern="1200">
                <a:solidFill>
                  <a:srgbClr val="2A2F36"/>
                </a:solidFill>
                <a:latin typeface="Helvetica" pitchFamily="2" charset="0"/>
                <a:ea typeface="Helvetica Neue Light" panose="02000403000000020004" pitchFamily="2" charset="0"/>
                <a:cs typeface="Helvetica Neue" panose="02000503000000020004" pitchFamily="2"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1400" b="0" i="0" kern="1200">
                <a:solidFill>
                  <a:srgbClr val="2A2F36"/>
                </a:solidFill>
                <a:latin typeface="Helvetica" pitchFamily="2" charset="0"/>
                <a:ea typeface="Helvetica Neue Light" panose="02000403000000020004" pitchFamily="2" charset="0"/>
                <a:cs typeface="Helvetica Neue" panose="02000503000000020004" pitchFamily="2"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1200" b="0" i="0" kern="1200">
                <a:solidFill>
                  <a:srgbClr val="2A2F36"/>
                </a:solidFill>
                <a:latin typeface="Helvetica" pitchFamily="2" charset="0"/>
                <a:ea typeface="Helvetica Neue Light" panose="02000403000000020004" pitchFamily="2" charset="0"/>
                <a:cs typeface="Helvetica Neue" panose="02000503000000020004" pitchFamily="2"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1200" b="0" i="0" kern="1200">
                <a:solidFill>
                  <a:srgbClr val="2A2F36"/>
                </a:solidFill>
                <a:latin typeface="Helvetica" pitchFamily="2" charset="0"/>
                <a:ea typeface="Helvetica Neue Light" panose="020004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smtClean="0"/>
              <a:t>OneIE</a:t>
            </a:r>
            <a:r>
              <a:rPr lang="en-US" dirty="0" smtClean="0"/>
              <a:t> [Lin et al., ACL2020] </a:t>
            </a:r>
            <a:r>
              <a:rPr lang="en-US" dirty="0"/>
              <a:t>extracts the information graph from a given sentence in four steps: encoding, identification, classification, and decoding</a:t>
            </a:r>
          </a:p>
        </p:txBody>
      </p:sp>
      <p:sp>
        <p:nvSpPr>
          <p:cNvPr id="7" name="Title 1">
            <a:extLst>
              <a:ext uri="{FF2B5EF4-FFF2-40B4-BE49-F238E27FC236}">
                <a16:creationId xmlns:a16="http://schemas.microsoft.com/office/drawing/2014/main" xmlns="" id="{C7B6C5FC-0323-514C-9A21-8ED23CED5752}"/>
              </a:ext>
            </a:extLst>
          </p:cNvPr>
          <p:cNvSpPr>
            <a:spLocks noGrp="1"/>
          </p:cNvSpPr>
          <p:nvPr>
            <p:ph type="title"/>
          </p:nvPr>
        </p:nvSpPr>
        <p:spPr>
          <a:xfrm>
            <a:off x="838200" y="365125"/>
            <a:ext cx="10515600" cy="688975"/>
          </a:xfrm>
        </p:spPr>
        <p:txBody>
          <a:bodyPr>
            <a:normAutofit/>
          </a:bodyPr>
          <a:lstStyle/>
          <a:p>
            <a:r>
              <a:rPr lang="en-US" dirty="0" smtClean="0"/>
              <a:t>A Typical Supervised Information Extraction Framework</a:t>
            </a:r>
            <a:endParaRPr lang="en-US" dirty="0"/>
          </a:p>
        </p:txBody>
      </p:sp>
    </p:spTree>
    <p:extLst>
      <p:ext uri="{BB962C8B-B14F-4D97-AF65-F5344CB8AC3E}">
        <p14:creationId xmlns:p14="http://schemas.microsoft.com/office/powerpoint/2010/main" val="11077513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878287-BF72-1E41-98FB-09EA0C84A3AE}"/>
              </a:ext>
            </a:extLst>
          </p:cNvPr>
          <p:cNvSpPr>
            <a:spLocks noGrp="1"/>
          </p:cNvSpPr>
          <p:nvPr>
            <p:ph type="title"/>
          </p:nvPr>
        </p:nvSpPr>
        <p:spPr/>
        <p:txBody>
          <a:bodyPr/>
          <a:lstStyle/>
          <a:p>
            <a:r>
              <a:rPr lang="en-US" dirty="0"/>
              <a:t>Knowledge Transfer: Type Relatedness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xmlns="" id="{109931BF-C3DC-1642-8103-793A8CAEF4DC}"/>
                  </a:ext>
                </a:extLst>
              </p:cNvPr>
              <p:cNvSpPr>
                <a:spLocks noGrp="1"/>
              </p:cNvSpPr>
              <p:nvPr>
                <p:ph idx="1"/>
              </p:nvPr>
            </p:nvSpPr>
            <p:spPr>
              <a:xfrm>
                <a:off x="838200" y="5515717"/>
                <a:ext cx="10515600" cy="1110113"/>
              </a:xfrm>
            </p:spPr>
            <p:txBody>
              <a:bodyPr>
                <a:normAutofit fontScale="85000" lnSpcReduction="20000"/>
              </a:bodyPr>
              <a:lstStyle/>
              <a:p>
                <a:r>
                  <a:rPr lang="en-US" dirty="0"/>
                  <a:t>Given a new type </a:t>
                </a:r>
                <a14:m>
                  <m:oMath xmlns:m="http://schemas.openxmlformats.org/officeDocument/2006/math">
                    <m:sSub>
                      <m:sSubPr>
                        <m:ctrlPr>
                          <a:rPr lang="en-US" b="0" i="1" smtClean="0">
                            <a:latin typeface="Cambria Math" charset="0"/>
                          </a:rPr>
                        </m:ctrlPr>
                      </m:sSubPr>
                      <m:e>
                        <m:r>
                          <a:rPr lang="en-US" i="1">
                            <a:latin typeface="Cambria Math" panose="02040503050406030204" pitchFamily="18" charset="0"/>
                          </a:rPr>
                          <m:t>𝒯</m:t>
                        </m:r>
                      </m:e>
                      <m:sub>
                        <m:r>
                          <a:rPr lang="en-US" b="0" i="1" smtClean="0">
                            <a:latin typeface="Cambria Math" panose="02040503050406030204" pitchFamily="18" charset="0"/>
                          </a:rPr>
                          <m:t>𝑖</m:t>
                        </m:r>
                      </m:sub>
                    </m:sSub>
                    <m:r>
                      <a:rPr lang="en-US" i="1">
                        <a:latin typeface="Cambria Math" panose="02040503050406030204" pitchFamily="18" charset="0"/>
                      </a:rPr>
                      <m:t> </m:t>
                    </m:r>
                  </m:oMath>
                </a14:m>
                <a:r>
                  <a:rPr lang="en-US" dirty="0"/>
                  <a:t> with training examples </a:t>
                </a:r>
                <a14:m>
                  <m:oMath xmlns:m="http://schemas.openxmlformats.org/officeDocument/2006/math">
                    <m:r>
                      <a:rPr lang="en-US">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𝑖</m:t>
                        </m:r>
                        <m:r>
                          <a:rPr lang="en-US" b="0" i="1" smtClean="0">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latin typeface="Cambria Math"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𝑖</m:t>
                        </m:r>
                        <m:r>
                          <a:rPr lang="en-US" b="0" i="1" smtClean="0">
                            <a:latin typeface="Cambria Math" panose="02040503050406030204" pitchFamily="18" charset="0"/>
                          </a:rPr>
                          <m:t>2</m:t>
                        </m:r>
                      </m:sub>
                    </m:sSub>
                    <m:r>
                      <a:rPr lang="en-US" b="0" i="1" smtClean="0">
                        <a:latin typeface="Cambria Math" panose="02040503050406030204" pitchFamily="18" charset="0"/>
                      </a:rPr>
                      <m:t>, …, </m:t>
                    </m:r>
                    <m:sSub>
                      <m:sSubPr>
                        <m:ctrlPr>
                          <a:rPr lang="en-US" b="0" i="1" smtClean="0">
                            <a:latin typeface="Cambria Math"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𝑖𝑛</m:t>
                        </m:r>
                      </m:sub>
                    </m:sSub>
                    <m:r>
                      <a:rPr lang="en-US" b="0" i="1" smtClean="0">
                        <a:latin typeface="Cambria Math" panose="02040503050406030204" pitchFamily="18" charset="0"/>
                      </a:rPr>
                      <m:t>}</m:t>
                    </m:r>
                  </m:oMath>
                </a14:m>
                <a:r>
                  <a:rPr lang="en-US" dirty="0"/>
                  <a:t> and an old type </a:t>
                </a:r>
                <a14:m>
                  <m:oMath xmlns:m="http://schemas.openxmlformats.org/officeDocument/2006/math">
                    <m:sSub>
                      <m:sSubPr>
                        <m:ctrlPr>
                          <a:rPr lang="en-US" b="0" i="1" smtClean="0">
                            <a:latin typeface="Cambria Math" charset="0"/>
                          </a:rPr>
                        </m:ctrlPr>
                      </m:sSubPr>
                      <m:e>
                        <m:r>
                          <a:rPr lang="en-US" b="0" i="1" smtClean="0">
                            <a:latin typeface="Cambria Math" panose="02040503050406030204" pitchFamily="18" charset="0"/>
                          </a:rPr>
                          <m:t>𝒯</m:t>
                        </m:r>
                      </m:e>
                      <m:sub>
                        <m:r>
                          <a:rPr lang="en-US" b="0" i="1" smtClean="0">
                            <a:latin typeface="Cambria Math" panose="02040503050406030204" pitchFamily="18" charset="0"/>
                          </a:rPr>
                          <m:t>𝑗</m:t>
                        </m:r>
                      </m:sub>
                    </m:sSub>
                  </m:oMath>
                </a14:m>
                <a:endParaRPr lang="en-US" dirty="0"/>
              </a:p>
              <a:p>
                <a:pPr lvl="1"/>
                <a:r>
                  <a:rPr lang="en-US" dirty="0"/>
                  <a:t>Example-level Relatedness based on current model </a:t>
                </a:r>
                <a14:m>
                  <m:oMath xmlns:m="http://schemas.openxmlformats.org/officeDocument/2006/math">
                    <m:sSub>
                      <m:sSubPr>
                        <m:ctrlPr>
                          <a:rPr lang="en-US" i="1">
                            <a:latin typeface="Cambria Math" charset="0"/>
                          </a:rPr>
                        </m:ctrlPr>
                      </m:sSubPr>
                      <m:e>
                        <m:r>
                          <a:rPr lang="en-US" i="1">
                            <a:latin typeface="Cambria Math" panose="02040503050406030204" pitchFamily="18" charset="0"/>
                          </a:rPr>
                          <m:t>ℳ</m:t>
                        </m:r>
                      </m:e>
                      <m:sub>
                        <m:r>
                          <a:rPr lang="en-US" i="1">
                            <a:latin typeface="Cambria Math" panose="02040503050406030204" pitchFamily="18" charset="0"/>
                          </a:rPr>
                          <m:t>𝑡</m:t>
                        </m:r>
                        <m:r>
                          <a:rPr lang="en-US" i="1">
                            <a:latin typeface="Cambria Math" panose="02040503050406030204" pitchFamily="18" charset="0"/>
                          </a:rPr>
                          <m:t>−1</m:t>
                        </m:r>
                      </m:sub>
                    </m:sSub>
                  </m:oMath>
                </a14:m>
                <a:r>
                  <a:rPr lang="en-US" dirty="0"/>
                  <a:t>: </a:t>
                </a:r>
                <a14:m>
                  <m:oMath xmlns:m="http://schemas.openxmlformats.org/officeDocument/2006/math">
                    <m:sSub>
                      <m:sSubPr>
                        <m:ctrlPr>
                          <a:rPr lang="en-US" b="0" i="1" smtClean="0">
                            <a:latin typeface="Cambria Math" charset="0"/>
                          </a:rPr>
                        </m:ctrlPr>
                      </m:sSubPr>
                      <m:e>
                        <m:r>
                          <a:rPr lang="en-US" i="1">
                            <a:latin typeface="Cambria Math" panose="02040503050406030204" pitchFamily="18" charset="0"/>
                          </a:rPr>
                          <m:t>𝑝</m:t>
                        </m:r>
                      </m:e>
                      <m:sub>
                        <m:r>
                          <a:rPr lang="en-US" b="0" i="1" smtClean="0">
                            <a:latin typeface="Cambria Math" panose="02040503050406030204" pitchFamily="18" charset="0"/>
                          </a:rPr>
                          <m:t>𝑖𝑗𝑘</m:t>
                        </m:r>
                      </m:sub>
                    </m:sSub>
                    <m:r>
                      <a:rPr lang="en-US" b="0" i="1" smtClean="0">
                        <a:latin typeface="Cambria Math" panose="02040503050406030204" pitchFamily="18" charset="0"/>
                      </a:rPr>
                      <m:t>=</m:t>
                    </m:r>
                    <m:r>
                      <a:rPr lang="en-US" b="0" i="1" smtClean="0">
                        <a:latin typeface="Cambria Math" panose="02040503050406030204" pitchFamily="18" charset="0"/>
                      </a:rPr>
                      <m:t>𝑃</m:t>
                    </m:r>
                    <m:d>
                      <m:dPr>
                        <m:ctrlPr>
                          <a:rPr lang="en-US" b="0" i="1" smtClean="0">
                            <a:latin typeface="Cambria Math" charset="0"/>
                          </a:rPr>
                        </m:ctrlPr>
                      </m:dPr>
                      <m:e>
                        <m:sSub>
                          <m:sSubPr>
                            <m:ctrlPr>
                              <a:rPr lang="en-US" b="0" i="1" smtClean="0">
                                <a:latin typeface="Cambria Math" charset="0"/>
                              </a:rPr>
                            </m:ctrlPr>
                          </m:sSubPr>
                          <m:e>
                            <m:r>
                              <a:rPr lang="en-US" b="0" i="1" smtClean="0">
                                <a:latin typeface="Cambria Math" panose="02040503050406030204" pitchFamily="18" charset="0"/>
                              </a:rPr>
                              <m:t>𝒯</m:t>
                            </m:r>
                          </m:e>
                          <m:sub>
                            <m:r>
                              <a:rPr lang="en-US" b="0" i="1" smtClean="0">
                                <a:latin typeface="Cambria Math" panose="02040503050406030204" pitchFamily="18" charset="0"/>
                              </a:rPr>
                              <m:t>𝑗</m:t>
                            </m:r>
                          </m:sub>
                        </m:sSub>
                      </m:e>
                      <m:e>
                        <m:sSub>
                          <m:sSubPr>
                            <m:ctrlPr>
                              <a:rPr lang="en-US" b="0" i="1" smtClean="0">
                                <a:latin typeface="Cambria Math"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𝑖𝑘</m:t>
                            </m:r>
                          </m:sub>
                        </m:sSub>
                        <m:r>
                          <a:rPr lang="en-US" b="0" i="1" smtClean="0">
                            <a:latin typeface="Cambria Math" panose="02040503050406030204" pitchFamily="18" charset="0"/>
                          </a:rPr>
                          <m:t>,</m:t>
                        </m:r>
                        <m:sSub>
                          <m:sSubPr>
                            <m:ctrlPr>
                              <a:rPr lang="en-US" i="1">
                                <a:latin typeface="Cambria Math" charset="0"/>
                              </a:rPr>
                            </m:ctrlPr>
                          </m:sSubPr>
                          <m:e>
                            <m:r>
                              <a:rPr lang="en-US" i="1">
                                <a:latin typeface="Cambria Math" panose="02040503050406030204" pitchFamily="18" charset="0"/>
                              </a:rPr>
                              <m:t>ℳ</m:t>
                            </m:r>
                          </m:e>
                          <m:sub>
                            <m:r>
                              <a:rPr lang="en-US" i="1">
                                <a:latin typeface="Cambria Math" panose="02040503050406030204" pitchFamily="18" charset="0"/>
                              </a:rPr>
                              <m:t>𝑡</m:t>
                            </m:r>
                            <m:r>
                              <a:rPr lang="en-US" i="1">
                                <a:latin typeface="Cambria Math" panose="02040503050406030204" pitchFamily="18" charset="0"/>
                              </a:rPr>
                              <m:t>−1</m:t>
                            </m:r>
                          </m:sub>
                        </m:sSub>
                      </m:e>
                    </m:d>
                  </m:oMath>
                </a14:m>
                <a:endParaRPr lang="en-US" dirty="0"/>
              </a:p>
              <a:p>
                <a:pPr lvl="1"/>
                <a:r>
                  <a:rPr lang="en-US" dirty="0"/>
                  <a:t>Type-level Relatedness computed by averaging over training examples: </a:t>
                </a:r>
                <a14:m>
                  <m:oMath xmlns:m="http://schemas.openxmlformats.org/officeDocument/2006/math">
                    <m:sSub>
                      <m:sSubPr>
                        <m:ctrlPr>
                          <a:rPr lang="en-US" i="1">
                            <a:latin typeface="Cambria Math" charset="0"/>
                          </a:rPr>
                        </m:ctrlPr>
                      </m:sSubPr>
                      <m:e>
                        <m:r>
                          <a:rPr lang="en-US" i="1">
                            <a:latin typeface="Cambria Math" panose="02040503050406030204" pitchFamily="18" charset="0"/>
                          </a:rPr>
                          <m:t>𝑝</m:t>
                        </m:r>
                      </m:e>
                      <m:sub>
                        <m:r>
                          <a:rPr lang="en-US" i="1">
                            <a:latin typeface="Cambria Math" panose="02040503050406030204" pitchFamily="18" charset="0"/>
                          </a:rPr>
                          <m:t>𝑖𝑗</m:t>
                        </m:r>
                      </m:sub>
                    </m:sSub>
                    <m:r>
                      <a:rPr lang="en-US" b="0" i="1" smtClean="0">
                        <a:latin typeface="Cambria Math" panose="02040503050406030204" pitchFamily="18" charset="0"/>
                      </a:rPr>
                      <m:t>=</m:t>
                    </m:r>
                    <m:f>
                      <m:fPr>
                        <m:ctrlPr>
                          <a:rPr lang="en-US" b="0" i="1" smtClean="0">
                            <a:latin typeface="Cambria Math"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𝑛</m:t>
                        </m:r>
                      </m:den>
                    </m:f>
                    <m:nary>
                      <m:naryPr>
                        <m:chr m:val="∑"/>
                        <m:supHide m:val="on"/>
                        <m:ctrlPr>
                          <a:rPr lang="en-US" b="0" i="1" smtClean="0">
                            <a:latin typeface="Cambria Math" charset="0"/>
                          </a:rPr>
                        </m:ctrlPr>
                      </m:naryPr>
                      <m:sub>
                        <m:r>
                          <a:rPr lang="en-US" b="0" i="1" smtClean="0">
                            <a:latin typeface="Cambria Math" panose="02040503050406030204" pitchFamily="18" charset="0"/>
                          </a:rPr>
                          <m:t>𝑘</m:t>
                        </m:r>
                      </m:sub>
                      <m:sup/>
                      <m:e>
                        <m:sSub>
                          <m:sSubPr>
                            <m:ctrlPr>
                              <a:rPr lang="en-US" b="0" i="1" smtClean="0">
                                <a:latin typeface="Cambria Math"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𝑖𝑗𝑘</m:t>
                            </m:r>
                          </m:sub>
                        </m:sSub>
                      </m:e>
                    </m:nary>
                  </m:oMath>
                </a14:m>
                <a:endParaRPr lang="en-US" dirty="0"/>
              </a:p>
            </p:txBody>
          </p:sp>
        </mc:Choice>
        <mc:Fallback xmlns="">
          <p:sp>
            <p:nvSpPr>
              <p:cNvPr id="3" name="Content Placeholder 2">
                <a:extLst>
                  <a:ext uri="{FF2B5EF4-FFF2-40B4-BE49-F238E27FC236}">
                    <a16:creationId xmlns:a16="http://schemas.microsoft.com/office/drawing/2014/main" id="{109931BF-C3DC-1642-8103-793A8CAEF4DC}"/>
                  </a:ext>
                </a:extLst>
              </p:cNvPr>
              <p:cNvSpPr>
                <a:spLocks noGrp="1" noRot="1" noChangeAspect="1" noMove="1" noResize="1" noEditPoints="1" noAdjustHandles="1" noChangeArrowheads="1" noChangeShapeType="1" noTextEdit="1"/>
              </p:cNvSpPr>
              <p:nvPr>
                <p:ph idx="1"/>
              </p:nvPr>
            </p:nvSpPr>
            <p:spPr>
              <a:xfrm>
                <a:off x="838200" y="5515717"/>
                <a:ext cx="10515600" cy="1110113"/>
              </a:xfrm>
              <a:blipFill>
                <a:blip r:embed="rId2"/>
                <a:stretch>
                  <a:fillRect l="-603" t="-7955" b="-4204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xmlns="" id="{7CCA5200-1283-AF4E-BB57-CAB12CD52999}"/>
              </a:ext>
            </a:extLst>
          </p:cNvPr>
          <p:cNvSpPr>
            <a:spLocks noGrp="1"/>
          </p:cNvSpPr>
          <p:nvPr>
            <p:ph type="sldNum" sz="quarter" idx="12"/>
          </p:nvPr>
        </p:nvSpPr>
        <p:spPr/>
        <p:txBody>
          <a:bodyPr/>
          <a:lstStyle/>
          <a:p>
            <a:fld id="{89057327-5C45-3844-9BAD-8A2E33F71C3A}" type="slidenum">
              <a:rPr lang="en-US" smtClean="0"/>
              <a:t>30</a:t>
            </a:fld>
            <a:endParaRPr lang="en-US"/>
          </a:p>
        </p:txBody>
      </p:sp>
      <p:pic>
        <p:nvPicPr>
          <p:cNvPr id="5" name="Content Placeholder 5">
            <a:extLst>
              <a:ext uri="{FF2B5EF4-FFF2-40B4-BE49-F238E27FC236}">
                <a16:creationId xmlns:a16="http://schemas.microsoft.com/office/drawing/2014/main" xmlns="" id="{D4225890-FAEC-084F-8451-FF72C70BA790}"/>
              </a:ext>
            </a:extLst>
          </p:cNvPr>
          <p:cNvPicPr>
            <a:picLocks noChangeAspect="1"/>
          </p:cNvPicPr>
          <p:nvPr/>
        </p:nvPicPr>
        <p:blipFill>
          <a:blip r:embed="rId3"/>
          <a:stretch>
            <a:fillRect/>
          </a:stretch>
        </p:blipFill>
        <p:spPr>
          <a:xfrm>
            <a:off x="1023153" y="1231900"/>
            <a:ext cx="9871374" cy="4150861"/>
          </a:xfrm>
          <a:prstGeom prst="rect">
            <a:avLst/>
          </a:prstGeom>
        </p:spPr>
      </p:pic>
      <p:sp>
        <p:nvSpPr>
          <p:cNvPr id="6" name="Rounded Rectangle 5">
            <a:extLst>
              <a:ext uri="{FF2B5EF4-FFF2-40B4-BE49-F238E27FC236}">
                <a16:creationId xmlns:a16="http://schemas.microsoft.com/office/drawing/2014/main" xmlns="" id="{699B974C-03B6-6645-8F10-BA2E74BEC0D9}"/>
              </a:ext>
            </a:extLst>
          </p:cNvPr>
          <p:cNvSpPr/>
          <p:nvPr/>
        </p:nvSpPr>
        <p:spPr>
          <a:xfrm>
            <a:off x="3044952" y="2474969"/>
            <a:ext cx="2551176" cy="2907792"/>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83147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9BFBD0-0DFF-A04F-A847-DAB71B5861C0}"/>
              </a:ext>
            </a:extLst>
          </p:cNvPr>
          <p:cNvSpPr>
            <a:spLocks noGrp="1"/>
          </p:cNvSpPr>
          <p:nvPr>
            <p:ph type="title"/>
          </p:nvPr>
        </p:nvSpPr>
        <p:spPr/>
        <p:txBody>
          <a:bodyPr/>
          <a:lstStyle/>
          <a:p>
            <a:r>
              <a:rPr lang="en-US" dirty="0"/>
              <a:t>Knowledge Transfer: New to Old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xmlns="" id="{949696CF-71F8-3147-8C2C-ACFFC225D60F}"/>
                  </a:ext>
                </a:extLst>
              </p:cNvPr>
              <p:cNvSpPr>
                <a:spLocks noGrp="1"/>
              </p:cNvSpPr>
              <p:nvPr>
                <p:ph idx="1"/>
              </p:nvPr>
            </p:nvSpPr>
            <p:spPr/>
            <p:txBody>
              <a:bodyPr/>
              <a:lstStyle/>
              <a:p>
                <a:r>
                  <a:rPr lang="en-US" dirty="0"/>
                  <a:t>Use new data to update old knowledge by self-training based on the relatedness </a:t>
                </a:r>
                <a14:m>
                  <m:oMath xmlns:m="http://schemas.openxmlformats.org/officeDocument/2006/math">
                    <m:sSub>
                      <m:sSubPr>
                        <m:ctrlPr>
                          <a:rPr lang="en-US" i="1">
                            <a:latin typeface="Cambria Math" charset="0"/>
                          </a:rPr>
                        </m:ctrlPr>
                      </m:sSubPr>
                      <m:e>
                        <m:r>
                          <a:rPr lang="en-US" i="1">
                            <a:latin typeface="Cambria Math" panose="02040503050406030204" pitchFamily="18" charset="0"/>
                          </a:rPr>
                          <m:t>𝑝</m:t>
                        </m:r>
                      </m:e>
                      <m:sub>
                        <m:r>
                          <a:rPr lang="en-US" i="1">
                            <a:latin typeface="Cambria Math" panose="02040503050406030204" pitchFamily="18" charset="0"/>
                          </a:rPr>
                          <m:t>𝑖𝑗𝑘</m:t>
                        </m:r>
                      </m:sub>
                    </m:sSub>
                  </m:oMath>
                </a14:m>
                <a:r>
                  <a:rPr lang="en-US" dirty="0"/>
                  <a:t> </a:t>
                </a:r>
              </a:p>
              <a:p>
                <a:r>
                  <a:rPr lang="en-US" dirty="0"/>
                  <a:t>For the new type </a:t>
                </a:r>
                <a14:m>
                  <m:oMath xmlns:m="http://schemas.openxmlformats.org/officeDocument/2006/math">
                    <m:sSub>
                      <m:sSubPr>
                        <m:ctrlPr>
                          <a:rPr lang="en-US" b="0" i="1" smtClean="0">
                            <a:latin typeface="Cambria Math" charset="0"/>
                          </a:rPr>
                        </m:ctrlPr>
                      </m:sSubPr>
                      <m:e>
                        <m:r>
                          <a:rPr lang="en-US" b="0" i="1" smtClean="0">
                            <a:latin typeface="Cambria Math" panose="02040503050406030204" pitchFamily="18" charset="0"/>
                          </a:rPr>
                          <m:t>𝒯</m:t>
                        </m:r>
                      </m:e>
                      <m:sub>
                        <m:r>
                          <a:rPr lang="en-US" b="0" i="1" smtClean="0">
                            <a:latin typeface="Cambria Math" panose="02040503050406030204" pitchFamily="18" charset="0"/>
                          </a:rPr>
                          <m:t>𝑖</m:t>
                        </m:r>
                      </m:sub>
                    </m:sSub>
                  </m:oMath>
                </a14:m>
                <a:r>
                  <a:rPr lang="en-US" dirty="0"/>
                  <a:t> and its training example </a:t>
                </a:r>
                <a14:m>
                  <m:oMath xmlns:m="http://schemas.openxmlformats.org/officeDocument/2006/math">
                    <m:sSub>
                      <m:sSubPr>
                        <m:ctrlPr>
                          <a:rPr lang="en-US" i="1">
                            <a:latin typeface="Cambria Math" charset="0"/>
                          </a:rPr>
                        </m:ctrlPr>
                      </m:sSubPr>
                      <m:e>
                        <m:r>
                          <a:rPr lang="en-US" i="1">
                            <a:latin typeface="Cambria Math" panose="02040503050406030204" pitchFamily="18" charset="0"/>
                          </a:rPr>
                          <m:t>𝑑</m:t>
                        </m:r>
                      </m:e>
                      <m:sub>
                        <m:r>
                          <a:rPr lang="en-US" i="1">
                            <a:latin typeface="Cambria Math" panose="02040503050406030204" pitchFamily="18" charset="0"/>
                          </a:rPr>
                          <m:t>𝑖</m:t>
                        </m:r>
                        <m:r>
                          <a:rPr lang="en-US" b="0" i="1" smtClean="0">
                            <a:latin typeface="Cambria Math" panose="02040503050406030204" pitchFamily="18" charset="0"/>
                          </a:rPr>
                          <m:t>𝑘</m:t>
                        </m:r>
                      </m:sub>
                    </m:sSub>
                  </m:oMath>
                </a14:m>
                <a:r>
                  <a:rPr lang="en-US" dirty="0"/>
                  <a:t>, the new to old loss:</a:t>
                </a:r>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panose="02040503050406030204" pitchFamily="18" charset="0"/>
                            </a:rPr>
                            <m:t>ℒ</m:t>
                          </m:r>
                        </m:e>
                        <m:sub>
                          <m:r>
                            <a:rPr lang="en-US" b="0" i="1" smtClean="0">
                              <a:latin typeface="Cambria Math" panose="02040503050406030204" pitchFamily="18" charset="0"/>
                            </a:rPr>
                            <m:t>𝑛</m:t>
                          </m:r>
                          <m:r>
                            <a:rPr lang="en-US" b="0" i="1" smtClean="0">
                              <a:latin typeface="Cambria Math" panose="02040503050406030204" pitchFamily="18" charset="0"/>
                            </a:rPr>
                            <m:t>2</m:t>
                          </m:r>
                          <m:r>
                            <a:rPr lang="en-US" b="0" i="1" smtClean="0">
                              <a:latin typeface="Cambria Math" panose="02040503050406030204" pitchFamily="18" charset="0"/>
                            </a:rPr>
                            <m:t>𝑜</m:t>
                          </m:r>
                        </m:sub>
                      </m:sSub>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𝑖𝑘</m:t>
                          </m:r>
                        </m:sub>
                      </m:sSub>
                      <m:r>
                        <a:rPr lang="en-US" b="0" i="1" smtClean="0">
                          <a:latin typeface="Cambria Math" panose="02040503050406030204" pitchFamily="18" charset="0"/>
                        </a:rPr>
                        <m:t>)=−</m:t>
                      </m:r>
                      <m:nary>
                        <m:naryPr>
                          <m:chr m:val="∑"/>
                          <m:supHide m:val="on"/>
                          <m:ctrlPr>
                            <a:rPr lang="en-US" b="0" i="1" smtClean="0">
                              <a:latin typeface="Cambria Math" charset="0"/>
                            </a:rPr>
                          </m:ctrlPr>
                        </m:naryPr>
                        <m:sub>
                          <m:sSub>
                            <m:sSubPr>
                              <m:ctrlPr>
                                <a:rPr lang="en-US" b="0" i="1" smtClean="0">
                                  <a:latin typeface="Cambria Math" charset="0"/>
                                </a:rPr>
                              </m:ctrlPr>
                            </m:sSubPr>
                            <m:e>
                              <m:r>
                                <a:rPr lang="en-US" b="0" i="1" smtClean="0">
                                  <a:latin typeface="Cambria Math" panose="02040503050406030204" pitchFamily="18" charset="0"/>
                                </a:rPr>
                                <m:t>𝒯</m:t>
                              </m:r>
                            </m:e>
                            <m:sub>
                              <m:r>
                                <a:rPr lang="en-US" b="0" i="1" smtClean="0">
                                  <a:latin typeface="Cambria Math" panose="02040503050406030204" pitchFamily="18" charset="0"/>
                                </a:rPr>
                                <m:t>𝑗</m:t>
                              </m:r>
                            </m:sub>
                          </m:sSub>
                          <m:r>
                            <a:rPr lang="en-US" b="0" i="1" smtClean="0">
                              <a:latin typeface="Cambria Math" panose="02040503050406030204" pitchFamily="18" charset="0"/>
                            </a:rPr>
                            <m:t>∈</m:t>
                          </m:r>
                          <m:r>
                            <a:rPr lang="en-US" b="0" i="1" smtClean="0">
                              <a:latin typeface="Cambria Math" panose="02040503050406030204" pitchFamily="18" charset="0"/>
                            </a:rPr>
                            <m:t>𝑜𝑙𝑑</m:t>
                          </m:r>
                          <m:r>
                            <a:rPr lang="en-US" b="0" i="1" smtClean="0">
                              <a:latin typeface="Cambria Math" panose="02040503050406030204" pitchFamily="18" charset="0"/>
                            </a:rPr>
                            <m:t> </m:t>
                          </m:r>
                          <m:r>
                            <a:rPr lang="en-US" b="0" i="1" smtClean="0">
                              <a:latin typeface="Cambria Math" panose="02040503050406030204" pitchFamily="18" charset="0"/>
                            </a:rPr>
                            <m:t>𝑡𝑦𝑝𝑒𝑠</m:t>
                          </m:r>
                        </m:sub>
                        <m:sup/>
                        <m:e>
                          <m:sSubSup>
                            <m:sSubSupPr>
                              <m:ctrlPr>
                                <a:rPr lang="en-US" b="0" i="1" smtClean="0">
                                  <a:latin typeface="Cambria Math" charset="0"/>
                                </a:rPr>
                              </m:ctrlPr>
                            </m:sSubSupPr>
                            <m:e>
                              <m:r>
                                <a:rPr lang="en-US" b="0" i="1" smtClean="0">
                                  <a:latin typeface="Cambria Math" panose="02040503050406030204" pitchFamily="18" charset="0"/>
                                </a:rPr>
                                <m:t>𝑝</m:t>
                              </m:r>
                            </m:e>
                            <m:sub>
                              <m:r>
                                <a:rPr lang="en-US" b="0" i="1" smtClean="0">
                                  <a:latin typeface="Cambria Math" panose="02040503050406030204" pitchFamily="18" charset="0"/>
                                </a:rPr>
                                <m:t>𝑖𝑗𝑘</m:t>
                              </m:r>
                            </m:sub>
                            <m:sup>
                              <m:r>
                                <a:rPr lang="en-US" b="0" i="1" smtClean="0">
                                  <a:latin typeface="Cambria Math" panose="02040503050406030204" pitchFamily="18" charset="0"/>
                                </a:rPr>
                                <m:t>2</m:t>
                              </m:r>
                            </m:sup>
                          </m:sSubSup>
                          <m:func>
                            <m:funcPr>
                              <m:ctrlPr>
                                <a:rPr lang="en-US" b="0" i="1" smtClean="0">
                                  <a:latin typeface="Cambria Math" charset="0"/>
                                </a:rPr>
                              </m:ctrlPr>
                            </m:funcPr>
                            <m:fName>
                              <m:r>
                                <m:rPr>
                                  <m:sty m:val="p"/>
                                </m:rPr>
                                <a:rPr lang="en-US" b="0" i="0" smtClean="0">
                                  <a:latin typeface="Cambria Math" panose="02040503050406030204" pitchFamily="18" charset="0"/>
                                </a:rPr>
                                <m:t>log</m:t>
                              </m:r>
                            </m:fName>
                            <m:e>
                              <m:r>
                                <a:rPr lang="en-US" b="0" i="1" smtClean="0">
                                  <a:latin typeface="Cambria Math" panose="02040503050406030204" pitchFamily="18" charset="0"/>
                                </a:rPr>
                                <m:t>𝑝</m:t>
                              </m:r>
                              <m:d>
                                <m:dPr>
                                  <m:ctrlPr>
                                    <a:rPr lang="en-US" b="0" i="1" smtClean="0">
                                      <a:latin typeface="Cambria Math" charset="0"/>
                                    </a:rPr>
                                  </m:ctrlPr>
                                </m:dPr>
                                <m:e>
                                  <m:sSub>
                                    <m:sSubPr>
                                      <m:ctrlPr>
                                        <a:rPr lang="en-US" b="0" i="1" smtClean="0">
                                          <a:latin typeface="Cambria Math" charset="0"/>
                                        </a:rPr>
                                      </m:ctrlPr>
                                    </m:sSubPr>
                                    <m:e>
                                      <m:r>
                                        <a:rPr lang="en-US" b="0" i="1" smtClean="0">
                                          <a:latin typeface="Cambria Math" panose="02040503050406030204" pitchFamily="18" charset="0"/>
                                        </a:rPr>
                                        <m:t>𝒯</m:t>
                                      </m:r>
                                    </m:e>
                                    <m:sub>
                                      <m:r>
                                        <a:rPr lang="en-US" b="0" i="1" smtClean="0">
                                          <a:latin typeface="Cambria Math" panose="02040503050406030204" pitchFamily="18" charset="0"/>
                                        </a:rPr>
                                        <m:t>𝑗</m:t>
                                      </m:r>
                                    </m:sub>
                                  </m:sSub>
                                </m:e>
                                <m:e>
                                  <m:sSub>
                                    <m:sSubPr>
                                      <m:ctrlPr>
                                        <a:rPr lang="en-US" b="0" i="1" smtClean="0">
                                          <a:latin typeface="Cambria Math"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𝑖𝑘</m:t>
                                      </m:r>
                                    </m:sub>
                                  </m:sSub>
                                  <m:r>
                                    <a:rPr lang="en-US" b="0" i="1" smtClean="0">
                                      <a:latin typeface="Cambria Math" panose="02040503050406030204" pitchFamily="18" charset="0"/>
                                    </a:rPr>
                                    <m:t>,</m:t>
                                  </m:r>
                                  <m:r>
                                    <a:rPr lang="en-US" b="0" i="1" smtClean="0">
                                      <a:latin typeface="Cambria Math" panose="02040503050406030204" pitchFamily="18" charset="0"/>
                                    </a:rPr>
                                    <m:t>ℳ</m:t>
                                  </m:r>
                                </m:e>
                              </m:d>
                            </m:e>
                          </m:func>
                        </m:e>
                      </m:nary>
                      <m:r>
                        <a:rPr lang="en-US" b="0" i="1" smtClean="0">
                          <a:latin typeface="Cambria Math" panose="02040503050406030204" pitchFamily="18" charset="0"/>
                        </a:rPr>
                        <m:t>/</m:t>
                      </m:r>
                      <m:nary>
                        <m:naryPr>
                          <m:chr m:val="∑"/>
                          <m:supHide m:val="on"/>
                          <m:ctrlPr>
                            <a:rPr lang="en-US" b="0" i="1" smtClean="0">
                              <a:latin typeface="Cambria Math" charset="0"/>
                            </a:rPr>
                          </m:ctrlPr>
                        </m:naryPr>
                        <m:sub>
                          <m:sSub>
                            <m:sSubPr>
                              <m:ctrlPr>
                                <a:rPr lang="en-US" i="1">
                                  <a:latin typeface="Cambria Math" charset="0"/>
                                </a:rPr>
                              </m:ctrlPr>
                            </m:sSubPr>
                            <m:e>
                              <m:r>
                                <a:rPr lang="en-US" i="1">
                                  <a:latin typeface="Cambria Math" panose="02040503050406030204" pitchFamily="18" charset="0"/>
                                </a:rPr>
                                <m:t>𝒯</m:t>
                              </m:r>
                            </m:e>
                            <m:sub>
                              <m:r>
                                <a:rPr lang="en-US" i="1">
                                  <a:latin typeface="Cambria Math" panose="02040503050406030204" pitchFamily="18" charset="0"/>
                                </a:rPr>
                                <m:t>𝑗</m:t>
                              </m:r>
                            </m:sub>
                          </m:sSub>
                          <m:r>
                            <a:rPr lang="en-US" i="1">
                              <a:latin typeface="Cambria Math" panose="02040503050406030204" pitchFamily="18" charset="0"/>
                            </a:rPr>
                            <m:t>∈</m:t>
                          </m:r>
                          <m:r>
                            <a:rPr lang="en-US" i="1">
                              <a:latin typeface="Cambria Math" panose="02040503050406030204" pitchFamily="18" charset="0"/>
                            </a:rPr>
                            <m:t>𝑜𝑙𝑑</m:t>
                          </m:r>
                          <m:r>
                            <a:rPr lang="en-US" i="1">
                              <a:latin typeface="Cambria Math" panose="02040503050406030204" pitchFamily="18" charset="0"/>
                            </a:rPr>
                            <m:t> </m:t>
                          </m:r>
                          <m:r>
                            <a:rPr lang="en-US" i="1">
                              <a:latin typeface="Cambria Math" panose="02040503050406030204" pitchFamily="18" charset="0"/>
                            </a:rPr>
                            <m:t>𝑡𝑦𝑝𝑒𝑠</m:t>
                          </m:r>
                        </m:sub>
                        <m:sup/>
                        <m:e>
                          <m:sSubSup>
                            <m:sSubSupPr>
                              <m:ctrlPr>
                                <a:rPr lang="en-US" i="1">
                                  <a:latin typeface="Cambria Math" charset="0"/>
                                </a:rPr>
                              </m:ctrlPr>
                            </m:sSubSupPr>
                            <m:e>
                              <m:r>
                                <a:rPr lang="en-US" i="1">
                                  <a:latin typeface="Cambria Math" panose="02040503050406030204" pitchFamily="18" charset="0"/>
                                </a:rPr>
                                <m:t>𝑝</m:t>
                              </m:r>
                            </m:e>
                            <m:sub>
                              <m:r>
                                <a:rPr lang="en-US" i="1">
                                  <a:latin typeface="Cambria Math" panose="02040503050406030204" pitchFamily="18" charset="0"/>
                                </a:rPr>
                                <m:t>𝑖𝑗𝑘</m:t>
                              </m:r>
                            </m:sub>
                            <m:sup>
                              <m:r>
                                <a:rPr lang="en-US" i="1">
                                  <a:latin typeface="Cambria Math" panose="02040503050406030204" pitchFamily="18" charset="0"/>
                                </a:rPr>
                                <m:t>2</m:t>
                              </m:r>
                            </m:sup>
                          </m:sSubSup>
                        </m:e>
                      </m:nary>
                    </m:oMath>
                  </m:oMathPara>
                </a14:m>
                <a:endParaRPr lang="en-US" dirty="0"/>
              </a:p>
              <a:p>
                <a:r>
                  <a:rPr lang="en-US" dirty="0"/>
                  <a:t>Use squared </a:t>
                </a:r>
                <a14:m>
                  <m:oMath xmlns:m="http://schemas.openxmlformats.org/officeDocument/2006/math">
                    <m:sSubSup>
                      <m:sSubSupPr>
                        <m:ctrlPr>
                          <a:rPr lang="en-US" b="0" i="1" smtClean="0">
                            <a:latin typeface="Cambria Math" charset="0"/>
                          </a:rPr>
                        </m:ctrlPr>
                      </m:sSubSupPr>
                      <m:e>
                        <m:r>
                          <a:rPr lang="en-US" i="1">
                            <a:latin typeface="Cambria Math" panose="02040503050406030204" pitchFamily="18" charset="0"/>
                          </a:rPr>
                          <m:t>𝑝</m:t>
                        </m:r>
                      </m:e>
                      <m:sub>
                        <m:r>
                          <a:rPr lang="en-US" i="1">
                            <a:latin typeface="Cambria Math" panose="02040503050406030204" pitchFamily="18" charset="0"/>
                          </a:rPr>
                          <m:t>𝑖𝑗𝑘</m:t>
                        </m:r>
                      </m:sub>
                      <m:sup>
                        <m:r>
                          <a:rPr lang="en-US" b="0" i="1" smtClean="0">
                            <a:latin typeface="Cambria Math" panose="02040503050406030204" pitchFamily="18" charset="0"/>
                          </a:rPr>
                          <m:t>2</m:t>
                        </m:r>
                      </m:sup>
                    </m:sSubSup>
                  </m:oMath>
                </a14:m>
                <a:r>
                  <a:rPr lang="en-US" dirty="0"/>
                  <a:t> to sharpen the target distribution and enforce updating of old types’ representations</a:t>
                </a:r>
              </a:p>
              <a:p>
                <a:r>
                  <a:rPr lang="en-US" dirty="0"/>
                  <a:t>Final Loss is weighted average of the original loss and new to old loss:</a:t>
                </a:r>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panose="02040503050406030204" pitchFamily="18" charset="0"/>
                            </a:rPr>
                            <m:t>ℒ</m:t>
                          </m:r>
                        </m:e>
                        <m:sub>
                          <m:r>
                            <a:rPr lang="en-US" b="0" i="1" smtClean="0">
                              <a:latin typeface="Cambria Math" panose="02040503050406030204" pitchFamily="18" charset="0"/>
                            </a:rPr>
                            <m:t>𝑓𝑖𝑛𝑎𝑙</m:t>
                          </m:r>
                        </m:sub>
                      </m:sSub>
                      <m:r>
                        <a:rPr lang="en-US" b="0" i="1" smtClean="0">
                          <a:latin typeface="Cambria Math" panose="02040503050406030204" pitchFamily="18" charset="0"/>
                        </a:rPr>
                        <m:t>=</m:t>
                      </m:r>
                      <m:r>
                        <a:rPr lang="en-US" b="0" i="1" smtClean="0">
                          <a:latin typeface="Cambria Math" panose="02040503050406030204" pitchFamily="18" charset="0"/>
                        </a:rPr>
                        <m:t>𝜆</m:t>
                      </m:r>
                      <m:r>
                        <a:rPr lang="en-US" b="0" i="1" smtClean="0">
                          <a:latin typeface="Cambria Math" panose="02040503050406030204" pitchFamily="18" charset="0"/>
                        </a:rPr>
                        <m:t>ℒ</m:t>
                      </m:r>
                      <m:r>
                        <a:rPr lang="en-US" b="0" i="1" smtClean="0">
                          <a:latin typeface="Cambria Math" panose="02040503050406030204" pitchFamily="18" charset="0"/>
                        </a:rPr>
                        <m:t>+</m:t>
                      </m:r>
                      <m:d>
                        <m:dPr>
                          <m:ctrlPr>
                            <a:rPr lang="en-US" b="0" i="1" smtClean="0">
                              <a:latin typeface="Cambria Math" charset="0"/>
                            </a:rPr>
                          </m:ctrlPr>
                        </m:dPr>
                        <m:e>
                          <m:r>
                            <a:rPr lang="en-US" b="0" i="1" smtClean="0">
                              <a:latin typeface="Cambria Math" panose="02040503050406030204" pitchFamily="18" charset="0"/>
                            </a:rPr>
                            <m:t>1−</m:t>
                          </m:r>
                          <m:r>
                            <a:rPr lang="en-US" b="0" i="1" smtClean="0">
                              <a:latin typeface="Cambria Math" panose="02040503050406030204" pitchFamily="18" charset="0"/>
                            </a:rPr>
                            <m:t>𝜆</m:t>
                          </m:r>
                        </m:e>
                      </m:d>
                      <m:sSub>
                        <m:sSubPr>
                          <m:ctrlPr>
                            <a:rPr lang="en-US" b="0" i="1" smtClean="0">
                              <a:latin typeface="Cambria Math" charset="0"/>
                            </a:rPr>
                          </m:ctrlPr>
                        </m:sSubPr>
                        <m:e>
                          <m:r>
                            <a:rPr lang="en-US" b="0" i="1" smtClean="0">
                              <a:latin typeface="Cambria Math" panose="02040503050406030204" pitchFamily="18" charset="0"/>
                            </a:rPr>
                            <m:t>ℒ</m:t>
                          </m:r>
                        </m:e>
                        <m:sub>
                          <m:r>
                            <a:rPr lang="en-US" b="0" i="1" smtClean="0">
                              <a:latin typeface="Cambria Math" panose="02040503050406030204" pitchFamily="18" charset="0"/>
                            </a:rPr>
                            <m:t>𝑛</m:t>
                          </m:r>
                          <m:r>
                            <a:rPr lang="en-US" b="0" i="1" smtClean="0">
                              <a:latin typeface="Cambria Math" panose="02040503050406030204" pitchFamily="18" charset="0"/>
                            </a:rPr>
                            <m:t>2</m:t>
                          </m:r>
                          <m:r>
                            <a:rPr lang="en-US" b="0" i="1" smtClean="0">
                              <a:latin typeface="Cambria Math" panose="02040503050406030204" pitchFamily="18" charset="0"/>
                            </a:rPr>
                            <m:t>𝑜</m:t>
                          </m:r>
                        </m:sub>
                      </m:sSub>
                    </m:oMath>
                  </m:oMathPara>
                </a14:m>
                <a:endParaRPr lang="en-US" dirty="0"/>
              </a:p>
            </p:txBody>
          </p:sp>
        </mc:Choice>
        <mc:Fallback xmlns="">
          <p:sp>
            <p:nvSpPr>
              <p:cNvPr id="3" name="Content Placeholder 2">
                <a:extLst>
                  <a:ext uri="{FF2B5EF4-FFF2-40B4-BE49-F238E27FC236}">
                    <a16:creationId xmlns:a16="http://schemas.microsoft.com/office/drawing/2014/main" id="{949696CF-71F8-3147-8C2C-ACFFC225D60F}"/>
                  </a:ext>
                </a:extLst>
              </p:cNvPr>
              <p:cNvSpPr>
                <a:spLocks noGrp="1" noRot="1" noChangeAspect="1" noMove="1" noResize="1" noEditPoints="1" noAdjustHandles="1" noChangeArrowheads="1" noChangeShapeType="1" noTextEdit="1"/>
              </p:cNvSpPr>
              <p:nvPr>
                <p:ph idx="1"/>
              </p:nvPr>
            </p:nvSpPr>
            <p:spPr>
              <a:blipFill>
                <a:blip r:embed="rId2"/>
                <a:stretch>
                  <a:fillRect l="-844" t="-76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xmlns="" id="{6C666FBE-99B8-354E-B36C-7613F8B18062}"/>
              </a:ext>
            </a:extLst>
          </p:cNvPr>
          <p:cNvSpPr>
            <a:spLocks noGrp="1"/>
          </p:cNvSpPr>
          <p:nvPr>
            <p:ph type="sldNum" sz="quarter" idx="12"/>
          </p:nvPr>
        </p:nvSpPr>
        <p:spPr/>
        <p:txBody>
          <a:bodyPr/>
          <a:lstStyle/>
          <a:p>
            <a:fld id="{89057327-5C45-3844-9BAD-8A2E33F71C3A}" type="slidenum">
              <a:rPr lang="en-US" smtClean="0"/>
              <a:t>31</a:t>
            </a:fld>
            <a:endParaRPr lang="en-US"/>
          </a:p>
        </p:txBody>
      </p:sp>
    </p:spTree>
    <p:extLst>
      <p:ext uri="{BB962C8B-B14F-4D97-AF65-F5344CB8AC3E}">
        <p14:creationId xmlns:p14="http://schemas.microsoft.com/office/powerpoint/2010/main" val="27346167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5E52BD-8634-DE40-8DEA-D4295A13E111}"/>
              </a:ext>
            </a:extLst>
          </p:cNvPr>
          <p:cNvSpPr>
            <a:spLocks noGrp="1"/>
          </p:cNvSpPr>
          <p:nvPr>
            <p:ph type="title"/>
          </p:nvPr>
        </p:nvSpPr>
        <p:spPr/>
        <p:txBody>
          <a:bodyPr/>
          <a:lstStyle/>
          <a:p>
            <a:r>
              <a:rPr lang="en-US" dirty="0"/>
              <a:t>Knowledge Transfer: Old to New</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xmlns="" id="{D115EEE5-A207-434D-8478-1C850A030220}"/>
                  </a:ext>
                </a:extLst>
              </p:cNvPr>
              <p:cNvSpPr>
                <a:spLocks noGrp="1"/>
              </p:cNvSpPr>
              <p:nvPr>
                <p:ph idx="1"/>
              </p:nvPr>
            </p:nvSpPr>
            <p:spPr/>
            <p:txBody>
              <a:bodyPr>
                <a:normAutofit fontScale="70000" lnSpcReduction="20000"/>
              </a:bodyPr>
              <a:lstStyle/>
              <a:p>
                <a:r>
                  <a:rPr lang="en-US" dirty="0"/>
                  <a:t>When new type has sufficient training instances, random initialization is usually good enough </a:t>
                </a:r>
                <a14:m>
                  <m:oMath xmlns:m="http://schemas.openxmlformats.org/officeDocument/2006/math">
                    <m:r>
                      <a:rPr lang="en-US" sz="2000" b="0" i="1" smtClean="0">
                        <a:latin typeface="Cambria Math" panose="02040503050406030204" pitchFamily="18" charset="0"/>
                      </a:rPr>
                      <m:t>𝑟</m:t>
                    </m:r>
                    <m:r>
                      <a:rPr lang="en-US" sz="2000" b="0" i="1" smtClean="0">
                        <a:latin typeface="Cambria Math" panose="02040503050406030204" pitchFamily="18" charset="0"/>
                      </a:rPr>
                      <m:t>=</m:t>
                    </m:r>
                    <m:r>
                      <a:rPr lang="en-US" sz="2000" b="0" i="1" smtClean="0">
                        <a:latin typeface="Cambria Math" panose="02040503050406030204" pitchFamily="18" charset="0"/>
                      </a:rPr>
                      <m:t>𝒩</m:t>
                    </m:r>
                    <m:d>
                      <m:dPr>
                        <m:ctrlPr>
                          <a:rPr lang="en-US" sz="2000" b="0" i="1" smtClean="0">
                            <a:latin typeface="Cambria Math" charset="0"/>
                          </a:rPr>
                        </m:ctrlPr>
                      </m:dPr>
                      <m:e>
                        <m:r>
                          <a:rPr lang="en-US" sz="2000" b="0" i="1" smtClean="0">
                            <a:latin typeface="Cambria Math" panose="02040503050406030204" pitchFamily="18" charset="0"/>
                          </a:rPr>
                          <m:t>0, </m:t>
                        </m:r>
                        <m:sSup>
                          <m:sSupPr>
                            <m:ctrlPr>
                              <a:rPr lang="en-US" sz="2000" b="0" i="1" smtClean="0">
                                <a:latin typeface="Cambria Math" charset="0"/>
                              </a:rPr>
                            </m:ctrlPr>
                          </m:sSupPr>
                          <m:e>
                            <m:r>
                              <a:rPr lang="en-US" sz="2000" b="0" i="1" smtClean="0">
                                <a:latin typeface="Cambria Math" panose="02040503050406030204" pitchFamily="18" charset="0"/>
                              </a:rPr>
                              <m:t>𝑑</m:t>
                            </m:r>
                          </m:e>
                          <m:sup>
                            <m:r>
                              <a:rPr lang="en-US" sz="2000" b="0" i="1" smtClean="0">
                                <a:latin typeface="Cambria Math" panose="02040503050406030204" pitchFamily="18" charset="0"/>
                              </a:rPr>
                              <m:t>2</m:t>
                            </m:r>
                          </m:sup>
                        </m:sSup>
                        <m:r>
                          <a:rPr lang="en-US" sz="2000" b="0" i="1" smtClean="0">
                            <a:latin typeface="Cambria Math" panose="02040503050406030204" pitchFamily="18" charset="0"/>
                          </a:rPr>
                          <m:t>𝐼</m:t>
                        </m:r>
                      </m:e>
                    </m:d>
                  </m:oMath>
                </a14:m>
                <a:endParaRPr lang="en-US" sz="1600" dirty="0"/>
              </a:p>
              <a:p>
                <a:pPr lvl="1"/>
                <a:r>
                  <a:rPr lang="en-US" sz="1600" dirty="0"/>
                  <a:t> </a:t>
                </a:r>
                <a14:m>
                  <m:oMath xmlns:m="http://schemas.openxmlformats.org/officeDocument/2006/math">
                    <m:r>
                      <a:rPr lang="en-US" sz="1600" i="1">
                        <a:latin typeface="Cambria Math" panose="02040503050406030204" pitchFamily="18" charset="0"/>
                      </a:rPr>
                      <m:t>𝑑</m:t>
                    </m:r>
                    <m:r>
                      <a:rPr lang="en-US" sz="1600" i="1">
                        <a:latin typeface="Cambria Math" panose="02040503050406030204" pitchFamily="18" charset="0"/>
                      </a:rPr>
                      <m:t>=</m:t>
                    </m:r>
                  </m:oMath>
                </a14:m>
                <a:r>
                  <a:rPr lang="en-US" sz="1600" dirty="0"/>
                  <a:t> </a:t>
                </a:r>
                <a14:m>
                  <m:oMath xmlns:m="http://schemas.openxmlformats.org/officeDocument/2006/math">
                    <m:f>
                      <m:fPr>
                        <m:ctrlPr>
                          <a:rPr lang="en-US" sz="1600" i="1">
                            <a:latin typeface="Cambria Math" charset="0"/>
                          </a:rPr>
                        </m:ctrlPr>
                      </m:fPr>
                      <m:num>
                        <m:nary>
                          <m:naryPr>
                            <m:chr m:val="∑"/>
                            <m:supHide m:val="on"/>
                            <m:ctrlPr>
                              <a:rPr lang="en-US" sz="1600" i="1">
                                <a:latin typeface="Cambria Math" charset="0"/>
                              </a:rPr>
                            </m:ctrlPr>
                          </m:naryPr>
                          <m:sub>
                            <m:sSub>
                              <m:sSubPr>
                                <m:ctrlPr>
                                  <a:rPr lang="en-US" sz="1600" i="1">
                                    <a:latin typeface="Cambria Math" charset="0"/>
                                  </a:rPr>
                                </m:ctrlPr>
                              </m:sSubPr>
                              <m:e>
                                <m:r>
                                  <a:rPr lang="en-US" sz="1600" i="1">
                                    <a:latin typeface="Cambria Math" panose="02040503050406030204" pitchFamily="18" charset="0"/>
                                  </a:rPr>
                                  <m:t>𝒯</m:t>
                                </m:r>
                              </m:e>
                              <m:sub>
                                <m:r>
                                  <a:rPr lang="en-US" sz="1600" i="1">
                                    <a:latin typeface="Cambria Math" panose="02040503050406030204" pitchFamily="18" charset="0"/>
                                  </a:rPr>
                                  <m:t>𝑗</m:t>
                                </m:r>
                              </m:sub>
                            </m:sSub>
                            <m:r>
                              <a:rPr lang="en-US" sz="1600" i="1">
                                <a:latin typeface="Cambria Math" panose="02040503050406030204" pitchFamily="18" charset="0"/>
                              </a:rPr>
                              <m:t>∈</m:t>
                            </m:r>
                            <m:r>
                              <a:rPr lang="en-US" sz="1600" i="1">
                                <a:latin typeface="Cambria Math" panose="02040503050406030204" pitchFamily="18" charset="0"/>
                              </a:rPr>
                              <m:t>𝑜𝑙𝑑</m:t>
                            </m:r>
                            <m:r>
                              <a:rPr lang="en-US" sz="1600" i="1">
                                <a:latin typeface="Cambria Math" panose="02040503050406030204" pitchFamily="18" charset="0"/>
                              </a:rPr>
                              <m:t> </m:t>
                            </m:r>
                            <m:r>
                              <a:rPr lang="en-US" sz="1600" i="1">
                                <a:latin typeface="Cambria Math" panose="02040503050406030204" pitchFamily="18" charset="0"/>
                              </a:rPr>
                              <m:t>𝑡𝑦𝑝𝑒𝑠</m:t>
                            </m:r>
                          </m:sub>
                          <m:sup/>
                          <m:e>
                            <m:r>
                              <m:rPr>
                                <m:lit/>
                              </m:rPr>
                              <a:rPr lang="en-US" sz="1600" b="1" i="1">
                                <a:latin typeface="Cambria Math" panose="02040503050406030204" pitchFamily="18" charset="0"/>
                              </a:rPr>
                              <m:t>||</m:t>
                            </m:r>
                            <m:sSub>
                              <m:sSubPr>
                                <m:ctrlPr>
                                  <a:rPr lang="en-US" sz="1600" b="1" i="1">
                                    <a:latin typeface="Cambria Math" charset="0"/>
                                  </a:rPr>
                                </m:ctrlPr>
                              </m:sSubPr>
                              <m:e>
                                <m:r>
                                  <a:rPr lang="en-US" sz="1600" b="1" i="1">
                                    <a:latin typeface="Cambria Math" panose="02040503050406030204" pitchFamily="18" charset="0"/>
                                  </a:rPr>
                                  <m:t>𝝉</m:t>
                                </m:r>
                              </m:e>
                              <m:sub>
                                <m:r>
                                  <a:rPr lang="en-US" sz="1600" b="1" i="1">
                                    <a:latin typeface="Cambria Math" panose="02040503050406030204" pitchFamily="18" charset="0"/>
                                  </a:rPr>
                                  <m:t>𝒋</m:t>
                                </m:r>
                              </m:sub>
                            </m:sSub>
                            <m:r>
                              <m:rPr>
                                <m:lit/>
                              </m:rPr>
                              <a:rPr lang="en-US" sz="1600" b="1" i="1">
                                <a:latin typeface="Cambria Math" panose="02040503050406030204" pitchFamily="18" charset="0"/>
                              </a:rPr>
                              <m:t>||</m:t>
                            </m:r>
                          </m:e>
                        </m:nary>
                      </m:num>
                      <m:den>
                        <m:r>
                          <a:rPr lang="en-US" sz="1600" i="1">
                            <a:latin typeface="Cambria Math" panose="02040503050406030204" pitchFamily="18" charset="0"/>
                          </a:rPr>
                          <m:t>#</m:t>
                        </m:r>
                        <m:r>
                          <a:rPr lang="en-US" sz="1600" i="1">
                            <a:latin typeface="Cambria Math" panose="02040503050406030204" pitchFamily="18" charset="0"/>
                          </a:rPr>
                          <m:t>𝑜𝑙𝑑</m:t>
                        </m:r>
                        <m:r>
                          <a:rPr lang="en-US" sz="1600" i="1">
                            <a:latin typeface="Cambria Math" panose="02040503050406030204" pitchFamily="18" charset="0"/>
                          </a:rPr>
                          <m:t> </m:t>
                        </m:r>
                        <m:r>
                          <a:rPr lang="en-US" sz="1600" i="1">
                            <a:latin typeface="Cambria Math" panose="02040503050406030204" pitchFamily="18" charset="0"/>
                          </a:rPr>
                          <m:t>𝑡𝑦𝑝𝑒𝑠</m:t>
                        </m:r>
                      </m:den>
                    </m:f>
                  </m:oMath>
                </a14:m>
                <a:r>
                  <a:rPr lang="en-US" sz="1600" dirty="0"/>
                  <a:t> is the average norm of old event types’ representations</a:t>
                </a:r>
                <a:endParaRPr lang="en-US" dirty="0"/>
              </a:p>
              <a:p>
                <a:r>
                  <a:rPr lang="en-US" dirty="0"/>
                  <a:t>For rare new types, we initialize new event types’ representations based on the old event types’ representations and the relatedness </a:t>
                </a:r>
                <a14:m>
                  <m:oMath xmlns:m="http://schemas.openxmlformats.org/officeDocument/2006/math">
                    <m:sSub>
                      <m:sSubPr>
                        <m:ctrlPr>
                          <a:rPr lang="en-US" i="1">
                            <a:latin typeface="Cambria Math" charset="0"/>
                          </a:rPr>
                        </m:ctrlPr>
                      </m:sSubPr>
                      <m:e>
                        <m:r>
                          <a:rPr lang="en-US" i="1">
                            <a:latin typeface="Cambria Math" panose="02040503050406030204" pitchFamily="18" charset="0"/>
                          </a:rPr>
                          <m:t>𝑝</m:t>
                        </m:r>
                      </m:e>
                      <m:sub>
                        <m:r>
                          <a:rPr lang="en-US" i="1">
                            <a:latin typeface="Cambria Math" panose="02040503050406030204" pitchFamily="18" charset="0"/>
                          </a:rPr>
                          <m:t>𝑖𝑗</m:t>
                        </m:r>
                      </m:sub>
                    </m:sSub>
                  </m:oMath>
                </a14:m>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𝜔</m:t>
                      </m:r>
                      <m:r>
                        <a:rPr lang="en-US" b="0" i="1" smtClean="0">
                          <a:latin typeface="Cambria Math" panose="02040503050406030204" pitchFamily="18" charset="0"/>
                        </a:rPr>
                        <m:t>=</m:t>
                      </m:r>
                      <m:nary>
                        <m:naryPr>
                          <m:chr m:val="∑"/>
                          <m:supHide m:val="on"/>
                          <m:ctrlPr>
                            <a:rPr lang="en-US" i="1">
                              <a:latin typeface="Cambria Math" charset="0"/>
                            </a:rPr>
                          </m:ctrlPr>
                        </m:naryPr>
                        <m:sub>
                          <m:sSub>
                            <m:sSubPr>
                              <m:ctrlPr>
                                <a:rPr lang="en-US" i="1">
                                  <a:latin typeface="Cambria Math" charset="0"/>
                                </a:rPr>
                              </m:ctrlPr>
                            </m:sSubPr>
                            <m:e>
                              <m:r>
                                <a:rPr lang="en-US" i="1">
                                  <a:latin typeface="Cambria Math" panose="02040503050406030204" pitchFamily="18" charset="0"/>
                                </a:rPr>
                                <m:t>𝒯</m:t>
                              </m:r>
                            </m:e>
                            <m:sub>
                              <m:r>
                                <a:rPr lang="en-US" i="1">
                                  <a:latin typeface="Cambria Math" panose="02040503050406030204" pitchFamily="18" charset="0"/>
                                </a:rPr>
                                <m:t>𝑗</m:t>
                              </m:r>
                            </m:sub>
                          </m:sSub>
                          <m:r>
                            <a:rPr lang="en-US" i="1">
                              <a:latin typeface="Cambria Math" panose="02040503050406030204" pitchFamily="18" charset="0"/>
                            </a:rPr>
                            <m:t>∈</m:t>
                          </m:r>
                          <m:r>
                            <a:rPr lang="en-US" i="1">
                              <a:latin typeface="Cambria Math" panose="02040503050406030204" pitchFamily="18" charset="0"/>
                            </a:rPr>
                            <m:t>𝑜𝑙𝑑</m:t>
                          </m:r>
                          <m:r>
                            <a:rPr lang="en-US" i="1">
                              <a:latin typeface="Cambria Math" panose="02040503050406030204" pitchFamily="18" charset="0"/>
                            </a:rPr>
                            <m:t> </m:t>
                          </m:r>
                          <m:r>
                            <a:rPr lang="en-US" i="1">
                              <a:latin typeface="Cambria Math" panose="02040503050406030204" pitchFamily="18" charset="0"/>
                            </a:rPr>
                            <m:t>𝑡𝑦𝑝𝑒𝑠</m:t>
                          </m:r>
                        </m:sub>
                        <m:sup/>
                        <m:e>
                          <m:sSub>
                            <m:sSubPr>
                              <m:ctrlPr>
                                <a:rPr lang="en-US" b="0" i="1" smtClean="0">
                                  <a:latin typeface="Cambria Math" charset="0"/>
                                </a:rPr>
                              </m:ctrlPr>
                            </m:sSubPr>
                            <m:e>
                              <m:r>
                                <a:rPr lang="en-US" b="0" i="1" smtClean="0">
                                  <a:latin typeface="Cambria Math" panose="02040503050406030204" pitchFamily="18" charset="0"/>
                                </a:rPr>
                                <m:t>𝑝</m:t>
                              </m:r>
                            </m:e>
                            <m:sub>
                              <m:r>
                                <a:rPr lang="en-US" b="0" i="1" smtClean="0">
                                  <a:latin typeface="Cambria Math" panose="02040503050406030204" pitchFamily="18" charset="0"/>
                                </a:rPr>
                                <m:t>𝑖𝑗</m:t>
                              </m:r>
                            </m:sub>
                          </m:sSub>
                        </m:e>
                      </m:nary>
                      <m:sSub>
                        <m:sSubPr>
                          <m:ctrlPr>
                            <a:rPr lang="en-US" b="1" i="1" smtClean="0">
                              <a:latin typeface="Cambria Math" charset="0"/>
                            </a:rPr>
                          </m:ctrlPr>
                        </m:sSubPr>
                        <m:e>
                          <m:r>
                            <a:rPr lang="en-US" b="1" i="1" smtClean="0">
                              <a:latin typeface="Cambria Math" panose="02040503050406030204" pitchFamily="18" charset="0"/>
                            </a:rPr>
                            <m:t>𝝉</m:t>
                          </m:r>
                        </m:e>
                        <m:sub>
                          <m:r>
                            <a:rPr lang="en-US" b="1" i="1" smtClean="0">
                              <a:latin typeface="Cambria Math" panose="02040503050406030204" pitchFamily="18" charset="0"/>
                            </a:rPr>
                            <m:t>𝒋</m:t>
                          </m:r>
                        </m:sub>
                      </m:sSub>
                    </m:oMath>
                  </m:oMathPara>
                </a14:m>
                <a:endParaRPr lang="en-US" b="1" i="1" dirty="0"/>
              </a:p>
              <a:p>
                <a:pPr lvl="1"/>
                <a14:m>
                  <m:oMath xmlns:m="http://schemas.openxmlformats.org/officeDocument/2006/math">
                    <m:sSub>
                      <m:sSubPr>
                        <m:ctrlPr>
                          <a:rPr lang="en-US" b="1" i="1">
                            <a:latin typeface="Cambria Math" charset="0"/>
                          </a:rPr>
                        </m:ctrlPr>
                      </m:sSubPr>
                      <m:e>
                        <m:r>
                          <a:rPr lang="en-US" b="1" i="1">
                            <a:latin typeface="Cambria Math" panose="02040503050406030204" pitchFamily="18" charset="0"/>
                          </a:rPr>
                          <m:t>𝝉</m:t>
                        </m:r>
                      </m:e>
                      <m:sub>
                        <m:r>
                          <a:rPr lang="en-US" b="1" i="1">
                            <a:latin typeface="Cambria Math" panose="02040503050406030204" pitchFamily="18" charset="0"/>
                          </a:rPr>
                          <m:t>𝒋</m:t>
                        </m:r>
                      </m:sub>
                    </m:sSub>
                  </m:oMath>
                </a14:m>
                <a:r>
                  <a:rPr lang="en-US" b="1" i="1" dirty="0"/>
                  <a:t> </a:t>
                </a:r>
                <a:r>
                  <a:rPr lang="en-US" dirty="0"/>
                  <a:t>is the representation for </a:t>
                </a:r>
                <a14:m>
                  <m:oMath xmlns:m="http://schemas.openxmlformats.org/officeDocument/2006/math">
                    <m:sSub>
                      <m:sSubPr>
                        <m:ctrlPr>
                          <a:rPr lang="en-US" i="1">
                            <a:latin typeface="Cambria Math" charset="0"/>
                          </a:rPr>
                        </m:ctrlPr>
                      </m:sSubPr>
                      <m:e>
                        <m:r>
                          <a:rPr lang="en-US" i="1">
                            <a:latin typeface="Cambria Math" panose="02040503050406030204" pitchFamily="18" charset="0"/>
                          </a:rPr>
                          <m:t>𝒯</m:t>
                        </m:r>
                      </m:e>
                      <m:sub>
                        <m:r>
                          <a:rPr lang="en-US" i="1">
                            <a:latin typeface="Cambria Math" panose="02040503050406030204" pitchFamily="18" charset="0"/>
                          </a:rPr>
                          <m:t>𝑗</m:t>
                        </m:r>
                      </m:sub>
                    </m:sSub>
                  </m:oMath>
                </a14:m>
                <a:r>
                  <a:rPr lang="en-US" b="1" dirty="0"/>
                  <a:t>.</a:t>
                </a:r>
              </a:p>
              <a:p>
                <a:r>
                  <a:rPr lang="en-US" dirty="0"/>
                  <a:t>The new type is not only a combination of existing knowledge. Encode new information from the training examples </a:t>
                </a:r>
                <a14:m>
                  <m:oMath xmlns:m="http://schemas.openxmlformats.org/officeDocument/2006/math">
                    <m:r>
                      <a:rPr lang="en-US">
                        <a:latin typeface="Cambria Math" panose="02040503050406030204" pitchFamily="18" charset="0"/>
                      </a:rPr>
                      <m:t>{</m:t>
                    </m:r>
                    <m:sSub>
                      <m:sSubPr>
                        <m:ctrlPr>
                          <a:rPr lang="en-US" i="1">
                            <a:latin typeface="Cambria Math" charset="0"/>
                          </a:rPr>
                        </m:ctrlPr>
                      </m:sSubPr>
                      <m:e>
                        <m:r>
                          <a:rPr lang="en-US" i="1">
                            <a:latin typeface="Cambria Math" panose="02040503050406030204" pitchFamily="18" charset="0"/>
                          </a:rPr>
                          <m:t>𝑑</m:t>
                        </m:r>
                      </m:e>
                      <m:sub>
                        <m:r>
                          <a:rPr lang="en-US" i="1">
                            <a:latin typeface="Cambria Math" panose="02040503050406030204" pitchFamily="18" charset="0"/>
                          </a:rPr>
                          <m:t>𝑖</m:t>
                        </m:r>
                        <m:r>
                          <a:rPr lang="en-US" i="1">
                            <a:latin typeface="Cambria Math" panose="02040503050406030204" pitchFamily="18" charset="0"/>
                          </a:rPr>
                          <m:t>1</m:t>
                        </m:r>
                      </m:sub>
                    </m:sSub>
                    <m:r>
                      <a:rPr lang="en-US" i="1">
                        <a:latin typeface="Cambria Math" panose="02040503050406030204" pitchFamily="18" charset="0"/>
                      </a:rPr>
                      <m:t>, </m:t>
                    </m:r>
                    <m:sSub>
                      <m:sSubPr>
                        <m:ctrlPr>
                          <a:rPr lang="en-US" i="1">
                            <a:latin typeface="Cambria Math" charset="0"/>
                          </a:rPr>
                        </m:ctrlPr>
                      </m:sSubPr>
                      <m:e>
                        <m:r>
                          <a:rPr lang="en-US" i="1">
                            <a:latin typeface="Cambria Math" panose="02040503050406030204" pitchFamily="18" charset="0"/>
                          </a:rPr>
                          <m:t>𝑑</m:t>
                        </m:r>
                      </m:e>
                      <m:sub>
                        <m:r>
                          <a:rPr lang="en-US" i="1">
                            <a:latin typeface="Cambria Math" panose="02040503050406030204" pitchFamily="18" charset="0"/>
                          </a:rPr>
                          <m:t>𝑖</m:t>
                        </m:r>
                        <m:r>
                          <a:rPr lang="en-US" i="1">
                            <a:latin typeface="Cambria Math" panose="02040503050406030204" pitchFamily="18" charset="0"/>
                          </a:rPr>
                          <m:t>2</m:t>
                        </m:r>
                      </m:sub>
                    </m:sSub>
                    <m:r>
                      <a:rPr lang="en-US" i="1">
                        <a:latin typeface="Cambria Math" panose="02040503050406030204" pitchFamily="18" charset="0"/>
                      </a:rPr>
                      <m:t>, …, </m:t>
                    </m:r>
                    <m:sSub>
                      <m:sSubPr>
                        <m:ctrlPr>
                          <a:rPr lang="en-US" i="1">
                            <a:latin typeface="Cambria Math" charset="0"/>
                          </a:rPr>
                        </m:ctrlPr>
                      </m:sSubPr>
                      <m:e>
                        <m:r>
                          <a:rPr lang="en-US" i="1">
                            <a:latin typeface="Cambria Math" panose="02040503050406030204" pitchFamily="18" charset="0"/>
                          </a:rPr>
                          <m:t>𝑑</m:t>
                        </m:r>
                      </m:e>
                      <m:sub>
                        <m:r>
                          <a:rPr lang="en-US" i="1">
                            <a:latin typeface="Cambria Math" panose="02040503050406030204" pitchFamily="18" charset="0"/>
                          </a:rPr>
                          <m:t>𝑖𝑛</m:t>
                        </m:r>
                      </m:sub>
                    </m:sSub>
                    <m:r>
                      <a:rPr lang="en-US" i="1">
                        <a:latin typeface="Cambria Math" panose="02040503050406030204" pitchFamily="18" charset="0"/>
                      </a:rPr>
                      <m:t>}</m:t>
                    </m:r>
                  </m:oMath>
                </a14:m>
                <a:r>
                  <a:rPr lang="en-US" dirty="0"/>
                  <a:t> </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𝜈</m:t>
                      </m:r>
                      <m:r>
                        <a:rPr lang="en-US" b="0" i="1" smtClean="0">
                          <a:latin typeface="Cambria Math" panose="02040503050406030204" pitchFamily="18" charset="0"/>
                        </a:rPr>
                        <m:t>=</m:t>
                      </m:r>
                      <m:f>
                        <m:fPr>
                          <m:ctrlPr>
                            <a:rPr lang="en-US" i="1">
                              <a:latin typeface="Cambria Math" charset="0"/>
                            </a:rPr>
                          </m:ctrlPr>
                        </m:fPr>
                        <m:num>
                          <m:r>
                            <a:rPr lang="en-US" b="0" i="1" smtClean="0">
                              <a:latin typeface="Cambria Math" panose="02040503050406030204" pitchFamily="18" charset="0"/>
                            </a:rPr>
                            <m:t>𝑑</m:t>
                          </m:r>
                        </m:num>
                        <m:den>
                          <m:r>
                            <a:rPr lang="en-US" i="1">
                              <a:latin typeface="Cambria Math" panose="02040503050406030204" pitchFamily="18" charset="0"/>
                            </a:rPr>
                            <m:t>𝑛</m:t>
                          </m:r>
                        </m:den>
                      </m:f>
                      <m:nary>
                        <m:naryPr>
                          <m:chr m:val="∑"/>
                          <m:supHide m:val="on"/>
                          <m:ctrlPr>
                            <a:rPr lang="en-US" i="1">
                              <a:latin typeface="Cambria Math" charset="0"/>
                            </a:rPr>
                          </m:ctrlPr>
                        </m:naryPr>
                        <m:sub>
                          <m:r>
                            <a:rPr lang="en-US" i="1">
                              <a:latin typeface="Cambria Math" panose="02040503050406030204" pitchFamily="18" charset="0"/>
                            </a:rPr>
                            <m:t>𝑘</m:t>
                          </m:r>
                        </m:sub>
                        <m:sup/>
                        <m:e>
                          <m:d>
                            <m:dPr>
                              <m:ctrlPr>
                                <a:rPr lang="en-US" i="1">
                                  <a:latin typeface="Cambria Math" charset="0"/>
                                </a:rPr>
                              </m:ctrlPr>
                            </m:dPr>
                            <m:e>
                              <m:r>
                                <a:rPr lang="en-US" i="1">
                                  <a:latin typeface="Cambria Math" panose="02040503050406030204" pitchFamily="18" charset="0"/>
                                </a:rPr>
                                <m:t>1−</m:t>
                              </m:r>
                              <m:nary>
                                <m:naryPr>
                                  <m:chr m:val="∑"/>
                                  <m:supHide m:val="on"/>
                                  <m:ctrlPr>
                                    <a:rPr lang="en-US" i="1">
                                      <a:latin typeface="Cambria Math" charset="0"/>
                                    </a:rPr>
                                  </m:ctrlPr>
                                </m:naryPr>
                                <m:sub>
                                  <m:sSub>
                                    <m:sSubPr>
                                      <m:ctrlPr>
                                        <a:rPr lang="en-US" i="1">
                                          <a:latin typeface="Cambria Math" charset="0"/>
                                        </a:rPr>
                                      </m:ctrlPr>
                                    </m:sSubPr>
                                    <m:e>
                                      <m:r>
                                        <a:rPr lang="en-US" i="1">
                                          <a:latin typeface="Cambria Math" panose="02040503050406030204" pitchFamily="18" charset="0"/>
                                        </a:rPr>
                                        <m:t>𝒯</m:t>
                                      </m:r>
                                    </m:e>
                                    <m:sub>
                                      <m:r>
                                        <a:rPr lang="en-US" i="1">
                                          <a:latin typeface="Cambria Math" panose="02040503050406030204" pitchFamily="18" charset="0"/>
                                        </a:rPr>
                                        <m:t>𝑗</m:t>
                                      </m:r>
                                    </m:sub>
                                  </m:sSub>
                                  <m:r>
                                    <a:rPr lang="en-US" i="1">
                                      <a:latin typeface="Cambria Math" panose="02040503050406030204" pitchFamily="18" charset="0"/>
                                    </a:rPr>
                                    <m:t>∈</m:t>
                                  </m:r>
                                  <m:r>
                                    <a:rPr lang="en-US" i="1">
                                      <a:latin typeface="Cambria Math" panose="02040503050406030204" pitchFamily="18" charset="0"/>
                                    </a:rPr>
                                    <m:t>𝑜𝑙𝑑</m:t>
                                  </m:r>
                                  <m:r>
                                    <a:rPr lang="en-US" i="1">
                                      <a:latin typeface="Cambria Math" panose="02040503050406030204" pitchFamily="18" charset="0"/>
                                    </a:rPr>
                                    <m:t> </m:t>
                                  </m:r>
                                  <m:r>
                                    <a:rPr lang="en-US" i="1">
                                      <a:latin typeface="Cambria Math" panose="02040503050406030204" pitchFamily="18" charset="0"/>
                                    </a:rPr>
                                    <m:t>𝑡𝑦𝑝𝑒𝑠</m:t>
                                  </m:r>
                                </m:sub>
                                <m:sup/>
                                <m:e>
                                  <m:sSub>
                                    <m:sSubPr>
                                      <m:ctrlPr>
                                        <a:rPr lang="en-US" i="1">
                                          <a:latin typeface="Cambria Math" charset="0"/>
                                        </a:rPr>
                                      </m:ctrlPr>
                                    </m:sSubPr>
                                    <m:e>
                                      <m:r>
                                        <a:rPr lang="en-US" i="1">
                                          <a:latin typeface="Cambria Math" panose="02040503050406030204" pitchFamily="18" charset="0"/>
                                        </a:rPr>
                                        <m:t>𝑝</m:t>
                                      </m:r>
                                    </m:e>
                                    <m:sub>
                                      <m:r>
                                        <a:rPr lang="en-US" i="1">
                                          <a:latin typeface="Cambria Math" panose="02040503050406030204" pitchFamily="18" charset="0"/>
                                        </a:rPr>
                                        <m:t>𝑖𝑗𝑘</m:t>
                                      </m:r>
                                    </m:sub>
                                  </m:sSub>
                                </m:e>
                              </m:nary>
                            </m:e>
                          </m:d>
                          <m:f>
                            <m:fPr>
                              <m:ctrlPr>
                                <a:rPr lang="en-US" b="0" i="1" smtClean="0">
                                  <a:latin typeface="Cambria Math" charset="0"/>
                                </a:rPr>
                              </m:ctrlPr>
                            </m:fPr>
                            <m:num>
                              <m:sSub>
                                <m:sSubPr>
                                  <m:ctrlPr>
                                    <a:rPr lang="en-US" b="1" i="1" smtClean="0">
                                      <a:latin typeface="Cambria Math" charset="0"/>
                                    </a:rPr>
                                  </m:ctrlPr>
                                </m:sSubPr>
                                <m:e>
                                  <m:r>
                                    <a:rPr lang="en-US" b="1" i="1" smtClean="0">
                                      <a:latin typeface="Cambria Math" panose="02040503050406030204" pitchFamily="18" charset="0"/>
                                    </a:rPr>
                                    <m:t>𝒅</m:t>
                                  </m:r>
                                </m:e>
                                <m:sub>
                                  <m:r>
                                    <a:rPr lang="en-US" b="1" i="1" smtClean="0">
                                      <a:latin typeface="Cambria Math" panose="02040503050406030204" pitchFamily="18" charset="0"/>
                                    </a:rPr>
                                    <m:t>𝒊𝒌</m:t>
                                  </m:r>
                                </m:sub>
                              </m:sSub>
                            </m:num>
                            <m:den>
                              <m:r>
                                <m:rPr>
                                  <m:lit/>
                                </m:rPr>
                                <a:rPr lang="en-US" b="0" i="1" smtClean="0">
                                  <a:latin typeface="Cambria Math" panose="02040503050406030204" pitchFamily="18" charset="0"/>
                                </a:rPr>
                                <m:t>||</m:t>
                              </m:r>
                              <m:sSub>
                                <m:sSubPr>
                                  <m:ctrlPr>
                                    <a:rPr lang="en-US" b="1" i="1" smtClean="0">
                                      <a:latin typeface="Cambria Math" charset="0"/>
                                    </a:rPr>
                                  </m:ctrlPr>
                                </m:sSubPr>
                                <m:e>
                                  <m:r>
                                    <a:rPr lang="en-US" b="1" i="1" smtClean="0">
                                      <a:latin typeface="Cambria Math" panose="02040503050406030204" pitchFamily="18" charset="0"/>
                                    </a:rPr>
                                    <m:t>𝒅</m:t>
                                  </m:r>
                                </m:e>
                                <m:sub>
                                  <m:r>
                                    <a:rPr lang="en-US" b="1" i="1" smtClean="0">
                                      <a:latin typeface="Cambria Math" panose="02040503050406030204" pitchFamily="18" charset="0"/>
                                    </a:rPr>
                                    <m:t>𝒊𝒌</m:t>
                                  </m:r>
                                </m:sub>
                              </m:sSub>
                              <m:r>
                                <m:rPr>
                                  <m:lit/>
                                </m:rPr>
                                <a:rPr lang="en-US" b="0" i="1" smtClean="0">
                                  <a:latin typeface="Cambria Math" panose="02040503050406030204" pitchFamily="18" charset="0"/>
                                </a:rPr>
                                <m:t>||</m:t>
                              </m:r>
                            </m:den>
                          </m:f>
                        </m:e>
                      </m:nary>
                    </m:oMath>
                  </m:oMathPara>
                </a14:m>
                <a:endParaRPr lang="en-US" dirty="0"/>
              </a:p>
              <a:p>
                <a:pPr lvl="1"/>
                <a14:m>
                  <m:oMath xmlns:m="http://schemas.openxmlformats.org/officeDocument/2006/math">
                    <m:d>
                      <m:dPr>
                        <m:ctrlPr>
                          <a:rPr lang="en-US" i="1">
                            <a:latin typeface="Cambria Math" charset="0"/>
                          </a:rPr>
                        </m:ctrlPr>
                      </m:dPr>
                      <m:e>
                        <m:r>
                          <a:rPr lang="en-US" i="1">
                            <a:latin typeface="Cambria Math" panose="02040503050406030204" pitchFamily="18" charset="0"/>
                          </a:rPr>
                          <m:t>1−</m:t>
                        </m:r>
                        <m:nary>
                          <m:naryPr>
                            <m:chr m:val="∑"/>
                            <m:supHide m:val="on"/>
                            <m:ctrlPr>
                              <a:rPr lang="en-US" i="1">
                                <a:latin typeface="Cambria Math" charset="0"/>
                              </a:rPr>
                            </m:ctrlPr>
                          </m:naryPr>
                          <m:sub>
                            <m:sSub>
                              <m:sSubPr>
                                <m:ctrlPr>
                                  <a:rPr lang="en-US" i="1">
                                    <a:latin typeface="Cambria Math" charset="0"/>
                                  </a:rPr>
                                </m:ctrlPr>
                              </m:sSubPr>
                              <m:e>
                                <m:r>
                                  <a:rPr lang="en-US" i="1">
                                    <a:latin typeface="Cambria Math" panose="02040503050406030204" pitchFamily="18" charset="0"/>
                                  </a:rPr>
                                  <m:t>𝒯</m:t>
                                </m:r>
                              </m:e>
                              <m:sub>
                                <m:r>
                                  <a:rPr lang="en-US" i="1">
                                    <a:latin typeface="Cambria Math" panose="02040503050406030204" pitchFamily="18" charset="0"/>
                                  </a:rPr>
                                  <m:t>𝑗</m:t>
                                </m:r>
                              </m:sub>
                            </m:sSub>
                            <m:r>
                              <a:rPr lang="en-US" i="1">
                                <a:latin typeface="Cambria Math" panose="02040503050406030204" pitchFamily="18" charset="0"/>
                              </a:rPr>
                              <m:t>∈</m:t>
                            </m:r>
                            <m:r>
                              <a:rPr lang="en-US" i="1">
                                <a:latin typeface="Cambria Math" panose="02040503050406030204" pitchFamily="18" charset="0"/>
                              </a:rPr>
                              <m:t>𝑜𝑙𝑑</m:t>
                            </m:r>
                            <m:r>
                              <a:rPr lang="en-US" i="1">
                                <a:latin typeface="Cambria Math" panose="02040503050406030204" pitchFamily="18" charset="0"/>
                              </a:rPr>
                              <m:t> </m:t>
                            </m:r>
                            <m:r>
                              <a:rPr lang="en-US" i="1">
                                <a:latin typeface="Cambria Math" panose="02040503050406030204" pitchFamily="18" charset="0"/>
                              </a:rPr>
                              <m:t>𝑡𝑦𝑝𝑒𝑠</m:t>
                            </m:r>
                          </m:sub>
                          <m:sup/>
                          <m:e>
                            <m:sSub>
                              <m:sSubPr>
                                <m:ctrlPr>
                                  <a:rPr lang="en-US" i="1">
                                    <a:latin typeface="Cambria Math" charset="0"/>
                                  </a:rPr>
                                </m:ctrlPr>
                              </m:sSubPr>
                              <m:e>
                                <m:r>
                                  <a:rPr lang="en-US" i="1">
                                    <a:latin typeface="Cambria Math" panose="02040503050406030204" pitchFamily="18" charset="0"/>
                                  </a:rPr>
                                  <m:t>𝑝</m:t>
                                </m:r>
                              </m:e>
                              <m:sub>
                                <m:r>
                                  <a:rPr lang="en-US" i="1">
                                    <a:latin typeface="Cambria Math" panose="02040503050406030204" pitchFamily="18" charset="0"/>
                                  </a:rPr>
                                  <m:t>𝑖𝑗𝑘</m:t>
                                </m:r>
                              </m:sub>
                            </m:sSub>
                          </m:e>
                        </m:nary>
                      </m:e>
                    </m:d>
                  </m:oMath>
                </a14:m>
                <a:r>
                  <a:rPr lang="en-US" b="1" dirty="0"/>
                  <a:t> </a:t>
                </a:r>
                <a:r>
                  <a:rPr lang="en-US" dirty="0"/>
                  <a:t>indicates how much a new type’s instances is different from the old types</a:t>
                </a:r>
              </a:p>
              <a:p>
                <a:pPr lvl="1"/>
                <a14:m>
                  <m:oMath xmlns:m="http://schemas.openxmlformats.org/officeDocument/2006/math">
                    <m:sSub>
                      <m:sSubPr>
                        <m:ctrlPr>
                          <a:rPr lang="en-US" b="1" i="1">
                            <a:latin typeface="Cambria Math" charset="0"/>
                          </a:rPr>
                        </m:ctrlPr>
                      </m:sSubPr>
                      <m:e>
                        <m:r>
                          <a:rPr lang="en-US" b="1" i="1">
                            <a:latin typeface="Cambria Math" panose="02040503050406030204" pitchFamily="18" charset="0"/>
                          </a:rPr>
                          <m:t>𝒅</m:t>
                        </m:r>
                      </m:e>
                      <m:sub>
                        <m:r>
                          <a:rPr lang="en-US" b="1" i="1">
                            <a:latin typeface="Cambria Math" panose="02040503050406030204" pitchFamily="18" charset="0"/>
                          </a:rPr>
                          <m:t>𝒊𝒌</m:t>
                        </m:r>
                      </m:sub>
                    </m:sSub>
                  </m:oMath>
                </a14:m>
                <a:r>
                  <a:rPr lang="en-US" dirty="0"/>
                  <a:t> is the encoded representations of the example </a:t>
                </a:r>
                <a14:m>
                  <m:oMath xmlns:m="http://schemas.openxmlformats.org/officeDocument/2006/math">
                    <m:sSub>
                      <m:sSubPr>
                        <m:ctrlPr>
                          <a:rPr lang="en-US" i="1">
                            <a:latin typeface="Cambria Math" charset="0"/>
                          </a:rPr>
                        </m:ctrlPr>
                      </m:sSubPr>
                      <m:e>
                        <m:r>
                          <a:rPr lang="en-US" b="0" i="1">
                            <a:latin typeface="Cambria Math" panose="02040503050406030204" pitchFamily="18" charset="0"/>
                          </a:rPr>
                          <m:t>𝑑</m:t>
                        </m:r>
                      </m:e>
                      <m:sub>
                        <m:r>
                          <a:rPr lang="en-US" b="0" i="1">
                            <a:latin typeface="Cambria Math" panose="02040503050406030204" pitchFamily="18" charset="0"/>
                          </a:rPr>
                          <m:t>𝑖𝑘</m:t>
                        </m:r>
                      </m:sub>
                    </m:sSub>
                  </m:oMath>
                </a14:m>
                <a:endParaRPr lang="en-US" i="1" dirty="0">
                  <a:latin typeface="Cambria Math" panose="02040503050406030204" pitchFamily="18" charset="0"/>
                </a:endParaRPr>
              </a:p>
              <a:p>
                <a:r>
                  <a:rPr lang="en-US" b="0" dirty="0"/>
                  <a:t>Final initialization </a:t>
                </a:r>
                <a14:m>
                  <m:oMath xmlns:m="http://schemas.openxmlformats.org/officeDocument/2006/math">
                    <m:sSub>
                      <m:sSubPr>
                        <m:ctrlPr>
                          <a:rPr lang="en-US" b="0" i="1" smtClean="0">
                            <a:latin typeface="Cambria Math" charset="0"/>
                          </a:rPr>
                        </m:ctrlPr>
                      </m:sSubPr>
                      <m:e>
                        <m:r>
                          <a:rPr lang="en-US" b="0" i="1" smtClean="0">
                            <a:latin typeface="Cambria Math" panose="02040503050406030204" pitchFamily="18" charset="0"/>
                          </a:rPr>
                          <m:t>𝜏</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𝛿</m:t>
                    </m:r>
                    <m:d>
                      <m:dPr>
                        <m:ctrlPr>
                          <a:rPr lang="en-US" b="0" i="1" smtClean="0">
                            <a:latin typeface="Cambria Math" charset="0"/>
                          </a:rPr>
                        </m:ctrlPr>
                      </m:dPr>
                      <m:e>
                        <m:r>
                          <a:rPr lang="en-US" b="0" i="1" smtClean="0">
                            <a:latin typeface="Cambria Math" panose="02040503050406030204" pitchFamily="18" charset="0"/>
                          </a:rPr>
                          <m:t>𝑛</m:t>
                        </m:r>
                      </m:e>
                    </m:d>
                    <m:d>
                      <m:dPr>
                        <m:ctrlPr>
                          <a:rPr lang="en-US" b="0" i="1" smtClean="0">
                            <a:latin typeface="Cambria Math" charset="0"/>
                          </a:rPr>
                        </m:ctrlPr>
                      </m:dPr>
                      <m:e>
                        <m:r>
                          <a:rPr lang="en-US" b="0" i="1" smtClean="0">
                            <a:latin typeface="Cambria Math" panose="02040503050406030204" pitchFamily="18" charset="0"/>
                          </a:rPr>
                          <m:t>𝜔</m:t>
                        </m:r>
                        <m:r>
                          <a:rPr lang="en-US" b="0" i="1" smtClean="0">
                            <a:latin typeface="Cambria Math" panose="02040503050406030204" pitchFamily="18" charset="0"/>
                          </a:rPr>
                          <m:t>+</m:t>
                        </m:r>
                        <m:r>
                          <a:rPr lang="en-US" b="0" i="1" smtClean="0">
                            <a:latin typeface="Cambria Math" panose="02040503050406030204" pitchFamily="18" charset="0"/>
                          </a:rPr>
                          <m:t>𝜈</m:t>
                        </m:r>
                      </m:e>
                    </m:d>
                    <m:r>
                      <a:rPr lang="en-US" b="0" i="0" smtClean="0">
                        <a:latin typeface="Cambria Math" panose="02040503050406030204" pitchFamily="18" charset="0"/>
                      </a:rPr>
                      <m:t>+</m:t>
                    </m:r>
                    <m:d>
                      <m:dPr>
                        <m:ctrlPr>
                          <a:rPr lang="en-US" b="0" i="1" smtClean="0">
                            <a:latin typeface="Cambria Math" charset="0"/>
                          </a:rPr>
                        </m:ctrlPr>
                      </m:dPr>
                      <m:e>
                        <m:r>
                          <a:rPr lang="en-US" b="0" i="0" smtClean="0">
                            <a:latin typeface="Cambria Math" panose="02040503050406030204" pitchFamily="18" charset="0"/>
                          </a:rPr>
                          <m:t>1−</m:t>
                        </m:r>
                        <m:r>
                          <a:rPr lang="en-US" b="0" i="1" smtClean="0">
                            <a:latin typeface="Cambria Math" panose="02040503050406030204" pitchFamily="18" charset="0"/>
                          </a:rPr>
                          <m:t>𝛿</m:t>
                        </m:r>
                        <m:d>
                          <m:dPr>
                            <m:ctrlPr>
                              <a:rPr lang="en-US" b="0" i="1" smtClean="0">
                                <a:latin typeface="Cambria Math" charset="0"/>
                              </a:rPr>
                            </m:ctrlPr>
                          </m:dPr>
                          <m:e>
                            <m:r>
                              <a:rPr lang="en-US" b="0" i="1" smtClean="0">
                                <a:latin typeface="Cambria Math" panose="02040503050406030204" pitchFamily="18" charset="0"/>
                              </a:rPr>
                              <m:t>𝑛</m:t>
                            </m:r>
                          </m:e>
                        </m:d>
                      </m:e>
                    </m:d>
                    <m:r>
                      <a:rPr lang="en-US" b="0" i="1" smtClean="0">
                        <a:latin typeface="Cambria Math" panose="02040503050406030204" pitchFamily="18" charset="0"/>
                      </a:rPr>
                      <m:t>𝑟</m:t>
                    </m:r>
                  </m:oMath>
                </a14:m>
                <a:endParaRPr lang="en-US" dirty="0"/>
              </a:p>
              <a:p>
                <a:pPr lvl="1"/>
                <a:r>
                  <a:rPr lang="en-US" dirty="0"/>
                  <a:t>n is the number of training examples for the new type</a:t>
                </a:r>
              </a:p>
              <a:p>
                <a:pPr lvl="1"/>
                <a14:m>
                  <m:oMath xmlns:m="http://schemas.openxmlformats.org/officeDocument/2006/math">
                    <m:r>
                      <a:rPr lang="en-US" i="1">
                        <a:latin typeface="Cambria Math" panose="02040503050406030204" pitchFamily="18" charset="0"/>
                      </a:rPr>
                      <m:t>𝛿</m:t>
                    </m:r>
                    <m:d>
                      <m:dPr>
                        <m:ctrlPr>
                          <a:rPr lang="en-US" i="1">
                            <a:latin typeface="Cambria Math" charset="0"/>
                          </a:rPr>
                        </m:ctrlPr>
                      </m:dPr>
                      <m:e>
                        <m:r>
                          <a:rPr lang="en-US" i="1">
                            <a:latin typeface="Cambria Math" panose="02040503050406030204" pitchFamily="18" charset="0"/>
                          </a:rPr>
                          <m:t>𝑛</m:t>
                        </m:r>
                      </m:e>
                    </m:d>
                    <m:r>
                      <a:rPr lang="en-US" b="0" i="1" smtClean="0">
                        <a:latin typeface="Cambria Math" panose="02040503050406030204" pitchFamily="18" charset="0"/>
                      </a:rPr>
                      <m:t>=</m:t>
                    </m:r>
                    <m:r>
                      <a:rPr lang="en-US" b="0" i="1" smtClean="0">
                        <a:latin typeface="Cambria Math" panose="02040503050406030204" pitchFamily="18" charset="0"/>
                      </a:rPr>
                      <m:t>𝛼</m:t>
                    </m:r>
                    <m:func>
                      <m:funcPr>
                        <m:ctrlPr>
                          <a:rPr lang="en-US" b="0" i="1" smtClean="0">
                            <a:latin typeface="Cambria Math" charset="0"/>
                          </a:rPr>
                        </m:ctrlPr>
                      </m:funcPr>
                      <m:fName>
                        <m:r>
                          <m:rPr>
                            <m:sty m:val="p"/>
                          </m:rPr>
                          <a:rPr lang="en-US" b="0" i="0" smtClean="0">
                            <a:latin typeface="Cambria Math" panose="02040503050406030204" pitchFamily="18" charset="0"/>
                          </a:rPr>
                          <m:t>exp</m:t>
                        </m:r>
                      </m:fName>
                      <m:e>
                        <m:r>
                          <a:rPr lang="en-US" b="0" i="1" smtClean="0">
                            <a:latin typeface="Cambria Math" panose="02040503050406030204" pitchFamily="18" charset="0"/>
                          </a:rPr>
                          <m:t>(−</m:t>
                        </m:r>
                        <m:r>
                          <a:rPr lang="en-US" b="0" i="1" smtClean="0">
                            <a:latin typeface="Cambria Math" panose="02040503050406030204" pitchFamily="18" charset="0"/>
                          </a:rPr>
                          <m:t>𝛽</m:t>
                        </m:r>
                        <m:r>
                          <a:rPr lang="en-US" b="0" i="1" smtClean="0">
                            <a:latin typeface="Cambria Math" panose="02040503050406030204" pitchFamily="18" charset="0"/>
                          </a:rPr>
                          <m:t>𝑛</m:t>
                        </m:r>
                        <m:r>
                          <a:rPr lang="en-US" b="0" i="1" smtClean="0">
                            <a:latin typeface="Cambria Math" panose="02040503050406030204" pitchFamily="18" charset="0"/>
                          </a:rPr>
                          <m:t>)</m:t>
                        </m:r>
                      </m:e>
                    </m:func>
                  </m:oMath>
                </a14:m>
                <a:r>
                  <a:rPr lang="en-US" dirty="0"/>
                  <a:t> shifts between the rare type cases (n is small -&gt; </a:t>
                </a:r>
                <a14:m>
                  <m:oMath xmlns:m="http://schemas.openxmlformats.org/officeDocument/2006/math">
                    <m:r>
                      <a:rPr lang="en-US" i="1">
                        <a:latin typeface="Cambria Math" panose="02040503050406030204" pitchFamily="18" charset="0"/>
                      </a:rPr>
                      <m:t>𝛿</m:t>
                    </m:r>
                    <m:d>
                      <m:dPr>
                        <m:ctrlPr>
                          <a:rPr lang="en-US" i="1">
                            <a:latin typeface="Cambria Math" charset="0"/>
                          </a:rPr>
                        </m:ctrlPr>
                      </m:dPr>
                      <m:e>
                        <m:r>
                          <a:rPr lang="en-US" i="1">
                            <a:latin typeface="Cambria Math" panose="02040503050406030204" pitchFamily="18" charset="0"/>
                          </a:rPr>
                          <m:t>𝑛</m:t>
                        </m:r>
                      </m:e>
                    </m:d>
                  </m:oMath>
                </a14:m>
                <a:r>
                  <a:rPr lang="en-US" dirty="0"/>
                  <a:t> is large) and the common type cases (n is large -&gt; </a:t>
                </a:r>
                <a14:m>
                  <m:oMath xmlns:m="http://schemas.openxmlformats.org/officeDocument/2006/math">
                    <m:r>
                      <a:rPr lang="en-US" i="1">
                        <a:latin typeface="Cambria Math" panose="02040503050406030204" pitchFamily="18" charset="0"/>
                      </a:rPr>
                      <m:t>𝛿</m:t>
                    </m:r>
                    <m:d>
                      <m:dPr>
                        <m:ctrlPr>
                          <a:rPr lang="en-US" i="1">
                            <a:latin typeface="Cambria Math" charset="0"/>
                          </a:rPr>
                        </m:ctrlPr>
                      </m:dPr>
                      <m:e>
                        <m:r>
                          <a:rPr lang="en-US" i="1">
                            <a:latin typeface="Cambria Math" panose="02040503050406030204" pitchFamily="18" charset="0"/>
                          </a:rPr>
                          <m:t>𝑛</m:t>
                        </m:r>
                      </m:e>
                    </m:d>
                  </m:oMath>
                </a14:m>
                <a:r>
                  <a:rPr lang="en-US" dirty="0"/>
                  <a:t> is small) </a:t>
                </a:r>
              </a:p>
            </p:txBody>
          </p:sp>
        </mc:Choice>
        <mc:Fallback xmlns="">
          <p:sp>
            <p:nvSpPr>
              <p:cNvPr id="3" name="Content Placeholder 2">
                <a:extLst>
                  <a:ext uri="{FF2B5EF4-FFF2-40B4-BE49-F238E27FC236}">
                    <a16:creationId xmlns:a16="http://schemas.microsoft.com/office/drawing/2014/main" id="{D115EEE5-A207-434D-8478-1C850A030220}"/>
                  </a:ext>
                </a:extLst>
              </p:cNvPr>
              <p:cNvSpPr>
                <a:spLocks noGrp="1" noRot="1" noChangeAspect="1" noMove="1" noResize="1" noEditPoints="1" noAdjustHandles="1" noChangeArrowheads="1" noChangeShapeType="1" noTextEdit="1"/>
              </p:cNvSpPr>
              <p:nvPr>
                <p:ph idx="1"/>
              </p:nvPr>
            </p:nvSpPr>
            <p:spPr>
              <a:blipFill>
                <a:blip r:embed="rId2"/>
                <a:stretch>
                  <a:fillRect l="-362" t="-1279" r="-483" b="-51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xmlns="" id="{D77D49E4-1FE4-614B-95C0-6A01243999A5}"/>
              </a:ext>
            </a:extLst>
          </p:cNvPr>
          <p:cNvSpPr>
            <a:spLocks noGrp="1"/>
          </p:cNvSpPr>
          <p:nvPr>
            <p:ph type="sldNum" sz="quarter" idx="12"/>
          </p:nvPr>
        </p:nvSpPr>
        <p:spPr/>
        <p:txBody>
          <a:bodyPr/>
          <a:lstStyle/>
          <a:p>
            <a:fld id="{89057327-5C45-3844-9BAD-8A2E33F71C3A}" type="slidenum">
              <a:rPr lang="en-US" smtClean="0"/>
              <a:t>32</a:t>
            </a:fld>
            <a:endParaRPr lang="en-US"/>
          </a:p>
        </p:txBody>
      </p:sp>
    </p:spTree>
    <p:extLst>
      <p:ext uri="{BB962C8B-B14F-4D97-AF65-F5344CB8AC3E}">
        <p14:creationId xmlns:p14="http://schemas.microsoft.com/office/powerpoint/2010/main" val="39989105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2035E7-76F9-E44A-B25E-AA960B4D181B}"/>
              </a:ext>
            </a:extLst>
          </p:cNvPr>
          <p:cNvSpPr>
            <a:spLocks noGrp="1"/>
          </p:cNvSpPr>
          <p:nvPr>
            <p:ph type="title"/>
          </p:nvPr>
        </p:nvSpPr>
        <p:spPr/>
        <p:txBody>
          <a:bodyPr/>
          <a:lstStyle/>
          <a:p>
            <a:r>
              <a:rPr lang="en-US" dirty="0"/>
              <a:t>Experimental Settings to Simulate the Lifelong Learning</a:t>
            </a:r>
          </a:p>
        </p:txBody>
      </p:sp>
      <p:sp>
        <p:nvSpPr>
          <p:cNvPr id="3" name="Content Placeholder 2">
            <a:extLst>
              <a:ext uri="{FF2B5EF4-FFF2-40B4-BE49-F238E27FC236}">
                <a16:creationId xmlns:a16="http://schemas.microsoft.com/office/drawing/2014/main" xmlns="" id="{3F495EC3-C8D0-4E48-9151-B8EC565C4753}"/>
              </a:ext>
            </a:extLst>
          </p:cNvPr>
          <p:cNvSpPr>
            <a:spLocks noGrp="1"/>
          </p:cNvSpPr>
          <p:nvPr>
            <p:ph idx="1"/>
          </p:nvPr>
        </p:nvSpPr>
        <p:spPr/>
        <p:txBody>
          <a:bodyPr/>
          <a:lstStyle/>
          <a:p>
            <a:r>
              <a:rPr lang="en-US" dirty="0"/>
              <a:t>Datasets:</a:t>
            </a:r>
          </a:p>
          <a:p>
            <a:pPr lvl="1"/>
            <a:r>
              <a:rPr lang="en-US" dirty="0"/>
              <a:t>MAVEN</a:t>
            </a:r>
            <a:r>
              <a:rPr lang="en-US" baseline="30000" dirty="0"/>
              <a:t>[1]</a:t>
            </a:r>
          </a:p>
          <a:p>
            <a:pPr lvl="1"/>
            <a:r>
              <a:rPr lang="en-US" dirty="0"/>
              <a:t>ACE 2005</a:t>
            </a:r>
            <a:r>
              <a:rPr lang="en-US" baseline="30000" dirty="0"/>
              <a:t>[2]</a:t>
            </a:r>
          </a:p>
          <a:p>
            <a:r>
              <a:rPr lang="en-US" dirty="0"/>
              <a:t>Simulation:</a:t>
            </a:r>
          </a:p>
          <a:p>
            <a:pPr lvl="1"/>
            <a:r>
              <a:rPr lang="en-US" dirty="0"/>
              <a:t>Randomly split all event types into 5 groups</a:t>
            </a:r>
          </a:p>
          <a:p>
            <a:pPr lvl="1"/>
            <a:r>
              <a:rPr lang="en-US" dirty="0"/>
              <a:t>The model continuously learn events in these groups</a:t>
            </a:r>
          </a:p>
          <a:p>
            <a:pPr lvl="1"/>
            <a:r>
              <a:rPr lang="en-US" dirty="0"/>
              <a:t>At each training stage, only present the model with labeled data for one group of events</a:t>
            </a:r>
          </a:p>
          <a:p>
            <a:pPr lvl="1"/>
            <a:endParaRPr lang="en-US" dirty="0"/>
          </a:p>
        </p:txBody>
      </p:sp>
      <p:sp>
        <p:nvSpPr>
          <p:cNvPr id="4" name="Slide Number Placeholder 3">
            <a:extLst>
              <a:ext uri="{FF2B5EF4-FFF2-40B4-BE49-F238E27FC236}">
                <a16:creationId xmlns:a16="http://schemas.microsoft.com/office/drawing/2014/main" xmlns="" id="{43A2D527-C3FB-6442-A0AC-3066B0FF6EDB}"/>
              </a:ext>
            </a:extLst>
          </p:cNvPr>
          <p:cNvSpPr>
            <a:spLocks noGrp="1"/>
          </p:cNvSpPr>
          <p:nvPr>
            <p:ph type="sldNum" sz="quarter" idx="12"/>
          </p:nvPr>
        </p:nvSpPr>
        <p:spPr/>
        <p:txBody>
          <a:bodyPr/>
          <a:lstStyle/>
          <a:p>
            <a:fld id="{89057327-5C45-3844-9BAD-8A2E33F71C3A}" type="slidenum">
              <a:rPr lang="en-US" smtClean="0"/>
              <a:t>33</a:t>
            </a:fld>
            <a:endParaRPr lang="en-US"/>
          </a:p>
        </p:txBody>
      </p:sp>
      <p:sp>
        <p:nvSpPr>
          <p:cNvPr id="6" name="TextBox 5">
            <a:extLst>
              <a:ext uri="{FF2B5EF4-FFF2-40B4-BE49-F238E27FC236}">
                <a16:creationId xmlns:a16="http://schemas.microsoft.com/office/drawing/2014/main" xmlns="" id="{3E02C599-4B41-E549-B24D-39491225FC67}"/>
              </a:ext>
            </a:extLst>
          </p:cNvPr>
          <p:cNvSpPr txBox="1"/>
          <p:nvPr/>
        </p:nvSpPr>
        <p:spPr>
          <a:xfrm>
            <a:off x="838200" y="5769471"/>
            <a:ext cx="10515600" cy="769441"/>
          </a:xfrm>
          <a:prstGeom prst="rect">
            <a:avLst/>
          </a:prstGeom>
          <a:noFill/>
        </p:spPr>
        <p:txBody>
          <a:bodyPr wrap="square" rtlCol="0">
            <a:spAutoFit/>
          </a:bodyPr>
          <a:lstStyle/>
          <a:p>
            <a:r>
              <a:rPr lang="en-US" sz="1100" dirty="0"/>
              <a:t>[1] </a:t>
            </a:r>
            <a:r>
              <a:rPr lang="en-US" sz="1100" dirty="0" err="1"/>
              <a:t>Xiaozhi</a:t>
            </a:r>
            <a:r>
              <a:rPr lang="en-US" sz="1100" dirty="0"/>
              <a:t> Wang, </a:t>
            </a:r>
            <a:r>
              <a:rPr lang="en-US" sz="1100" dirty="0" err="1"/>
              <a:t>Ziqi</a:t>
            </a:r>
            <a:r>
              <a:rPr lang="en-US" sz="1100" dirty="0"/>
              <a:t> Wang, Xu Han, </a:t>
            </a:r>
            <a:r>
              <a:rPr lang="en-US" sz="1100" dirty="0" err="1"/>
              <a:t>Wangyi</a:t>
            </a:r>
            <a:r>
              <a:rPr lang="en-US" sz="1100" dirty="0"/>
              <a:t> Jiang, Rong Han, </a:t>
            </a:r>
            <a:r>
              <a:rPr lang="en-US" sz="1100" dirty="0" err="1"/>
              <a:t>Zhiyuan</a:t>
            </a:r>
            <a:r>
              <a:rPr lang="en-US" sz="1100" dirty="0"/>
              <a:t> Liu, </a:t>
            </a:r>
            <a:r>
              <a:rPr lang="en-US" sz="1100" dirty="0" err="1"/>
              <a:t>Juanzi</a:t>
            </a:r>
            <a:r>
              <a:rPr lang="en-US" sz="1100" dirty="0"/>
              <a:t> Li, Peng Li, </a:t>
            </a:r>
            <a:r>
              <a:rPr lang="en-US" sz="1100" dirty="0" err="1"/>
              <a:t>Yankai</a:t>
            </a:r>
            <a:r>
              <a:rPr lang="en-US" sz="1100" dirty="0"/>
              <a:t> Lin, and </a:t>
            </a:r>
            <a:r>
              <a:rPr lang="en-US" sz="1100" dirty="0" err="1"/>
              <a:t>Jie</a:t>
            </a:r>
            <a:r>
              <a:rPr lang="en-US" sz="1100" dirty="0"/>
              <a:t> Zhou. 2020. MAVEN: A massive general domain event detection dataset. </a:t>
            </a:r>
            <a:r>
              <a:rPr lang="en-US" sz="1100" i="1" dirty="0" err="1"/>
              <a:t>CoRR</a:t>
            </a:r>
            <a:r>
              <a:rPr lang="en-US" sz="1100" dirty="0"/>
              <a:t>, abs/2004.13590. </a:t>
            </a:r>
          </a:p>
          <a:p>
            <a:r>
              <a:rPr lang="en-US" sz="1100" dirty="0"/>
              <a:t>[2] Christopher Walker, Stephanie Strassel, Julie </a:t>
            </a:r>
            <a:r>
              <a:rPr lang="en-US" sz="1100" dirty="0" err="1"/>
              <a:t>Medero</a:t>
            </a:r>
            <a:r>
              <a:rPr lang="en-US" sz="1100" dirty="0"/>
              <a:t>, and Kazuaki Maeda. 2006. ACE 2005 multilingual training corpus LDC2006T06. Web Download. Philadelphia: Linguistic Data Consortium. </a:t>
            </a:r>
          </a:p>
        </p:txBody>
      </p:sp>
    </p:spTree>
    <p:extLst>
      <p:ext uri="{BB962C8B-B14F-4D97-AF65-F5344CB8AC3E}">
        <p14:creationId xmlns:p14="http://schemas.microsoft.com/office/powerpoint/2010/main" val="26928950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510580-16AE-C245-BAA5-D1D3D96AE11E}"/>
              </a:ext>
            </a:extLst>
          </p:cNvPr>
          <p:cNvSpPr>
            <a:spLocks noGrp="1"/>
          </p:cNvSpPr>
          <p:nvPr>
            <p:ph type="title"/>
          </p:nvPr>
        </p:nvSpPr>
        <p:spPr/>
        <p:txBody>
          <a:bodyPr/>
          <a:lstStyle/>
          <a:p>
            <a:r>
              <a:rPr lang="en-US" dirty="0"/>
              <a:t>Experimental Setting: Data Construction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xmlns="" id="{8A28A216-FC3F-9747-B863-5B099C2405F1}"/>
                  </a:ext>
                </a:extLst>
              </p:cNvPr>
              <p:cNvSpPr>
                <a:spLocks noGrp="1"/>
              </p:cNvSpPr>
              <p:nvPr>
                <p:ph idx="1"/>
              </p:nvPr>
            </p:nvSpPr>
            <p:spPr/>
            <p:txBody>
              <a:bodyPr/>
              <a:lstStyle/>
              <a:p>
                <a:r>
                  <a:rPr lang="en-US" dirty="0"/>
                  <a:t>At stage t, the model </a:t>
                </a:r>
              </a:p>
              <a:p>
                <a:pPr lvl="1"/>
                <a:r>
                  <a:rPr lang="en-US" dirty="0" smtClean="0"/>
                  <a:t>has </a:t>
                </a:r>
                <a:r>
                  <a:rPr lang="en-US" dirty="0"/>
                  <a:t>already learned </a:t>
                </a:r>
                <a14:m>
                  <m:oMath xmlns:m="http://schemas.openxmlformats.org/officeDocument/2006/math">
                    <m:sSub>
                      <m:sSubPr>
                        <m:ctrlPr>
                          <a:rPr lang="en-US" b="0" i="1" smtClean="0">
                            <a:latin typeface="Cambria Math" charset="0"/>
                          </a:rPr>
                        </m:ctrlPr>
                      </m:sSubPr>
                      <m:e>
                        <m:r>
                          <a:rPr lang="en-US" b="0" i="1" smtClean="0">
                            <a:latin typeface="Cambria Math" panose="02040503050406030204" pitchFamily="18" charset="0"/>
                          </a:rPr>
                          <m:t>𝒯</m:t>
                        </m:r>
                      </m:e>
                      <m:sub>
                        <m:r>
                          <a:rPr lang="en-US" b="0" i="1" smtClean="0">
                            <a:latin typeface="Cambria Math" panose="02040503050406030204" pitchFamily="18" charset="0"/>
                          </a:rPr>
                          <m:t>1:</m:t>
                        </m:r>
                        <m:r>
                          <a:rPr lang="en-US" b="0" i="1" smtClean="0">
                            <a:latin typeface="Cambria Math" panose="02040503050406030204" pitchFamily="18" charset="0"/>
                          </a:rPr>
                          <m:t>𝜔</m:t>
                        </m:r>
                      </m:sub>
                    </m:sSub>
                  </m:oMath>
                </a14:m>
                <a:endParaRPr lang="en-US" dirty="0"/>
              </a:p>
              <a:p>
                <a:pPr lvl="1"/>
                <a:r>
                  <a:rPr lang="en-US" dirty="0" smtClean="0"/>
                  <a:t>is </a:t>
                </a:r>
                <a:r>
                  <a:rPr lang="en-US" dirty="0"/>
                  <a:t>learning </a:t>
                </a:r>
                <a14:m>
                  <m:oMath xmlns:m="http://schemas.openxmlformats.org/officeDocument/2006/math">
                    <m:sSub>
                      <m:sSubPr>
                        <m:ctrlPr>
                          <a:rPr lang="en-US" i="1">
                            <a:latin typeface="Cambria Math" charset="0"/>
                          </a:rPr>
                        </m:ctrlPr>
                      </m:sSubPr>
                      <m:e>
                        <m:r>
                          <a:rPr lang="en-US" i="1">
                            <a:latin typeface="Cambria Math" panose="02040503050406030204" pitchFamily="18" charset="0"/>
                          </a:rPr>
                          <m:t>𝒯</m:t>
                        </m:r>
                      </m:e>
                      <m:sub>
                        <m:r>
                          <a:rPr lang="en-US" b="0" i="1" smtClean="0">
                            <a:latin typeface="Cambria Math" panose="02040503050406030204" pitchFamily="18" charset="0"/>
                          </a:rPr>
                          <m:t>𝜔</m:t>
                        </m:r>
                        <m:r>
                          <a:rPr lang="en-US" b="0" i="1" smtClean="0">
                            <a:latin typeface="Cambria Math" panose="02040503050406030204" pitchFamily="18" charset="0"/>
                          </a:rPr>
                          <m:t>+1:</m:t>
                        </m:r>
                        <m:r>
                          <a:rPr lang="en-US" i="1">
                            <a:latin typeface="Cambria Math" panose="02040503050406030204" pitchFamily="18" charset="0"/>
                          </a:rPr>
                          <m:t>𝜔</m:t>
                        </m:r>
                        <m:r>
                          <a:rPr lang="en-US" b="0" i="1" smtClean="0">
                            <a:latin typeface="Cambria Math" panose="02040503050406030204" pitchFamily="18" charset="0"/>
                          </a:rPr>
                          <m:t>+</m:t>
                        </m:r>
                        <m:r>
                          <a:rPr lang="en-US" b="0" i="1" smtClean="0">
                            <a:latin typeface="Cambria Math" panose="02040503050406030204" pitchFamily="18" charset="0"/>
                          </a:rPr>
                          <m:t>𝜈</m:t>
                        </m:r>
                      </m:sub>
                    </m:sSub>
                  </m:oMath>
                </a14:m>
                <a:endParaRPr lang="en-US" dirty="0"/>
              </a:p>
              <a:p>
                <a:pPr lvl="1"/>
                <a:r>
                  <a:rPr lang="en-US" dirty="0" smtClean="0"/>
                  <a:t>has </a:t>
                </a:r>
                <a:r>
                  <a:rPr lang="en-US" dirty="0"/>
                  <a:t>not seen </a:t>
                </a:r>
                <a14:m>
                  <m:oMath xmlns:m="http://schemas.openxmlformats.org/officeDocument/2006/math">
                    <m:sSub>
                      <m:sSubPr>
                        <m:ctrlPr>
                          <a:rPr lang="en-US" i="1">
                            <a:latin typeface="Cambria Math" charset="0"/>
                          </a:rPr>
                        </m:ctrlPr>
                      </m:sSubPr>
                      <m:e>
                        <m:r>
                          <a:rPr lang="en-US" i="1">
                            <a:latin typeface="Cambria Math" panose="02040503050406030204" pitchFamily="18" charset="0"/>
                          </a:rPr>
                          <m:t>𝒯</m:t>
                        </m:r>
                      </m:e>
                      <m:sub>
                        <m:r>
                          <a:rPr lang="en-US" b="0" i="1" smtClean="0">
                            <a:latin typeface="Cambria Math" panose="02040503050406030204" pitchFamily="18" charset="0"/>
                          </a:rPr>
                          <m:t>𝜔</m:t>
                        </m:r>
                        <m:r>
                          <a:rPr lang="en-US" b="0" i="1" smtClean="0">
                            <a:latin typeface="Cambria Math" panose="02040503050406030204" pitchFamily="18" charset="0"/>
                          </a:rPr>
                          <m:t>+</m:t>
                        </m:r>
                        <m:r>
                          <a:rPr lang="en-US" b="0" i="1" smtClean="0">
                            <a:latin typeface="Cambria Math" panose="02040503050406030204" pitchFamily="18" charset="0"/>
                          </a:rPr>
                          <m:t>𝜈</m:t>
                        </m:r>
                        <m:r>
                          <a:rPr lang="en-US" b="0" i="1" smtClean="0">
                            <a:latin typeface="Cambria Math" panose="02040503050406030204" pitchFamily="18" charset="0"/>
                          </a:rPr>
                          <m:t>+1:</m:t>
                        </m:r>
                        <m:r>
                          <a:rPr lang="en-US" b="0" i="1" smtClean="0">
                            <a:latin typeface="Cambria Math" panose="02040503050406030204" pitchFamily="18" charset="0"/>
                          </a:rPr>
                          <m:t>𝑁</m:t>
                        </m:r>
                      </m:sub>
                    </m:sSub>
                  </m:oMath>
                </a14:m>
                <a:r>
                  <a:rPr lang="en-US" dirty="0"/>
                  <a:t>, N is the total number of </a:t>
                </a:r>
                <a:r>
                  <a:rPr lang="en-US" dirty="0" smtClean="0"/>
                  <a:t>event </a:t>
                </a:r>
                <a:r>
                  <a:rPr lang="en-US" dirty="0"/>
                  <a:t>types</a:t>
                </a:r>
              </a:p>
              <a:p>
                <a:r>
                  <a:rPr lang="en-US" dirty="0"/>
                  <a:t>To simulate the lifelong learning problem, we only provide labels for </a:t>
                </a:r>
                <a14:m>
                  <m:oMath xmlns:m="http://schemas.openxmlformats.org/officeDocument/2006/math">
                    <m:sSub>
                      <m:sSubPr>
                        <m:ctrlPr>
                          <a:rPr lang="en-US" i="1">
                            <a:latin typeface="Cambria Math" charset="0"/>
                          </a:rPr>
                        </m:ctrlPr>
                      </m:sSubPr>
                      <m:e>
                        <m:r>
                          <a:rPr lang="en-US" i="1">
                            <a:latin typeface="Cambria Math" panose="02040503050406030204" pitchFamily="18" charset="0"/>
                          </a:rPr>
                          <m:t>𝒯</m:t>
                        </m:r>
                      </m:e>
                      <m:sub>
                        <m:r>
                          <a:rPr lang="en-US" i="1">
                            <a:latin typeface="Cambria Math" panose="02040503050406030204" pitchFamily="18" charset="0"/>
                          </a:rPr>
                          <m:t>𝜔</m:t>
                        </m:r>
                        <m:r>
                          <a:rPr lang="en-US" i="1">
                            <a:latin typeface="Cambria Math" panose="02040503050406030204" pitchFamily="18" charset="0"/>
                          </a:rPr>
                          <m:t>+1:</m:t>
                        </m:r>
                        <m:r>
                          <a:rPr lang="en-US" i="1">
                            <a:latin typeface="Cambria Math" panose="02040503050406030204" pitchFamily="18" charset="0"/>
                          </a:rPr>
                          <m:t>𝜔</m:t>
                        </m:r>
                        <m:r>
                          <a:rPr lang="en-US" i="1">
                            <a:latin typeface="Cambria Math" panose="02040503050406030204" pitchFamily="18" charset="0"/>
                          </a:rPr>
                          <m:t>+</m:t>
                        </m:r>
                        <m:r>
                          <a:rPr lang="en-US" i="1">
                            <a:latin typeface="Cambria Math" panose="02040503050406030204" pitchFamily="18" charset="0"/>
                          </a:rPr>
                          <m:t>𝜈</m:t>
                        </m:r>
                      </m:sub>
                    </m:sSub>
                  </m:oMath>
                </a14:m>
                <a:r>
                  <a:rPr lang="en-US" dirty="0"/>
                  <a:t> </a:t>
                </a:r>
              </a:p>
              <a:p>
                <a:r>
                  <a:rPr lang="en-US" dirty="0"/>
                  <a:t>Consider two ways of removing labels for learned types </a:t>
                </a:r>
                <a14:m>
                  <m:oMath xmlns:m="http://schemas.openxmlformats.org/officeDocument/2006/math">
                    <m:sSub>
                      <m:sSubPr>
                        <m:ctrlPr>
                          <a:rPr lang="en-US" i="1">
                            <a:latin typeface="Cambria Math" charset="0"/>
                          </a:rPr>
                        </m:ctrlPr>
                      </m:sSubPr>
                      <m:e>
                        <m:r>
                          <a:rPr lang="en-US" i="1">
                            <a:latin typeface="Cambria Math" panose="02040503050406030204" pitchFamily="18" charset="0"/>
                          </a:rPr>
                          <m:t>𝒯</m:t>
                        </m:r>
                      </m:e>
                      <m:sub>
                        <m:r>
                          <a:rPr lang="en-US" i="1">
                            <a:latin typeface="Cambria Math" panose="02040503050406030204" pitchFamily="18" charset="0"/>
                          </a:rPr>
                          <m:t>1:</m:t>
                        </m:r>
                        <m:r>
                          <a:rPr lang="en-US" i="1">
                            <a:latin typeface="Cambria Math" panose="02040503050406030204" pitchFamily="18" charset="0"/>
                          </a:rPr>
                          <m:t>𝜔</m:t>
                        </m:r>
                      </m:sub>
                    </m:sSub>
                  </m:oMath>
                </a14:m>
                <a:endParaRPr lang="en-US" dirty="0"/>
              </a:p>
              <a:p>
                <a:pPr lvl="1"/>
                <a:endParaRPr lang="en-US" dirty="0"/>
              </a:p>
            </p:txBody>
          </p:sp>
        </mc:Choice>
        <mc:Fallback xmlns="">
          <p:sp>
            <p:nvSpPr>
              <p:cNvPr id="3" name="Content Placeholder 2">
                <a:extLst>
                  <a:ext uri="{FF2B5EF4-FFF2-40B4-BE49-F238E27FC236}">
                    <a16:creationId xmlns:a16="http://schemas.microsoft.com/office/drawing/2014/main" xmlns="" xmlns:a14="http://schemas.microsoft.com/office/drawing/2010/main" id="{8A28A216-FC3F-9747-B863-5B099C2405F1}"/>
                  </a:ext>
                </a:extLst>
              </p:cNvPr>
              <p:cNvSpPr>
                <a:spLocks noGrp="1" noRot="1" noChangeAspect="1" noMove="1" noResize="1" noEditPoints="1" noAdjustHandles="1" noChangeArrowheads="1" noChangeShapeType="1" noTextEdit="1"/>
              </p:cNvSpPr>
              <p:nvPr>
                <p:ph idx="1"/>
              </p:nvPr>
            </p:nvSpPr>
            <p:spPr>
              <a:blipFill rotWithShape="0">
                <a:blip r:embed="rId2"/>
                <a:stretch>
                  <a:fillRect l="-812" t="-986"/>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xmlns="" id="{A8FCD606-C830-E640-BEC1-194D2B872922}"/>
              </a:ext>
            </a:extLst>
          </p:cNvPr>
          <p:cNvSpPr>
            <a:spLocks noGrp="1"/>
          </p:cNvSpPr>
          <p:nvPr>
            <p:ph type="sldNum" sz="quarter" idx="12"/>
          </p:nvPr>
        </p:nvSpPr>
        <p:spPr/>
        <p:txBody>
          <a:bodyPr/>
          <a:lstStyle/>
          <a:p>
            <a:fld id="{89057327-5C45-3844-9BAD-8A2E33F71C3A}" type="slidenum">
              <a:rPr lang="en-US" smtClean="0"/>
              <a:t>34</a:t>
            </a:fld>
            <a:endParaRPr lang="en-US"/>
          </a:p>
        </p:txBody>
      </p:sp>
      <mc:AlternateContent xmlns:mc="http://schemas.openxmlformats.org/markup-compatibility/2006" xmlns:a14="http://schemas.microsoft.com/office/drawing/2010/main">
        <mc:Choice Requires="a14">
          <p:graphicFrame>
            <p:nvGraphicFramePr>
              <p:cNvPr id="5" name="Table 5">
                <a:extLst>
                  <a:ext uri="{FF2B5EF4-FFF2-40B4-BE49-F238E27FC236}">
                    <a16:creationId xmlns:a16="http://schemas.microsoft.com/office/drawing/2014/main" xmlns="" id="{C4C987FD-4B65-E84F-9E86-16B0840C5711}"/>
                  </a:ext>
                </a:extLst>
              </p:cNvPr>
              <p:cNvGraphicFramePr>
                <a:graphicFrameLocks noGrp="1"/>
              </p:cNvGraphicFramePr>
              <p:nvPr>
                <p:extLst>
                  <p:ext uri="{D42A27DB-BD31-4B8C-83A1-F6EECF244321}">
                    <p14:modId xmlns:p14="http://schemas.microsoft.com/office/powerpoint/2010/main" val="3550223343"/>
                  </p:ext>
                </p:extLst>
              </p:nvPr>
            </p:nvGraphicFramePr>
            <p:xfrm>
              <a:off x="1419859" y="4551680"/>
              <a:ext cx="4567938" cy="2026920"/>
            </p:xfrm>
            <a:graphic>
              <a:graphicData uri="http://schemas.openxmlformats.org/drawingml/2006/table">
                <a:tbl>
                  <a:tblPr firstRow="1" bandRow="1">
                    <a:tableStyleId>{5C22544A-7EE6-4342-B048-85BDC9FD1C3A}</a:tableStyleId>
                  </a:tblPr>
                  <a:tblGrid>
                    <a:gridCol w="1522646">
                      <a:extLst>
                        <a:ext uri="{9D8B030D-6E8A-4147-A177-3AD203B41FA5}">
                          <a16:colId xmlns:a16="http://schemas.microsoft.com/office/drawing/2014/main" xmlns="" val="2812662639"/>
                        </a:ext>
                      </a:extLst>
                    </a:gridCol>
                    <a:gridCol w="1522646">
                      <a:extLst>
                        <a:ext uri="{9D8B030D-6E8A-4147-A177-3AD203B41FA5}">
                          <a16:colId xmlns:a16="http://schemas.microsoft.com/office/drawing/2014/main" xmlns="" val="3810745066"/>
                        </a:ext>
                      </a:extLst>
                    </a:gridCol>
                    <a:gridCol w="1522646">
                      <a:extLst>
                        <a:ext uri="{9D8B030D-6E8A-4147-A177-3AD203B41FA5}">
                          <a16:colId xmlns:a16="http://schemas.microsoft.com/office/drawing/2014/main" xmlns="" val="1770166633"/>
                        </a:ext>
                      </a:extLst>
                    </a:gridCol>
                  </a:tblGrid>
                  <a:tr h="370840">
                    <a:tc>
                      <a:txBody>
                        <a:bodyPr/>
                        <a:lstStyle/>
                        <a:p>
                          <a:r>
                            <a:rPr lang="en-US" dirty="0"/>
                            <a:t>Event Types</a:t>
                          </a:r>
                        </a:p>
                      </a:txBody>
                      <a:tcPr/>
                    </a:tc>
                    <a:tc>
                      <a:txBody>
                        <a:bodyPr/>
                        <a:lstStyle/>
                        <a:p>
                          <a:r>
                            <a:rPr lang="en-US" dirty="0"/>
                            <a:t>Training Examples Provided</a:t>
                          </a:r>
                        </a:p>
                      </a:txBody>
                      <a:tcPr/>
                    </a:tc>
                    <a:tc>
                      <a:txBody>
                        <a:bodyPr/>
                        <a:lstStyle/>
                        <a:p>
                          <a:r>
                            <a:rPr lang="en-US" dirty="0"/>
                            <a:t>Provided Label</a:t>
                          </a:r>
                        </a:p>
                      </a:txBody>
                      <a:tcPr/>
                    </a:tc>
                    <a:extLst>
                      <a:ext uri="{0D108BD9-81ED-4DB2-BD59-A6C34878D82A}">
                        <a16:rowId xmlns:a16="http://schemas.microsoft.com/office/drawing/2014/main" xmlns="" val="1732942880"/>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panose="02040503050406030204" pitchFamily="18" charset="0"/>
                                      </a:rPr>
                                      <m:t>𝒯</m:t>
                                    </m:r>
                                  </m:e>
                                  <m:sub>
                                    <m:r>
                                      <a:rPr lang="en-US" b="0" i="1" smtClean="0">
                                        <a:latin typeface="Cambria Math" panose="02040503050406030204" pitchFamily="18" charset="0"/>
                                      </a:rPr>
                                      <m:t>1:</m:t>
                                    </m:r>
                                    <m:r>
                                      <a:rPr lang="en-US" b="0" i="1" smtClean="0">
                                        <a:latin typeface="Cambria Math" panose="02040503050406030204" pitchFamily="18" charset="0"/>
                                      </a:rPr>
                                      <m:t>𝜔</m:t>
                                    </m:r>
                                  </m:sub>
                                </m:sSub>
                              </m:oMath>
                            </m:oMathPara>
                          </a14:m>
                          <a:endParaRPr lang="en-US" dirty="0"/>
                        </a:p>
                      </a:txBody>
                      <a:tcPr/>
                    </a:tc>
                    <a:tc>
                      <a:txBody>
                        <a:bodyPr/>
                        <a:lstStyle/>
                        <a:p>
                          <a:r>
                            <a:rPr lang="en-US" b="1" dirty="0"/>
                            <a:t>No</a:t>
                          </a:r>
                        </a:p>
                      </a:txBody>
                      <a:tcPr/>
                    </a:tc>
                    <a:tc>
                      <a:txBody>
                        <a:bodyPr/>
                        <a:lstStyle/>
                        <a:p>
                          <a:r>
                            <a:rPr lang="en-US" b="1" dirty="0"/>
                            <a:t>/</a:t>
                          </a:r>
                        </a:p>
                      </a:txBody>
                      <a:tcPr/>
                    </a:tc>
                    <a:extLst>
                      <a:ext uri="{0D108BD9-81ED-4DB2-BD59-A6C34878D82A}">
                        <a16:rowId xmlns:a16="http://schemas.microsoft.com/office/drawing/2014/main" xmlns="" val="1621495264"/>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r>
                                      <a:rPr lang="en-US" i="1">
                                        <a:latin typeface="Cambria Math" panose="02040503050406030204" pitchFamily="18" charset="0"/>
                                      </a:rPr>
                                      <m:t>𝒯</m:t>
                                    </m:r>
                                  </m:e>
                                  <m:sub>
                                    <m:r>
                                      <a:rPr lang="en-US" b="0" i="1" smtClean="0">
                                        <a:latin typeface="Cambria Math" panose="02040503050406030204" pitchFamily="18" charset="0"/>
                                      </a:rPr>
                                      <m:t>𝜔</m:t>
                                    </m:r>
                                    <m:r>
                                      <a:rPr lang="en-US" b="0" i="1" smtClean="0">
                                        <a:latin typeface="Cambria Math" panose="02040503050406030204" pitchFamily="18" charset="0"/>
                                      </a:rPr>
                                      <m:t>+1:</m:t>
                                    </m:r>
                                    <m:r>
                                      <a:rPr lang="en-US" i="1">
                                        <a:latin typeface="Cambria Math" panose="02040503050406030204" pitchFamily="18" charset="0"/>
                                      </a:rPr>
                                      <m:t>𝜔</m:t>
                                    </m:r>
                                    <m:r>
                                      <a:rPr lang="en-US" b="0" i="1" smtClean="0">
                                        <a:latin typeface="Cambria Math" panose="02040503050406030204" pitchFamily="18" charset="0"/>
                                      </a:rPr>
                                      <m:t>+</m:t>
                                    </m:r>
                                    <m:r>
                                      <a:rPr lang="en-US" b="0" i="1" smtClean="0">
                                        <a:latin typeface="Cambria Math" panose="02040503050406030204" pitchFamily="18" charset="0"/>
                                      </a:rPr>
                                      <m:t>𝜈</m:t>
                                    </m:r>
                                  </m:sub>
                                </m:sSub>
                              </m:oMath>
                            </m:oMathPara>
                          </a14:m>
                          <a:endParaRPr lang="en-US" dirty="0"/>
                        </a:p>
                      </a:txBody>
                      <a:tcPr/>
                    </a:tc>
                    <a:tc>
                      <a:txBody>
                        <a:bodyPr/>
                        <a:lstStyle/>
                        <a:p>
                          <a:r>
                            <a:rPr lang="en-US" dirty="0"/>
                            <a:t>Yes</a:t>
                          </a:r>
                        </a:p>
                      </a:txBody>
                      <a:tcPr/>
                    </a:tc>
                    <a:tc>
                      <a:txBody>
                        <a:bodyPr/>
                        <a:lstStyle/>
                        <a:p>
                          <a:r>
                            <a:rPr lang="en-US" dirty="0"/>
                            <a:t>True Label</a:t>
                          </a:r>
                        </a:p>
                      </a:txBody>
                      <a:tcPr/>
                    </a:tc>
                    <a:extLst>
                      <a:ext uri="{0D108BD9-81ED-4DB2-BD59-A6C34878D82A}">
                        <a16:rowId xmlns:a16="http://schemas.microsoft.com/office/drawing/2014/main" xmlns="" val="3182564060"/>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r>
                                      <a:rPr lang="en-US" i="1">
                                        <a:latin typeface="Cambria Math" panose="02040503050406030204" pitchFamily="18" charset="0"/>
                                      </a:rPr>
                                      <m:t>𝒯</m:t>
                                    </m:r>
                                  </m:e>
                                  <m:sub>
                                    <m:r>
                                      <a:rPr lang="en-US" b="0" i="1" smtClean="0">
                                        <a:latin typeface="Cambria Math" panose="02040503050406030204" pitchFamily="18" charset="0"/>
                                      </a:rPr>
                                      <m:t>𝜔</m:t>
                                    </m:r>
                                    <m:r>
                                      <a:rPr lang="en-US" b="0" i="1" smtClean="0">
                                        <a:latin typeface="Cambria Math" panose="02040503050406030204" pitchFamily="18" charset="0"/>
                                      </a:rPr>
                                      <m:t>+</m:t>
                                    </m:r>
                                    <m:r>
                                      <a:rPr lang="en-US" b="0" i="1" smtClean="0">
                                        <a:latin typeface="Cambria Math" panose="02040503050406030204" pitchFamily="18" charset="0"/>
                                      </a:rPr>
                                      <m:t>𝜈</m:t>
                                    </m:r>
                                    <m:r>
                                      <a:rPr lang="en-US" b="0" i="1" smtClean="0">
                                        <a:latin typeface="Cambria Math" panose="02040503050406030204" pitchFamily="18" charset="0"/>
                                      </a:rPr>
                                      <m:t>+1:</m:t>
                                    </m:r>
                                    <m:r>
                                      <a:rPr lang="en-US" b="0" i="1" smtClean="0">
                                        <a:latin typeface="Cambria Math" panose="02040503050406030204" pitchFamily="18" charset="0"/>
                                      </a:rPr>
                                      <m:t>𝑁</m:t>
                                    </m:r>
                                  </m:sub>
                                </m:sSub>
                              </m:oMath>
                            </m:oMathPara>
                          </a14:m>
                          <a:endParaRPr lang="en-US" dirty="0"/>
                        </a:p>
                      </a:txBody>
                      <a:tcPr/>
                    </a:tc>
                    <a:tc>
                      <a:txBody>
                        <a:bodyPr/>
                        <a:lstStyle/>
                        <a:p>
                          <a:r>
                            <a:rPr lang="en-US" dirty="0"/>
                            <a:t>Yes</a:t>
                          </a:r>
                        </a:p>
                      </a:txBody>
                      <a:tcPr/>
                    </a:tc>
                    <a:tc>
                      <a:txBody>
                        <a:bodyPr/>
                        <a:lstStyle/>
                        <a:p>
                          <a:r>
                            <a:rPr lang="en-US" dirty="0"/>
                            <a:t>Not-Any (NA)</a:t>
                          </a:r>
                        </a:p>
                      </a:txBody>
                      <a:tcPr/>
                    </a:tc>
                    <a:extLst>
                      <a:ext uri="{0D108BD9-81ED-4DB2-BD59-A6C34878D82A}">
                        <a16:rowId xmlns:a16="http://schemas.microsoft.com/office/drawing/2014/main" xmlns="" val="2484341617"/>
                      </a:ext>
                    </a:extLst>
                  </a:tr>
                </a:tbl>
              </a:graphicData>
            </a:graphic>
          </p:graphicFrame>
        </mc:Choice>
        <mc:Fallback xmlns="">
          <p:graphicFrame>
            <p:nvGraphicFramePr>
              <p:cNvPr id="5" name="Table 5">
                <a:extLst>
                  <a:ext uri="{FF2B5EF4-FFF2-40B4-BE49-F238E27FC236}">
                    <a16:creationId xmlns:a16="http://schemas.microsoft.com/office/drawing/2014/main" id="{C4C987FD-4B65-E84F-9E86-16B0840C5711}"/>
                  </a:ext>
                </a:extLst>
              </p:cNvPr>
              <p:cNvGraphicFramePr>
                <a:graphicFrameLocks noGrp="1"/>
              </p:cNvGraphicFramePr>
              <p:nvPr>
                <p:extLst>
                  <p:ext uri="{D42A27DB-BD31-4B8C-83A1-F6EECF244321}">
                    <p14:modId xmlns:p14="http://schemas.microsoft.com/office/powerpoint/2010/main" val="3550223343"/>
                  </p:ext>
                </p:extLst>
              </p:nvPr>
            </p:nvGraphicFramePr>
            <p:xfrm>
              <a:off x="1419859" y="4551680"/>
              <a:ext cx="4567938" cy="2026920"/>
            </p:xfrm>
            <a:graphic>
              <a:graphicData uri="http://schemas.openxmlformats.org/drawingml/2006/table">
                <a:tbl>
                  <a:tblPr firstRow="1" bandRow="1">
                    <a:tableStyleId>{5C22544A-7EE6-4342-B048-85BDC9FD1C3A}</a:tableStyleId>
                  </a:tblPr>
                  <a:tblGrid>
                    <a:gridCol w="1522646">
                      <a:extLst>
                        <a:ext uri="{9D8B030D-6E8A-4147-A177-3AD203B41FA5}">
                          <a16:colId xmlns:a16="http://schemas.microsoft.com/office/drawing/2014/main" val="2812662639"/>
                        </a:ext>
                      </a:extLst>
                    </a:gridCol>
                    <a:gridCol w="1522646">
                      <a:extLst>
                        <a:ext uri="{9D8B030D-6E8A-4147-A177-3AD203B41FA5}">
                          <a16:colId xmlns:a16="http://schemas.microsoft.com/office/drawing/2014/main" val="3810745066"/>
                        </a:ext>
                      </a:extLst>
                    </a:gridCol>
                    <a:gridCol w="1522646">
                      <a:extLst>
                        <a:ext uri="{9D8B030D-6E8A-4147-A177-3AD203B41FA5}">
                          <a16:colId xmlns:a16="http://schemas.microsoft.com/office/drawing/2014/main" val="1770166633"/>
                        </a:ext>
                      </a:extLst>
                    </a:gridCol>
                  </a:tblGrid>
                  <a:tr h="914400">
                    <a:tc>
                      <a:txBody>
                        <a:bodyPr/>
                        <a:lstStyle/>
                        <a:p>
                          <a:r>
                            <a:rPr lang="en-US" dirty="0"/>
                            <a:t>Event Types</a:t>
                          </a:r>
                        </a:p>
                      </a:txBody>
                      <a:tcPr/>
                    </a:tc>
                    <a:tc>
                      <a:txBody>
                        <a:bodyPr/>
                        <a:lstStyle/>
                        <a:p>
                          <a:r>
                            <a:rPr lang="en-US" dirty="0"/>
                            <a:t>Training Examples Provided</a:t>
                          </a:r>
                        </a:p>
                      </a:txBody>
                      <a:tcPr/>
                    </a:tc>
                    <a:tc>
                      <a:txBody>
                        <a:bodyPr/>
                        <a:lstStyle/>
                        <a:p>
                          <a:r>
                            <a:rPr lang="en-US" dirty="0"/>
                            <a:t>Provided Label</a:t>
                          </a:r>
                        </a:p>
                      </a:txBody>
                      <a:tcPr/>
                    </a:tc>
                    <a:extLst>
                      <a:ext uri="{0D108BD9-81ED-4DB2-BD59-A6C34878D82A}">
                        <a16:rowId xmlns:a16="http://schemas.microsoft.com/office/drawing/2014/main" val="1732942880"/>
                      </a:ext>
                    </a:extLst>
                  </a:tr>
                  <a:tr h="370840">
                    <a:tc>
                      <a:txBody>
                        <a:bodyPr/>
                        <a:lstStyle/>
                        <a:p>
                          <a:endParaRPr lang="en-US"/>
                        </a:p>
                      </a:txBody>
                      <a:tcPr>
                        <a:blipFill>
                          <a:blip r:embed="rId3"/>
                          <a:stretch>
                            <a:fillRect l="-833" t="-255172" r="-202500" b="-231034"/>
                          </a:stretch>
                        </a:blipFill>
                      </a:tcPr>
                    </a:tc>
                    <a:tc>
                      <a:txBody>
                        <a:bodyPr/>
                        <a:lstStyle/>
                        <a:p>
                          <a:r>
                            <a:rPr lang="en-US" b="1" dirty="0"/>
                            <a:t>No</a:t>
                          </a:r>
                        </a:p>
                      </a:txBody>
                      <a:tcPr/>
                    </a:tc>
                    <a:tc>
                      <a:txBody>
                        <a:bodyPr/>
                        <a:lstStyle/>
                        <a:p>
                          <a:r>
                            <a:rPr lang="en-US" b="1" dirty="0"/>
                            <a:t>/</a:t>
                          </a:r>
                        </a:p>
                      </a:txBody>
                      <a:tcPr/>
                    </a:tc>
                    <a:extLst>
                      <a:ext uri="{0D108BD9-81ED-4DB2-BD59-A6C34878D82A}">
                        <a16:rowId xmlns:a16="http://schemas.microsoft.com/office/drawing/2014/main" val="1621495264"/>
                      </a:ext>
                    </a:extLst>
                  </a:tr>
                  <a:tr h="370840">
                    <a:tc>
                      <a:txBody>
                        <a:bodyPr/>
                        <a:lstStyle/>
                        <a:p>
                          <a:endParaRPr lang="en-US"/>
                        </a:p>
                      </a:txBody>
                      <a:tcPr>
                        <a:blipFill>
                          <a:blip r:embed="rId3"/>
                          <a:stretch>
                            <a:fillRect l="-833" t="-343333" r="-202500" b="-123333"/>
                          </a:stretch>
                        </a:blipFill>
                      </a:tcPr>
                    </a:tc>
                    <a:tc>
                      <a:txBody>
                        <a:bodyPr/>
                        <a:lstStyle/>
                        <a:p>
                          <a:r>
                            <a:rPr lang="en-US" dirty="0"/>
                            <a:t>Yes</a:t>
                          </a:r>
                        </a:p>
                      </a:txBody>
                      <a:tcPr/>
                    </a:tc>
                    <a:tc>
                      <a:txBody>
                        <a:bodyPr/>
                        <a:lstStyle/>
                        <a:p>
                          <a:r>
                            <a:rPr lang="en-US" dirty="0"/>
                            <a:t>True Label</a:t>
                          </a:r>
                        </a:p>
                      </a:txBody>
                      <a:tcPr/>
                    </a:tc>
                    <a:extLst>
                      <a:ext uri="{0D108BD9-81ED-4DB2-BD59-A6C34878D82A}">
                        <a16:rowId xmlns:a16="http://schemas.microsoft.com/office/drawing/2014/main" val="3182564060"/>
                      </a:ext>
                    </a:extLst>
                  </a:tr>
                  <a:tr h="370840">
                    <a:tc>
                      <a:txBody>
                        <a:bodyPr/>
                        <a:lstStyle/>
                        <a:p>
                          <a:endParaRPr lang="en-US"/>
                        </a:p>
                      </a:txBody>
                      <a:tcPr>
                        <a:blipFill>
                          <a:blip r:embed="rId3"/>
                          <a:stretch>
                            <a:fillRect l="-833" t="-458621" r="-202500" b="-27586"/>
                          </a:stretch>
                        </a:blipFill>
                      </a:tcPr>
                    </a:tc>
                    <a:tc>
                      <a:txBody>
                        <a:bodyPr/>
                        <a:lstStyle/>
                        <a:p>
                          <a:r>
                            <a:rPr lang="en-US" dirty="0"/>
                            <a:t>Yes</a:t>
                          </a:r>
                        </a:p>
                      </a:txBody>
                      <a:tcPr/>
                    </a:tc>
                    <a:tc>
                      <a:txBody>
                        <a:bodyPr/>
                        <a:lstStyle/>
                        <a:p>
                          <a:r>
                            <a:rPr lang="en-US" dirty="0"/>
                            <a:t>Not-Any (NA)</a:t>
                          </a:r>
                        </a:p>
                      </a:txBody>
                      <a:tcPr/>
                    </a:tc>
                    <a:extLst>
                      <a:ext uri="{0D108BD9-81ED-4DB2-BD59-A6C34878D82A}">
                        <a16:rowId xmlns:a16="http://schemas.microsoft.com/office/drawing/2014/main" val="248434161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xmlns="" id="{D3988527-F115-8F41-9067-C404B9E23AD1}"/>
                  </a:ext>
                </a:extLst>
              </p:cNvPr>
              <p:cNvGraphicFramePr>
                <a:graphicFrameLocks noGrp="1"/>
              </p:cNvGraphicFramePr>
              <p:nvPr>
                <p:extLst>
                  <p:ext uri="{D42A27DB-BD31-4B8C-83A1-F6EECF244321}">
                    <p14:modId xmlns:p14="http://schemas.microsoft.com/office/powerpoint/2010/main" val="3548116982"/>
                  </p:ext>
                </p:extLst>
              </p:nvPr>
            </p:nvGraphicFramePr>
            <p:xfrm>
              <a:off x="6569455" y="4561840"/>
              <a:ext cx="4567938" cy="2026920"/>
            </p:xfrm>
            <a:graphic>
              <a:graphicData uri="http://schemas.openxmlformats.org/drawingml/2006/table">
                <a:tbl>
                  <a:tblPr firstRow="1" bandRow="1">
                    <a:tableStyleId>{5C22544A-7EE6-4342-B048-85BDC9FD1C3A}</a:tableStyleId>
                  </a:tblPr>
                  <a:tblGrid>
                    <a:gridCol w="1522646">
                      <a:extLst>
                        <a:ext uri="{9D8B030D-6E8A-4147-A177-3AD203B41FA5}">
                          <a16:colId xmlns:a16="http://schemas.microsoft.com/office/drawing/2014/main" xmlns="" val="2796698373"/>
                        </a:ext>
                      </a:extLst>
                    </a:gridCol>
                    <a:gridCol w="1522646">
                      <a:extLst>
                        <a:ext uri="{9D8B030D-6E8A-4147-A177-3AD203B41FA5}">
                          <a16:colId xmlns:a16="http://schemas.microsoft.com/office/drawing/2014/main" xmlns="" val="3431014758"/>
                        </a:ext>
                      </a:extLst>
                    </a:gridCol>
                    <a:gridCol w="1522646">
                      <a:extLst>
                        <a:ext uri="{9D8B030D-6E8A-4147-A177-3AD203B41FA5}">
                          <a16:colId xmlns:a16="http://schemas.microsoft.com/office/drawing/2014/main" xmlns="" val="2581888430"/>
                        </a:ext>
                      </a:extLst>
                    </a:gridCol>
                  </a:tblGrid>
                  <a:tr h="370840">
                    <a:tc>
                      <a:txBody>
                        <a:bodyPr/>
                        <a:lstStyle/>
                        <a:p>
                          <a:r>
                            <a:rPr lang="en-US" dirty="0"/>
                            <a:t>Event Types</a:t>
                          </a:r>
                        </a:p>
                      </a:txBody>
                      <a:tcPr/>
                    </a:tc>
                    <a:tc>
                      <a:txBody>
                        <a:bodyPr/>
                        <a:lstStyle/>
                        <a:p>
                          <a:r>
                            <a:rPr lang="en-US" dirty="0"/>
                            <a:t>Training Examples Provided</a:t>
                          </a:r>
                        </a:p>
                      </a:txBody>
                      <a:tcPr/>
                    </a:tc>
                    <a:tc>
                      <a:txBody>
                        <a:bodyPr/>
                        <a:lstStyle/>
                        <a:p>
                          <a:r>
                            <a:rPr lang="en-US" dirty="0"/>
                            <a:t>Provided Label</a:t>
                          </a:r>
                        </a:p>
                      </a:txBody>
                      <a:tcPr/>
                    </a:tc>
                    <a:extLst>
                      <a:ext uri="{0D108BD9-81ED-4DB2-BD59-A6C34878D82A}">
                        <a16:rowId xmlns:a16="http://schemas.microsoft.com/office/drawing/2014/main" xmlns="" val="1992404670"/>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panose="02040503050406030204" pitchFamily="18" charset="0"/>
                                      </a:rPr>
                                      <m:t>𝒯</m:t>
                                    </m:r>
                                  </m:e>
                                  <m:sub>
                                    <m:r>
                                      <a:rPr lang="en-US" b="0" i="1" smtClean="0">
                                        <a:latin typeface="Cambria Math" panose="02040503050406030204" pitchFamily="18" charset="0"/>
                                      </a:rPr>
                                      <m:t>1:</m:t>
                                    </m:r>
                                    <m:r>
                                      <a:rPr lang="en-US" b="0" i="1" smtClean="0">
                                        <a:latin typeface="Cambria Math" panose="02040503050406030204" pitchFamily="18" charset="0"/>
                                      </a:rPr>
                                      <m:t>𝜔</m:t>
                                    </m:r>
                                  </m:sub>
                                </m:sSub>
                              </m:oMath>
                            </m:oMathPara>
                          </a14:m>
                          <a:endParaRPr lang="en-US" dirty="0"/>
                        </a:p>
                      </a:txBody>
                      <a:tcPr/>
                    </a:tc>
                    <a:tc>
                      <a:txBody>
                        <a:bodyPr/>
                        <a:lstStyle/>
                        <a:p>
                          <a:r>
                            <a:rPr lang="en-US" b="1" dirty="0"/>
                            <a:t>Yes</a:t>
                          </a:r>
                        </a:p>
                      </a:txBody>
                      <a:tcPr/>
                    </a:tc>
                    <a:tc>
                      <a:txBody>
                        <a:bodyPr/>
                        <a:lstStyle/>
                        <a:p>
                          <a:r>
                            <a:rPr lang="en-US" b="1" dirty="0"/>
                            <a:t>Not-Any (NA)</a:t>
                          </a:r>
                        </a:p>
                      </a:txBody>
                      <a:tcPr/>
                    </a:tc>
                    <a:extLst>
                      <a:ext uri="{0D108BD9-81ED-4DB2-BD59-A6C34878D82A}">
                        <a16:rowId xmlns:a16="http://schemas.microsoft.com/office/drawing/2014/main" xmlns="" val="2813048219"/>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r>
                                      <a:rPr lang="en-US" i="1">
                                        <a:latin typeface="Cambria Math" panose="02040503050406030204" pitchFamily="18" charset="0"/>
                                      </a:rPr>
                                      <m:t>𝒯</m:t>
                                    </m:r>
                                  </m:e>
                                  <m:sub>
                                    <m:r>
                                      <a:rPr lang="en-US" b="0" i="1" smtClean="0">
                                        <a:latin typeface="Cambria Math" panose="02040503050406030204" pitchFamily="18" charset="0"/>
                                      </a:rPr>
                                      <m:t>𝜔</m:t>
                                    </m:r>
                                    <m:r>
                                      <a:rPr lang="en-US" b="0" i="1" smtClean="0">
                                        <a:latin typeface="Cambria Math" panose="02040503050406030204" pitchFamily="18" charset="0"/>
                                      </a:rPr>
                                      <m:t>+1:</m:t>
                                    </m:r>
                                    <m:r>
                                      <a:rPr lang="en-US" i="1">
                                        <a:latin typeface="Cambria Math" panose="02040503050406030204" pitchFamily="18" charset="0"/>
                                      </a:rPr>
                                      <m:t>𝜔</m:t>
                                    </m:r>
                                    <m:r>
                                      <a:rPr lang="en-US" b="0" i="1" smtClean="0">
                                        <a:latin typeface="Cambria Math" panose="02040503050406030204" pitchFamily="18" charset="0"/>
                                      </a:rPr>
                                      <m:t>+</m:t>
                                    </m:r>
                                    <m:r>
                                      <a:rPr lang="en-US" b="0" i="1" smtClean="0">
                                        <a:latin typeface="Cambria Math" panose="02040503050406030204" pitchFamily="18" charset="0"/>
                                      </a:rPr>
                                      <m:t>𝜈</m:t>
                                    </m:r>
                                  </m:sub>
                                </m:sSub>
                              </m:oMath>
                            </m:oMathPara>
                          </a14:m>
                          <a:endParaRPr lang="en-US" dirty="0"/>
                        </a:p>
                      </a:txBody>
                      <a:tcPr/>
                    </a:tc>
                    <a:tc>
                      <a:txBody>
                        <a:bodyPr/>
                        <a:lstStyle/>
                        <a:p>
                          <a:r>
                            <a:rPr lang="en-US" dirty="0"/>
                            <a:t>Yes</a:t>
                          </a:r>
                        </a:p>
                      </a:txBody>
                      <a:tcPr/>
                    </a:tc>
                    <a:tc>
                      <a:txBody>
                        <a:bodyPr/>
                        <a:lstStyle/>
                        <a:p>
                          <a:r>
                            <a:rPr lang="en-US" dirty="0"/>
                            <a:t>True Label</a:t>
                          </a:r>
                        </a:p>
                      </a:txBody>
                      <a:tcPr/>
                    </a:tc>
                    <a:extLst>
                      <a:ext uri="{0D108BD9-81ED-4DB2-BD59-A6C34878D82A}">
                        <a16:rowId xmlns:a16="http://schemas.microsoft.com/office/drawing/2014/main" xmlns="" val="609370984"/>
                      </a:ext>
                    </a:extLst>
                  </a:tr>
                  <a:tr h="370840">
                    <a:tc>
                      <a:txBody>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r>
                                      <a:rPr lang="en-US" i="1">
                                        <a:latin typeface="Cambria Math" panose="02040503050406030204" pitchFamily="18" charset="0"/>
                                      </a:rPr>
                                      <m:t>𝒯</m:t>
                                    </m:r>
                                  </m:e>
                                  <m:sub>
                                    <m:r>
                                      <a:rPr lang="en-US" b="0" i="1" smtClean="0">
                                        <a:latin typeface="Cambria Math" panose="02040503050406030204" pitchFamily="18" charset="0"/>
                                      </a:rPr>
                                      <m:t>𝜔</m:t>
                                    </m:r>
                                    <m:r>
                                      <a:rPr lang="en-US" b="0" i="1" smtClean="0">
                                        <a:latin typeface="Cambria Math" panose="02040503050406030204" pitchFamily="18" charset="0"/>
                                      </a:rPr>
                                      <m:t>+</m:t>
                                    </m:r>
                                    <m:r>
                                      <a:rPr lang="en-US" b="0" i="1" smtClean="0">
                                        <a:latin typeface="Cambria Math" panose="02040503050406030204" pitchFamily="18" charset="0"/>
                                      </a:rPr>
                                      <m:t>𝜈</m:t>
                                    </m:r>
                                    <m:r>
                                      <a:rPr lang="en-US" b="0" i="1" smtClean="0">
                                        <a:latin typeface="Cambria Math" panose="02040503050406030204" pitchFamily="18" charset="0"/>
                                      </a:rPr>
                                      <m:t>+1:</m:t>
                                    </m:r>
                                    <m:r>
                                      <a:rPr lang="en-US" b="0" i="1" smtClean="0">
                                        <a:latin typeface="Cambria Math" panose="02040503050406030204" pitchFamily="18" charset="0"/>
                                      </a:rPr>
                                      <m:t>𝑁</m:t>
                                    </m:r>
                                  </m:sub>
                                </m:sSub>
                              </m:oMath>
                            </m:oMathPara>
                          </a14:m>
                          <a:endParaRPr lang="en-US" dirty="0"/>
                        </a:p>
                      </a:txBody>
                      <a:tcPr/>
                    </a:tc>
                    <a:tc>
                      <a:txBody>
                        <a:bodyPr/>
                        <a:lstStyle/>
                        <a:p>
                          <a:r>
                            <a:rPr lang="en-US" dirty="0"/>
                            <a:t>Yes</a:t>
                          </a:r>
                        </a:p>
                      </a:txBody>
                      <a:tcPr/>
                    </a:tc>
                    <a:tc>
                      <a:txBody>
                        <a:bodyPr/>
                        <a:lstStyle/>
                        <a:p>
                          <a:r>
                            <a:rPr lang="en-US" dirty="0"/>
                            <a:t>Not-Any (NA)</a:t>
                          </a:r>
                        </a:p>
                      </a:txBody>
                      <a:tcPr/>
                    </a:tc>
                    <a:extLst>
                      <a:ext uri="{0D108BD9-81ED-4DB2-BD59-A6C34878D82A}">
                        <a16:rowId xmlns:a16="http://schemas.microsoft.com/office/drawing/2014/main" xmlns="" val="1931104253"/>
                      </a:ext>
                    </a:extLst>
                  </a:tr>
                </a:tbl>
              </a:graphicData>
            </a:graphic>
          </p:graphicFrame>
        </mc:Choice>
        <mc:Fallback xmlns="">
          <p:graphicFrame>
            <p:nvGraphicFramePr>
              <p:cNvPr id="6" name="Table 5">
                <a:extLst>
                  <a:ext uri="{FF2B5EF4-FFF2-40B4-BE49-F238E27FC236}">
                    <a16:creationId xmlns:a16="http://schemas.microsoft.com/office/drawing/2014/main" id="{D3988527-F115-8F41-9067-C404B9E23AD1}"/>
                  </a:ext>
                </a:extLst>
              </p:cNvPr>
              <p:cNvGraphicFramePr>
                <a:graphicFrameLocks noGrp="1"/>
              </p:cNvGraphicFramePr>
              <p:nvPr>
                <p:extLst>
                  <p:ext uri="{D42A27DB-BD31-4B8C-83A1-F6EECF244321}">
                    <p14:modId xmlns:p14="http://schemas.microsoft.com/office/powerpoint/2010/main" val="3548116982"/>
                  </p:ext>
                </p:extLst>
              </p:nvPr>
            </p:nvGraphicFramePr>
            <p:xfrm>
              <a:off x="6569455" y="4561840"/>
              <a:ext cx="4567938" cy="2026920"/>
            </p:xfrm>
            <a:graphic>
              <a:graphicData uri="http://schemas.openxmlformats.org/drawingml/2006/table">
                <a:tbl>
                  <a:tblPr firstRow="1" bandRow="1">
                    <a:tableStyleId>{5C22544A-7EE6-4342-B048-85BDC9FD1C3A}</a:tableStyleId>
                  </a:tblPr>
                  <a:tblGrid>
                    <a:gridCol w="1522646">
                      <a:extLst>
                        <a:ext uri="{9D8B030D-6E8A-4147-A177-3AD203B41FA5}">
                          <a16:colId xmlns:a16="http://schemas.microsoft.com/office/drawing/2014/main" val="2796698373"/>
                        </a:ext>
                      </a:extLst>
                    </a:gridCol>
                    <a:gridCol w="1522646">
                      <a:extLst>
                        <a:ext uri="{9D8B030D-6E8A-4147-A177-3AD203B41FA5}">
                          <a16:colId xmlns:a16="http://schemas.microsoft.com/office/drawing/2014/main" val="3431014758"/>
                        </a:ext>
                      </a:extLst>
                    </a:gridCol>
                    <a:gridCol w="1522646">
                      <a:extLst>
                        <a:ext uri="{9D8B030D-6E8A-4147-A177-3AD203B41FA5}">
                          <a16:colId xmlns:a16="http://schemas.microsoft.com/office/drawing/2014/main" val="2581888430"/>
                        </a:ext>
                      </a:extLst>
                    </a:gridCol>
                  </a:tblGrid>
                  <a:tr h="914400">
                    <a:tc>
                      <a:txBody>
                        <a:bodyPr/>
                        <a:lstStyle/>
                        <a:p>
                          <a:r>
                            <a:rPr lang="en-US" dirty="0"/>
                            <a:t>Event Types</a:t>
                          </a:r>
                        </a:p>
                      </a:txBody>
                      <a:tcPr/>
                    </a:tc>
                    <a:tc>
                      <a:txBody>
                        <a:bodyPr/>
                        <a:lstStyle/>
                        <a:p>
                          <a:r>
                            <a:rPr lang="en-US" dirty="0"/>
                            <a:t>Training Examples Provided</a:t>
                          </a:r>
                        </a:p>
                      </a:txBody>
                      <a:tcPr/>
                    </a:tc>
                    <a:tc>
                      <a:txBody>
                        <a:bodyPr/>
                        <a:lstStyle/>
                        <a:p>
                          <a:r>
                            <a:rPr lang="en-US" dirty="0"/>
                            <a:t>Provided Label</a:t>
                          </a:r>
                        </a:p>
                      </a:txBody>
                      <a:tcPr/>
                    </a:tc>
                    <a:extLst>
                      <a:ext uri="{0D108BD9-81ED-4DB2-BD59-A6C34878D82A}">
                        <a16:rowId xmlns:a16="http://schemas.microsoft.com/office/drawing/2014/main" val="1992404670"/>
                      </a:ext>
                    </a:extLst>
                  </a:tr>
                  <a:tr h="370840">
                    <a:tc>
                      <a:txBody>
                        <a:bodyPr/>
                        <a:lstStyle/>
                        <a:p>
                          <a:endParaRPr lang="en-US"/>
                        </a:p>
                      </a:txBody>
                      <a:tcPr>
                        <a:blipFill>
                          <a:blip r:embed="rId4"/>
                          <a:stretch>
                            <a:fillRect l="-833" t="-255172" r="-202500" b="-231034"/>
                          </a:stretch>
                        </a:blipFill>
                      </a:tcPr>
                    </a:tc>
                    <a:tc>
                      <a:txBody>
                        <a:bodyPr/>
                        <a:lstStyle/>
                        <a:p>
                          <a:r>
                            <a:rPr lang="en-US" b="1" dirty="0"/>
                            <a:t>Yes</a:t>
                          </a:r>
                        </a:p>
                      </a:txBody>
                      <a:tcPr/>
                    </a:tc>
                    <a:tc>
                      <a:txBody>
                        <a:bodyPr/>
                        <a:lstStyle/>
                        <a:p>
                          <a:r>
                            <a:rPr lang="en-US" b="1" dirty="0"/>
                            <a:t>Not-Any (NA)</a:t>
                          </a:r>
                        </a:p>
                      </a:txBody>
                      <a:tcPr/>
                    </a:tc>
                    <a:extLst>
                      <a:ext uri="{0D108BD9-81ED-4DB2-BD59-A6C34878D82A}">
                        <a16:rowId xmlns:a16="http://schemas.microsoft.com/office/drawing/2014/main" val="2813048219"/>
                      </a:ext>
                    </a:extLst>
                  </a:tr>
                  <a:tr h="370840">
                    <a:tc>
                      <a:txBody>
                        <a:bodyPr/>
                        <a:lstStyle/>
                        <a:p>
                          <a:endParaRPr lang="en-US"/>
                        </a:p>
                      </a:txBody>
                      <a:tcPr>
                        <a:blipFill>
                          <a:blip r:embed="rId4"/>
                          <a:stretch>
                            <a:fillRect l="-833" t="-343333" r="-202500" b="-123333"/>
                          </a:stretch>
                        </a:blipFill>
                      </a:tcPr>
                    </a:tc>
                    <a:tc>
                      <a:txBody>
                        <a:bodyPr/>
                        <a:lstStyle/>
                        <a:p>
                          <a:r>
                            <a:rPr lang="en-US" dirty="0"/>
                            <a:t>Yes</a:t>
                          </a:r>
                        </a:p>
                      </a:txBody>
                      <a:tcPr/>
                    </a:tc>
                    <a:tc>
                      <a:txBody>
                        <a:bodyPr/>
                        <a:lstStyle/>
                        <a:p>
                          <a:r>
                            <a:rPr lang="en-US" dirty="0"/>
                            <a:t>True Label</a:t>
                          </a:r>
                        </a:p>
                      </a:txBody>
                      <a:tcPr/>
                    </a:tc>
                    <a:extLst>
                      <a:ext uri="{0D108BD9-81ED-4DB2-BD59-A6C34878D82A}">
                        <a16:rowId xmlns:a16="http://schemas.microsoft.com/office/drawing/2014/main" val="609370984"/>
                      </a:ext>
                    </a:extLst>
                  </a:tr>
                  <a:tr h="370840">
                    <a:tc>
                      <a:txBody>
                        <a:bodyPr/>
                        <a:lstStyle/>
                        <a:p>
                          <a:endParaRPr lang="en-US"/>
                        </a:p>
                      </a:txBody>
                      <a:tcPr>
                        <a:blipFill>
                          <a:blip r:embed="rId4"/>
                          <a:stretch>
                            <a:fillRect l="-833" t="-458621" r="-202500" b="-27586"/>
                          </a:stretch>
                        </a:blipFill>
                      </a:tcPr>
                    </a:tc>
                    <a:tc>
                      <a:txBody>
                        <a:bodyPr/>
                        <a:lstStyle/>
                        <a:p>
                          <a:r>
                            <a:rPr lang="en-US" dirty="0"/>
                            <a:t>Yes</a:t>
                          </a:r>
                        </a:p>
                      </a:txBody>
                      <a:tcPr/>
                    </a:tc>
                    <a:tc>
                      <a:txBody>
                        <a:bodyPr/>
                        <a:lstStyle/>
                        <a:p>
                          <a:r>
                            <a:rPr lang="en-US" dirty="0"/>
                            <a:t>Not-Any (NA)</a:t>
                          </a:r>
                        </a:p>
                      </a:txBody>
                      <a:tcPr/>
                    </a:tc>
                    <a:extLst>
                      <a:ext uri="{0D108BD9-81ED-4DB2-BD59-A6C34878D82A}">
                        <a16:rowId xmlns:a16="http://schemas.microsoft.com/office/drawing/2014/main" val="1931104253"/>
                      </a:ext>
                    </a:extLst>
                  </a:tr>
                </a:tbl>
              </a:graphicData>
            </a:graphic>
          </p:graphicFrame>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xmlns="" id="{C94DABEC-8E73-4346-8C88-BC314067CCF6}"/>
                  </a:ext>
                </a:extLst>
              </p:cNvPr>
              <p:cNvSpPr txBox="1"/>
              <p:nvPr/>
            </p:nvSpPr>
            <p:spPr>
              <a:xfrm>
                <a:off x="2222500" y="3864461"/>
                <a:ext cx="2962656" cy="646331"/>
              </a:xfrm>
              <a:prstGeom prst="rect">
                <a:avLst/>
              </a:prstGeom>
              <a:noFill/>
            </p:spPr>
            <p:txBody>
              <a:bodyPr wrap="square" rtlCol="0">
                <a:spAutoFit/>
              </a:bodyPr>
              <a:lstStyle/>
              <a:p>
                <a:pPr algn="ctr"/>
                <a:r>
                  <a:rPr lang="en-US" dirty="0"/>
                  <a:t>Setting A</a:t>
                </a:r>
              </a:p>
              <a:p>
                <a:r>
                  <a:rPr lang="en-US" dirty="0"/>
                  <a:t>Removing Examples for </a:t>
                </a:r>
                <a14:m>
                  <m:oMath xmlns:m="http://schemas.openxmlformats.org/officeDocument/2006/math">
                    <m:sSub>
                      <m:sSubPr>
                        <m:ctrlPr>
                          <a:rPr lang="en-US" i="1">
                            <a:latin typeface="Cambria Math" charset="0"/>
                          </a:rPr>
                        </m:ctrlPr>
                      </m:sSubPr>
                      <m:e>
                        <m:r>
                          <a:rPr lang="en-US" i="1">
                            <a:latin typeface="Cambria Math" panose="02040503050406030204" pitchFamily="18" charset="0"/>
                          </a:rPr>
                          <m:t>𝒯</m:t>
                        </m:r>
                      </m:e>
                      <m:sub>
                        <m:r>
                          <a:rPr lang="en-US" i="1">
                            <a:latin typeface="Cambria Math" panose="02040503050406030204" pitchFamily="18" charset="0"/>
                          </a:rPr>
                          <m:t>1:</m:t>
                        </m:r>
                        <m:r>
                          <a:rPr lang="en-US" i="1">
                            <a:latin typeface="Cambria Math" panose="02040503050406030204" pitchFamily="18" charset="0"/>
                          </a:rPr>
                          <m:t>𝜔</m:t>
                        </m:r>
                      </m:sub>
                    </m:sSub>
                  </m:oMath>
                </a14:m>
                <a:r>
                  <a:rPr lang="en-US" dirty="0"/>
                  <a:t> </a:t>
                </a:r>
              </a:p>
            </p:txBody>
          </p:sp>
        </mc:Choice>
        <mc:Fallback xmlns="">
          <p:sp>
            <p:nvSpPr>
              <p:cNvPr id="8" name="TextBox 7">
                <a:extLst>
                  <a:ext uri="{FF2B5EF4-FFF2-40B4-BE49-F238E27FC236}">
                    <a16:creationId xmlns:a16="http://schemas.microsoft.com/office/drawing/2014/main" id="{C94DABEC-8E73-4346-8C88-BC314067CCF6}"/>
                  </a:ext>
                </a:extLst>
              </p:cNvPr>
              <p:cNvSpPr txBox="1">
                <a:spLocks noRot="1" noChangeAspect="1" noMove="1" noResize="1" noEditPoints="1" noAdjustHandles="1" noChangeArrowheads="1" noChangeShapeType="1" noTextEdit="1"/>
              </p:cNvSpPr>
              <p:nvPr/>
            </p:nvSpPr>
            <p:spPr>
              <a:xfrm>
                <a:off x="2222500" y="3864461"/>
                <a:ext cx="2962656" cy="646331"/>
              </a:xfrm>
              <a:prstGeom prst="rect">
                <a:avLst/>
              </a:prstGeom>
              <a:blipFill>
                <a:blip r:embed="rId5"/>
                <a:stretch>
                  <a:fillRect l="-2137" t="-5769"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xmlns="" id="{49799385-EFA9-824E-A565-B11A1AEDFD00}"/>
                  </a:ext>
                </a:extLst>
              </p:cNvPr>
              <p:cNvSpPr txBox="1"/>
              <p:nvPr/>
            </p:nvSpPr>
            <p:spPr>
              <a:xfrm>
                <a:off x="5987797" y="3864460"/>
                <a:ext cx="5828030" cy="646331"/>
              </a:xfrm>
              <a:prstGeom prst="rect">
                <a:avLst/>
              </a:prstGeom>
              <a:noFill/>
            </p:spPr>
            <p:txBody>
              <a:bodyPr wrap="square" rtlCol="0">
                <a:spAutoFit/>
              </a:bodyPr>
              <a:lstStyle/>
              <a:p>
                <a:pPr algn="ctr"/>
                <a:r>
                  <a:rPr lang="en-US" dirty="0"/>
                  <a:t>Setting B</a:t>
                </a:r>
              </a:p>
              <a:p>
                <a:pPr algn="ctr"/>
                <a:r>
                  <a:rPr lang="en-US" dirty="0"/>
                  <a:t>Provide Examples for </a:t>
                </a:r>
                <a14:m>
                  <m:oMath xmlns:m="http://schemas.openxmlformats.org/officeDocument/2006/math">
                    <m:sSub>
                      <m:sSubPr>
                        <m:ctrlPr>
                          <a:rPr lang="en-US" i="1">
                            <a:latin typeface="Cambria Math" charset="0"/>
                          </a:rPr>
                        </m:ctrlPr>
                      </m:sSubPr>
                      <m:e>
                        <m:r>
                          <a:rPr lang="en-US" i="1">
                            <a:latin typeface="Cambria Math" panose="02040503050406030204" pitchFamily="18" charset="0"/>
                          </a:rPr>
                          <m:t>𝒯</m:t>
                        </m:r>
                      </m:e>
                      <m:sub>
                        <m:r>
                          <a:rPr lang="en-US" i="1">
                            <a:latin typeface="Cambria Math" panose="02040503050406030204" pitchFamily="18" charset="0"/>
                          </a:rPr>
                          <m:t>1:</m:t>
                        </m:r>
                        <m:r>
                          <a:rPr lang="en-US" i="1">
                            <a:latin typeface="Cambria Math" panose="02040503050406030204" pitchFamily="18" charset="0"/>
                          </a:rPr>
                          <m:t>𝜔</m:t>
                        </m:r>
                      </m:sub>
                    </m:sSub>
                  </m:oMath>
                </a14:m>
                <a:r>
                  <a:rPr lang="en-US" dirty="0"/>
                  <a:t> but Removing Annotations </a:t>
                </a:r>
              </a:p>
            </p:txBody>
          </p:sp>
        </mc:Choice>
        <mc:Fallback xmlns="">
          <p:sp>
            <p:nvSpPr>
              <p:cNvPr id="9" name="TextBox 8">
                <a:extLst>
                  <a:ext uri="{FF2B5EF4-FFF2-40B4-BE49-F238E27FC236}">
                    <a16:creationId xmlns:a16="http://schemas.microsoft.com/office/drawing/2014/main" id="{49799385-EFA9-824E-A565-B11A1AEDFD00}"/>
                  </a:ext>
                </a:extLst>
              </p:cNvPr>
              <p:cNvSpPr txBox="1">
                <a:spLocks noRot="1" noChangeAspect="1" noMove="1" noResize="1" noEditPoints="1" noAdjustHandles="1" noChangeArrowheads="1" noChangeShapeType="1" noTextEdit="1"/>
              </p:cNvSpPr>
              <p:nvPr/>
            </p:nvSpPr>
            <p:spPr>
              <a:xfrm>
                <a:off x="5987797" y="3864460"/>
                <a:ext cx="5828030" cy="646331"/>
              </a:xfrm>
              <a:prstGeom prst="rect">
                <a:avLst/>
              </a:prstGeom>
              <a:blipFill>
                <a:blip r:embed="rId6"/>
                <a:stretch>
                  <a:fillRect t="-5769" b="-15385"/>
                </a:stretch>
              </a:blipFill>
            </p:spPr>
            <p:txBody>
              <a:bodyPr/>
              <a:lstStyle/>
              <a:p>
                <a:r>
                  <a:rPr lang="en-US">
                    <a:noFill/>
                  </a:rPr>
                  <a:t> </a:t>
                </a:r>
              </a:p>
            </p:txBody>
          </p:sp>
        </mc:Fallback>
      </mc:AlternateContent>
    </p:spTree>
    <p:extLst>
      <p:ext uri="{BB962C8B-B14F-4D97-AF65-F5344CB8AC3E}">
        <p14:creationId xmlns:p14="http://schemas.microsoft.com/office/powerpoint/2010/main" val="8093674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9A5F0F-CC78-9446-8064-9170B38AC8DE}"/>
              </a:ext>
            </a:extLst>
          </p:cNvPr>
          <p:cNvSpPr>
            <a:spLocks noGrp="1"/>
          </p:cNvSpPr>
          <p:nvPr>
            <p:ph type="title"/>
          </p:nvPr>
        </p:nvSpPr>
        <p:spPr/>
        <p:txBody>
          <a:bodyPr>
            <a:normAutofit fontScale="90000"/>
          </a:bodyPr>
          <a:lstStyle/>
          <a:p>
            <a:r>
              <a:rPr lang="en-US" dirty="0"/>
              <a:t>Experimental Results: Overall Final Performance (Setting A)</a:t>
            </a:r>
          </a:p>
        </p:txBody>
      </p:sp>
      <p:graphicFrame>
        <p:nvGraphicFramePr>
          <p:cNvPr id="5" name="Content Placeholder 4">
            <a:extLst>
              <a:ext uri="{FF2B5EF4-FFF2-40B4-BE49-F238E27FC236}">
                <a16:creationId xmlns:a16="http://schemas.microsoft.com/office/drawing/2014/main" xmlns="" id="{BD79B351-6523-D148-85B2-F7E285728C96}"/>
              </a:ext>
            </a:extLst>
          </p:cNvPr>
          <p:cNvGraphicFramePr>
            <a:graphicFrameLocks noGrp="1"/>
          </p:cNvGraphicFramePr>
          <p:nvPr>
            <p:ph idx="1"/>
            <p:extLst>
              <p:ext uri="{D42A27DB-BD31-4B8C-83A1-F6EECF244321}">
                <p14:modId xmlns:p14="http://schemas.microsoft.com/office/powerpoint/2010/main" val="1428004502"/>
              </p:ext>
            </p:extLst>
          </p:nvPr>
        </p:nvGraphicFramePr>
        <p:xfrm>
          <a:off x="838200" y="2620755"/>
          <a:ext cx="10515600" cy="3269723"/>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xmlns="" id="{98FBD449-3A41-7240-A66F-C3275526F4E3}"/>
              </a:ext>
            </a:extLst>
          </p:cNvPr>
          <p:cNvSpPr>
            <a:spLocks noGrp="1"/>
          </p:cNvSpPr>
          <p:nvPr>
            <p:ph type="sldNum" sz="quarter" idx="12"/>
          </p:nvPr>
        </p:nvSpPr>
        <p:spPr/>
        <p:txBody>
          <a:bodyPr/>
          <a:lstStyle/>
          <a:p>
            <a:fld id="{89057327-5C45-3844-9BAD-8A2E33F71C3A}" type="slidenum">
              <a:rPr lang="en-US" smtClean="0"/>
              <a:t>35</a:t>
            </a:fld>
            <a:endParaRPr lang="en-US"/>
          </a:p>
        </p:txBody>
      </p:sp>
      <p:sp>
        <p:nvSpPr>
          <p:cNvPr id="6" name="TextBox 5">
            <a:extLst>
              <a:ext uri="{FF2B5EF4-FFF2-40B4-BE49-F238E27FC236}">
                <a16:creationId xmlns:a16="http://schemas.microsoft.com/office/drawing/2014/main" xmlns="" id="{1FCAA5D7-536D-5143-9B6E-C9DC9A9D1401}"/>
              </a:ext>
            </a:extLst>
          </p:cNvPr>
          <p:cNvSpPr txBox="1"/>
          <p:nvPr/>
        </p:nvSpPr>
        <p:spPr>
          <a:xfrm>
            <a:off x="838200" y="1237263"/>
            <a:ext cx="10191135" cy="1200329"/>
          </a:xfrm>
          <a:prstGeom prst="rect">
            <a:avLst/>
          </a:prstGeom>
          <a:noFill/>
        </p:spPr>
        <p:txBody>
          <a:bodyPr wrap="square" rtlCol="0">
            <a:spAutoFit/>
          </a:bodyPr>
          <a:lstStyle/>
          <a:p>
            <a:pPr marL="285750" indent="-285750">
              <a:buFont typeface="Arial" panose="020B0604020202020204" pitchFamily="34" charset="0"/>
              <a:buChar char="•"/>
            </a:pPr>
            <a:r>
              <a:rPr lang="en-US" dirty="0"/>
              <a:t>Baselines:</a:t>
            </a:r>
          </a:p>
          <a:p>
            <a:pPr marL="742950" lvl="1" indent="-285750">
              <a:buFont typeface="Arial" panose="020B0604020202020204" pitchFamily="34" charset="0"/>
              <a:buChar char="•"/>
            </a:pPr>
            <a:r>
              <a:rPr lang="en-US" dirty="0"/>
              <a:t>Finetune: finetune on new data</a:t>
            </a:r>
          </a:p>
          <a:p>
            <a:pPr marL="742950" lvl="1" indent="-285750">
              <a:buFont typeface="Arial" panose="020B0604020202020204" pitchFamily="34" charset="0"/>
              <a:buChar char="•"/>
            </a:pPr>
            <a:r>
              <a:rPr lang="en-US" dirty="0"/>
              <a:t>KD+R (our baseline): knowledge distillation with replay</a:t>
            </a:r>
          </a:p>
          <a:p>
            <a:pPr marL="742950" lvl="1" indent="-285750">
              <a:buFont typeface="Arial" panose="020B0604020202020204" pitchFamily="34" charset="0"/>
              <a:buChar char="•"/>
            </a:pPr>
            <a:r>
              <a:rPr lang="en-US" dirty="0"/>
              <a:t>EEIL, BIC, KCN* </a:t>
            </a:r>
            <a:r>
              <a:rPr lang="en-US" baseline="30000" dirty="0"/>
              <a:t>[1-3]</a:t>
            </a:r>
            <a:r>
              <a:rPr lang="en-US" dirty="0"/>
              <a:t> adapted from state-of-the-art methods </a:t>
            </a:r>
          </a:p>
        </p:txBody>
      </p:sp>
      <p:sp>
        <p:nvSpPr>
          <p:cNvPr id="7" name="TextBox 6">
            <a:extLst>
              <a:ext uri="{FF2B5EF4-FFF2-40B4-BE49-F238E27FC236}">
                <a16:creationId xmlns:a16="http://schemas.microsoft.com/office/drawing/2014/main" xmlns="" id="{3CCAD48C-3743-1348-BAC9-9804C45777B2}"/>
              </a:ext>
            </a:extLst>
          </p:cNvPr>
          <p:cNvSpPr txBox="1"/>
          <p:nvPr/>
        </p:nvSpPr>
        <p:spPr>
          <a:xfrm>
            <a:off x="631723" y="5842337"/>
            <a:ext cx="10191135" cy="1015663"/>
          </a:xfrm>
          <a:prstGeom prst="rect">
            <a:avLst/>
          </a:prstGeom>
          <a:noFill/>
        </p:spPr>
        <p:txBody>
          <a:bodyPr wrap="square" rtlCol="0">
            <a:spAutoFit/>
          </a:bodyPr>
          <a:lstStyle/>
          <a:p>
            <a:r>
              <a:rPr lang="en-US" sz="1000" dirty="0"/>
              <a:t>[1] Francisco M. Castro, Manuel J. </a:t>
            </a:r>
            <a:r>
              <a:rPr lang="en-US" sz="1000" dirty="0" err="1"/>
              <a:t>Marín-Jiménez</a:t>
            </a:r>
            <a:r>
              <a:rPr lang="en-US" sz="1000" dirty="0"/>
              <a:t>, </a:t>
            </a:r>
            <a:r>
              <a:rPr lang="en-US" sz="1000" dirty="0" err="1"/>
              <a:t>Nicolás</a:t>
            </a:r>
            <a:r>
              <a:rPr lang="en-US" sz="1000" dirty="0"/>
              <a:t> </a:t>
            </a:r>
            <a:r>
              <a:rPr lang="en-US" sz="1000" dirty="0" err="1"/>
              <a:t>Guil</a:t>
            </a:r>
            <a:r>
              <a:rPr lang="en-US" sz="1000" dirty="0"/>
              <a:t>, Cordelia Schmid, and </a:t>
            </a:r>
            <a:r>
              <a:rPr lang="en-US" sz="1000" dirty="0" err="1"/>
              <a:t>Karteek</a:t>
            </a:r>
            <a:r>
              <a:rPr lang="en-US" sz="1000" dirty="0"/>
              <a:t> </a:t>
            </a:r>
            <a:r>
              <a:rPr lang="en-US" sz="1000" dirty="0" err="1"/>
              <a:t>Alahari</a:t>
            </a:r>
            <a:r>
              <a:rPr lang="en-US" sz="1000" dirty="0"/>
              <a:t>. 2018. End-to-end incremental learning. In </a:t>
            </a:r>
            <a:r>
              <a:rPr lang="en-US" sz="1000" i="1" dirty="0"/>
              <a:t>Com- </a:t>
            </a:r>
            <a:r>
              <a:rPr lang="en-US" sz="1000" i="1" dirty="0" err="1"/>
              <a:t>puter</a:t>
            </a:r>
            <a:r>
              <a:rPr lang="en-US" sz="1000" i="1" dirty="0"/>
              <a:t> Vision - ECCV 2018 - 15th European Conference, Munich, Germany, September 8-14, 2018, Pro- </a:t>
            </a:r>
            <a:r>
              <a:rPr lang="en-US" sz="1000" i="1" dirty="0" err="1"/>
              <a:t>ceedings</a:t>
            </a:r>
            <a:r>
              <a:rPr lang="en-US" sz="1000" i="1" dirty="0"/>
              <a:t>, Part XII</a:t>
            </a:r>
            <a:r>
              <a:rPr lang="en-US" sz="1000" dirty="0"/>
              <a:t>, volume 11216 of </a:t>
            </a:r>
            <a:r>
              <a:rPr lang="en-US" sz="1000" i="1" dirty="0"/>
              <a:t>Lecture Notes in Computer Science</a:t>
            </a:r>
            <a:r>
              <a:rPr lang="en-US" sz="1000" dirty="0"/>
              <a:t>, pages 241–257. Springer. </a:t>
            </a:r>
          </a:p>
          <a:p>
            <a:r>
              <a:rPr lang="en-US" sz="1000" dirty="0"/>
              <a:t>[2] Yue Wu, </a:t>
            </a:r>
            <a:r>
              <a:rPr lang="en-US" sz="1000" dirty="0" err="1"/>
              <a:t>Yinpeng</a:t>
            </a:r>
            <a:r>
              <a:rPr lang="en-US" sz="1000" dirty="0"/>
              <a:t> Chen, </a:t>
            </a:r>
            <a:r>
              <a:rPr lang="en-US" sz="1000" dirty="0" err="1"/>
              <a:t>Lijuan</a:t>
            </a:r>
            <a:r>
              <a:rPr lang="en-US" sz="1000" dirty="0"/>
              <a:t> Wang, </a:t>
            </a:r>
            <a:r>
              <a:rPr lang="en-US" sz="1000" dirty="0" err="1"/>
              <a:t>Yuancheng</a:t>
            </a:r>
            <a:r>
              <a:rPr lang="en-US" sz="1000" dirty="0"/>
              <a:t> Ye, </a:t>
            </a:r>
            <a:r>
              <a:rPr lang="en-US" sz="1000" dirty="0" err="1"/>
              <a:t>Zicheng</a:t>
            </a:r>
            <a:r>
              <a:rPr lang="en-US" sz="1000" dirty="0"/>
              <a:t> Liu, </a:t>
            </a:r>
            <a:r>
              <a:rPr lang="en-US" sz="1000" dirty="0" err="1"/>
              <a:t>Yandong</a:t>
            </a:r>
            <a:r>
              <a:rPr lang="en-US" sz="1000" dirty="0"/>
              <a:t> Guo, and Yun Fu. 2019. Large scale incremental learning. In </a:t>
            </a:r>
            <a:r>
              <a:rPr lang="en-US" sz="1000" i="1" dirty="0"/>
              <a:t>IEEE Conference on Computer Vision and Pattern Recognition, CVPR 2019, Long Beach, CA, USA, June 16-20, 2019</a:t>
            </a:r>
            <a:r>
              <a:rPr lang="en-US" sz="1000" dirty="0"/>
              <a:t>, pages 374–382. Computer Vision Foundation / IEEE. </a:t>
            </a:r>
          </a:p>
          <a:p>
            <a:r>
              <a:rPr lang="en-US" sz="1000" dirty="0"/>
              <a:t>[3] </a:t>
            </a:r>
            <a:r>
              <a:rPr lang="en-US" sz="1000" dirty="0" err="1"/>
              <a:t>Pengfei</a:t>
            </a:r>
            <a:r>
              <a:rPr lang="en-US" sz="1000" dirty="0"/>
              <a:t> Cao, </a:t>
            </a:r>
            <a:r>
              <a:rPr lang="en-US" sz="1000" dirty="0" err="1"/>
              <a:t>Yubo</a:t>
            </a:r>
            <a:r>
              <a:rPr lang="en-US" sz="1000" dirty="0"/>
              <a:t> Chen, Jun Zhao, and </a:t>
            </a:r>
            <a:r>
              <a:rPr lang="en-US" sz="1000" dirty="0" err="1"/>
              <a:t>Taifeng</a:t>
            </a:r>
            <a:r>
              <a:rPr lang="en-US" sz="1000" dirty="0"/>
              <a:t> Wang. 2020. Incremental event detection via knowledge consolidation networks. In </a:t>
            </a:r>
            <a:r>
              <a:rPr lang="en-US" sz="1000" i="1" dirty="0"/>
              <a:t>Proceedings of the 2020 Conference on Empirical Methods in Natural Lan- </a:t>
            </a:r>
            <a:r>
              <a:rPr lang="en-US" sz="1000" i="1" dirty="0" err="1"/>
              <a:t>guage</a:t>
            </a:r>
            <a:r>
              <a:rPr lang="en-US" sz="1000" i="1" dirty="0"/>
              <a:t> Processing (EMNLP)</a:t>
            </a:r>
            <a:r>
              <a:rPr lang="en-US" sz="1000" dirty="0"/>
              <a:t>, pages 707–717, Online. Association for Computational Linguistics. </a:t>
            </a:r>
          </a:p>
        </p:txBody>
      </p:sp>
    </p:spTree>
    <p:extLst>
      <p:ext uri="{BB962C8B-B14F-4D97-AF65-F5344CB8AC3E}">
        <p14:creationId xmlns:p14="http://schemas.microsoft.com/office/powerpoint/2010/main" val="5458295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562645-0B4C-A94D-A1E5-6C5C08158F3A}"/>
              </a:ext>
            </a:extLst>
          </p:cNvPr>
          <p:cNvSpPr>
            <a:spLocks noGrp="1"/>
          </p:cNvSpPr>
          <p:nvPr>
            <p:ph type="title"/>
          </p:nvPr>
        </p:nvSpPr>
        <p:spPr/>
        <p:txBody>
          <a:bodyPr/>
          <a:lstStyle/>
          <a:p>
            <a:r>
              <a:rPr lang="en-US" dirty="0"/>
              <a:t>Experimental Results: Stage-wise Micro </a:t>
            </a:r>
            <a:r>
              <a:rPr lang="en-US" dirty="0" smtClean="0"/>
              <a:t>F1</a:t>
            </a:r>
            <a:endParaRPr lang="en-US" dirty="0"/>
          </a:p>
        </p:txBody>
      </p:sp>
      <p:graphicFrame>
        <p:nvGraphicFramePr>
          <p:cNvPr id="5" name="Content Placeholder 4">
            <a:extLst>
              <a:ext uri="{FF2B5EF4-FFF2-40B4-BE49-F238E27FC236}">
                <a16:creationId xmlns:a16="http://schemas.microsoft.com/office/drawing/2014/main" xmlns="" id="{D6CDCE24-C5AA-1041-94D5-171F462134E7}"/>
              </a:ext>
            </a:extLst>
          </p:cNvPr>
          <p:cNvGraphicFramePr>
            <a:graphicFrameLocks noGrp="1"/>
          </p:cNvGraphicFramePr>
          <p:nvPr>
            <p:ph idx="1"/>
            <p:extLst>
              <p:ext uri="{D42A27DB-BD31-4B8C-83A1-F6EECF244321}">
                <p14:modId xmlns:p14="http://schemas.microsoft.com/office/powerpoint/2010/main" val="1969560188"/>
              </p:ext>
            </p:extLst>
          </p:nvPr>
        </p:nvGraphicFramePr>
        <p:xfrm>
          <a:off x="838200" y="1231900"/>
          <a:ext cx="5257800" cy="4965192"/>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xmlns="" id="{7C68BECE-E35D-3149-826E-15CC34F5BC41}"/>
              </a:ext>
            </a:extLst>
          </p:cNvPr>
          <p:cNvSpPr>
            <a:spLocks noGrp="1"/>
          </p:cNvSpPr>
          <p:nvPr>
            <p:ph type="sldNum" sz="quarter" idx="12"/>
          </p:nvPr>
        </p:nvSpPr>
        <p:spPr/>
        <p:txBody>
          <a:bodyPr/>
          <a:lstStyle/>
          <a:p>
            <a:fld id="{89057327-5C45-3844-9BAD-8A2E33F71C3A}" type="slidenum">
              <a:rPr lang="en-US" smtClean="0"/>
              <a:t>36</a:t>
            </a:fld>
            <a:endParaRPr lang="en-US"/>
          </a:p>
        </p:txBody>
      </p:sp>
      <p:sp>
        <p:nvSpPr>
          <p:cNvPr id="6" name="TextBox 5">
            <a:extLst>
              <a:ext uri="{FF2B5EF4-FFF2-40B4-BE49-F238E27FC236}">
                <a16:creationId xmlns:a16="http://schemas.microsoft.com/office/drawing/2014/main" xmlns="" id="{9F85CFC6-9470-C248-9A53-E77331FF6FAF}"/>
              </a:ext>
            </a:extLst>
          </p:cNvPr>
          <p:cNvSpPr txBox="1"/>
          <p:nvPr/>
        </p:nvSpPr>
        <p:spPr>
          <a:xfrm>
            <a:off x="3961315" y="6197092"/>
            <a:ext cx="4460309" cy="523220"/>
          </a:xfrm>
          <a:prstGeom prst="rect">
            <a:avLst/>
          </a:prstGeom>
          <a:noFill/>
        </p:spPr>
        <p:txBody>
          <a:bodyPr wrap="square" rtlCol="0">
            <a:spAutoFit/>
          </a:bodyPr>
          <a:lstStyle/>
          <a:p>
            <a:r>
              <a:rPr lang="en-US" sz="1400" dirty="0"/>
              <a:t>Larger gap in later stages, showing the power of accumulated knowledge and knowledge transfer</a:t>
            </a:r>
          </a:p>
        </p:txBody>
      </p:sp>
      <p:graphicFrame>
        <p:nvGraphicFramePr>
          <p:cNvPr id="7" name="Chart 6">
            <a:extLst>
              <a:ext uri="{FF2B5EF4-FFF2-40B4-BE49-F238E27FC236}">
                <a16:creationId xmlns:a16="http://schemas.microsoft.com/office/drawing/2014/main" xmlns="" id="{9CCCB930-28AE-534B-99CC-3D7B15D67592}"/>
              </a:ext>
            </a:extLst>
          </p:cNvPr>
          <p:cNvGraphicFramePr/>
          <p:nvPr>
            <p:extLst>
              <p:ext uri="{D42A27DB-BD31-4B8C-83A1-F6EECF244321}">
                <p14:modId xmlns:p14="http://schemas.microsoft.com/office/powerpoint/2010/main" val="467819942"/>
              </p:ext>
            </p:extLst>
          </p:nvPr>
        </p:nvGraphicFramePr>
        <p:xfrm>
          <a:off x="5981700" y="1222629"/>
          <a:ext cx="5257800" cy="496519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554968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BE2609-FE12-E641-8476-6C1B5A8C9E75}"/>
              </a:ext>
            </a:extLst>
          </p:cNvPr>
          <p:cNvSpPr>
            <a:spLocks noGrp="1"/>
          </p:cNvSpPr>
          <p:nvPr>
            <p:ph type="title"/>
          </p:nvPr>
        </p:nvSpPr>
        <p:spPr/>
        <p:txBody>
          <a:bodyPr/>
          <a:lstStyle/>
          <a:p>
            <a:r>
              <a:rPr lang="en-US" dirty="0"/>
              <a:t>Experimental Results: Stage-wise Micro F1 (Setting B)</a:t>
            </a:r>
          </a:p>
        </p:txBody>
      </p:sp>
      <p:sp>
        <p:nvSpPr>
          <p:cNvPr id="4" name="Slide Number Placeholder 3">
            <a:extLst>
              <a:ext uri="{FF2B5EF4-FFF2-40B4-BE49-F238E27FC236}">
                <a16:creationId xmlns:a16="http://schemas.microsoft.com/office/drawing/2014/main" xmlns="" id="{C7783D02-A31E-B148-AFC3-C3C54FF222F8}"/>
              </a:ext>
            </a:extLst>
          </p:cNvPr>
          <p:cNvSpPr>
            <a:spLocks noGrp="1"/>
          </p:cNvSpPr>
          <p:nvPr>
            <p:ph type="sldNum" sz="quarter" idx="12"/>
          </p:nvPr>
        </p:nvSpPr>
        <p:spPr/>
        <p:txBody>
          <a:bodyPr/>
          <a:lstStyle/>
          <a:p>
            <a:fld id="{89057327-5C45-3844-9BAD-8A2E33F71C3A}" type="slidenum">
              <a:rPr lang="en-US" smtClean="0"/>
              <a:t>37</a:t>
            </a:fld>
            <a:endParaRPr lang="en-US"/>
          </a:p>
        </p:txBody>
      </p:sp>
      <p:graphicFrame>
        <p:nvGraphicFramePr>
          <p:cNvPr id="12" name="Content Placeholder 4">
            <a:extLst>
              <a:ext uri="{FF2B5EF4-FFF2-40B4-BE49-F238E27FC236}">
                <a16:creationId xmlns:a16="http://schemas.microsoft.com/office/drawing/2014/main" xmlns="" id="{5770618D-A9E5-0F4E-9DEB-DC9B4CDCFA59}"/>
              </a:ext>
            </a:extLst>
          </p:cNvPr>
          <p:cNvGraphicFramePr>
            <a:graphicFrameLocks noGrp="1"/>
          </p:cNvGraphicFramePr>
          <p:nvPr>
            <p:ph idx="1"/>
            <p:extLst/>
          </p:nvPr>
        </p:nvGraphicFramePr>
        <p:xfrm>
          <a:off x="838200" y="1231900"/>
          <a:ext cx="10515600" cy="49450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28465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CDD973-8C53-6C4F-ADD4-54B899802717}"/>
              </a:ext>
            </a:extLst>
          </p:cNvPr>
          <p:cNvSpPr>
            <a:spLocks noGrp="1"/>
          </p:cNvSpPr>
          <p:nvPr>
            <p:ph type="title"/>
          </p:nvPr>
        </p:nvSpPr>
        <p:spPr/>
        <p:txBody>
          <a:bodyPr/>
          <a:lstStyle/>
          <a:p>
            <a:r>
              <a:rPr lang="en-US" dirty="0"/>
              <a:t>Improving Learning Old and New Types</a:t>
            </a:r>
          </a:p>
        </p:txBody>
      </p:sp>
      <p:pic>
        <p:nvPicPr>
          <p:cNvPr id="6" name="Content Placeholder 5">
            <a:extLst>
              <a:ext uri="{FF2B5EF4-FFF2-40B4-BE49-F238E27FC236}">
                <a16:creationId xmlns:a16="http://schemas.microsoft.com/office/drawing/2014/main" xmlns="" id="{77ACEEAF-DE5C-5945-8688-87D08ED747A8}"/>
              </a:ext>
            </a:extLst>
          </p:cNvPr>
          <p:cNvPicPr>
            <a:picLocks noGrp="1" noChangeAspect="1"/>
          </p:cNvPicPr>
          <p:nvPr>
            <p:ph idx="1"/>
          </p:nvPr>
        </p:nvPicPr>
        <p:blipFill>
          <a:blip r:embed="rId2"/>
          <a:stretch>
            <a:fillRect/>
          </a:stretch>
        </p:blipFill>
        <p:spPr>
          <a:xfrm>
            <a:off x="4763473" y="1232693"/>
            <a:ext cx="6590327" cy="4945063"/>
          </a:xfrm>
        </p:spPr>
      </p:pic>
      <p:sp>
        <p:nvSpPr>
          <p:cNvPr id="4" name="Slide Number Placeholder 3">
            <a:extLst>
              <a:ext uri="{FF2B5EF4-FFF2-40B4-BE49-F238E27FC236}">
                <a16:creationId xmlns:a16="http://schemas.microsoft.com/office/drawing/2014/main" xmlns="" id="{BBB26865-A897-4E45-ACA5-E986E043EE73}"/>
              </a:ext>
            </a:extLst>
          </p:cNvPr>
          <p:cNvSpPr>
            <a:spLocks noGrp="1"/>
          </p:cNvSpPr>
          <p:nvPr>
            <p:ph type="sldNum" sz="quarter" idx="12"/>
          </p:nvPr>
        </p:nvSpPr>
        <p:spPr/>
        <p:txBody>
          <a:bodyPr/>
          <a:lstStyle/>
          <a:p>
            <a:fld id="{89057327-5C45-3844-9BAD-8A2E33F71C3A}" type="slidenum">
              <a:rPr lang="en-US" smtClean="0"/>
              <a:t>38</a:t>
            </a:fld>
            <a:endParaRPr lang="en-US"/>
          </a:p>
        </p:txBody>
      </p:sp>
      <p:sp>
        <p:nvSpPr>
          <p:cNvPr id="7" name="TextBox 6">
            <a:extLst>
              <a:ext uri="{FF2B5EF4-FFF2-40B4-BE49-F238E27FC236}">
                <a16:creationId xmlns:a16="http://schemas.microsoft.com/office/drawing/2014/main" xmlns="" id="{ABE72281-8477-3743-9C18-6771BF8F8D7B}"/>
              </a:ext>
            </a:extLst>
          </p:cNvPr>
          <p:cNvSpPr txBox="1"/>
          <p:nvPr/>
        </p:nvSpPr>
        <p:spPr>
          <a:xfrm>
            <a:off x="838200" y="1555035"/>
            <a:ext cx="4321278" cy="4801314"/>
          </a:xfrm>
          <a:prstGeom prst="rect">
            <a:avLst/>
          </a:prstGeom>
          <a:noFill/>
        </p:spPr>
        <p:txBody>
          <a:bodyPr wrap="square" rtlCol="0">
            <a:spAutoFit/>
          </a:bodyPr>
          <a:lstStyle/>
          <a:p>
            <a:pPr marL="285750" indent="-285750">
              <a:buFont typeface="Arial" panose="020B0604020202020204" pitchFamily="34" charset="0"/>
              <a:buChar char="•"/>
            </a:pPr>
            <a:r>
              <a:rPr lang="en-US" dirty="0"/>
              <a:t>After training on each stage, compute Macro F1 to show type-wise performance</a:t>
            </a:r>
          </a:p>
          <a:p>
            <a:pPr marL="742950" lvl="1" indent="-285750">
              <a:buFont typeface="Arial" panose="020B0604020202020204" pitchFamily="34" charset="0"/>
              <a:buChar char="•"/>
            </a:pPr>
            <a:r>
              <a:rPr lang="en-US" dirty="0"/>
              <a:t>Old: old types learned in previous stages</a:t>
            </a:r>
          </a:p>
          <a:p>
            <a:pPr marL="742950" lvl="1" indent="-285750">
              <a:buFont typeface="Arial" panose="020B0604020202020204" pitchFamily="34" charset="0"/>
              <a:buChar char="•"/>
            </a:pPr>
            <a:r>
              <a:rPr lang="en-US" dirty="0"/>
              <a:t>New: new types learned in this stage</a:t>
            </a:r>
          </a:p>
          <a:p>
            <a:pPr marL="742950" lvl="1" indent="-285750">
              <a:buFont typeface="Arial" panose="020B0604020202020204" pitchFamily="34" charset="0"/>
              <a:buChar char="•"/>
            </a:pPr>
            <a:r>
              <a:rPr lang="en-US" dirty="0"/>
              <a:t>New Rare: new types with fewer than 120 training mentions</a:t>
            </a:r>
          </a:p>
          <a:p>
            <a:pPr marL="285750" indent="-285750">
              <a:buFont typeface="Arial" panose="020B0604020202020204" pitchFamily="34" charset="0"/>
              <a:buChar char="•"/>
            </a:pPr>
            <a:r>
              <a:rPr lang="en-US" dirty="0"/>
              <a:t>Compare with baseline (KD+R), knowledge transfer improves both acquisition of new types and consolidation of old types</a:t>
            </a:r>
          </a:p>
          <a:p>
            <a:pPr marL="742950" lvl="1" indent="-285750">
              <a:buFont typeface="Arial" panose="020B0604020202020204" pitchFamily="34" charset="0"/>
              <a:buChar char="•"/>
            </a:pPr>
            <a:r>
              <a:rPr lang="en-US" dirty="0"/>
              <a:t>More improvements on rare new types, showing that sharing knowledge can help learning long-tail events</a:t>
            </a:r>
          </a:p>
        </p:txBody>
      </p:sp>
    </p:spTree>
    <p:extLst>
      <p:ext uri="{BB962C8B-B14F-4D97-AF65-F5344CB8AC3E}">
        <p14:creationId xmlns:p14="http://schemas.microsoft.com/office/powerpoint/2010/main" val="18445508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F30856-C896-DC48-95EC-C6D3A52F4166}"/>
              </a:ext>
            </a:extLst>
          </p:cNvPr>
          <p:cNvSpPr>
            <a:spLocks noGrp="1"/>
          </p:cNvSpPr>
          <p:nvPr>
            <p:ph type="title"/>
          </p:nvPr>
        </p:nvSpPr>
        <p:spPr/>
        <p:txBody>
          <a:bodyPr>
            <a:normAutofit fontScale="90000"/>
          </a:bodyPr>
          <a:lstStyle/>
          <a:p>
            <a:r>
              <a:rPr lang="en-US" dirty="0"/>
              <a:t>Examples of Identified Related Old Types Helping New Types</a:t>
            </a:r>
          </a:p>
        </p:txBody>
      </p:sp>
      <p:sp>
        <p:nvSpPr>
          <p:cNvPr id="3" name="Content Placeholder 2">
            <a:extLst>
              <a:ext uri="{FF2B5EF4-FFF2-40B4-BE49-F238E27FC236}">
                <a16:creationId xmlns:a16="http://schemas.microsoft.com/office/drawing/2014/main" xmlns="" id="{69C5F840-1824-6C4E-95D8-A86EEB840880}"/>
              </a:ext>
            </a:extLst>
          </p:cNvPr>
          <p:cNvSpPr>
            <a:spLocks noGrp="1"/>
          </p:cNvSpPr>
          <p:nvPr>
            <p:ph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xmlns="" id="{673FBC5D-D9C9-AE43-8CF5-8B2D1F4487F8}"/>
              </a:ext>
            </a:extLst>
          </p:cNvPr>
          <p:cNvSpPr>
            <a:spLocks noGrp="1"/>
          </p:cNvSpPr>
          <p:nvPr>
            <p:ph type="sldNum" sz="quarter" idx="12"/>
          </p:nvPr>
        </p:nvSpPr>
        <p:spPr/>
        <p:txBody>
          <a:bodyPr/>
          <a:lstStyle/>
          <a:p>
            <a:fld id="{89057327-5C45-3844-9BAD-8A2E33F71C3A}" type="slidenum">
              <a:rPr lang="en-US" smtClean="0"/>
              <a:t>39</a:t>
            </a:fld>
            <a:endParaRPr lang="en-US"/>
          </a:p>
        </p:txBody>
      </p:sp>
      <p:graphicFrame>
        <p:nvGraphicFramePr>
          <p:cNvPr id="5" name="Table 5">
            <a:extLst>
              <a:ext uri="{FF2B5EF4-FFF2-40B4-BE49-F238E27FC236}">
                <a16:creationId xmlns:a16="http://schemas.microsoft.com/office/drawing/2014/main" xmlns="" id="{7AF2D6AA-8CF2-FC45-B155-DEAEC4664467}"/>
              </a:ext>
            </a:extLst>
          </p:cNvPr>
          <p:cNvGraphicFramePr>
            <a:graphicFrameLocks noGrp="1"/>
          </p:cNvGraphicFramePr>
          <p:nvPr>
            <p:extLst>
              <p:ext uri="{D42A27DB-BD31-4B8C-83A1-F6EECF244321}">
                <p14:modId xmlns:p14="http://schemas.microsoft.com/office/powerpoint/2010/main" val="1043008890"/>
              </p:ext>
            </p:extLst>
          </p:nvPr>
        </p:nvGraphicFramePr>
        <p:xfrm>
          <a:off x="838200" y="1193032"/>
          <a:ext cx="10341075" cy="5029200"/>
        </p:xfrm>
        <a:graphic>
          <a:graphicData uri="http://schemas.openxmlformats.org/drawingml/2006/table">
            <a:tbl>
              <a:tblPr firstRow="1" bandRow="1">
                <a:tableStyleId>{5C22544A-7EE6-4342-B048-85BDC9FD1C3A}</a:tableStyleId>
              </a:tblPr>
              <a:tblGrid>
                <a:gridCol w="3447025">
                  <a:extLst>
                    <a:ext uri="{9D8B030D-6E8A-4147-A177-3AD203B41FA5}">
                      <a16:colId xmlns:a16="http://schemas.microsoft.com/office/drawing/2014/main" xmlns="" val="2991248033"/>
                    </a:ext>
                  </a:extLst>
                </a:gridCol>
                <a:gridCol w="3447025">
                  <a:extLst>
                    <a:ext uri="{9D8B030D-6E8A-4147-A177-3AD203B41FA5}">
                      <a16:colId xmlns:a16="http://schemas.microsoft.com/office/drawing/2014/main" xmlns="" val="2831724817"/>
                    </a:ext>
                  </a:extLst>
                </a:gridCol>
                <a:gridCol w="3447025">
                  <a:extLst>
                    <a:ext uri="{9D8B030D-6E8A-4147-A177-3AD203B41FA5}">
                      <a16:colId xmlns:a16="http://schemas.microsoft.com/office/drawing/2014/main" xmlns="" val="1390967780"/>
                    </a:ext>
                  </a:extLst>
                </a:gridCol>
              </a:tblGrid>
              <a:tr h="5476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New Instance </a:t>
                      </a:r>
                    </a:p>
                    <a:p>
                      <a:pPr algn="ctr"/>
                      <a:endParaRPr lang="en-US" dirty="0"/>
                    </a:p>
                  </a:txBody>
                  <a:tcPr anchor="ctr"/>
                </a:tc>
                <a:tc>
                  <a:txBody>
                    <a:bodyPr/>
                    <a:lstStyle/>
                    <a:p>
                      <a:pPr algn="ctr"/>
                      <a:r>
                        <a:rPr lang="en-US" dirty="0"/>
                        <a:t>New Type </a:t>
                      </a:r>
                    </a:p>
                  </a:txBody>
                  <a:tcPr anchor="ctr"/>
                </a:tc>
                <a:tc>
                  <a:txBody>
                    <a:bodyPr/>
                    <a:lstStyle/>
                    <a:p>
                      <a:pPr algn="ctr"/>
                      <a:r>
                        <a:rPr lang="en-US" dirty="0"/>
                        <a:t>Related Old Type </a:t>
                      </a:r>
                    </a:p>
                  </a:txBody>
                  <a:tcPr anchor="ctr"/>
                </a:tc>
                <a:extLst>
                  <a:ext uri="{0D108BD9-81ED-4DB2-BD59-A6C34878D82A}">
                    <a16:rowId xmlns:a16="http://schemas.microsoft.com/office/drawing/2014/main" xmlns="" val="3394445628"/>
                  </a:ext>
                </a:extLst>
              </a:tr>
              <a:tr h="12778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1378 Manuel II </a:t>
                      </a:r>
                      <a:r>
                        <a:rPr lang="en-US" dirty="0" err="1"/>
                        <a:t>Palaiologos</a:t>
                      </a:r>
                      <a:r>
                        <a:rPr lang="en-US" dirty="0"/>
                        <a:t> </a:t>
                      </a:r>
                      <a:r>
                        <a:rPr lang="en-US" b="1" dirty="0"/>
                        <a:t>promised</a:t>
                      </a:r>
                      <a:r>
                        <a:rPr lang="en-US" dirty="0"/>
                        <a:t> to hand over the city of Philadelphia to the Turks in re- turn for the Ottoman sultan’s aid in a disastrous Byzantine civil war. </a:t>
                      </a:r>
                    </a:p>
                  </a:txBody>
                  <a:tcPr anchor="ctr"/>
                </a:tc>
                <a:tc>
                  <a:txBody>
                    <a:bodyPr/>
                    <a:lstStyle/>
                    <a:p>
                      <a:pPr algn="ctr"/>
                      <a:r>
                        <a:rPr lang="en-US" dirty="0"/>
                        <a:t>Commitment</a:t>
                      </a:r>
                    </a:p>
                  </a:txBody>
                  <a:tcPr anchor="ctr"/>
                </a:tc>
                <a:tc>
                  <a:txBody>
                    <a:bodyPr/>
                    <a:lstStyle/>
                    <a:p>
                      <a:pPr algn="ctr"/>
                      <a:r>
                        <a:rPr lang="en-US" dirty="0"/>
                        <a:t>Statement</a:t>
                      </a:r>
                    </a:p>
                  </a:txBody>
                  <a:tcPr anchor="ctr"/>
                </a:tc>
                <a:extLst>
                  <a:ext uri="{0D108BD9-81ED-4DB2-BD59-A6C34878D82A}">
                    <a16:rowId xmlns:a16="http://schemas.microsoft.com/office/drawing/2014/main" xmlns="" val="2655178301"/>
                  </a:ext>
                </a:extLst>
              </a:tr>
              <a:tr h="10171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Graham’s family filed a lawsuit against the city of New York, and the lawsuit was settled for $ 3. 9 million in 2015.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Legality</a:t>
                      </a:r>
                    </a:p>
                  </a:txBody>
                  <a:tcPr anchor="ctr"/>
                </a:tc>
                <a:tc>
                  <a:txBody>
                    <a:bodyPr/>
                    <a:lstStyle/>
                    <a:p>
                      <a:pPr algn="ctr"/>
                      <a:r>
                        <a:rPr lang="en-US" dirty="0"/>
                        <a:t>Judgment</a:t>
                      </a:r>
                    </a:p>
                  </a:txBody>
                  <a:tcPr anchor="ctr"/>
                </a:tc>
                <a:extLst>
                  <a:ext uri="{0D108BD9-81ED-4DB2-BD59-A6C34878D82A}">
                    <a16:rowId xmlns:a16="http://schemas.microsoft.com/office/drawing/2014/main" xmlns="" val="2224716050"/>
                  </a:ext>
                </a:extLst>
              </a:tr>
              <a:tr h="14865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French and British commanders in the pocket decided to make for Le Havre and Fortune detached </a:t>
                      </a:r>
                      <a:r>
                        <a:rPr lang="en-US" dirty="0" err="1"/>
                        <a:t>Arkforce</a:t>
                      </a:r>
                      <a:r>
                        <a:rPr lang="en-US" dirty="0"/>
                        <a:t>, the equivalent of two brigades, to guard the routes back to the port. </a:t>
                      </a:r>
                    </a:p>
                  </a:txBody>
                  <a:tcPr anchor="ctr"/>
                </a:tc>
                <a:tc>
                  <a:txBody>
                    <a:bodyPr/>
                    <a:lstStyle/>
                    <a:p>
                      <a:pPr algn="ctr"/>
                      <a:r>
                        <a:rPr lang="en-US" dirty="0"/>
                        <a:t>Patrolling</a:t>
                      </a:r>
                    </a:p>
                  </a:txBody>
                  <a:tcPr anchor="ctr"/>
                </a:tc>
                <a:tc>
                  <a:txBody>
                    <a:bodyPr/>
                    <a:lstStyle/>
                    <a:p>
                      <a:pPr algn="ctr"/>
                      <a:r>
                        <a:rPr lang="en-US" dirty="0" err="1"/>
                        <a:t>Perception_active</a:t>
                      </a:r>
                      <a:r>
                        <a:rPr lang="en-US" dirty="0"/>
                        <a:t> (observation)</a:t>
                      </a:r>
                    </a:p>
                  </a:txBody>
                  <a:tcPr anchor="ctr"/>
                </a:tc>
                <a:extLst>
                  <a:ext uri="{0D108BD9-81ED-4DB2-BD59-A6C34878D82A}">
                    <a16:rowId xmlns:a16="http://schemas.microsoft.com/office/drawing/2014/main" xmlns="" val="1394477673"/>
                  </a:ext>
                </a:extLst>
              </a:tr>
            </a:tbl>
          </a:graphicData>
        </a:graphic>
      </p:graphicFrame>
    </p:spTree>
    <p:extLst>
      <p:ext uri="{BB962C8B-B14F-4D97-AF65-F5344CB8AC3E}">
        <p14:creationId xmlns:p14="http://schemas.microsoft.com/office/powerpoint/2010/main" val="2177652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828800" y="1295401"/>
            <a:ext cx="2417524" cy="81199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a:solidFill>
                  <a:prstClr val="black"/>
                </a:solidFill>
              </a:rPr>
              <a:t>Expert consumers define what to link/extract</a:t>
            </a:r>
          </a:p>
        </p:txBody>
      </p:sp>
      <p:sp>
        <p:nvSpPr>
          <p:cNvPr id="7" name="Down Arrow 6"/>
          <p:cNvSpPr/>
          <p:nvPr/>
        </p:nvSpPr>
        <p:spPr>
          <a:xfrm>
            <a:off x="2819401" y="2133601"/>
            <a:ext cx="400833" cy="73903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8" name="Rounded Rectangle 7"/>
          <p:cNvSpPr/>
          <p:nvPr/>
        </p:nvSpPr>
        <p:spPr>
          <a:xfrm>
            <a:off x="1828800" y="2819401"/>
            <a:ext cx="2417524" cy="811995"/>
          </a:xfrm>
          <a:prstGeom prst="roundRect">
            <a:avLst/>
          </a:prstGeom>
          <a:gradFill>
            <a:gsLst>
              <a:gs pos="0">
                <a:srgbClr val="FBEAC7"/>
              </a:gs>
              <a:gs pos="17999">
                <a:srgbClr val="FEE7F2"/>
              </a:gs>
              <a:gs pos="36000">
                <a:srgbClr val="FAC77D"/>
              </a:gs>
              <a:gs pos="61000">
                <a:srgbClr val="FBA97D"/>
              </a:gs>
              <a:gs pos="82001">
                <a:srgbClr val="FBD49C"/>
              </a:gs>
              <a:gs pos="100000">
                <a:srgbClr val="FEE7F2"/>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600" dirty="0">
                <a:solidFill>
                  <a:prstClr val="black"/>
                </a:solidFill>
              </a:rPr>
              <a:t>Human Annotators annotate a large amount of documents</a:t>
            </a:r>
          </a:p>
        </p:txBody>
      </p:sp>
      <p:sp>
        <p:nvSpPr>
          <p:cNvPr id="9" name="Down Arrow 8"/>
          <p:cNvSpPr/>
          <p:nvPr/>
        </p:nvSpPr>
        <p:spPr>
          <a:xfrm>
            <a:off x="2819401" y="3657601"/>
            <a:ext cx="400833" cy="73903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 name="Rounded Rectangle 9"/>
          <p:cNvSpPr/>
          <p:nvPr/>
        </p:nvSpPr>
        <p:spPr>
          <a:xfrm>
            <a:off x="1828800" y="4419600"/>
            <a:ext cx="2417524" cy="1981200"/>
          </a:xfrm>
          <a:prstGeom prst="roundRect">
            <a:avLst/>
          </a:prstGeom>
          <a:gradFill>
            <a:gsLst>
              <a:gs pos="0">
                <a:srgbClr val="DDEBCF"/>
              </a:gs>
              <a:gs pos="50000">
                <a:srgbClr val="9CB86E"/>
              </a:gs>
              <a:gs pos="100000">
                <a:srgbClr val="156B13"/>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ltLang="zh-CN" dirty="0">
              <a:solidFill>
                <a:srgbClr val="953735"/>
              </a:solidFill>
            </a:endParaRPr>
          </a:p>
          <a:p>
            <a:pPr algn="ctr" defTabSz="457200"/>
            <a:r>
              <a:rPr lang="en-US" altLang="zh-CN" dirty="0">
                <a:solidFill>
                  <a:prstClr val="black"/>
                </a:solidFill>
              </a:rPr>
              <a:t>Researchers</a:t>
            </a:r>
            <a:r>
              <a:rPr lang="zh-CN" altLang="en-US" dirty="0">
                <a:solidFill>
                  <a:prstClr val="black"/>
                </a:solidFill>
              </a:rPr>
              <a:t> </a:t>
            </a:r>
            <a:r>
              <a:rPr lang="en-US" altLang="zh-CN" dirty="0">
                <a:solidFill>
                  <a:prstClr val="black"/>
                </a:solidFill>
              </a:rPr>
              <a:t>design</a:t>
            </a:r>
            <a:r>
              <a:rPr lang="zh-CN" altLang="en-US" dirty="0">
                <a:solidFill>
                  <a:prstClr val="black"/>
                </a:solidFill>
              </a:rPr>
              <a:t> </a:t>
            </a:r>
            <a:r>
              <a:rPr lang="en-US" altLang="zh-CN" dirty="0">
                <a:solidFill>
                  <a:prstClr val="black"/>
                </a:solidFill>
              </a:rPr>
              <a:t>features/rules,</a:t>
            </a:r>
            <a:r>
              <a:rPr lang="zh-CN" altLang="en-US" dirty="0">
                <a:solidFill>
                  <a:prstClr val="black"/>
                </a:solidFill>
              </a:rPr>
              <a:t> </a:t>
            </a:r>
            <a:r>
              <a:rPr lang="en-US" altLang="zh-CN" dirty="0">
                <a:solidFill>
                  <a:prstClr val="black"/>
                </a:solidFill>
              </a:rPr>
              <a:t>train</a:t>
            </a:r>
            <a:r>
              <a:rPr lang="zh-CN" altLang="en-US" dirty="0">
                <a:solidFill>
                  <a:prstClr val="black"/>
                </a:solidFill>
              </a:rPr>
              <a:t> </a:t>
            </a:r>
            <a:r>
              <a:rPr lang="en-US" altLang="zh-CN" dirty="0">
                <a:solidFill>
                  <a:prstClr val="black"/>
                </a:solidFill>
              </a:rPr>
              <a:t>supervised</a:t>
            </a:r>
            <a:r>
              <a:rPr lang="zh-CN" altLang="en-US" dirty="0">
                <a:solidFill>
                  <a:prstClr val="black"/>
                </a:solidFill>
              </a:rPr>
              <a:t> </a:t>
            </a:r>
            <a:r>
              <a:rPr lang="en-US" altLang="zh-CN" dirty="0">
                <a:solidFill>
                  <a:prstClr val="black"/>
                </a:solidFill>
              </a:rPr>
              <a:t>learning</a:t>
            </a:r>
            <a:r>
              <a:rPr lang="zh-CN" altLang="en-US" dirty="0">
                <a:solidFill>
                  <a:prstClr val="black"/>
                </a:solidFill>
              </a:rPr>
              <a:t> </a:t>
            </a:r>
            <a:r>
              <a:rPr lang="en-US" altLang="zh-CN" dirty="0">
                <a:solidFill>
                  <a:prstClr val="black"/>
                </a:solidFill>
              </a:rPr>
              <a:t>models to identify and classify facts  into pre-defined types</a:t>
            </a:r>
            <a:endParaRPr lang="zh-CN" altLang="en-US" dirty="0">
              <a:solidFill>
                <a:prstClr val="black"/>
              </a:solidFill>
            </a:endParaRPr>
          </a:p>
          <a:p>
            <a:pPr algn="ctr" defTabSz="457200"/>
            <a:endParaRPr lang="en-US" dirty="0">
              <a:solidFill>
                <a:prstClr val="white"/>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1" y="4267201"/>
            <a:ext cx="1719393" cy="17586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438401"/>
            <a:ext cx="1646906" cy="16880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4400" y="1219201"/>
            <a:ext cx="1416664" cy="1133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77000" y="1295401"/>
            <a:ext cx="1303500" cy="977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7000" y="2895600"/>
            <a:ext cx="1371632" cy="10284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77001" y="4724401"/>
            <a:ext cx="1286669" cy="9647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Rectangle 10"/>
          <p:cNvSpPr/>
          <p:nvPr/>
        </p:nvSpPr>
        <p:spPr>
          <a:xfrm>
            <a:off x="7924800" y="1219200"/>
            <a:ext cx="2542784" cy="5863144"/>
          </a:xfrm>
          <a:prstGeom prst="rect">
            <a:avLst/>
          </a:prstGeom>
        </p:spPr>
        <p:txBody>
          <a:bodyPr wrap="square">
            <a:spAutoFit/>
          </a:bodyPr>
          <a:lstStyle/>
          <a:p>
            <a:pPr marL="342900" indent="-342900" defTabSz="457200">
              <a:spcBef>
                <a:spcPts val="300"/>
              </a:spcBef>
              <a:spcAft>
                <a:spcPts val="300"/>
              </a:spcAft>
              <a:buFont typeface="Arial"/>
              <a:buChar char="•"/>
            </a:pPr>
            <a:r>
              <a:rPr lang="en-US" sz="2000" i="1" dirty="0">
                <a:solidFill>
                  <a:prstClr val="black"/>
                </a:solidFill>
                <a:latin typeface="Calibri"/>
                <a:ea typeface="宋体" pitchFamily="2" charset="-122"/>
              </a:rPr>
              <a:t>High Cost: </a:t>
            </a:r>
            <a:r>
              <a:rPr lang="en-US" sz="2000" dirty="0">
                <a:solidFill>
                  <a:prstClr val="black"/>
                </a:solidFill>
                <a:latin typeface="Calibri"/>
                <a:ea typeface="宋体" pitchFamily="2" charset="-122"/>
              </a:rPr>
              <a:t>requires manual clean annotations for 500  documents</a:t>
            </a:r>
          </a:p>
          <a:p>
            <a:pPr marL="342900" indent="-342900" defTabSz="457200">
              <a:spcBef>
                <a:spcPts val="300"/>
              </a:spcBef>
              <a:spcAft>
                <a:spcPts val="300"/>
              </a:spcAft>
              <a:buFont typeface="Arial"/>
              <a:buChar char="•"/>
            </a:pPr>
            <a:r>
              <a:rPr lang="en-US" sz="2000" i="1" dirty="0">
                <a:solidFill>
                  <a:prstClr val="black"/>
                </a:solidFill>
                <a:latin typeface="Calibri"/>
                <a:ea typeface="宋体" pitchFamily="2" charset="-122"/>
              </a:rPr>
              <a:t>Poor Portability: </a:t>
            </a:r>
            <a:r>
              <a:rPr lang="en-US" sz="2000" dirty="0">
                <a:solidFill>
                  <a:prstClr val="black"/>
                </a:solidFill>
                <a:latin typeface="Calibri"/>
                <a:ea typeface="宋体" pitchFamily="2" charset="-122"/>
              </a:rPr>
              <a:t>e.g., only covers 41 relation types and 33 event types</a:t>
            </a:r>
          </a:p>
          <a:p>
            <a:pPr marL="342900" indent="-342900" defTabSz="457200">
              <a:spcBef>
                <a:spcPts val="300"/>
              </a:spcBef>
              <a:spcAft>
                <a:spcPts val="300"/>
              </a:spcAft>
              <a:buFont typeface="Arial"/>
              <a:buChar char="•"/>
            </a:pPr>
            <a:r>
              <a:rPr lang="en-US" sz="2000" dirty="0">
                <a:solidFill>
                  <a:prstClr val="black"/>
                </a:solidFill>
                <a:latin typeface="Calibri"/>
                <a:ea typeface="宋体" pitchFamily="2" charset="-122"/>
              </a:rPr>
              <a:t>Limited to a certain </a:t>
            </a:r>
            <a:r>
              <a:rPr lang="en-US" sz="2000" dirty="0" smtClean="0">
                <a:solidFill>
                  <a:prstClr val="black"/>
                </a:solidFill>
                <a:latin typeface="Calibri"/>
                <a:ea typeface="宋体" pitchFamily="2" charset="-122"/>
              </a:rPr>
              <a:t>target ontology, </a:t>
            </a:r>
            <a:r>
              <a:rPr lang="en-US" sz="2000" dirty="0">
                <a:solidFill>
                  <a:prstClr val="black"/>
                </a:solidFill>
                <a:latin typeface="Calibri"/>
                <a:ea typeface="宋体" pitchFamily="2" charset="-122"/>
              </a:rPr>
              <a:t>genre, language, and data modality</a:t>
            </a:r>
          </a:p>
          <a:p>
            <a:pPr marL="342900" indent="-342900" defTabSz="457200">
              <a:spcBef>
                <a:spcPts val="300"/>
              </a:spcBef>
              <a:spcAft>
                <a:spcPts val="300"/>
              </a:spcAft>
              <a:buFont typeface="Arial"/>
              <a:buChar char="•"/>
            </a:pPr>
            <a:endParaRPr lang="en-US" sz="2000" dirty="0">
              <a:solidFill>
                <a:prstClr val="black"/>
              </a:solidFill>
              <a:latin typeface="Calibri"/>
              <a:ea typeface="宋体" pitchFamily="2" charset="-122"/>
            </a:endParaRPr>
          </a:p>
          <a:p>
            <a:pPr defTabSz="457200">
              <a:spcBef>
                <a:spcPts val="300"/>
              </a:spcBef>
              <a:spcAft>
                <a:spcPts val="300"/>
              </a:spcAft>
            </a:pPr>
            <a:endParaRPr lang="en-US" sz="2000" dirty="0">
              <a:solidFill>
                <a:prstClr val="black"/>
              </a:solidFill>
              <a:latin typeface="Calibri"/>
              <a:ea typeface="宋体" pitchFamily="2" charset="-122"/>
            </a:endParaRPr>
          </a:p>
          <a:p>
            <a:pPr defTabSz="457200">
              <a:spcBef>
                <a:spcPts val="300"/>
              </a:spcBef>
              <a:spcAft>
                <a:spcPts val="300"/>
              </a:spcAft>
            </a:pPr>
            <a:endParaRPr lang="en-US" sz="2000" dirty="0">
              <a:solidFill>
                <a:prstClr val="black"/>
              </a:solidFill>
              <a:latin typeface="Calibri"/>
              <a:ea typeface="宋体" pitchFamily="2" charset="-122"/>
            </a:endParaRPr>
          </a:p>
          <a:p>
            <a:pPr defTabSz="457200">
              <a:spcBef>
                <a:spcPts val="300"/>
              </a:spcBef>
              <a:spcAft>
                <a:spcPts val="300"/>
              </a:spcAft>
            </a:pPr>
            <a:endParaRPr lang="en-US" sz="2000" dirty="0">
              <a:solidFill>
                <a:prstClr val="black"/>
              </a:solidFill>
              <a:latin typeface="Calibri"/>
              <a:ea typeface="宋体" pitchFamily="2" charset="-122"/>
            </a:endParaRPr>
          </a:p>
          <a:p>
            <a:pPr marL="342900" indent="-342900" defTabSz="457200">
              <a:spcBef>
                <a:spcPts val="300"/>
              </a:spcBef>
              <a:spcAft>
                <a:spcPts val="300"/>
              </a:spcAft>
              <a:buFont typeface="Arial" pitchFamily="34" charset="0"/>
              <a:buChar char="•"/>
            </a:pPr>
            <a:endParaRPr lang="en-US" sz="2000" dirty="0">
              <a:solidFill>
                <a:prstClr val="black"/>
              </a:solidFill>
              <a:latin typeface="Calibri"/>
              <a:ea typeface="宋体" pitchFamily="2" charset="-122"/>
            </a:endParaRPr>
          </a:p>
        </p:txBody>
      </p:sp>
      <p:sp>
        <p:nvSpPr>
          <p:cNvPr id="18" name="Slide Number Placeholder 2"/>
          <p:cNvSpPr txBox="1">
            <a:spLocks/>
          </p:cNvSpPr>
          <p:nvPr/>
        </p:nvSpPr>
        <p:spPr>
          <a:xfrm>
            <a:off x="9731376" y="6569076"/>
            <a:ext cx="936625" cy="365125"/>
          </a:xfrm>
          <a:prstGeom prst="rect">
            <a:avLst/>
          </a:prstGeom>
        </p:spPr>
        <p:txBody>
          <a:bodyPr/>
          <a:lstStyle>
            <a:defPPr>
              <a:defRPr lang="en-US"/>
            </a:defPPr>
            <a:lvl1pPr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Calibri" pitchFamily="34" charset="0"/>
                <a:ea typeface="MS PGothic" pitchFamily="34" charset="-128"/>
                <a:cs typeface="+mn-cs"/>
              </a:defRPr>
            </a:lvl5pPr>
            <a:lvl6pPr marL="2286000" algn="l" defTabSz="914400" rtl="0" eaLnBrk="1" latinLnBrk="0" hangingPunct="1">
              <a:defRPr sz="2800" kern="1200">
                <a:solidFill>
                  <a:schemeClr val="tx1"/>
                </a:solidFill>
                <a:latin typeface="Calibri" pitchFamily="34" charset="0"/>
                <a:ea typeface="MS PGothic" pitchFamily="34" charset="-128"/>
                <a:cs typeface="+mn-cs"/>
              </a:defRPr>
            </a:lvl6pPr>
            <a:lvl7pPr marL="2743200" algn="l" defTabSz="914400" rtl="0" eaLnBrk="1" latinLnBrk="0" hangingPunct="1">
              <a:defRPr sz="2800" kern="1200">
                <a:solidFill>
                  <a:schemeClr val="tx1"/>
                </a:solidFill>
                <a:latin typeface="Calibri" pitchFamily="34" charset="0"/>
                <a:ea typeface="MS PGothic" pitchFamily="34" charset="-128"/>
                <a:cs typeface="+mn-cs"/>
              </a:defRPr>
            </a:lvl7pPr>
            <a:lvl8pPr marL="3200400" algn="l" defTabSz="914400" rtl="0" eaLnBrk="1" latinLnBrk="0" hangingPunct="1">
              <a:defRPr sz="2800" kern="1200">
                <a:solidFill>
                  <a:schemeClr val="tx1"/>
                </a:solidFill>
                <a:latin typeface="Calibri" pitchFamily="34" charset="0"/>
                <a:ea typeface="MS PGothic" pitchFamily="34" charset="-128"/>
                <a:cs typeface="+mn-cs"/>
              </a:defRPr>
            </a:lvl8pPr>
            <a:lvl9pPr marL="3657600" algn="l" defTabSz="914400" rtl="0" eaLnBrk="1" latinLnBrk="0" hangingPunct="1">
              <a:defRPr sz="2800" kern="1200">
                <a:solidFill>
                  <a:schemeClr val="tx1"/>
                </a:solidFill>
                <a:latin typeface="Calibri" pitchFamily="34" charset="0"/>
                <a:ea typeface="MS PGothic" pitchFamily="34" charset="-128"/>
                <a:cs typeface="+mn-cs"/>
              </a:defRPr>
            </a:lvl9pPr>
          </a:lstStyle>
          <a:p>
            <a:pPr algn="r"/>
            <a:fld id="{7104C6E4-5FC0-B04C-9C16-CF93AC737B50}" type="slidenum">
              <a:rPr lang="en-US" sz="1400" b="1">
                <a:solidFill>
                  <a:srgbClr val="000000"/>
                </a:solidFill>
              </a:rPr>
              <a:pPr algn="r"/>
              <a:t>4</a:t>
            </a:fld>
            <a:endParaRPr lang="en-US" sz="1400" b="1" dirty="0">
              <a:solidFill>
                <a:srgbClr val="000000"/>
              </a:solidFill>
            </a:endParaRPr>
          </a:p>
        </p:txBody>
      </p:sp>
      <p:sp>
        <p:nvSpPr>
          <p:cNvPr id="17" name="Title 1">
            <a:extLst>
              <a:ext uri="{FF2B5EF4-FFF2-40B4-BE49-F238E27FC236}">
                <a16:creationId xmlns:a16="http://schemas.microsoft.com/office/drawing/2014/main" xmlns="" id="{C7B6C5FC-0323-514C-9A21-8ED23CED5752}"/>
              </a:ext>
            </a:extLst>
          </p:cNvPr>
          <p:cNvSpPr>
            <a:spLocks noGrp="1"/>
          </p:cNvSpPr>
          <p:nvPr>
            <p:ph type="title"/>
          </p:nvPr>
        </p:nvSpPr>
        <p:spPr>
          <a:xfrm>
            <a:off x="838200" y="365125"/>
            <a:ext cx="10515600" cy="688975"/>
          </a:xfrm>
        </p:spPr>
        <p:txBody>
          <a:bodyPr>
            <a:normAutofit/>
          </a:bodyPr>
          <a:lstStyle/>
          <a:p>
            <a:r>
              <a:rPr lang="en-US" dirty="0" smtClean="0"/>
              <a:t>How SOTA Event Detectors are Trained</a:t>
            </a:r>
            <a:endParaRPr lang="en-US" dirty="0"/>
          </a:p>
        </p:txBody>
      </p:sp>
    </p:spTree>
    <p:extLst>
      <p:ext uri="{BB962C8B-B14F-4D97-AF65-F5344CB8AC3E}">
        <p14:creationId xmlns:p14="http://schemas.microsoft.com/office/powerpoint/2010/main" val="840968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3A322B-F6E3-004B-A370-42CAA33CBF3F}"/>
              </a:ext>
            </a:extLst>
          </p:cNvPr>
          <p:cNvSpPr>
            <a:spLocks noGrp="1"/>
          </p:cNvSpPr>
          <p:nvPr>
            <p:ph type="title"/>
          </p:nvPr>
        </p:nvSpPr>
        <p:spPr/>
        <p:txBody>
          <a:bodyPr/>
          <a:lstStyle/>
          <a:p>
            <a:r>
              <a:rPr lang="en-US" dirty="0"/>
              <a:t>Case Study on Rare New Types</a:t>
            </a:r>
          </a:p>
        </p:txBody>
      </p:sp>
      <p:graphicFrame>
        <p:nvGraphicFramePr>
          <p:cNvPr id="6" name="Table 6">
            <a:extLst>
              <a:ext uri="{FF2B5EF4-FFF2-40B4-BE49-F238E27FC236}">
                <a16:creationId xmlns:a16="http://schemas.microsoft.com/office/drawing/2014/main" xmlns="" id="{516335EE-35F7-AC4E-BDA2-F77438A34644}"/>
              </a:ext>
            </a:extLst>
          </p:cNvPr>
          <p:cNvGraphicFramePr>
            <a:graphicFrameLocks noGrp="1"/>
          </p:cNvGraphicFramePr>
          <p:nvPr>
            <p:ph idx="1"/>
            <p:extLst>
              <p:ext uri="{D42A27DB-BD31-4B8C-83A1-F6EECF244321}">
                <p14:modId xmlns:p14="http://schemas.microsoft.com/office/powerpoint/2010/main" val="3747214171"/>
              </p:ext>
            </p:extLst>
          </p:nvPr>
        </p:nvGraphicFramePr>
        <p:xfrm>
          <a:off x="733551" y="2811880"/>
          <a:ext cx="10724897" cy="2123440"/>
        </p:xfrm>
        <a:graphic>
          <a:graphicData uri="http://schemas.openxmlformats.org/drawingml/2006/table">
            <a:tbl>
              <a:tblPr firstRow="1" bandRow="1">
                <a:tableStyleId>{5C22544A-7EE6-4342-B048-85BDC9FD1C3A}</a:tableStyleId>
              </a:tblPr>
              <a:tblGrid>
                <a:gridCol w="1463485">
                  <a:extLst>
                    <a:ext uri="{9D8B030D-6E8A-4147-A177-3AD203B41FA5}">
                      <a16:colId xmlns:a16="http://schemas.microsoft.com/office/drawing/2014/main" xmlns="" val="4103224949"/>
                    </a:ext>
                  </a:extLst>
                </a:gridCol>
                <a:gridCol w="2952052">
                  <a:extLst>
                    <a:ext uri="{9D8B030D-6E8A-4147-A177-3AD203B41FA5}">
                      <a16:colId xmlns:a16="http://schemas.microsoft.com/office/drawing/2014/main" xmlns="" val="3982711739"/>
                    </a:ext>
                  </a:extLst>
                </a:gridCol>
                <a:gridCol w="2103120">
                  <a:extLst>
                    <a:ext uri="{9D8B030D-6E8A-4147-A177-3AD203B41FA5}">
                      <a16:colId xmlns:a16="http://schemas.microsoft.com/office/drawing/2014/main" xmlns="" val="134903106"/>
                    </a:ext>
                  </a:extLst>
                </a:gridCol>
                <a:gridCol w="2103120">
                  <a:extLst>
                    <a:ext uri="{9D8B030D-6E8A-4147-A177-3AD203B41FA5}">
                      <a16:colId xmlns:a16="http://schemas.microsoft.com/office/drawing/2014/main" xmlns="" val="918089993"/>
                    </a:ext>
                  </a:extLst>
                </a:gridCol>
                <a:gridCol w="2103120">
                  <a:extLst>
                    <a:ext uri="{9D8B030D-6E8A-4147-A177-3AD203B41FA5}">
                      <a16:colId xmlns:a16="http://schemas.microsoft.com/office/drawing/2014/main" xmlns="" val="549606914"/>
                    </a:ext>
                  </a:extLst>
                </a:gridCol>
              </a:tblGrid>
              <a:tr h="370840">
                <a:tc>
                  <a:txBody>
                    <a:bodyPr/>
                    <a:lstStyle/>
                    <a:p>
                      <a:pPr algn="ctr"/>
                      <a:r>
                        <a:rPr lang="en-US" dirty="0"/>
                        <a:t>Type</a:t>
                      </a:r>
                    </a:p>
                  </a:txBody>
                  <a:tcPr/>
                </a:tc>
                <a:tc>
                  <a:txBody>
                    <a:bodyPr/>
                    <a:lstStyle/>
                    <a:p>
                      <a:pPr algn="ctr"/>
                      <a:r>
                        <a:rPr lang="en-US" dirty="0"/>
                        <a:t>Model</a:t>
                      </a:r>
                    </a:p>
                  </a:txBody>
                  <a:tcPr/>
                </a:tc>
                <a:tc>
                  <a:txBody>
                    <a:bodyPr/>
                    <a:lstStyle/>
                    <a:p>
                      <a:pPr algn="ctr"/>
                      <a:r>
                        <a:rPr lang="en-US" dirty="0"/>
                        <a:t>Precision</a:t>
                      </a:r>
                    </a:p>
                  </a:txBody>
                  <a:tcPr/>
                </a:tc>
                <a:tc>
                  <a:txBody>
                    <a:bodyPr/>
                    <a:lstStyle/>
                    <a:p>
                      <a:pPr algn="ctr"/>
                      <a:r>
                        <a:rPr lang="en-US" dirty="0"/>
                        <a:t>Recall</a:t>
                      </a:r>
                    </a:p>
                  </a:txBody>
                  <a:tcPr/>
                </a:tc>
                <a:tc>
                  <a:txBody>
                    <a:bodyPr/>
                    <a:lstStyle/>
                    <a:p>
                      <a:pPr algn="ctr"/>
                      <a:r>
                        <a:rPr lang="en-US" dirty="0"/>
                        <a:t>F1</a:t>
                      </a:r>
                    </a:p>
                  </a:txBody>
                  <a:tcPr/>
                </a:tc>
                <a:extLst>
                  <a:ext uri="{0D108BD9-81ED-4DB2-BD59-A6C34878D82A}">
                    <a16:rowId xmlns:a16="http://schemas.microsoft.com/office/drawing/2014/main" xmlns="" val="1856118463"/>
                  </a:ext>
                </a:extLst>
              </a:tr>
              <a:tr h="0">
                <a:tc rowSpan="2">
                  <a:txBody>
                    <a:bodyPr/>
                    <a:lstStyle/>
                    <a:p>
                      <a:r>
                        <a:rPr lang="en-US" dirty="0"/>
                        <a:t>Commitment</a:t>
                      </a:r>
                    </a:p>
                  </a:txBody>
                  <a:tcPr/>
                </a:tc>
                <a:tc>
                  <a:txBody>
                    <a:bodyPr/>
                    <a:lstStyle/>
                    <a:p>
                      <a:r>
                        <a:rPr lang="en-US" dirty="0"/>
                        <a:t>KD+R (baseline)</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dk1"/>
                          </a:solidFill>
                          <a:effectLst/>
                          <a:latin typeface="+mn-lt"/>
                          <a:ea typeface="+mn-ea"/>
                          <a:cs typeface="+mn-cs"/>
                        </a:rPr>
                        <a:t>100.00</a:t>
                      </a:r>
                      <a:endParaRPr lang="en-US" b="1" dirty="0"/>
                    </a:p>
                    <a:p>
                      <a:pPr algn="r"/>
                      <a:endParaRPr lang="en-US" dirty="0"/>
                    </a:p>
                  </a:txBody>
                  <a:tcPr/>
                </a:tc>
                <a:tc>
                  <a:txBody>
                    <a:bodyPr/>
                    <a:lstStyle/>
                    <a:p>
                      <a:pPr algn="r"/>
                      <a:r>
                        <a:rPr lang="en-US" sz="1800" kern="1200" dirty="0">
                          <a:solidFill>
                            <a:schemeClr val="dk1"/>
                          </a:solidFill>
                          <a:effectLst/>
                          <a:latin typeface="+mn-lt"/>
                          <a:ea typeface="+mn-ea"/>
                          <a:cs typeface="+mn-cs"/>
                        </a:rPr>
                        <a:t>3.45</a:t>
                      </a:r>
                      <a:endParaRPr lang="en-US" dirty="0"/>
                    </a:p>
                  </a:txBody>
                  <a:tcPr/>
                </a:tc>
                <a:tc>
                  <a:txBody>
                    <a:bodyPr/>
                    <a:lstStyle/>
                    <a:p>
                      <a:pPr algn="r"/>
                      <a:r>
                        <a:rPr lang="en-US" sz="1800" kern="1200" dirty="0">
                          <a:solidFill>
                            <a:schemeClr val="dk1"/>
                          </a:solidFill>
                          <a:effectLst/>
                          <a:latin typeface="+mn-lt"/>
                          <a:ea typeface="+mn-ea"/>
                          <a:cs typeface="+mn-cs"/>
                        </a:rPr>
                        <a:t>6.67</a:t>
                      </a:r>
                      <a:endParaRPr lang="en-US" dirty="0"/>
                    </a:p>
                  </a:txBody>
                  <a:tcPr/>
                </a:tc>
                <a:extLst>
                  <a:ext uri="{0D108BD9-81ED-4DB2-BD59-A6C34878D82A}">
                    <a16:rowId xmlns:a16="http://schemas.microsoft.com/office/drawing/2014/main" xmlns="" val="32692768"/>
                  </a:ext>
                </a:extLst>
              </a:tr>
              <a:tr h="370840">
                <a:tc vMerge="1">
                  <a:txBody>
                    <a:bodyPr/>
                    <a:lstStyle/>
                    <a:p>
                      <a:endParaRPr lang="en-US" dirty="0"/>
                    </a:p>
                  </a:txBody>
                  <a:tcPr/>
                </a:tc>
                <a:tc>
                  <a:txBody>
                    <a:bodyPr/>
                    <a:lstStyle/>
                    <a:p>
                      <a:r>
                        <a:rPr lang="en-US" dirty="0"/>
                        <a:t>KD+R+K (knowledge transfer)</a:t>
                      </a:r>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66.67</a:t>
                      </a:r>
                      <a:endParaRPr lang="en-US" dirty="0"/>
                    </a:p>
                  </a:txBody>
                  <a:tcPr/>
                </a:tc>
                <a:tc>
                  <a:txBody>
                    <a:bodyPr/>
                    <a:lstStyle/>
                    <a:p>
                      <a:pPr algn="r"/>
                      <a:r>
                        <a:rPr lang="en-US" sz="1800" b="1" kern="1200" dirty="0">
                          <a:solidFill>
                            <a:schemeClr val="dk1"/>
                          </a:solidFill>
                          <a:effectLst/>
                          <a:latin typeface="+mn-lt"/>
                          <a:ea typeface="+mn-ea"/>
                          <a:cs typeface="+mn-cs"/>
                        </a:rPr>
                        <a:t>34.48</a:t>
                      </a:r>
                      <a:endParaRPr lang="en-US" b="1" dirty="0"/>
                    </a:p>
                  </a:txBody>
                  <a:tcPr/>
                </a:tc>
                <a:tc>
                  <a:txBody>
                    <a:bodyPr/>
                    <a:lstStyle/>
                    <a:p>
                      <a:pPr algn="r"/>
                      <a:r>
                        <a:rPr lang="en-US" sz="1800" b="1" kern="1200" dirty="0">
                          <a:solidFill>
                            <a:schemeClr val="dk1"/>
                          </a:solidFill>
                          <a:effectLst/>
                          <a:latin typeface="+mn-lt"/>
                          <a:ea typeface="+mn-ea"/>
                          <a:cs typeface="+mn-cs"/>
                        </a:rPr>
                        <a:t>45.45</a:t>
                      </a:r>
                      <a:endParaRPr lang="en-US" b="1" dirty="0"/>
                    </a:p>
                  </a:txBody>
                  <a:tcPr/>
                </a:tc>
                <a:extLst>
                  <a:ext uri="{0D108BD9-81ED-4DB2-BD59-A6C34878D82A}">
                    <a16:rowId xmlns:a16="http://schemas.microsoft.com/office/drawing/2014/main" xmlns="" val="3076214126"/>
                  </a:ext>
                </a:extLst>
              </a:tr>
              <a:tr h="370840">
                <a:tc rowSpan="2">
                  <a:txBody>
                    <a:bodyPr/>
                    <a:lstStyle/>
                    <a:p>
                      <a:r>
                        <a:rPr lang="en-US" dirty="0"/>
                        <a:t>Cost</a:t>
                      </a:r>
                    </a:p>
                  </a:txBody>
                  <a:tcPr/>
                </a:tc>
                <a:tc>
                  <a:txBody>
                    <a:bodyPr/>
                    <a:lstStyle/>
                    <a:p>
                      <a:r>
                        <a:rPr lang="en-US" dirty="0"/>
                        <a:t>KD+R (baseline)</a:t>
                      </a:r>
                    </a:p>
                  </a:txBody>
                  <a:tcPr/>
                </a:tc>
                <a:tc>
                  <a:txBody>
                    <a:bodyPr/>
                    <a:lstStyle/>
                    <a:p>
                      <a:pPr algn="r"/>
                      <a:r>
                        <a:rPr lang="en-US" b="1" dirty="0"/>
                        <a:t>100.00</a:t>
                      </a:r>
                    </a:p>
                  </a:txBody>
                  <a:tcPr/>
                </a:tc>
                <a:tc>
                  <a:txBody>
                    <a:bodyPr/>
                    <a:lstStyle/>
                    <a:p>
                      <a:pPr algn="r"/>
                      <a:r>
                        <a:rPr lang="en-US" dirty="0"/>
                        <a:t>5.26</a:t>
                      </a:r>
                    </a:p>
                  </a:txBody>
                  <a:tcPr/>
                </a:tc>
                <a:tc>
                  <a:txBody>
                    <a:bodyPr/>
                    <a:lstStyle/>
                    <a:p>
                      <a:pPr algn="r"/>
                      <a:r>
                        <a:rPr lang="en-US" dirty="0"/>
                        <a:t>10.00</a:t>
                      </a:r>
                    </a:p>
                  </a:txBody>
                  <a:tcPr/>
                </a:tc>
                <a:extLst>
                  <a:ext uri="{0D108BD9-81ED-4DB2-BD59-A6C34878D82A}">
                    <a16:rowId xmlns:a16="http://schemas.microsoft.com/office/drawing/2014/main" xmlns="" val="668782876"/>
                  </a:ext>
                </a:extLst>
              </a:tr>
              <a:tr h="370840">
                <a:tc vMerge="1">
                  <a:txBody>
                    <a:bodyPr/>
                    <a:lstStyle/>
                    <a:p>
                      <a:endParaRPr lang="en-US" dirty="0"/>
                    </a:p>
                  </a:txBody>
                  <a:tcPr/>
                </a:tc>
                <a:tc>
                  <a:txBody>
                    <a:bodyPr/>
                    <a:lstStyle/>
                    <a:p>
                      <a:r>
                        <a:rPr lang="en-US" dirty="0"/>
                        <a:t>KD+R+K (knowledge transfer)</a:t>
                      </a:r>
                    </a:p>
                  </a:txBody>
                  <a:tcPr/>
                </a:tc>
                <a:tc>
                  <a:txBody>
                    <a:bodyPr/>
                    <a:lstStyle/>
                    <a:p>
                      <a:pPr algn="r"/>
                      <a:r>
                        <a:rPr lang="en-US" dirty="0"/>
                        <a:t>81.82</a:t>
                      </a:r>
                    </a:p>
                  </a:txBody>
                  <a:tcPr/>
                </a:tc>
                <a:tc>
                  <a:txBody>
                    <a:bodyPr/>
                    <a:lstStyle/>
                    <a:p>
                      <a:pPr algn="r"/>
                      <a:r>
                        <a:rPr lang="en-US" b="1" dirty="0"/>
                        <a:t>47.37</a:t>
                      </a:r>
                    </a:p>
                  </a:txBody>
                  <a:tcPr/>
                </a:tc>
                <a:tc>
                  <a:txBody>
                    <a:bodyPr/>
                    <a:lstStyle/>
                    <a:p>
                      <a:pPr algn="r"/>
                      <a:r>
                        <a:rPr lang="en-US" b="1" dirty="0"/>
                        <a:t>60.00</a:t>
                      </a:r>
                    </a:p>
                  </a:txBody>
                  <a:tcPr/>
                </a:tc>
                <a:extLst>
                  <a:ext uri="{0D108BD9-81ED-4DB2-BD59-A6C34878D82A}">
                    <a16:rowId xmlns:a16="http://schemas.microsoft.com/office/drawing/2014/main" xmlns="" val="3230912657"/>
                  </a:ext>
                </a:extLst>
              </a:tr>
            </a:tbl>
          </a:graphicData>
        </a:graphic>
      </p:graphicFrame>
      <p:sp>
        <p:nvSpPr>
          <p:cNvPr id="4" name="Slide Number Placeholder 3">
            <a:extLst>
              <a:ext uri="{FF2B5EF4-FFF2-40B4-BE49-F238E27FC236}">
                <a16:creationId xmlns:a16="http://schemas.microsoft.com/office/drawing/2014/main" xmlns="" id="{2E0A0300-756D-5C40-BDA1-32B1822BB33D}"/>
              </a:ext>
            </a:extLst>
          </p:cNvPr>
          <p:cNvSpPr>
            <a:spLocks noGrp="1"/>
          </p:cNvSpPr>
          <p:nvPr>
            <p:ph type="sldNum" sz="quarter" idx="12"/>
          </p:nvPr>
        </p:nvSpPr>
        <p:spPr/>
        <p:txBody>
          <a:bodyPr/>
          <a:lstStyle/>
          <a:p>
            <a:fld id="{89057327-5C45-3844-9BAD-8A2E33F71C3A}" type="slidenum">
              <a:rPr lang="en-US" smtClean="0"/>
              <a:t>40</a:t>
            </a:fld>
            <a:endParaRPr lang="en-US"/>
          </a:p>
        </p:txBody>
      </p:sp>
      <p:sp>
        <p:nvSpPr>
          <p:cNvPr id="7" name="TextBox 6">
            <a:extLst>
              <a:ext uri="{FF2B5EF4-FFF2-40B4-BE49-F238E27FC236}">
                <a16:creationId xmlns:a16="http://schemas.microsoft.com/office/drawing/2014/main" xmlns="" id="{9A12F78A-2405-9247-982E-E1E6AD4EBF3F}"/>
              </a:ext>
            </a:extLst>
          </p:cNvPr>
          <p:cNvSpPr txBox="1"/>
          <p:nvPr/>
        </p:nvSpPr>
        <p:spPr>
          <a:xfrm>
            <a:off x="838200" y="1778200"/>
            <a:ext cx="10724897" cy="646331"/>
          </a:xfrm>
          <a:prstGeom prst="rect">
            <a:avLst/>
          </a:prstGeom>
          <a:noFill/>
        </p:spPr>
        <p:txBody>
          <a:bodyPr wrap="square" rtlCol="0">
            <a:spAutoFit/>
          </a:bodyPr>
          <a:lstStyle/>
          <a:p>
            <a:pPr marL="285750" indent="-285750">
              <a:buFont typeface="Arial" panose="020B0604020202020204" pitchFamily="34" charset="0"/>
              <a:buChar char="•"/>
            </a:pPr>
            <a:r>
              <a:rPr lang="en-US" dirty="0"/>
              <a:t>By </a:t>
            </a:r>
            <a:r>
              <a:rPr lang="en-US" dirty="0" smtClean="0"/>
              <a:t>transferring </a:t>
            </a:r>
            <a:r>
              <a:rPr lang="en-US" dirty="0"/>
              <a:t>knowledge from related old types to rare new types, recall is significantly improved, while precision slightly drops due to potential noise in the transfer process.</a:t>
            </a:r>
          </a:p>
        </p:txBody>
      </p:sp>
    </p:spTree>
    <p:extLst>
      <p:ext uri="{BB962C8B-B14F-4D97-AF65-F5344CB8AC3E}">
        <p14:creationId xmlns:p14="http://schemas.microsoft.com/office/powerpoint/2010/main" val="12835364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F1D3FA-76B4-A041-8E80-CA171E38D863}"/>
              </a:ext>
            </a:extLst>
          </p:cNvPr>
          <p:cNvSpPr>
            <a:spLocks noGrp="1"/>
          </p:cNvSpPr>
          <p:nvPr>
            <p:ph type="title"/>
          </p:nvPr>
        </p:nvSpPr>
        <p:spPr/>
        <p:txBody>
          <a:bodyPr>
            <a:normAutofit/>
          </a:bodyPr>
          <a:lstStyle/>
          <a:p>
            <a:r>
              <a:rPr lang="en-US" dirty="0" smtClean="0"/>
              <a:t>Take-away Messages</a:t>
            </a:r>
            <a:endParaRPr lang="en-US" dirty="0"/>
          </a:p>
        </p:txBody>
      </p:sp>
      <p:sp>
        <p:nvSpPr>
          <p:cNvPr id="3" name="Content Placeholder 2">
            <a:extLst>
              <a:ext uri="{FF2B5EF4-FFF2-40B4-BE49-F238E27FC236}">
                <a16:creationId xmlns:a16="http://schemas.microsoft.com/office/drawing/2014/main" xmlns="" id="{00CA971D-C053-C347-97BE-E83034B3D21D}"/>
              </a:ext>
            </a:extLst>
          </p:cNvPr>
          <p:cNvSpPr>
            <a:spLocks noGrp="1"/>
          </p:cNvSpPr>
          <p:nvPr>
            <p:ph idx="1"/>
          </p:nvPr>
        </p:nvSpPr>
        <p:spPr/>
        <p:txBody>
          <a:bodyPr>
            <a:normAutofit/>
          </a:bodyPr>
          <a:lstStyle/>
          <a:p>
            <a:r>
              <a:rPr lang="en-US" sz="2800" dirty="0" smtClean="0"/>
              <a:t>It’s not feasible to develop supervised models for fast-expanding event ontology</a:t>
            </a:r>
          </a:p>
          <a:p>
            <a:pPr lvl="1"/>
            <a:r>
              <a:rPr lang="en-US" sz="2400" dirty="0" smtClean="0"/>
              <a:t>Beneficial to mimic human annotation process by leveraging event type definition</a:t>
            </a:r>
          </a:p>
          <a:p>
            <a:r>
              <a:rPr lang="en-US" sz="2800" dirty="0" smtClean="0"/>
              <a:t>Take advantage of semantic relatedness between old types and new types, and update the model in lifelong learning fashion</a:t>
            </a:r>
          </a:p>
          <a:p>
            <a:pPr lvl="1"/>
            <a:r>
              <a:rPr lang="en-US" sz="2400" dirty="0" smtClean="0"/>
              <a:t>Particularly effective at handling long-tail distributions</a:t>
            </a:r>
          </a:p>
          <a:p>
            <a:r>
              <a:rPr lang="en-US" sz="2800" dirty="0" smtClean="0"/>
              <a:t>Future work: extend to other IE tasks that involve more structures</a:t>
            </a:r>
          </a:p>
        </p:txBody>
      </p:sp>
    </p:spTree>
    <p:extLst>
      <p:ext uri="{BB962C8B-B14F-4D97-AF65-F5344CB8AC3E}">
        <p14:creationId xmlns:p14="http://schemas.microsoft.com/office/powerpoint/2010/main" val="13744872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BF4B19-F9D0-2245-AF65-F92BF7CC2A7D}"/>
              </a:ext>
            </a:extLst>
          </p:cNvPr>
          <p:cNvSpPr>
            <a:spLocks noGrp="1"/>
          </p:cNvSpPr>
          <p:nvPr>
            <p:ph type="ctrTitle"/>
          </p:nvPr>
        </p:nvSpPr>
        <p:spPr/>
        <p:txBody>
          <a:bodyPr>
            <a:normAutofit/>
          </a:bodyPr>
          <a:lstStyle/>
          <a:p>
            <a:r>
              <a:rPr lang="en-US" dirty="0" smtClean="0"/>
              <a:t>Thank you</a:t>
            </a:r>
            <a:endParaRPr lang="en-US" dirty="0"/>
          </a:p>
        </p:txBody>
      </p:sp>
      <p:sp>
        <p:nvSpPr>
          <p:cNvPr id="4" name="Subtitle 3">
            <a:extLst>
              <a:ext uri="{FF2B5EF4-FFF2-40B4-BE49-F238E27FC236}">
                <a16:creationId xmlns:a16="http://schemas.microsoft.com/office/drawing/2014/main" xmlns="" id="{143025AE-7789-0046-8082-6D5EA8829DD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913524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F06E48-C8CA-E84C-ADE9-B6353A0007B5}"/>
              </a:ext>
            </a:extLst>
          </p:cNvPr>
          <p:cNvSpPr>
            <a:spLocks noGrp="1"/>
          </p:cNvSpPr>
          <p:nvPr>
            <p:ph type="title"/>
          </p:nvPr>
        </p:nvSpPr>
        <p:spPr/>
        <p:txBody>
          <a:bodyPr/>
          <a:lstStyle/>
          <a:p>
            <a:r>
              <a:rPr lang="en-US" dirty="0"/>
              <a:t>Related Work for Weakly Supervised Event Extraction</a:t>
            </a:r>
          </a:p>
        </p:txBody>
      </p:sp>
      <p:sp>
        <p:nvSpPr>
          <p:cNvPr id="3" name="Content Placeholder 2">
            <a:extLst>
              <a:ext uri="{FF2B5EF4-FFF2-40B4-BE49-F238E27FC236}">
                <a16:creationId xmlns:a16="http://schemas.microsoft.com/office/drawing/2014/main" xmlns="" id="{B880773F-F6E5-DB41-8F00-6FF31D018467}"/>
              </a:ext>
            </a:extLst>
          </p:cNvPr>
          <p:cNvSpPr>
            <a:spLocks noGrp="1"/>
          </p:cNvSpPr>
          <p:nvPr>
            <p:ph idx="1"/>
          </p:nvPr>
        </p:nvSpPr>
        <p:spPr>
          <a:xfrm>
            <a:off x="838200" y="1825625"/>
            <a:ext cx="10515600" cy="3898281"/>
          </a:xfrm>
        </p:spPr>
        <p:txBody>
          <a:bodyPr>
            <a:normAutofit fontScale="92500" lnSpcReduction="20000"/>
          </a:bodyPr>
          <a:lstStyle/>
          <a:p>
            <a:r>
              <a:rPr lang="en-US" dirty="0"/>
              <a:t>Current Weak Supervision mainly focusing on augmenting existing data, which usually requires a large dataset to start with,</a:t>
            </a:r>
          </a:p>
          <a:p>
            <a:pPr lvl="1"/>
            <a:r>
              <a:rPr lang="en-US" dirty="0"/>
              <a:t>[1] propose a semi-supervised method </a:t>
            </a:r>
          </a:p>
          <a:p>
            <a:pPr lvl="2"/>
            <a:r>
              <a:rPr lang="en-US" dirty="0"/>
              <a:t>requires a </a:t>
            </a:r>
            <a:r>
              <a:rPr lang="en-US" b="1" dirty="0"/>
              <a:t>strong supervised event extractor </a:t>
            </a:r>
            <a:r>
              <a:rPr lang="en-US" dirty="0"/>
              <a:t>for data collection. </a:t>
            </a:r>
          </a:p>
          <a:p>
            <a:pPr lvl="1"/>
            <a:r>
              <a:rPr lang="en-US" dirty="0"/>
              <a:t>[2] propose a distance-supervision-based framework using </a:t>
            </a:r>
            <a:r>
              <a:rPr lang="en-US" dirty="0" err="1"/>
              <a:t>FreeBase</a:t>
            </a:r>
            <a:r>
              <a:rPr lang="en-US" dirty="0"/>
              <a:t> Compound Value Types (CVTs</a:t>
            </a:r>
          </a:p>
          <a:p>
            <a:pPr lvl="2"/>
            <a:r>
              <a:rPr lang="en-US" dirty="0"/>
              <a:t>established ontology is limited to only 21 types </a:t>
            </a:r>
          </a:p>
          <a:p>
            <a:pPr lvl="2"/>
            <a:r>
              <a:rPr lang="en-US" dirty="0"/>
              <a:t>cannot generalize to arbitrary new event types </a:t>
            </a:r>
          </a:p>
          <a:p>
            <a:pPr lvl="2"/>
            <a:r>
              <a:rPr lang="en-US" dirty="0"/>
              <a:t>In order to apply their data for ACE, </a:t>
            </a:r>
            <a:r>
              <a:rPr lang="en-US" b="1" dirty="0"/>
              <a:t>training data for the missing event types </a:t>
            </a:r>
            <a:r>
              <a:rPr lang="en-US" dirty="0"/>
              <a:t>is required</a:t>
            </a:r>
          </a:p>
          <a:p>
            <a:r>
              <a:rPr lang="en-US" dirty="0"/>
              <a:t>[3] introduce a novel adversarial training method to denoise the noisy training data for event extraction</a:t>
            </a:r>
          </a:p>
          <a:p>
            <a:pPr lvl="1"/>
            <a:r>
              <a:rPr lang="en-US" dirty="0"/>
              <a:t>mainly focuses on false positive errors</a:t>
            </a:r>
          </a:p>
          <a:p>
            <a:pPr lvl="1"/>
            <a:r>
              <a:rPr lang="en-US" dirty="0"/>
              <a:t>our example-based denoising considers both false positive and false negative errors. </a:t>
            </a:r>
          </a:p>
          <a:p>
            <a:endParaRPr lang="en-US" dirty="0"/>
          </a:p>
          <a:p>
            <a:endParaRPr lang="en-US" dirty="0"/>
          </a:p>
        </p:txBody>
      </p:sp>
      <p:sp>
        <p:nvSpPr>
          <p:cNvPr id="4" name="TextBox 3">
            <a:extLst>
              <a:ext uri="{FF2B5EF4-FFF2-40B4-BE49-F238E27FC236}">
                <a16:creationId xmlns:a16="http://schemas.microsoft.com/office/drawing/2014/main" xmlns="" id="{B5D58E02-93A2-784E-9B1D-746D7DF32B7B}"/>
              </a:ext>
            </a:extLst>
          </p:cNvPr>
          <p:cNvSpPr txBox="1"/>
          <p:nvPr/>
        </p:nvSpPr>
        <p:spPr>
          <a:xfrm>
            <a:off x="680852" y="5961960"/>
            <a:ext cx="10830295" cy="1061829"/>
          </a:xfrm>
          <a:prstGeom prst="rect">
            <a:avLst/>
          </a:prstGeom>
          <a:noFill/>
        </p:spPr>
        <p:txBody>
          <a:bodyPr wrap="square" rtlCol="0">
            <a:spAutoFit/>
          </a:bodyPr>
          <a:lstStyle/>
          <a:p>
            <a:r>
              <a:rPr lang="en-US" sz="900" dirty="0"/>
              <a:t>[1] James Ferguson, Colin Lockard, Daniel Weld, and </a:t>
            </a:r>
            <a:r>
              <a:rPr lang="en-US" sz="900" dirty="0" err="1"/>
              <a:t>Hannaneh</a:t>
            </a:r>
            <a:r>
              <a:rPr lang="en-US" sz="900" dirty="0"/>
              <a:t> </a:t>
            </a:r>
            <a:r>
              <a:rPr lang="en-US" sz="900" dirty="0" err="1"/>
              <a:t>Hajishirzi</a:t>
            </a:r>
            <a:r>
              <a:rPr lang="en-US" sz="900" dirty="0"/>
              <a:t>. 2018. Semi-supervised event extraction with paraphrase clusters. In </a:t>
            </a:r>
            <a:r>
              <a:rPr lang="en-US" sz="900" i="1" dirty="0"/>
              <a:t>Proceedings of the 2018 Conference of the North American Chapter of the Association for Computational Linguistics: Human Language Technologies, Volume 2 (Short Papers)</a:t>
            </a:r>
            <a:r>
              <a:rPr lang="en-US" sz="900" dirty="0"/>
              <a:t>, pages 359–364, New Orleans, Louisiana. Association for Computational Linguistics. </a:t>
            </a:r>
          </a:p>
          <a:p>
            <a:r>
              <a:rPr lang="en-US" sz="900" dirty="0">
                <a:effectLst/>
              </a:rPr>
              <a:t>[2] </a:t>
            </a:r>
            <a:r>
              <a:rPr lang="en-US" sz="900" dirty="0" err="1"/>
              <a:t>Yubo</a:t>
            </a:r>
            <a:r>
              <a:rPr lang="en-US" sz="900" dirty="0"/>
              <a:t> Chen, </a:t>
            </a:r>
            <a:r>
              <a:rPr lang="en-US" sz="900" dirty="0" err="1"/>
              <a:t>Liheng</a:t>
            </a:r>
            <a:r>
              <a:rPr lang="en-US" sz="900" dirty="0"/>
              <a:t> Xu, Kang Liu, </a:t>
            </a:r>
            <a:r>
              <a:rPr lang="en-US" sz="900" dirty="0" err="1"/>
              <a:t>Daojian</a:t>
            </a:r>
            <a:r>
              <a:rPr lang="en-US" sz="900" dirty="0"/>
              <a:t> Zeng, and Jun Zhao. 2015. Event extraction via dynamic multi-pooling convolutional neural networks. In Proceedings of the 53rd Annual Meeting of the Association for Computational Linguistics and the 7th International Joint Conference on Natural Language Processing (Volume 1: Long Papers), pages 167–176, Beijing, China. Association for Computational Linguistics.</a:t>
            </a:r>
          </a:p>
          <a:p>
            <a:r>
              <a:rPr lang="en-US" sz="900" dirty="0">
                <a:effectLst/>
              </a:rPr>
              <a:t>[3] </a:t>
            </a:r>
            <a:r>
              <a:rPr lang="en-US" sz="900" dirty="0" err="1"/>
              <a:t>Xiaozhi</a:t>
            </a:r>
            <a:r>
              <a:rPr lang="en-US" sz="900" dirty="0"/>
              <a:t> Wang, Xu Han, </a:t>
            </a:r>
            <a:r>
              <a:rPr lang="en-US" sz="900" dirty="0" err="1"/>
              <a:t>Zhiyuan</a:t>
            </a:r>
            <a:r>
              <a:rPr lang="en-US" sz="900" dirty="0"/>
              <a:t> Liu, </a:t>
            </a:r>
            <a:r>
              <a:rPr lang="en-US" sz="900" dirty="0" err="1"/>
              <a:t>Maosong</a:t>
            </a:r>
            <a:r>
              <a:rPr lang="en-US" sz="900" dirty="0"/>
              <a:t> Sun, and Peng Li. 2019. Adversarial training for weakly supervised event detection. In Proceedings of the 2019 Conference of the North American Chapter of the Association for Computational Linguistics: Hu- man Language Technologies, Volume 1 (Long and Short Papers), pages 998–1008, Minneapolis, Min- </a:t>
            </a:r>
            <a:r>
              <a:rPr lang="en-US" sz="900" dirty="0" err="1"/>
              <a:t>nesota</a:t>
            </a:r>
            <a:r>
              <a:rPr lang="en-US" sz="900" dirty="0"/>
              <a:t>. Association for Computational Linguistics.</a:t>
            </a:r>
            <a:endParaRPr lang="en-US" sz="900" dirty="0">
              <a:effectLst/>
            </a:endParaRPr>
          </a:p>
          <a:p>
            <a:endParaRPr lang="en-US" sz="900" dirty="0"/>
          </a:p>
        </p:txBody>
      </p:sp>
    </p:spTree>
    <p:extLst>
      <p:ext uri="{BB962C8B-B14F-4D97-AF65-F5344CB8AC3E}">
        <p14:creationId xmlns:p14="http://schemas.microsoft.com/office/powerpoint/2010/main" val="1148233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F1D3FA-76B4-A041-8E80-CA171E38D863}"/>
              </a:ext>
            </a:extLst>
          </p:cNvPr>
          <p:cNvSpPr>
            <a:spLocks noGrp="1"/>
          </p:cNvSpPr>
          <p:nvPr>
            <p:ph type="title"/>
          </p:nvPr>
        </p:nvSpPr>
        <p:spPr/>
        <p:txBody>
          <a:bodyPr/>
          <a:lstStyle/>
          <a:p>
            <a:r>
              <a:rPr lang="en-US" dirty="0"/>
              <a:t>Data Acquisition</a:t>
            </a:r>
          </a:p>
        </p:txBody>
      </p:sp>
      <p:sp>
        <p:nvSpPr>
          <p:cNvPr id="3" name="Content Placeholder 2">
            <a:extLst>
              <a:ext uri="{FF2B5EF4-FFF2-40B4-BE49-F238E27FC236}">
                <a16:creationId xmlns:a16="http://schemas.microsoft.com/office/drawing/2014/main" xmlns="" id="{00CA971D-C053-C347-97BE-E83034B3D21D}"/>
              </a:ext>
            </a:extLst>
          </p:cNvPr>
          <p:cNvSpPr>
            <a:spLocks noGrp="1"/>
          </p:cNvSpPr>
          <p:nvPr>
            <p:ph idx="1"/>
          </p:nvPr>
        </p:nvSpPr>
        <p:spPr/>
        <p:txBody>
          <a:bodyPr>
            <a:normAutofit/>
          </a:bodyPr>
          <a:lstStyle/>
          <a:p>
            <a:r>
              <a:rPr lang="en-US" dirty="0"/>
              <a:t>Use keywords to search corpus for event occurrences</a:t>
            </a:r>
          </a:p>
          <a:p>
            <a:r>
              <a:rPr lang="en-US" dirty="0"/>
              <a:t>Improve recall by cluster-based pseudo-labeling</a:t>
            </a:r>
          </a:p>
          <a:p>
            <a:pPr lvl="1"/>
            <a:r>
              <a:rPr lang="en-US" dirty="0"/>
              <a:t>Diverse semantic meanings of event types such as </a:t>
            </a:r>
            <a:r>
              <a:rPr lang="en-US" i="1" dirty="0" err="1"/>
              <a:t>Movement:Transport</a:t>
            </a:r>
            <a:endParaRPr lang="en-US" i="1" dirty="0"/>
          </a:p>
          <a:p>
            <a:pPr lvl="2"/>
            <a:r>
              <a:rPr lang="en-US" dirty="0"/>
              <a:t>the Iraq is </a:t>
            </a:r>
            <a:r>
              <a:rPr lang="en-US" b="1" dirty="0"/>
              <a:t>retreated</a:t>
            </a:r>
            <a:r>
              <a:rPr lang="en-US" dirty="0"/>
              <a:t> from this area …</a:t>
            </a:r>
          </a:p>
          <a:p>
            <a:pPr lvl="2"/>
            <a:r>
              <a:rPr lang="en-US" dirty="0"/>
              <a:t>… in order to </a:t>
            </a:r>
            <a:r>
              <a:rPr lang="en-US" b="1" dirty="0"/>
              <a:t>ship</a:t>
            </a:r>
            <a:r>
              <a:rPr lang="en-US" dirty="0"/>
              <a:t> her from one state to another (cosine sim 0.32)</a:t>
            </a:r>
          </a:p>
          <a:p>
            <a:pPr lvl="1"/>
            <a:r>
              <a:rPr lang="en-US" dirty="0"/>
              <a:t>Use keyword cluster to collect examples</a:t>
            </a:r>
          </a:p>
          <a:p>
            <a:endParaRPr lang="en-US" dirty="0"/>
          </a:p>
        </p:txBody>
      </p:sp>
    </p:spTree>
    <p:extLst>
      <p:ext uri="{BB962C8B-B14F-4D97-AF65-F5344CB8AC3E}">
        <p14:creationId xmlns:p14="http://schemas.microsoft.com/office/powerpoint/2010/main" val="13953418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155974-E867-BF4D-95DD-F57F02AB425A}"/>
              </a:ext>
            </a:extLst>
          </p:cNvPr>
          <p:cNvSpPr>
            <a:spLocks noGrp="1"/>
          </p:cNvSpPr>
          <p:nvPr>
            <p:ph type="title"/>
          </p:nvPr>
        </p:nvSpPr>
        <p:spPr/>
        <p:txBody>
          <a:bodyPr/>
          <a:lstStyle/>
          <a:p>
            <a:r>
              <a:rPr lang="en-US" dirty="0"/>
              <a:t>Data Acquisition Pipeline</a:t>
            </a:r>
          </a:p>
        </p:txBody>
      </p:sp>
      <p:sp>
        <p:nvSpPr>
          <p:cNvPr id="3" name="Content Placeholder 2">
            <a:extLst>
              <a:ext uri="{FF2B5EF4-FFF2-40B4-BE49-F238E27FC236}">
                <a16:creationId xmlns:a16="http://schemas.microsoft.com/office/drawing/2014/main" xmlns="" id="{F5C10B74-F098-3F4B-93A1-0F773EA333FE}"/>
              </a:ext>
            </a:extLst>
          </p:cNvPr>
          <p:cNvSpPr>
            <a:spLocks noGrp="1"/>
          </p:cNvSpPr>
          <p:nvPr>
            <p:ph idx="1"/>
          </p:nvPr>
        </p:nvSpPr>
        <p:spPr/>
        <p:txBody>
          <a:bodyPr/>
          <a:lstStyle/>
          <a:p>
            <a:r>
              <a:rPr lang="en-US" b="1" dirty="0"/>
              <a:t>Step 1</a:t>
            </a:r>
            <a:r>
              <a:rPr lang="en-US" dirty="0"/>
              <a:t>: Acquire a list of keywords: {attack, battle, invade, …}</a:t>
            </a:r>
          </a:p>
          <a:p>
            <a:r>
              <a:rPr lang="en-US" b="1" dirty="0"/>
              <a:t>Step 2</a:t>
            </a:r>
            <a:r>
              <a:rPr lang="en-US" dirty="0"/>
              <a:t>: Search the corpus for all occurrences of words in K</a:t>
            </a:r>
          </a:p>
          <a:p>
            <a:pPr lvl="1"/>
            <a:r>
              <a:rPr lang="en-US" dirty="0"/>
              <a:t>…one determined to undermine peace talks by supporting militant groups that </a:t>
            </a:r>
            <a:r>
              <a:rPr lang="en-US" b="1" dirty="0"/>
              <a:t>attack</a:t>
            </a:r>
            <a:r>
              <a:rPr lang="en-US" dirty="0"/>
              <a:t> Israelis.</a:t>
            </a:r>
          </a:p>
          <a:p>
            <a:r>
              <a:rPr lang="en-US" b="1" dirty="0"/>
              <a:t>Step 3</a:t>
            </a:r>
            <a:r>
              <a:rPr lang="en-US" dirty="0"/>
              <a:t>: For each occurrence, keep if top 50 mask predictions contain words in K</a:t>
            </a:r>
          </a:p>
          <a:p>
            <a:pPr lvl="1"/>
            <a:r>
              <a:rPr lang="en-US" dirty="0"/>
              <a:t>…one determined to undermine peace talks by supporting militant groups that </a:t>
            </a:r>
            <a:r>
              <a:rPr lang="en-US" b="1" dirty="0"/>
              <a:t>[mask]</a:t>
            </a:r>
            <a:r>
              <a:rPr lang="en-US" dirty="0"/>
              <a:t> Israelis. -&gt; attack, invade, …</a:t>
            </a:r>
          </a:p>
          <a:p>
            <a:pPr lvl="1"/>
            <a:endParaRPr lang="en-US" dirty="0"/>
          </a:p>
          <a:p>
            <a:endParaRPr lang="en-US" dirty="0"/>
          </a:p>
        </p:txBody>
      </p:sp>
    </p:spTree>
    <p:extLst>
      <p:ext uri="{BB962C8B-B14F-4D97-AF65-F5344CB8AC3E}">
        <p14:creationId xmlns:p14="http://schemas.microsoft.com/office/powerpoint/2010/main" val="9896023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66DF4F-DB6B-874F-B5D8-B19F4438F86A}"/>
              </a:ext>
            </a:extLst>
          </p:cNvPr>
          <p:cNvSpPr>
            <a:spLocks noGrp="1"/>
          </p:cNvSpPr>
          <p:nvPr>
            <p:ph type="title"/>
          </p:nvPr>
        </p:nvSpPr>
        <p:spPr/>
        <p:txBody>
          <a:bodyPr/>
          <a:lstStyle/>
          <a:p>
            <a:r>
              <a:rPr lang="en-US" dirty="0"/>
              <a:t>Data Acquisition Pipeline</a:t>
            </a:r>
          </a:p>
        </p:txBody>
      </p:sp>
      <p:sp>
        <p:nvSpPr>
          <p:cNvPr id="3" name="Content Placeholder 2">
            <a:extLst>
              <a:ext uri="{FF2B5EF4-FFF2-40B4-BE49-F238E27FC236}">
                <a16:creationId xmlns:a16="http://schemas.microsoft.com/office/drawing/2014/main" xmlns="" id="{5525D951-21D1-1844-AADF-786C902F5E1E}"/>
              </a:ext>
            </a:extLst>
          </p:cNvPr>
          <p:cNvSpPr>
            <a:spLocks noGrp="1"/>
          </p:cNvSpPr>
          <p:nvPr>
            <p:ph idx="1"/>
          </p:nvPr>
        </p:nvSpPr>
        <p:spPr/>
        <p:txBody>
          <a:bodyPr/>
          <a:lstStyle/>
          <a:p>
            <a:r>
              <a:rPr lang="en-US" b="1" dirty="0"/>
              <a:t>Step 4</a:t>
            </a:r>
            <a:r>
              <a:rPr lang="en-US" dirty="0"/>
              <a:t>: Compute a vector for each keyword as averaged contextual representations of filtered occurrences</a:t>
            </a:r>
          </a:p>
        </p:txBody>
      </p:sp>
      <p:sp>
        <p:nvSpPr>
          <p:cNvPr id="4" name="TextBox 3">
            <a:extLst>
              <a:ext uri="{FF2B5EF4-FFF2-40B4-BE49-F238E27FC236}">
                <a16:creationId xmlns:a16="http://schemas.microsoft.com/office/drawing/2014/main" xmlns="" id="{DE2806FB-7E6F-A34B-9CBA-98F953C23E22}"/>
              </a:ext>
            </a:extLst>
          </p:cNvPr>
          <p:cNvSpPr txBox="1"/>
          <p:nvPr/>
        </p:nvSpPr>
        <p:spPr>
          <a:xfrm>
            <a:off x="2362423" y="3569289"/>
            <a:ext cx="4274049" cy="923330"/>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lstStyle/>
          <a:p>
            <a:r>
              <a:rPr lang="en-US" dirty="0"/>
              <a:t>the test designed to measure the responsiveness of emergency workers to a terrorist </a:t>
            </a:r>
            <a:r>
              <a:rPr lang="en-US" b="1" dirty="0"/>
              <a:t>attack</a:t>
            </a:r>
            <a:r>
              <a:rPr lang="en-US" dirty="0"/>
              <a:t>.</a:t>
            </a:r>
          </a:p>
        </p:txBody>
      </p:sp>
      <p:sp>
        <p:nvSpPr>
          <p:cNvPr id="5" name="TextBox 4">
            <a:extLst>
              <a:ext uri="{FF2B5EF4-FFF2-40B4-BE49-F238E27FC236}">
                <a16:creationId xmlns:a16="http://schemas.microsoft.com/office/drawing/2014/main" xmlns="" id="{18E8F664-0F90-F14A-88CF-E493AD487914}"/>
              </a:ext>
            </a:extLst>
          </p:cNvPr>
          <p:cNvSpPr txBox="1"/>
          <p:nvPr/>
        </p:nvSpPr>
        <p:spPr>
          <a:xfrm>
            <a:off x="2362422" y="4632991"/>
            <a:ext cx="4274049" cy="923330"/>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lstStyle/>
          <a:p>
            <a:r>
              <a:rPr lang="en-US" dirty="0"/>
              <a:t>…one determined to undermine peace talks by supporting militant groups that </a:t>
            </a:r>
            <a:r>
              <a:rPr lang="en-US" b="1" dirty="0"/>
              <a:t>attack</a:t>
            </a:r>
            <a:r>
              <a:rPr lang="en-US" dirty="0"/>
              <a:t> Israelis.</a:t>
            </a:r>
          </a:p>
        </p:txBody>
      </p:sp>
      <p:sp>
        <p:nvSpPr>
          <p:cNvPr id="6" name="Rounded Rectangle 5">
            <a:extLst>
              <a:ext uri="{FF2B5EF4-FFF2-40B4-BE49-F238E27FC236}">
                <a16:creationId xmlns:a16="http://schemas.microsoft.com/office/drawing/2014/main" xmlns="" id="{3325E26E-F2C0-3042-9AD0-BEBE9D8CD1CA}"/>
              </a:ext>
            </a:extLst>
          </p:cNvPr>
          <p:cNvSpPr/>
          <p:nvPr/>
        </p:nvSpPr>
        <p:spPr>
          <a:xfrm>
            <a:off x="7800623" y="5716018"/>
            <a:ext cx="1095022" cy="3366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attack</a:t>
            </a:r>
          </a:p>
        </p:txBody>
      </p:sp>
      <p:cxnSp>
        <p:nvCxnSpPr>
          <p:cNvPr id="8" name="Straight Arrow Connector 7">
            <a:extLst>
              <a:ext uri="{FF2B5EF4-FFF2-40B4-BE49-F238E27FC236}">
                <a16:creationId xmlns:a16="http://schemas.microsoft.com/office/drawing/2014/main" xmlns="" id="{FA08DECE-4343-F44A-B7E8-20C376BC55E2}"/>
              </a:ext>
            </a:extLst>
          </p:cNvPr>
          <p:cNvCxnSpPr>
            <a:stCxn id="4" idx="3"/>
            <a:endCxn id="6" idx="1"/>
          </p:cNvCxnSpPr>
          <p:nvPr/>
        </p:nvCxnSpPr>
        <p:spPr>
          <a:xfrm>
            <a:off x="6636472" y="4030954"/>
            <a:ext cx="1164151" cy="18533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xmlns="" id="{047618E5-0BB2-6942-AA63-8B4BC1925837}"/>
              </a:ext>
            </a:extLst>
          </p:cNvPr>
          <p:cNvCxnSpPr>
            <a:stCxn id="5" idx="3"/>
            <a:endCxn id="6" idx="1"/>
          </p:cNvCxnSpPr>
          <p:nvPr/>
        </p:nvCxnSpPr>
        <p:spPr>
          <a:xfrm>
            <a:off x="6636471" y="5094656"/>
            <a:ext cx="1164152" cy="7896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D83964AE-C37E-4744-B230-66B5BCA95978}"/>
              </a:ext>
            </a:extLst>
          </p:cNvPr>
          <p:cNvSpPr txBox="1"/>
          <p:nvPr/>
        </p:nvSpPr>
        <p:spPr>
          <a:xfrm>
            <a:off x="2362421" y="5887079"/>
            <a:ext cx="4274049" cy="369332"/>
          </a:xfrm>
          <a:prstGeom prst="rect">
            <a:avLst/>
          </a:prstGeom>
          <a:no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rtlCol="0">
            <a:spAutoFit/>
          </a:bodyPr>
          <a:lstStyle/>
          <a:p>
            <a:pPr algn="ctr"/>
            <a:r>
              <a:rPr lang="en-US" dirty="0"/>
              <a:t>…</a:t>
            </a:r>
          </a:p>
        </p:txBody>
      </p:sp>
      <p:cxnSp>
        <p:nvCxnSpPr>
          <p:cNvPr id="15" name="Straight Arrow Connector 14">
            <a:extLst>
              <a:ext uri="{FF2B5EF4-FFF2-40B4-BE49-F238E27FC236}">
                <a16:creationId xmlns:a16="http://schemas.microsoft.com/office/drawing/2014/main" xmlns="" id="{54B28CCC-4E50-8442-AB4C-9017C53BC93B}"/>
              </a:ext>
            </a:extLst>
          </p:cNvPr>
          <p:cNvCxnSpPr>
            <a:stCxn id="13" idx="3"/>
            <a:endCxn id="6" idx="1"/>
          </p:cNvCxnSpPr>
          <p:nvPr/>
        </p:nvCxnSpPr>
        <p:spPr>
          <a:xfrm flipV="1">
            <a:off x="6636470" y="5884332"/>
            <a:ext cx="1164153" cy="1874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31828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A23955-5FA7-B94A-9D02-A4094480621C}"/>
              </a:ext>
            </a:extLst>
          </p:cNvPr>
          <p:cNvSpPr>
            <a:spLocks noGrp="1"/>
          </p:cNvSpPr>
          <p:nvPr>
            <p:ph type="title"/>
          </p:nvPr>
        </p:nvSpPr>
        <p:spPr/>
        <p:txBody>
          <a:bodyPr/>
          <a:lstStyle/>
          <a:p>
            <a:r>
              <a:rPr lang="en-US" dirty="0"/>
              <a:t>Data Acquisition Pipeline</a:t>
            </a:r>
          </a:p>
        </p:txBody>
      </p:sp>
      <p:sp>
        <p:nvSpPr>
          <p:cNvPr id="3" name="Content Placeholder 2">
            <a:extLst>
              <a:ext uri="{FF2B5EF4-FFF2-40B4-BE49-F238E27FC236}">
                <a16:creationId xmlns:a16="http://schemas.microsoft.com/office/drawing/2014/main" xmlns="" id="{85E4A90F-A1D1-2149-963A-B7D72874D4B1}"/>
              </a:ext>
            </a:extLst>
          </p:cNvPr>
          <p:cNvSpPr>
            <a:spLocks noGrp="1"/>
          </p:cNvSpPr>
          <p:nvPr>
            <p:ph idx="1"/>
          </p:nvPr>
        </p:nvSpPr>
        <p:spPr/>
        <p:txBody>
          <a:bodyPr/>
          <a:lstStyle/>
          <a:p>
            <a:r>
              <a:rPr lang="en-US" b="1" dirty="0"/>
              <a:t>Step 5</a:t>
            </a:r>
            <a:r>
              <a:rPr lang="en-US" dirty="0"/>
              <a:t>: Cluster keywords into a set of clusters with </a:t>
            </a:r>
            <a:r>
              <a:rPr lang="en-US" dirty="0" err="1"/>
              <a:t>KMeans</a:t>
            </a:r>
            <a:endParaRPr lang="en-US" dirty="0"/>
          </a:p>
          <a:p>
            <a:endParaRPr lang="en-US" dirty="0"/>
          </a:p>
        </p:txBody>
      </p:sp>
      <p:sp>
        <p:nvSpPr>
          <p:cNvPr id="4" name="Oval 3">
            <a:extLst>
              <a:ext uri="{FF2B5EF4-FFF2-40B4-BE49-F238E27FC236}">
                <a16:creationId xmlns:a16="http://schemas.microsoft.com/office/drawing/2014/main" xmlns="" id="{71A05C2F-6AFE-5744-952A-713B2B8BE562}"/>
              </a:ext>
            </a:extLst>
          </p:cNvPr>
          <p:cNvSpPr/>
          <p:nvPr/>
        </p:nvSpPr>
        <p:spPr>
          <a:xfrm>
            <a:off x="2008428" y="3281822"/>
            <a:ext cx="2099734" cy="20997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xmlns="" id="{52A3AB8A-A86E-4B4F-A676-CFE3D877AAAA}"/>
              </a:ext>
            </a:extLst>
          </p:cNvPr>
          <p:cNvSpPr/>
          <p:nvPr/>
        </p:nvSpPr>
        <p:spPr>
          <a:xfrm>
            <a:off x="4640515" y="3138310"/>
            <a:ext cx="2099734" cy="20997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7F5859F1-7DD8-3F40-8A20-867FDE5A035C}"/>
              </a:ext>
            </a:extLst>
          </p:cNvPr>
          <p:cNvSpPr/>
          <p:nvPr/>
        </p:nvSpPr>
        <p:spPr>
          <a:xfrm>
            <a:off x="5074934" y="3643866"/>
            <a:ext cx="595035" cy="369332"/>
          </a:xfrm>
          <a:prstGeom prst="rect">
            <a:avLst/>
          </a:prstGeom>
        </p:spPr>
        <p:txBody>
          <a:bodyPr wrap="none">
            <a:spAutoFit/>
          </a:bodyPr>
          <a:lstStyle/>
          <a:p>
            <a:r>
              <a:rPr lang="en-US" b="1" dirty="0"/>
              <a:t>war</a:t>
            </a:r>
            <a:endParaRPr lang="en-US" dirty="0"/>
          </a:p>
        </p:txBody>
      </p:sp>
      <p:sp>
        <p:nvSpPr>
          <p:cNvPr id="7" name="Rectangle 6">
            <a:extLst>
              <a:ext uri="{FF2B5EF4-FFF2-40B4-BE49-F238E27FC236}">
                <a16:creationId xmlns:a16="http://schemas.microsoft.com/office/drawing/2014/main" xmlns="" id="{223AC13E-2EE9-BB4F-B410-A8F294141E8D}"/>
              </a:ext>
            </a:extLst>
          </p:cNvPr>
          <p:cNvSpPr/>
          <p:nvPr/>
        </p:nvSpPr>
        <p:spPr>
          <a:xfrm>
            <a:off x="5168732" y="4149422"/>
            <a:ext cx="830677" cy="369332"/>
          </a:xfrm>
          <a:prstGeom prst="rect">
            <a:avLst/>
          </a:prstGeom>
        </p:spPr>
        <p:txBody>
          <a:bodyPr wrap="none">
            <a:spAutoFit/>
          </a:bodyPr>
          <a:lstStyle/>
          <a:p>
            <a:r>
              <a:rPr lang="en-US" b="1" dirty="0"/>
              <a:t>battle</a:t>
            </a:r>
            <a:endParaRPr lang="en-US" dirty="0"/>
          </a:p>
        </p:txBody>
      </p:sp>
      <p:sp>
        <p:nvSpPr>
          <p:cNvPr id="8" name="Rectangle 7">
            <a:extLst>
              <a:ext uri="{FF2B5EF4-FFF2-40B4-BE49-F238E27FC236}">
                <a16:creationId xmlns:a16="http://schemas.microsoft.com/office/drawing/2014/main" xmlns="" id="{D2D5248D-EDA4-D44C-BAF0-0E655F95C157}"/>
              </a:ext>
            </a:extLst>
          </p:cNvPr>
          <p:cNvSpPr/>
          <p:nvPr/>
        </p:nvSpPr>
        <p:spPr>
          <a:xfrm>
            <a:off x="2436886" y="3962357"/>
            <a:ext cx="909223" cy="369332"/>
          </a:xfrm>
          <a:prstGeom prst="rect">
            <a:avLst/>
          </a:prstGeom>
        </p:spPr>
        <p:txBody>
          <a:bodyPr wrap="none">
            <a:spAutoFit/>
          </a:bodyPr>
          <a:lstStyle/>
          <a:p>
            <a:r>
              <a:rPr lang="en-US" b="1" dirty="0"/>
              <a:t>attack</a:t>
            </a:r>
            <a:endParaRPr lang="en-US" dirty="0"/>
          </a:p>
        </p:txBody>
      </p:sp>
      <p:sp>
        <p:nvSpPr>
          <p:cNvPr id="9" name="Rectangle 8">
            <a:extLst>
              <a:ext uri="{FF2B5EF4-FFF2-40B4-BE49-F238E27FC236}">
                <a16:creationId xmlns:a16="http://schemas.microsoft.com/office/drawing/2014/main" xmlns="" id="{6A740B7D-B626-BE4D-8FCE-BE9E31664A7A}"/>
              </a:ext>
            </a:extLst>
          </p:cNvPr>
          <p:cNvSpPr/>
          <p:nvPr/>
        </p:nvSpPr>
        <p:spPr>
          <a:xfrm>
            <a:off x="2734404" y="4443546"/>
            <a:ext cx="960519" cy="369332"/>
          </a:xfrm>
          <a:prstGeom prst="rect">
            <a:avLst/>
          </a:prstGeom>
        </p:spPr>
        <p:txBody>
          <a:bodyPr wrap="none">
            <a:spAutoFit/>
          </a:bodyPr>
          <a:lstStyle/>
          <a:p>
            <a:r>
              <a:rPr lang="en-US" b="1" dirty="0"/>
              <a:t>invade</a:t>
            </a:r>
            <a:endParaRPr lang="en-US" dirty="0"/>
          </a:p>
        </p:txBody>
      </p:sp>
      <p:sp>
        <p:nvSpPr>
          <p:cNvPr id="10" name="Oval 9">
            <a:extLst>
              <a:ext uri="{FF2B5EF4-FFF2-40B4-BE49-F238E27FC236}">
                <a16:creationId xmlns:a16="http://schemas.microsoft.com/office/drawing/2014/main" xmlns="" id="{459AD7A8-3D88-484D-BD82-7AA69BF9BEF5}"/>
              </a:ext>
            </a:extLst>
          </p:cNvPr>
          <p:cNvSpPr/>
          <p:nvPr/>
        </p:nvSpPr>
        <p:spPr>
          <a:xfrm>
            <a:off x="7238702" y="3468887"/>
            <a:ext cx="2099734" cy="20997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839D2180-9AE9-B746-854B-EC7D11B75195}"/>
              </a:ext>
            </a:extLst>
          </p:cNvPr>
          <p:cNvSpPr/>
          <p:nvPr/>
        </p:nvSpPr>
        <p:spPr>
          <a:xfrm>
            <a:off x="7673121" y="3974443"/>
            <a:ext cx="1154483" cy="369332"/>
          </a:xfrm>
          <a:prstGeom prst="rect">
            <a:avLst/>
          </a:prstGeom>
        </p:spPr>
        <p:txBody>
          <a:bodyPr wrap="none">
            <a:spAutoFit/>
          </a:bodyPr>
          <a:lstStyle/>
          <a:p>
            <a:r>
              <a:rPr lang="en-US" b="1" dirty="0"/>
              <a:t>violence</a:t>
            </a:r>
            <a:endParaRPr lang="en-US" dirty="0"/>
          </a:p>
        </p:txBody>
      </p:sp>
      <p:sp>
        <p:nvSpPr>
          <p:cNvPr id="12" name="Rectangle 11">
            <a:extLst>
              <a:ext uri="{FF2B5EF4-FFF2-40B4-BE49-F238E27FC236}">
                <a16:creationId xmlns:a16="http://schemas.microsoft.com/office/drawing/2014/main" xmlns="" id="{1F3E108D-293A-3446-9AD3-3B14E1B010DD}"/>
              </a:ext>
            </a:extLst>
          </p:cNvPr>
          <p:cNvSpPr/>
          <p:nvPr/>
        </p:nvSpPr>
        <p:spPr>
          <a:xfrm>
            <a:off x="7766919" y="4479999"/>
            <a:ext cx="1143262" cy="369332"/>
          </a:xfrm>
          <a:prstGeom prst="rect">
            <a:avLst/>
          </a:prstGeom>
        </p:spPr>
        <p:txBody>
          <a:bodyPr wrap="none">
            <a:spAutoFit/>
          </a:bodyPr>
          <a:lstStyle/>
          <a:p>
            <a:r>
              <a:rPr lang="en-US" b="1" dirty="0"/>
              <a:t>terrorism</a:t>
            </a:r>
            <a:endParaRPr lang="en-US" dirty="0"/>
          </a:p>
        </p:txBody>
      </p:sp>
    </p:spTree>
    <p:extLst>
      <p:ext uri="{BB962C8B-B14F-4D97-AF65-F5344CB8AC3E}">
        <p14:creationId xmlns:p14="http://schemas.microsoft.com/office/powerpoint/2010/main" val="1641522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B74E7F-AE3C-9647-A104-855D6C626657}"/>
              </a:ext>
            </a:extLst>
          </p:cNvPr>
          <p:cNvSpPr>
            <a:spLocks noGrp="1"/>
          </p:cNvSpPr>
          <p:nvPr>
            <p:ph type="title"/>
          </p:nvPr>
        </p:nvSpPr>
        <p:spPr/>
        <p:txBody>
          <a:bodyPr/>
          <a:lstStyle/>
          <a:p>
            <a:r>
              <a:rPr lang="en-US" dirty="0"/>
              <a:t>Data Acquisition Pipeline</a:t>
            </a:r>
          </a:p>
        </p:txBody>
      </p:sp>
      <p:sp>
        <p:nvSpPr>
          <p:cNvPr id="3" name="Content Placeholder 2">
            <a:extLst>
              <a:ext uri="{FF2B5EF4-FFF2-40B4-BE49-F238E27FC236}">
                <a16:creationId xmlns:a16="http://schemas.microsoft.com/office/drawing/2014/main" xmlns="" id="{2F5A19B6-A802-E84B-8623-DE2BF4D90386}"/>
              </a:ext>
            </a:extLst>
          </p:cNvPr>
          <p:cNvSpPr>
            <a:spLocks noGrp="1"/>
          </p:cNvSpPr>
          <p:nvPr>
            <p:ph idx="1"/>
          </p:nvPr>
        </p:nvSpPr>
        <p:spPr/>
        <p:txBody>
          <a:bodyPr/>
          <a:lstStyle/>
          <a:p>
            <a:r>
              <a:rPr lang="en-US" b="1" dirty="0"/>
              <a:t>Step 6</a:t>
            </a:r>
            <a:r>
              <a:rPr lang="en-US" dirty="0"/>
              <a:t>: Search the corpus by computing cosine similarities between each token and cluster centers. Accept a token if &gt; threshold</a:t>
            </a:r>
          </a:p>
          <a:p>
            <a:r>
              <a:rPr lang="en-US" dirty="0"/>
              <a:t>Decide the threshold by best F1 on example data</a:t>
            </a:r>
          </a:p>
        </p:txBody>
      </p:sp>
      <p:sp>
        <p:nvSpPr>
          <p:cNvPr id="4" name="TextBox 3">
            <a:extLst>
              <a:ext uri="{FF2B5EF4-FFF2-40B4-BE49-F238E27FC236}">
                <a16:creationId xmlns:a16="http://schemas.microsoft.com/office/drawing/2014/main" xmlns="" id="{DDBD83D9-ABBC-BE45-B838-344EA2B9A676}"/>
              </a:ext>
            </a:extLst>
          </p:cNvPr>
          <p:cNvSpPr txBox="1"/>
          <p:nvPr/>
        </p:nvSpPr>
        <p:spPr>
          <a:xfrm>
            <a:off x="1154954" y="4730044"/>
            <a:ext cx="8825659" cy="369332"/>
          </a:xfrm>
          <a:prstGeom prst="rect">
            <a:avLst/>
          </a:prstGeom>
          <a:noFill/>
        </p:spPr>
        <p:txBody>
          <a:bodyPr wrap="square" rtlCol="0">
            <a:spAutoFit/>
          </a:bodyPr>
          <a:lstStyle/>
          <a:p>
            <a:r>
              <a:rPr lang="en-US" dirty="0"/>
              <a:t>EU would help in the humanitarian crisis expected to follow an </a:t>
            </a:r>
            <a:r>
              <a:rPr lang="en-US" b="1" dirty="0"/>
              <a:t>attack</a:t>
            </a:r>
            <a:r>
              <a:rPr lang="en-US" dirty="0"/>
              <a:t> on Iraq.</a:t>
            </a:r>
          </a:p>
        </p:txBody>
      </p:sp>
      <p:sp>
        <p:nvSpPr>
          <p:cNvPr id="5" name="Oval 4">
            <a:extLst>
              <a:ext uri="{FF2B5EF4-FFF2-40B4-BE49-F238E27FC236}">
                <a16:creationId xmlns:a16="http://schemas.microsoft.com/office/drawing/2014/main" xmlns="" id="{999F887F-00F4-7F4C-A74C-70371B2DF487}"/>
              </a:ext>
            </a:extLst>
          </p:cNvPr>
          <p:cNvSpPr/>
          <p:nvPr/>
        </p:nvSpPr>
        <p:spPr>
          <a:xfrm>
            <a:off x="9673584" y="2630310"/>
            <a:ext cx="2099734" cy="20997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26BD6AB4-AE6F-F244-B0C0-46089B4CD39E}"/>
              </a:ext>
            </a:extLst>
          </p:cNvPr>
          <p:cNvSpPr/>
          <p:nvPr/>
        </p:nvSpPr>
        <p:spPr>
          <a:xfrm>
            <a:off x="10102042" y="3310845"/>
            <a:ext cx="909223" cy="369332"/>
          </a:xfrm>
          <a:prstGeom prst="rect">
            <a:avLst/>
          </a:prstGeom>
        </p:spPr>
        <p:txBody>
          <a:bodyPr wrap="none">
            <a:spAutoFit/>
          </a:bodyPr>
          <a:lstStyle/>
          <a:p>
            <a:r>
              <a:rPr lang="en-US" b="1" dirty="0"/>
              <a:t>attack</a:t>
            </a:r>
            <a:endParaRPr lang="en-US" dirty="0"/>
          </a:p>
        </p:txBody>
      </p:sp>
      <p:sp>
        <p:nvSpPr>
          <p:cNvPr id="7" name="Rectangle 6">
            <a:extLst>
              <a:ext uri="{FF2B5EF4-FFF2-40B4-BE49-F238E27FC236}">
                <a16:creationId xmlns:a16="http://schemas.microsoft.com/office/drawing/2014/main" xmlns="" id="{941B7CFD-EA20-994B-85F7-ABE2BDDFE4EB}"/>
              </a:ext>
            </a:extLst>
          </p:cNvPr>
          <p:cNvSpPr/>
          <p:nvPr/>
        </p:nvSpPr>
        <p:spPr>
          <a:xfrm>
            <a:off x="10399560" y="3792034"/>
            <a:ext cx="960519" cy="369332"/>
          </a:xfrm>
          <a:prstGeom prst="rect">
            <a:avLst/>
          </a:prstGeom>
        </p:spPr>
        <p:txBody>
          <a:bodyPr wrap="none">
            <a:spAutoFit/>
          </a:bodyPr>
          <a:lstStyle/>
          <a:p>
            <a:r>
              <a:rPr lang="en-US" b="1" dirty="0"/>
              <a:t>invade</a:t>
            </a:r>
            <a:endParaRPr lang="en-US" dirty="0"/>
          </a:p>
        </p:txBody>
      </p:sp>
      <p:sp>
        <p:nvSpPr>
          <p:cNvPr id="8" name="Rectangle 7">
            <a:extLst>
              <a:ext uri="{FF2B5EF4-FFF2-40B4-BE49-F238E27FC236}">
                <a16:creationId xmlns:a16="http://schemas.microsoft.com/office/drawing/2014/main" xmlns="" id="{AA7C49C7-612A-EA4F-85BB-EBFBA8B0146A}"/>
              </a:ext>
            </a:extLst>
          </p:cNvPr>
          <p:cNvSpPr/>
          <p:nvPr/>
        </p:nvSpPr>
        <p:spPr>
          <a:xfrm>
            <a:off x="8128000" y="4730044"/>
            <a:ext cx="824089"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xmlns="" id="{3AE7F27D-66EA-E745-A75C-F2668297F787}"/>
              </a:ext>
            </a:extLst>
          </p:cNvPr>
          <p:cNvCxnSpPr>
            <a:stCxn id="5" idx="2"/>
            <a:endCxn id="8" idx="0"/>
          </p:cNvCxnSpPr>
          <p:nvPr/>
        </p:nvCxnSpPr>
        <p:spPr>
          <a:xfrm flipH="1">
            <a:off x="8540045" y="3680177"/>
            <a:ext cx="1133539" cy="10498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81655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5A53D2-2877-534C-90DE-6D10D19A25CB}"/>
              </a:ext>
            </a:extLst>
          </p:cNvPr>
          <p:cNvSpPr>
            <a:spLocks noGrp="1"/>
          </p:cNvSpPr>
          <p:nvPr>
            <p:ph type="title"/>
          </p:nvPr>
        </p:nvSpPr>
        <p:spPr/>
        <p:txBody>
          <a:bodyPr/>
          <a:lstStyle/>
          <a:p>
            <a:r>
              <a:rPr lang="en-US" dirty="0"/>
              <a:t>Evaluation of Data Quality</a:t>
            </a:r>
          </a:p>
        </p:txBody>
      </p:sp>
      <p:sp>
        <p:nvSpPr>
          <p:cNvPr id="3" name="Content Placeholder 2">
            <a:extLst>
              <a:ext uri="{FF2B5EF4-FFF2-40B4-BE49-F238E27FC236}">
                <a16:creationId xmlns:a16="http://schemas.microsoft.com/office/drawing/2014/main" xmlns="" id="{20AFCE34-9589-FF4A-9CCC-84A059782A4E}"/>
              </a:ext>
            </a:extLst>
          </p:cNvPr>
          <p:cNvSpPr>
            <a:spLocks noGrp="1"/>
          </p:cNvSpPr>
          <p:nvPr>
            <p:ph idx="1"/>
          </p:nvPr>
        </p:nvSpPr>
        <p:spPr/>
        <p:txBody>
          <a:bodyPr/>
          <a:lstStyle/>
          <a:p>
            <a:r>
              <a:rPr lang="en-US" dirty="0"/>
              <a:t>F1 of weakly supervised annotation on ace training data</a:t>
            </a:r>
          </a:p>
          <a:p>
            <a:pPr lvl="1"/>
            <a:r>
              <a:rPr lang="en-US" dirty="0"/>
              <a:t>1, Clustering keywords, and match clusters: 0.46</a:t>
            </a:r>
          </a:p>
          <a:p>
            <a:pPr lvl="1"/>
            <a:r>
              <a:rPr lang="en-US" dirty="0"/>
              <a:t>2. Averaging representations of all keywords 0.44</a:t>
            </a:r>
          </a:p>
          <a:p>
            <a:pPr lvl="1"/>
            <a:r>
              <a:rPr lang="en-US" dirty="0"/>
              <a:t>3. Matching using individual keywords: 0.42</a:t>
            </a:r>
          </a:p>
          <a:p>
            <a:pPr lvl="1"/>
            <a:endParaRPr lang="en-US" dirty="0"/>
          </a:p>
        </p:txBody>
      </p:sp>
    </p:spTree>
    <p:extLst>
      <p:ext uri="{BB962C8B-B14F-4D97-AF65-F5344CB8AC3E}">
        <p14:creationId xmlns:p14="http://schemas.microsoft.com/office/powerpoint/2010/main" val="539886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7504"/>
            <a:ext cx="12192000" cy="6622991"/>
          </a:xfrm>
          <a:prstGeom prst="rect">
            <a:avLst/>
          </a:prstGeom>
        </p:spPr>
      </p:pic>
    </p:spTree>
    <p:extLst>
      <p:ext uri="{BB962C8B-B14F-4D97-AF65-F5344CB8AC3E}">
        <p14:creationId xmlns:p14="http://schemas.microsoft.com/office/powerpoint/2010/main" val="5454786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0C8FCA-C551-A64B-BDF8-CB760A10BDCA}"/>
              </a:ext>
            </a:extLst>
          </p:cNvPr>
          <p:cNvSpPr>
            <a:spLocks noGrp="1"/>
          </p:cNvSpPr>
          <p:nvPr>
            <p:ph type="title"/>
          </p:nvPr>
        </p:nvSpPr>
        <p:spPr/>
        <p:txBody>
          <a:bodyPr/>
          <a:lstStyle/>
          <a:p>
            <a:r>
              <a:rPr lang="en-US" dirty="0"/>
              <a:t>Related Work on Class Incremental Learning</a:t>
            </a:r>
          </a:p>
        </p:txBody>
      </p:sp>
      <p:sp>
        <p:nvSpPr>
          <p:cNvPr id="3" name="Content Placeholder 2">
            <a:extLst>
              <a:ext uri="{FF2B5EF4-FFF2-40B4-BE49-F238E27FC236}">
                <a16:creationId xmlns:a16="http://schemas.microsoft.com/office/drawing/2014/main" xmlns="" id="{5AAB6922-D175-9E45-BAC3-EA0351487D22}"/>
              </a:ext>
            </a:extLst>
          </p:cNvPr>
          <p:cNvSpPr>
            <a:spLocks noGrp="1"/>
          </p:cNvSpPr>
          <p:nvPr>
            <p:ph idx="1"/>
          </p:nvPr>
        </p:nvSpPr>
        <p:spPr/>
        <p:txBody>
          <a:bodyPr>
            <a:normAutofit/>
          </a:bodyPr>
          <a:lstStyle/>
          <a:p>
            <a:r>
              <a:rPr lang="en-US" dirty="0"/>
              <a:t>There has been many work on lifelong learning for classification tasks</a:t>
            </a:r>
          </a:p>
          <a:p>
            <a:pPr lvl="1"/>
            <a:r>
              <a:rPr lang="en-US" dirty="0"/>
              <a:t>The </a:t>
            </a:r>
            <a:r>
              <a:rPr lang="en-US" i="1" dirty="0"/>
              <a:t>Learning without Forgetting </a:t>
            </a:r>
            <a:r>
              <a:rPr lang="en-US" dirty="0"/>
              <a:t>method </a:t>
            </a:r>
            <a:r>
              <a:rPr lang="en-US" baseline="30000" dirty="0"/>
              <a:t>[1]</a:t>
            </a:r>
            <a:r>
              <a:rPr lang="en-US" dirty="0"/>
              <a:t> uses knowledge distillation to avoid catastrophic forgetting. </a:t>
            </a:r>
          </a:p>
          <a:p>
            <a:pPr lvl="1"/>
            <a:r>
              <a:rPr lang="en-US" dirty="0" err="1"/>
              <a:t>ICaRL</a:t>
            </a:r>
            <a:r>
              <a:rPr lang="en-US" dirty="0"/>
              <a:t> </a:t>
            </a:r>
            <a:r>
              <a:rPr lang="en-US" baseline="30000" dirty="0"/>
              <a:t>[2] </a:t>
            </a:r>
            <a:r>
              <a:rPr lang="en-US" dirty="0"/>
              <a:t>combines knowledge distillation with experience replay to learn feature representation for each class.</a:t>
            </a:r>
          </a:p>
          <a:p>
            <a:pPr lvl="1"/>
            <a:r>
              <a:rPr lang="en-US" dirty="0"/>
              <a:t>EEIL </a:t>
            </a:r>
            <a:r>
              <a:rPr lang="en-US" baseline="30000" dirty="0"/>
              <a:t>[3]</a:t>
            </a:r>
            <a:r>
              <a:rPr lang="en-US" dirty="0"/>
              <a:t> adopts an end-to-end training method by adding another finetuning stage on the balanced exemplar set.</a:t>
            </a:r>
          </a:p>
          <a:p>
            <a:pPr lvl="1"/>
            <a:r>
              <a:rPr lang="en-US" dirty="0"/>
              <a:t>BIC </a:t>
            </a:r>
            <a:r>
              <a:rPr lang="en-US" baseline="30000" dirty="0"/>
              <a:t>[4]</a:t>
            </a:r>
            <a:r>
              <a:rPr lang="en-US" dirty="0"/>
              <a:t> prevents overfitting during balanced finetuning by training only two additional parameters on a small balanced validation exemplar set to correct the bias towards new classes. </a:t>
            </a:r>
          </a:p>
          <a:p>
            <a:r>
              <a:rPr lang="en-US" dirty="0"/>
              <a:t>As shown in our experiments, we cannot get good performance if directly transferring these methods to the event detection task</a:t>
            </a:r>
          </a:p>
        </p:txBody>
      </p:sp>
      <p:sp>
        <p:nvSpPr>
          <p:cNvPr id="4" name="Slide Number Placeholder 3">
            <a:extLst>
              <a:ext uri="{FF2B5EF4-FFF2-40B4-BE49-F238E27FC236}">
                <a16:creationId xmlns:a16="http://schemas.microsoft.com/office/drawing/2014/main" xmlns="" id="{FB696A37-C22F-1347-99A6-A9918CB70FDB}"/>
              </a:ext>
            </a:extLst>
          </p:cNvPr>
          <p:cNvSpPr>
            <a:spLocks noGrp="1"/>
          </p:cNvSpPr>
          <p:nvPr>
            <p:ph type="sldNum" sz="quarter" idx="12"/>
          </p:nvPr>
        </p:nvSpPr>
        <p:spPr/>
        <p:txBody>
          <a:bodyPr/>
          <a:lstStyle/>
          <a:p>
            <a:fld id="{89057327-5C45-3844-9BAD-8A2E33F71C3A}" type="slidenum">
              <a:rPr lang="en-US" smtClean="0"/>
              <a:t>50</a:t>
            </a:fld>
            <a:endParaRPr lang="en-US"/>
          </a:p>
        </p:txBody>
      </p:sp>
      <p:sp>
        <p:nvSpPr>
          <p:cNvPr id="5" name="TextBox 4">
            <a:extLst>
              <a:ext uri="{FF2B5EF4-FFF2-40B4-BE49-F238E27FC236}">
                <a16:creationId xmlns:a16="http://schemas.microsoft.com/office/drawing/2014/main" xmlns="" id="{C288771B-23FB-CC49-A3D0-7C3D2BBF4402}"/>
              </a:ext>
            </a:extLst>
          </p:cNvPr>
          <p:cNvSpPr txBox="1"/>
          <p:nvPr/>
        </p:nvSpPr>
        <p:spPr>
          <a:xfrm>
            <a:off x="838200" y="5551924"/>
            <a:ext cx="10191135" cy="1169551"/>
          </a:xfrm>
          <a:prstGeom prst="rect">
            <a:avLst/>
          </a:prstGeom>
          <a:noFill/>
        </p:spPr>
        <p:txBody>
          <a:bodyPr wrap="square" rtlCol="0">
            <a:spAutoFit/>
          </a:bodyPr>
          <a:lstStyle/>
          <a:p>
            <a:r>
              <a:rPr lang="en-US" sz="1000" dirty="0"/>
              <a:t>[1] </a:t>
            </a:r>
            <a:r>
              <a:rPr lang="en-US" sz="1000" dirty="0" err="1"/>
              <a:t>Zhizhong</a:t>
            </a:r>
            <a:r>
              <a:rPr lang="en-US" sz="1000" dirty="0"/>
              <a:t> Li and Derek </a:t>
            </a:r>
            <a:r>
              <a:rPr lang="en-US" sz="1000" dirty="0" err="1"/>
              <a:t>Hoiem</a:t>
            </a:r>
            <a:r>
              <a:rPr lang="en-US" sz="1000" dirty="0"/>
              <a:t>. 2018. Learning without forgetting. IEEE Trans. Pattern Anal. Mach. </a:t>
            </a:r>
            <a:r>
              <a:rPr lang="en-US" sz="1000" dirty="0" err="1"/>
              <a:t>Intell</a:t>
            </a:r>
            <a:r>
              <a:rPr lang="en-US" sz="1000" dirty="0"/>
              <a:t>., 40(12):2935–2947. </a:t>
            </a:r>
          </a:p>
          <a:p>
            <a:r>
              <a:rPr lang="en-US" sz="1000" dirty="0"/>
              <a:t>[2] </a:t>
            </a:r>
            <a:r>
              <a:rPr lang="en-US" sz="1000" dirty="0" err="1"/>
              <a:t>Sylvestre-Alvise</a:t>
            </a:r>
            <a:r>
              <a:rPr lang="en-US" sz="1000" dirty="0"/>
              <a:t> </a:t>
            </a:r>
            <a:r>
              <a:rPr lang="en-US" sz="1000" dirty="0" err="1"/>
              <a:t>Rebuffi</a:t>
            </a:r>
            <a:r>
              <a:rPr lang="en-US" sz="1000" dirty="0"/>
              <a:t>, Alexander Kolesnikov, Georg </a:t>
            </a:r>
            <a:r>
              <a:rPr lang="en-US" sz="1000" dirty="0" err="1"/>
              <a:t>Sperl</a:t>
            </a:r>
            <a:r>
              <a:rPr lang="en-US" sz="1000" dirty="0"/>
              <a:t>, and Christoph H. Lampert. 2017. </a:t>
            </a:r>
            <a:r>
              <a:rPr lang="en-US" sz="1000" dirty="0" err="1"/>
              <a:t>iCaRL</a:t>
            </a:r>
            <a:r>
              <a:rPr lang="en-US" sz="1000" dirty="0"/>
              <a:t>: Incremental classifier and representation learning. In 2017 IEEE Conference on Computer Vision and Pattern Recognition, CVPR 2017, Honolulu, HI, USA, July 21-26, 2017, pages 5533–5542. IEEE Computer Society.</a:t>
            </a:r>
          </a:p>
          <a:p>
            <a:r>
              <a:rPr lang="en-US" sz="1000" dirty="0"/>
              <a:t>[3] Francisco M. Castro, Manuel J. </a:t>
            </a:r>
            <a:r>
              <a:rPr lang="en-US" sz="1000" dirty="0" err="1"/>
              <a:t>Marín-Jiménez</a:t>
            </a:r>
            <a:r>
              <a:rPr lang="en-US" sz="1000" dirty="0"/>
              <a:t>, </a:t>
            </a:r>
            <a:r>
              <a:rPr lang="en-US" sz="1000" dirty="0" err="1"/>
              <a:t>Nicolás</a:t>
            </a:r>
            <a:r>
              <a:rPr lang="en-US" sz="1000" dirty="0"/>
              <a:t> </a:t>
            </a:r>
            <a:r>
              <a:rPr lang="en-US" sz="1000" dirty="0" err="1"/>
              <a:t>Guil</a:t>
            </a:r>
            <a:r>
              <a:rPr lang="en-US" sz="1000" dirty="0"/>
              <a:t>, Cordelia Schmid, and </a:t>
            </a:r>
            <a:r>
              <a:rPr lang="en-US" sz="1000" dirty="0" err="1"/>
              <a:t>Karteek</a:t>
            </a:r>
            <a:r>
              <a:rPr lang="en-US" sz="1000" dirty="0"/>
              <a:t> </a:t>
            </a:r>
            <a:r>
              <a:rPr lang="en-US" sz="1000" dirty="0" err="1"/>
              <a:t>Alahari</a:t>
            </a:r>
            <a:r>
              <a:rPr lang="en-US" sz="1000" dirty="0"/>
              <a:t>. 2018. End-to-end incremental learning. In </a:t>
            </a:r>
            <a:r>
              <a:rPr lang="en-US" sz="1000" i="1" dirty="0"/>
              <a:t>Com- </a:t>
            </a:r>
            <a:r>
              <a:rPr lang="en-US" sz="1000" i="1" dirty="0" err="1"/>
              <a:t>puter</a:t>
            </a:r>
            <a:r>
              <a:rPr lang="en-US" sz="1000" i="1" dirty="0"/>
              <a:t> Vision - ECCV 2018 - 15th European Confer- </a:t>
            </a:r>
            <a:r>
              <a:rPr lang="en-US" sz="1000" i="1" dirty="0" err="1"/>
              <a:t>ence</a:t>
            </a:r>
            <a:r>
              <a:rPr lang="en-US" sz="1000" i="1" dirty="0"/>
              <a:t>, Munich, Germany, September 8-14, 2018, Pro- </a:t>
            </a:r>
            <a:r>
              <a:rPr lang="en-US" sz="1000" i="1" dirty="0" err="1"/>
              <a:t>ceedings</a:t>
            </a:r>
            <a:r>
              <a:rPr lang="en-US" sz="1000" i="1" dirty="0"/>
              <a:t>, Part XII</a:t>
            </a:r>
            <a:r>
              <a:rPr lang="en-US" sz="1000" dirty="0"/>
              <a:t>, volume 11216 of </a:t>
            </a:r>
            <a:r>
              <a:rPr lang="en-US" sz="1000" i="1" dirty="0"/>
              <a:t>Lecture Notes in Computer Science</a:t>
            </a:r>
            <a:r>
              <a:rPr lang="en-US" sz="1000" dirty="0"/>
              <a:t>, pages 241–257. Springer. </a:t>
            </a:r>
          </a:p>
          <a:p>
            <a:r>
              <a:rPr lang="en-US" sz="1000" dirty="0"/>
              <a:t>[4] Yue Wu, </a:t>
            </a:r>
            <a:r>
              <a:rPr lang="en-US" sz="1000" dirty="0" err="1"/>
              <a:t>Yinpeng</a:t>
            </a:r>
            <a:r>
              <a:rPr lang="en-US" sz="1000" dirty="0"/>
              <a:t> Chen, </a:t>
            </a:r>
            <a:r>
              <a:rPr lang="en-US" sz="1000" dirty="0" err="1"/>
              <a:t>Lijuan</a:t>
            </a:r>
            <a:r>
              <a:rPr lang="en-US" sz="1000" dirty="0"/>
              <a:t> Wang, </a:t>
            </a:r>
            <a:r>
              <a:rPr lang="en-US" sz="1000" dirty="0" err="1"/>
              <a:t>Yuancheng</a:t>
            </a:r>
            <a:r>
              <a:rPr lang="en-US" sz="1000" dirty="0"/>
              <a:t> Ye, </a:t>
            </a:r>
            <a:r>
              <a:rPr lang="en-US" sz="1000" dirty="0" err="1"/>
              <a:t>Zicheng</a:t>
            </a:r>
            <a:r>
              <a:rPr lang="en-US" sz="1000" dirty="0"/>
              <a:t> Liu, </a:t>
            </a:r>
            <a:r>
              <a:rPr lang="en-US" sz="1000" dirty="0" err="1"/>
              <a:t>Yandong</a:t>
            </a:r>
            <a:r>
              <a:rPr lang="en-US" sz="1000" dirty="0"/>
              <a:t> Guo, and Yun Fu. 2019. Large scale incremental learning. In </a:t>
            </a:r>
            <a:r>
              <a:rPr lang="en-US" sz="1000" i="1" dirty="0"/>
              <a:t>IEEE Conference on Computer Vision and Pattern Recognition, CVPR 2019, Long Beach, CA, USA, June 16-20, 2019</a:t>
            </a:r>
            <a:r>
              <a:rPr lang="en-US" sz="1000" dirty="0"/>
              <a:t>, pages 374–382. Computer Vision Foundation / IEEE. </a:t>
            </a:r>
          </a:p>
        </p:txBody>
      </p:sp>
    </p:spTree>
    <p:extLst>
      <p:ext uri="{BB962C8B-B14F-4D97-AF65-F5344CB8AC3E}">
        <p14:creationId xmlns:p14="http://schemas.microsoft.com/office/powerpoint/2010/main" val="12909197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019A0A-8C30-6D45-BF69-274BC3E047F7}"/>
              </a:ext>
            </a:extLst>
          </p:cNvPr>
          <p:cNvSpPr>
            <a:spLocks noGrp="1"/>
          </p:cNvSpPr>
          <p:nvPr>
            <p:ph type="title"/>
          </p:nvPr>
        </p:nvSpPr>
        <p:spPr/>
        <p:txBody>
          <a:bodyPr/>
          <a:lstStyle/>
          <a:p>
            <a:r>
              <a:rPr lang="en-US" dirty="0"/>
              <a:t>Related Work on Lifelong Information Extraction</a:t>
            </a:r>
          </a:p>
        </p:txBody>
      </p:sp>
      <p:sp>
        <p:nvSpPr>
          <p:cNvPr id="3" name="Content Placeholder 2">
            <a:extLst>
              <a:ext uri="{FF2B5EF4-FFF2-40B4-BE49-F238E27FC236}">
                <a16:creationId xmlns:a16="http://schemas.microsoft.com/office/drawing/2014/main" xmlns="" id="{232DC5E9-5420-3B43-B0BA-A26846651299}"/>
              </a:ext>
            </a:extLst>
          </p:cNvPr>
          <p:cNvSpPr>
            <a:spLocks noGrp="1"/>
          </p:cNvSpPr>
          <p:nvPr>
            <p:ph idx="1"/>
          </p:nvPr>
        </p:nvSpPr>
        <p:spPr/>
        <p:txBody>
          <a:bodyPr>
            <a:normAutofit/>
          </a:bodyPr>
          <a:lstStyle/>
          <a:p>
            <a:r>
              <a:rPr lang="en-US" dirty="0"/>
              <a:t>[1] studies the problem of adding one new event type to the existing model</a:t>
            </a:r>
          </a:p>
          <a:p>
            <a:pPr lvl="1"/>
            <a:r>
              <a:rPr lang="en-US" dirty="0"/>
              <a:t>only focus on frequent types </a:t>
            </a:r>
          </a:p>
          <a:p>
            <a:pPr lvl="1"/>
            <a:r>
              <a:rPr lang="en-US" dirty="0"/>
              <a:t>single-stage incremental learning</a:t>
            </a:r>
          </a:p>
          <a:p>
            <a:r>
              <a:rPr lang="en-US" dirty="0"/>
              <a:t>[2] studies lifelong relation classification </a:t>
            </a:r>
          </a:p>
          <a:p>
            <a:pPr lvl="1"/>
            <a:r>
              <a:rPr lang="en-US" dirty="0"/>
              <a:t>still a classification task</a:t>
            </a:r>
          </a:p>
          <a:p>
            <a:r>
              <a:rPr lang="en-US" dirty="0"/>
              <a:t>[3] work on lifelong event detection. </a:t>
            </a:r>
          </a:p>
          <a:p>
            <a:pPr lvl="1"/>
            <a:r>
              <a:rPr lang="en-US" dirty="0"/>
              <a:t>focusing on frequent event types, </a:t>
            </a:r>
          </a:p>
          <a:p>
            <a:pPr lvl="1"/>
            <a:r>
              <a:rPr lang="en-US" dirty="0"/>
              <a:t>single token trigger </a:t>
            </a:r>
          </a:p>
          <a:p>
            <a:pPr lvl="1"/>
            <a:r>
              <a:rPr lang="en-US" dirty="0"/>
              <a:t>learning one type at a time</a:t>
            </a:r>
          </a:p>
        </p:txBody>
      </p:sp>
      <p:sp>
        <p:nvSpPr>
          <p:cNvPr id="4" name="Slide Number Placeholder 3">
            <a:extLst>
              <a:ext uri="{FF2B5EF4-FFF2-40B4-BE49-F238E27FC236}">
                <a16:creationId xmlns:a16="http://schemas.microsoft.com/office/drawing/2014/main" xmlns="" id="{9DAEB7CB-D9D8-F442-A208-7D940584EBFF}"/>
              </a:ext>
            </a:extLst>
          </p:cNvPr>
          <p:cNvSpPr>
            <a:spLocks noGrp="1"/>
          </p:cNvSpPr>
          <p:nvPr>
            <p:ph type="sldNum" sz="quarter" idx="12"/>
          </p:nvPr>
        </p:nvSpPr>
        <p:spPr/>
        <p:txBody>
          <a:bodyPr/>
          <a:lstStyle/>
          <a:p>
            <a:fld id="{89057327-5C45-3844-9BAD-8A2E33F71C3A}" type="slidenum">
              <a:rPr lang="en-US" smtClean="0"/>
              <a:t>51</a:t>
            </a:fld>
            <a:endParaRPr lang="en-US"/>
          </a:p>
        </p:txBody>
      </p:sp>
      <p:sp>
        <p:nvSpPr>
          <p:cNvPr id="6" name="TextBox 5">
            <a:extLst>
              <a:ext uri="{FF2B5EF4-FFF2-40B4-BE49-F238E27FC236}">
                <a16:creationId xmlns:a16="http://schemas.microsoft.com/office/drawing/2014/main" xmlns="" id="{209B3D5B-7751-9F43-8787-098ABA391A28}"/>
              </a:ext>
            </a:extLst>
          </p:cNvPr>
          <p:cNvSpPr txBox="1"/>
          <p:nvPr/>
        </p:nvSpPr>
        <p:spPr>
          <a:xfrm>
            <a:off x="838200" y="5538326"/>
            <a:ext cx="10515600" cy="1277273"/>
          </a:xfrm>
          <a:prstGeom prst="rect">
            <a:avLst/>
          </a:prstGeom>
          <a:noFill/>
        </p:spPr>
        <p:txBody>
          <a:bodyPr wrap="square">
            <a:spAutoFit/>
          </a:bodyPr>
          <a:lstStyle/>
          <a:p>
            <a:r>
              <a:rPr lang="en-US" sz="1100" dirty="0"/>
              <a:t>[1] </a:t>
            </a:r>
            <a:r>
              <a:rPr lang="en-US" sz="1100" dirty="0" err="1"/>
              <a:t>Thien</a:t>
            </a:r>
            <a:r>
              <a:rPr lang="en-US" sz="1100" dirty="0"/>
              <a:t> </a:t>
            </a:r>
            <a:r>
              <a:rPr lang="en-US" sz="1100" dirty="0" err="1"/>
              <a:t>Huu</a:t>
            </a:r>
            <a:r>
              <a:rPr lang="en-US" sz="1100" dirty="0"/>
              <a:t> Nguyen, </a:t>
            </a:r>
            <a:r>
              <a:rPr lang="en-US" sz="1100" dirty="0" err="1"/>
              <a:t>Lisheng</a:t>
            </a:r>
            <a:r>
              <a:rPr lang="en-US" sz="1100" dirty="0"/>
              <a:t> Fu, </a:t>
            </a:r>
            <a:r>
              <a:rPr lang="en-US" sz="1100" dirty="0" err="1"/>
              <a:t>Kyunghyun</a:t>
            </a:r>
            <a:r>
              <a:rPr lang="en-US" sz="1100" dirty="0"/>
              <a:t> Cho, and Ralph </a:t>
            </a:r>
            <a:r>
              <a:rPr lang="en-US" sz="1100" dirty="0" err="1"/>
              <a:t>Grishman</a:t>
            </a:r>
            <a:r>
              <a:rPr lang="en-US" sz="1100" dirty="0"/>
              <a:t>. 2016. A two-stage approach for extending event detection to new types via neural networks. In Proceedings of the 1st Workshop on Representation Learning for NLP, pages 158–165, Berlin, Germany. Association for Computational Linguistics.</a:t>
            </a:r>
          </a:p>
          <a:p>
            <a:r>
              <a:rPr lang="en-US" sz="1100" dirty="0"/>
              <a:t>[2] Hong Wang, </a:t>
            </a:r>
            <a:r>
              <a:rPr lang="en-US" sz="1100" dirty="0" err="1"/>
              <a:t>Wenhan</a:t>
            </a:r>
            <a:r>
              <a:rPr lang="en-US" sz="1100" dirty="0"/>
              <a:t> </a:t>
            </a:r>
            <a:r>
              <a:rPr lang="en-US" sz="1100" dirty="0" err="1"/>
              <a:t>Xiong</a:t>
            </a:r>
            <a:r>
              <a:rPr lang="en-US" sz="1100" dirty="0"/>
              <a:t>, Mo Yu, </a:t>
            </a:r>
            <a:r>
              <a:rPr lang="en-US" sz="1100" dirty="0" err="1"/>
              <a:t>Xiaoxiao</a:t>
            </a:r>
            <a:r>
              <a:rPr lang="en-US" sz="1100" dirty="0"/>
              <a:t> Guo, 778 </a:t>
            </a:r>
            <a:r>
              <a:rPr lang="en-US" sz="1100" dirty="0" err="1"/>
              <a:t>Shiyu</a:t>
            </a:r>
            <a:r>
              <a:rPr lang="en-US" sz="1100" dirty="0"/>
              <a:t> Chang, and William Yang Wang. 2019. Sen- 779 </a:t>
            </a:r>
            <a:r>
              <a:rPr lang="en-US" sz="1100" dirty="0" err="1"/>
              <a:t>tence</a:t>
            </a:r>
            <a:r>
              <a:rPr lang="en-US" sz="1100" dirty="0"/>
              <a:t> embedding alignment for lifelong relation ex- 780 traction. In Proceedings of the 2019 Conference of 781 the North American Chapter of the Association for 782 Computational Linguistics: Human Language Tech- 783 </a:t>
            </a:r>
            <a:r>
              <a:rPr lang="en-US" sz="1100" dirty="0" err="1"/>
              <a:t>nologies</a:t>
            </a:r>
            <a:r>
              <a:rPr lang="en-US" sz="1100" dirty="0"/>
              <a:t>, Volume 1 (Long and Short Papers), pages 784 796–806, Minneapolis, Minnesota. Association for 785 Computational Linguistics.</a:t>
            </a:r>
          </a:p>
          <a:p>
            <a:r>
              <a:rPr lang="en-US" sz="1100" dirty="0"/>
              <a:t>[3] Pengfei Cao, </a:t>
            </a:r>
            <a:r>
              <a:rPr lang="en-US" sz="1100" dirty="0" err="1"/>
              <a:t>Yubo</a:t>
            </a:r>
            <a:r>
              <a:rPr lang="en-US" sz="1100" dirty="0"/>
              <a:t> Chen, Jun Zhao, and </a:t>
            </a:r>
            <a:r>
              <a:rPr lang="en-US" sz="1100" dirty="0" err="1"/>
              <a:t>Taifeng</a:t>
            </a:r>
            <a:r>
              <a:rPr lang="en-US" sz="1100" dirty="0"/>
              <a:t> Wang. 2020. Incremental event detection via knowledge consolidation networks. In </a:t>
            </a:r>
            <a:r>
              <a:rPr lang="en-US" sz="1100" i="1" dirty="0"/>
              <a:t>Proceedings of the 2020 Conference on Empirical Methods in Natural Lan- </a:t>
            </a:r>
            <a:r>
              <a:rPr lang="en-US" sz="1100" i="1" dirty="0" err="1"/>
              <a:t>guage</a:t>
            </a:r>
            <a:r>
              <a:rPr lang="en-US" sz="1100" i="1" dirty="0"/>
              <a:t> Processing (EMNLP)</a:t>
            </a:r>
            <a:r>
              <a:rPr lang="en-US" sz="1100" dirty="0"/>
              <a:t>, pages 707–717, Online. Association for Computational Linguistics. </a:t>
            </a:r>
          </a:p>
        </p:txBody>
      </p:sp>
    </p:spTree>
    <p:extLst>
      <p:ext uri="{BB962C8B-B14F-4D97-AF65-F5344CB8AC3E}">
        <p14:creationId xmlns:p14="http://schemas.microsoft.com/office/powerpoint/2010/main" val="461591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63780"/>
            <a:ext cx="12192000" cy="5130440"/>
          </a:xfrm>
          <a:prstGeom prst="rect">
            <a:avLst/>
          </a:prstGeom>
        </p:spPr>
      </p:pic>
    </p:spTree>
    <p:extLst>
      <p:ext uri="{BB962C8B-B14F-4D97-AF65-F5344CB8AC3E}">
        <p14:creationId xmlns:p14="http://schemas.microsoft.com/office/powerpoint/2010/main" val="2517630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B6C5FC-0323-514C-9A21-8ED23CED5752}"/>
              </a:ext>
            </a:extLst>
          </p:cNvPr>
          <p:cNvSpPr>
            <a:spLocks noGrp="1"/>
          </p:cNvSpPr>
          <p:nvPr>
            <p:ph type="title"/>
          </p:nvPr>
        </p:nvSpPr>
        <p:spPr>
          <a:xfrm>
            <a:off x="838200" y="0"/>
            <a:ext cx="10515600" cy="688975"/>
          </a:xfrm>
        </p:spPr>
        <p:txBody>
          <a:bodyPr>
            <a:normAutofit/>
          </a:bodyPr>
          <a:lstStyle/>
          <a:p>
            <a:r>
              <a:rPr lang="en-US" dirty="0" smtClean="0"/>
              <a:t>How Human does Event Annotation</a:t>
            </a:r>
            <a:endParaRPr lang="en-US" dirty="0"/>
          </a:p>
        </p:txBody>
      </p:sp>
      <p:pic>
        <p:nvPicPr>
          <p:cNvPr id="5" name="Picture 4"/>
          <p:cNvPicPr>
            <a:picLocks noChangeAspect="1"/>
          </p:cNvPicPr>
          <p:nvPr/>
        </p:nvPicPr>
        <p:blipFill>
          <a:blip r:embed="rId2"/>
          <a:stretch>
            <a:fillRect/>
          </a:stretch>
        </p:blipFill>
        <p:spPr>
          <a:xfrm>
            <a:off x="6856785" y="534910"/>
            <a:ext cx="4497015" cy="3332265"/>
          </a:xfrm>
          <a:prstGeom prst="rect">
            <a:avLst/>
          </a:prstGeom>
        </p:spPr>
      </p:pic>
      <p:pic>
        <p:nvPicPr>
          <p:cNvPr id="6" name="Picture 5"/>
          <p:cNvPicPr>
            <a:picLocks noChangeAspect="1"/>
          </p:cNvPicPr>
          <p:nvPr/>
        </p:nvPicPr>
        <p:blipFill>
          <a:blip r:embed="rId3"/>
          <a:stretch>
            <a:fillRect/>
          </a:stretch>
        </p:blipFill>
        <p:spPr>
          <a:xfrm>
            <a:off x="152863" y="1240893"/>
            <a:ext cx="6276975" cy="1509099"/>
          </a:xfrm>
          <a:prstGeom prst="rect">
            <a:avLst/>
          </a:prstGeom>
        </p:spPr>
      </p:pic>
      <p:sp>
        <p:nvSpPr>
          <p:cNvPr id="7" name="Content Placeholder 2">
            <a:extLst>
              <a:ext uri="{FF2B5EF4-FFF2-40B4-BE49-F238E27FC236}">
                <a16:creationId xmlns:a16="http://schemas.microsoft.com/office/drawing/2014/main" xmlns="" id="{862A4B20-2B05-0E4D-A258-3617B8BEE2B2}"/>
              </a:ext>
            </a:extLst>
          </p:cNvPr>
          <p:cNvSpPr>
            <a:spLocks noGrp="1"/>
          </p:cNvSpPr>
          <p:nvPr>
            <p:ph idx="1"/>
          </p:nvPr>
        </p:nvSpPr>
        <p:spPr>
          <a:xfrm>
            <a:off x="838200" y="688975"/>
            <a:ext cx="3733800" cy="516551"/>
          </a:xfrm>
        </p:spPr>
        <p:txBody>
          <a:bodyPr>
            <a:normAutofit/>
          </a:bodyPr>
          <a:lstStyle/>
          <a:p>
            <a:r>
              <a:rPr lang="en-US" b="1" dirty="0" smtClean="0">
                <a:solidFill>
                  <a:srgbClr val="7030A0"/>
                </a:solidFill>
              </a:rPr>
              <a:t>Annotation Guideline</a:t>
            </a:r>
          </a:p>
        </p:txBody>
      </p:sp>
      <p:sp>
        <p:nvSpPr>
          <p:cNvPr id="8" name="Right Arrow 7"/>
          <p:cNvSpPr/>
          <p:nvPr/>
        </p:nvSpPr>
        <p:spPr>
          <a:xfrm rot="5400000">
            <a:off x="5787985" y="3704018"/>
            <a:ext cx="866470" cy="639159"/>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5400000">
            <a:off x="5804303" y="5370900"/>
            <a:ext cx="786067" cy="591391"/>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xmlns="" id="{862A4B20-2B05-0E4D-A258-3617B8BEE2B2}"/>
              </a:ext>
            </a:extLst>
          </p:cNvPr>
          <p:cNvSpPr txBox="1">
            <a:spLocks/>
          </p:cNvSpPr>
          <p:nvPr/>
        </p:nvSpPr>
        <p:spPr>
          <a:xfrm>
            <a:off x="3137272" y="3867175"/>
            <a:ext cx="3733800" cy="51655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smtClean="0">
                <a:solidFill>
                  <a:srgbClr val="7030A0"/>
                </a:solidFill>
              </a:rPr>
              <a:t>Old Types</a:t>
            </a:r>
          </a:p>
        </p:txBody>
      </p:sp>
      <p:sp>
        <p:nvSpPr>
          <p:cNvPr id="11" name="Content Placeholder 2">
            <a:extLst>
              <a:ext uri="{FF2B5EF4-FFF2-40B4-BE49-F238E27FC236}">
                <a16:creationId xmlns:a16="http://schemas.microsoft.com/office/drawing/2014/main" xmlns="" id="{862A4B20-2B05-0E4D-A258-3617B8BEE2B2}"/>
              </a:ext>
            </a:extLst>
          </p:cNvPr>
          <p:cNvSpPr txBox="1">
            <a:spLocks/>
          </p:cNvSpPr>
          <p:nvPr/>
        </p:nvSpPr>
        <p:spPr>
          <a:xfrm>
            <a:off x="3122985" y="5712719"/>
            <a:ext cx="3733800" cy="516551"/>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smtClean="0">
                <a:solidFill>
                  <a:srgbClr val="7030A0"/>
                </a:solidFill>
              </a:rPr>
              <a:t>New Unseen </a:t>
            </a:r>
            <a:r>
              <a:rPr lang="en-US" b="1" dirty="0" smtClean="0">
                <a:solidFill>
                  <a:srgbClr val="7030A0"/>
                </a:solidFill>
              </a:rPr>
              <a:t>Types</a:t>
            </a:r>
          </a:p>
        </p:txBody>
      </p:sp>
      <p:pic>
        <p:nvPicPr>
          <p:cNvPr id="3" name="Picture 2"/>
          <p:cNvPicPr>
            <a:picLocks noChangeAspect="1"/>
          </p:cNvPicPr>
          <p:nvPr/>
        </p:nvPicPr>
        <p:blipFill>
          <a:blip r:embed="rId4"/>
          <a:stretch>
            <a:fillRect/>
          </a:stretch>
        </p:blipFill>
        <p:spPr>
          <a:xfrm>
            <a:off x="1575244" y="4319490"/>
            <a:ext cx="4140200" cy="495300"/>
          </a:xfrm>
          <a:prstGeom prst="rect">
            <a:avLst/>
          </a:prstGeom>
        </p:spPr>
      </p:pic>
      <p:pic>
        <p:nvPicPr>
          <p:cNvPr id="4" name="Picture 3"/>
          <p:cNvPicPr>
            <a:picLocks noChangeAspect="1"/>
          </p:cNvPicPr>
          <p:nvPr/>
        </p:nvPicPr>
        <p:blipFill>
          <a:blip r:embed="rId5"/>
          <a:stretch>
            <a:fillRect/>
          </a:stretch>
        </p:blipFill>
        <p:spPr>
          <a:xfrm>
            <a:off x="6540800" y="4275464"/>
            <a:ext cx="4495800" cy="558800"/>
          </a:xfrm>
          <a:prstGeom prst="rect">
            <a:avLst/>
          </a:prstGeom>
        </p:spPr>
      </p:pic>
      <p:pic>
        <p:nvPicPr>
          <p:cNvPr id="14" name="Picture 13"/>
          <p:cNvPicPr>
            <a:picLocks noChangeAspect="1"/>
          </p:cNvPicPr>
          <p:nvPr/>
        </p:nvPicPr>
        <p:blipFill>
          <a:blip r:embed="rId6"/>
          <a:stretch>
            <a:fillRect/>
          </a:stretch>
        </p:blipFill>
        <p:spPr>
          <a:xfrm>
            <a:off x="1575244" y="6229270"/>
            <a:ext cx="3962400" cy="495300"/>
          </a:xfrm>
          <a:prstGeom prst="rect">
            <a:avLst/>
          </a:prstGeom>
        </p:spPr>
      </p:pic>
      <p:pic>
        <p:nvPicPr>
          <p:cNvPr id="15" name="Picture 14"/>
          <p:cNvPicPr>
            <a:picLocks noChangeAspect="1"/>
          </p:cNvPicPr>
          <p:nvPr/>
        </p:nvPicPr>
        <p:blipFill>
          <a:blip r:embed="rId7"/>
          <a:stretch>
            <a:fillRect/>
          </a:stretch>
        </p:blipFill>
        <p:spPr>
          <a:xfrm>
            <a:off x="6429838" y="6249474"/>
            <a:ext cx="5346700" cy="533400"/>
          </a:xfrm>
          <a:prstGeom prst="rect">
            <a:avLst/>
          </a:prstGeom>
        </p:spPr>
      </p:pic>
    </p:spTree>
    <p:extLst>
      <p:ext uri="{BB962C8B-B14F-4D97-AF65-F5344CB8AC3E}">
        <p14:creationId xmlns:p14="http://schemas.microsoft.com/office/powerpoint/2010/main" val="4791455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B6C5FC-0323-514C-9A21-8ED23CED5752}"/>
              </a:ext>
            </a:extLst>
          </p:cNvPr>
          <p:cNvSpPr>
            <a:spLocks noGrp="1"/>
          </p:cNvSpPr>
          <p:nvPr>
            <p:ph type="title"/>
          </p:nvPr>
        </p:nvSpPr>
        <p:spPr/>
        <p:txBody>
          <a:bodyPr>
            <a:normAutofit/>
          </a:bodyPr>
          <a:lstStyle/>
          <a:p>
            <a:r>
              <a:rPr lang="en-US" dirty="0" smtClean="0"/>
              <a:t>Our “Green” Solutions</a:t>
            </a:r>
            <a:endParaRPr lang="en-US" dirty="0"/>
          </a:p>
        </p:txBody>
      </p:sp>
      <p:sp>
        <p:nvSpPr>
          <p:cNvPr id="3" name="Content Placeholder 2">
            <a:extLst>
              <a:ext uri="{FF2B5EF4-FFF2-40B4-BE49-F238E27FC236}">
                <a16:creationId xmlns:a16="http://schemas.microsoft.com/office/drawing/2014/main" xmlns="" id="{862A4B20-2B05-0E4D-A258-3617B8BEE2B2}"/>
              </a:ext>
            </a:extLst>
          </p:cNvPr>
          <p:cNvSpPr>
            <a:spLocks noGrp="1"/>
          </p:cNvSpPr>
          <p:nvPr>
            <p:ph idx="1"/>
          </p:nvPr>
        </p:nvSpPr>
        <p:spPr/>
        <p:txBody>
          <a:bodyPr/>
          <a:lstStyle/>
          <a:p>
            <a:pPr marL="457200" indent="-457200">
              <a:buFont typeface="+mj-lt"/>
              <a:buAutoNum type="arabicPeriod"/>
            </a:pPr>
            <a:r>
              <a:rPr lang="en-US" dirty="0" smtClean="0"/>
              <a:t>For old types: learning from annotation guideline</a:t>
            </a:r>
          </a:p>
          <a:p>
            <a:pPr lvl="1"/>
            <a:r>
              <a:rPr lang="en-US" dirty="0" smtClean="0"/>
              <a:t>Type definition</a:t>
            </a:r>
          </a:p>
          <a:p>
            <a:pPr lvl="1"/>
            <a:r>
              <a:rPr lang="en-US" dirty="0" smtClean="0"/>
              <a:t>Keywords that indicate the type</a:t>
            </a:r>
          </a:p>
          <a:p>
            <a:pPr lvl="1"/>
            <a:r>
              <a:rPr lang="en-US" dirty="0" smtClean="0"/>
              <a:t>0-10 example annotation sentences</a:t>
            </a:r>
          </a:p>
          <a:p>
            <a:pPr marL="457200" indent="-457200">
              <a:buFont typeface="+mj-lt"/>
              <a:buAutoNum type="arabicPeriod"/>
            </a:pPr>
            <a:r>
              <a:rPr lang="en-US" dirty="0" smtClean="0"/>
              <a:t>For new types:</a:t>
            </a:r>
          </a:p>
          <a:p>
            <a:pPr lvl="1"/>
            <a:r>
              <a:rPr lang="en-US" dirty="0" smtClean="0"/>
              <a:t>Figure out the correlation between new types and old types</a:t>
            </a:r>
          </a:p>
          <a:p>
            <a:pPr lvl="1"/>
            <a:r>
              <a:rPr lang="en-US" dirty="0" smtClean="0"/>
              <a:t>Use lifelong learning to leverage annotations of old types for extracting mentions of new types</a:t>
            </a:r>
          </a:p>
        </p:txBody>
      </p:sp>
    </p:spTree>
    <p:extLst>
      <p:ext uri="{BB962C8B-B14F-4D97-AF65-F5344CB8AC3E}">
        <p14:creationId xmlns:p14="http://schemas.microsoft.com/office/powerpoint/2010/main" val="1481312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62A4B20-2B05-0E4D-A258-3617B8BEE2B2}"/>
              </a:ext>
            </a:extLst>
          </p:cNvPr>
          <p:cNvSpPr>
            <a:spLocks noGrp="1"/>
          </p:cNvSpPr>
          <p:nvPr>
            <p:ph idx="1"/>
          </p:nvPr>
        </p:nvSpPr>
        <p:spPr/>
        <p:txBody>
          <a:bodyPr/>
          <a:lstStyle/>
          <a:p>
            <a:r>
              <a:rPr lang="en-US" dirty="0"/>
              <a:t>Goal: Acquire training data automatically from </a:t>
            </a:r>
            <a:r>
              <a:rPr lang="en-US" b="1" i="1" dirty="0"/>
              <a:t>event descriptions</a:t>
            </a:r>
          </a:p>
          <a:p>
            <a:pPr lvl="1"/>
            <a:r>
              <a:rPr lang="en-US" dirty="0"/>
              <a:t>Use </a:t>
            </a:r>
            <a:r>
              <a:rPr lang="en-US" b="1" dirty="0"/>
              <a:t>keywords + examples </a:t>
            </a:r>
            <a:r>
              <a:rPr lang="en-US" dirty="0"/>
              <a:t>to define an event</a:t>
            </a:r>
          </a:p>
          <a:p>
            <a:pPr lvl="1"/>
            <a:r>
              <a:rPr lang="en-US" dirty="0"/>
              <a:t>Manually selected examples to cover diverse semantics of the event types</a:t>
            </a:r>
          </a:p>
          <a:p>
            <a:r>
              <a:rPr lang="en-US" dirty="0" smtClean="0"/>
              <a:t>Example: </a:t>
            </a:r>
            <a:r>
              <a:rPr lang="en-US" b="1" i="1" dirty="0" smtClean="0"/>
              <a:t>Personnel-Nominate</a:t>
            </a:r>
            <a:endParaRPr lang="en-US" b="1" i="1" dirty="0"/>
          </a:p>
          <a:p>
            <a:pPr lvl="1"/>
            <a:r>
              <a:rPr lang="en-US" b="1" dirty="0"/>
              <a:t>Keywords</a:t>
            </a:r>
            <a:r>
              <a:rPr lang="en-US" b="1" i="1" dirty="0"/>
              <a:t>: </a:t>
            </a:r>
            <a:r>
              <a:rPr lang="en-US" i="1" dirty="0"/>
              <a:t>name, nominate</a:t>
            </a:r>
          </a:p>
          <a:p>
            <a:pPr lvl="1"/>
            <a:r>
              <a:rPr lang="en-US" b="1" dirty="0"/>
              <a:t>Examples</a:t>
            </a:r>
            <a:r>
              <a:rPr lang="en-US" b="1" i="1" dirty="0"/>
              <a:t>: </a:t>
            </a:r>
            <a:r>
              <a:rPr lang="en-US" i="1" dirty="0"/>
              <a:t>… a new chief executive's </a:t>
            </a:r>
            <a:r>
              <a:rPr lang="en-US" b="1" i="1" dirty="0"/>
              <a:t>nominations</a:t>
            </a:r>
            <a:r>
              <a:rPr lang="en-US" i="1" dirty="0"/>
              <a:t> to fill vacant positions …</a:t>
            </a:r>
            <a:endParaRPr lang="en-US" b="1" i="1" dirty="0"/>
          </a:p>
        </p:txBody>
      </p:sp>
      <p:sp>
        <p:nvSpPr>
          <p:cNvPr id="5" name="Vertical Title 11">
            <a:extLst>
              <a:ext uri="{FF2B5EF4-FFF2-40B4-BE49-F238E27FC236}">
                <a16:creationId xmlns:a16="http://schemas.microsoft.com/office/drawing/2014/main" xmlns="" id="{2933402B-D22D-2645-89D0-094E0A117DF6}"/>
              </a:ext>
            </a:extLst>
          </p:cNvPr>
          <p:cNvSpPr txBox="1">
            <a:spLocks/>
          </p:cNvSpPr>
          <p:nvPr/>
        </p:nvSpPr>
        <p:spPr>
          <a:xfrm>
            <a:off x="128866" y="-181433"/>
            <a:ext cx="10928238" cy="14133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en-US" dirty="0" smtClean="0"/>
              <a:t>Learning from Annotation Guideline</a:t>
            </a:r>
            <a:endParaRPr lang="en-US" dirty="0"/>
          </a:p>
        </p:txBody>
      </p:sp>
    </p:spTree>
    <p:extLst>
      <p:ext uri="{BB962C8B-B14F-4D97-AF65-F5344CB8AC3E}">
        <p14:creationId xmlns:p14="http://schemas.microsoft.com/office/powerpoint/2010/main" val="42163567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oup_template" id="{A5A784FA-3D3F-6C4A-9FF2-D9907216E568}" vid="{9592CC24-1235-A443-85E8-DA150A95EF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10210</TotalTime>
  <Words>4903</Words>
  <Application>Microsoft Macintosh PowerPoint</Application>
  <PresentationFormat>Widescreen</PresentationFormat>
  <Paragraphs>510</Paragraphs>
  <Slides>51</Slides>
  <Notes>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51</vt:i4>
      </vt:variant>
    </vt:vector>
  </HeadingPairs>
  <TitlesOfParts>
    <vt:vector size="65" baseType="lpstr">
      <vt:lpstr>Calibri</vt:lpstr>
      <vt:lpstr>Calibri Light</vt:lpstr>
      <vt:lpstr>Cambria Math</vt:lpstr>
      <vt:lpstr>Courier</vt:lpstr>
      <vt:lpstr>Courier New</vt:lpstr>
      <vt:lpstr>Helvetica</vt:lpstr>
      <vt:lpstr>Helvetica Neue</vt:lpstr>
      <vt:lpstr>Helvetica Neue Light</vt:lpstr>
      <vt:lpstr>MS PGothic</vt:lpstr>
      <vt:lpstr>Wingdings</vt:lpstr>
      <vt:lpstr>宋体</vt:lpstr>
      <vt:lpstr>等线</vt:lpstr>
      <vt:lpstr>Arial</vt:lpstr>
      <vt:lpstr>Office Theme</vt:lpstr>
      <vt:lpstr>Meta-learning for NLP: A Case Study on Event Detection</vt:lpstr>
      <vt:lpstr>PowerPoint Presentation</vt:lpstr>
      <vt:lpstr>A Typical Supervised Information Extraction Framework</vt:lpstr>
      <vt:lpstr>How SOTA Event Detectors are Trained</vt:lpstr>
      <vt:lpstr>PowerPoint Presentation</vt:lpstr>
      <vt:lpstr>PowerPoint Presentation</vt:lpstr>
      <vt:lpstr>How Human does Event Annotation</vt:lpstr>
      <vt:lpstr>Our “Green” Solutions</vt:lpstr>
      <vt:lpstr>PowerPoint Presentation</vt:lpstr>
      <vt:lpstr>Learning from Annotation Guideline</vt:lpstr>
      <vt:lpstr>Weakly Supervised Data Acquisition: Keyword Representation</vt:lpstr>
      <vt:lpstr>Weakly Supervised Data Acquisition: Clustering</vt:lpstr>
      <vt:lpstr>Weakly Supervised Data Acquisition: Annotation</vt:lpstr>
      <vt:lpstr>Denoising Training</vt:lpstr>
      <vt:lpstr>Dataset and Evaluation</vt:lpstr>
      <vt:lpstr>Experiments: Trigger Labeling</vt:lpstr>
      <vt:lpstr>Compared to Supervised Learning</vt:lpstr>
      <vt:lpstr>Experiments: Sentence-level Detection</vt:lpstr>
      <vt:lpstr>Example-Gradient-based Denoising</vt:lpstr>
      <vt:lpstr>However, these methods are still limited to a pre-defiend ontology</vt:lpstr>
      <vt:lpstr>Lifelong IE with Expanded Ontology</vt:lpstr>
      <vt:lpstr>PowerPoint Presentation</vt:lpstr>
      <vt:lpstr>Comparison with Class Incremental Lifelong Learning</vt:lpstr>
      <vt:lpstr>Negative Instance in Lifelong IE</vt:lpstr>
      <vt:lpstr>Negative Instance in Lifelong IE</vt:lpstr>
      <vt:lpstr>Additional Challenge: Long-tail Distribution of Knowledge Types</vt:lpstr>
      <vt:lpstr>Lifelong Event Detection Architecture</vt:lpstr>
      <vt:lpstr>Knowledge Transfer for Lifelong Learning</vt:lpstr>
      <vt:lpstr>Overall Framework</vt:lpstr>
      <vt:lpstr>Knowledge Transfer: Type Relatedness</vt:lpstr>
      <vt:lpstr>Knowledge Transfer: New to Old</vt:lpstr>
      <vt:lpstr>Knowledge Transfer: Old to New</vt:lpstr>
      <vt:lpstr>Experimental Settings to Simulate the Lifelong Learning</vt:lpstr>
      <vt:lpstr>Experimental Setting: Data Construction</vt:lpstr>
      <vt:lpstr>Experimental Results: Overall Final Performance (Setting A)</vt:lpstr>
      <vt:lpstr>Experimental Results: Stage-wise Micro F1</vt:lpstr>
      <vt:lpstr>Experimental Results: Stage-wise Micro F1 (Setting B)</vt:lpstr>
      <vt:lpstr>Improving Learning Old and New Types</vt:lpstr>
      <vt:lpstr>Examples of Identified Related Old Types Helping New Types</vt:lpstr>
      <vt:lpstr>Case Study on Rare New Types</vt:lpstr>
      <vt:lpstr>Take-away Messages</vt:lpstr>
      <vt:lpstr>Thank you</vt:lpstr>
      <vt:lpstr>Related Work for Weakly Supervised Event Extraction</vt:lpstr>
      <vt:lpstr>Data Acquisition</vt:lpstr>
      <vt:lpstr>Data Acquisition Pipeline</vt:lpstr>
      <vt:lpstr>Data Acquisition Pipeline</vt:lpstr>
      <vt:lpstr>Data Acquisition Pipeline</vt:lpstr>
      <vt:lpstr>Data Acquisition Pipeline</vt:lpstr>
      <vt:lpstr>Evaluation of Data Quality</vt:lpstr>
      <vt:lpstr>Related Work on Class Incremental Learning</vt:lpstr>
      <vt:lpstr>Related Work on Lifelong Information Extraction</vt:lpstr>
    </vt:vector>
  </TitlesOfParts>
  <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 Ying</dc:creator>
  <cp:lastModifiedBy>Microsoft Office User</cp:lastModifiedBy>
  <cp:revision>678</cp:revision>
  <dcterms:created xsi:type="dcterms:W3CDTF">2019-08-31T18:49:10Z</dcterms:created>
  <dcterms:modified xsi:type="dcterms:W3CDTF">2021-09-08T02:12:52Z</dcterms:modified>
</cp:coreProperties>
</file>