
<file path=[Content_Types].xml><?xml version="1.0" encoding="utf-8"?>
<Types xmlns="http://schemas.openxmlformats.org/package/2006/content-types">
  <Default Extension="xml" ContentType="application/xml"/>
  <Default Extension="wmf" ContentType="image/x-wmf"/>
  <Default Extension="jpg" ContentType="image/jpeg"/>
  <Default Extension="tiff" ContentType="image/tiff"/>
  <Default Extension="rels" ContentType="application/vnd.openxmlformats-package.relationships+xml"/>
  <Default Extension="xlsx" ContentType="application/vnd.openxmlformats-officedocument.spreadsheetml.sheet"/>
  <Default Extension="vml" ContentType="application/vnd.openxmlformats-officedocument.vmlDrawing"/>
  <Default Extension="gif" ContentType="image/gif"/>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Lst>
  <p:notesMasterIdLst>
    <p:notesMasterId r:id="rId69"/>
  </p:notesMasterIdLst>
  <p:sldIdLst>
    <p:sldId id="1445" r:id="rId2"/>
    <p:sldId id="1570" r:id="rId3"/>
    <p:sldId id="1571" r:id="rId4"/>
    <p:sldId id="1572" r:id="rId5"/>
    <p:sldId id="1573" r:id="rId6"/>
    <p:sldId id="1574" r:id="rId7"/>
    <p:sldId id="1575" r:id="rId8"/>
    <p:sldId id="1576" r:id="rId9"/>
    <p:sldId id="1577" r:id="rId10"/>
    <p:sldId id="1578" r:id="rId11"/>
    <p:sldId id="1579" r:id="rId12"/>
    <p:sldId id="1580" r:id="rId13"/>
    <p:sldId id="1581" r:id="rId14"/>
    <p:sldId id="1582" r:id="rId15"/>
    <p:sldId id="1583" r:id="rId16"/>
    <p:sldId id="1584" r:id="rId17"/>
    <p:sldId id="1585" r:id="rId18"/>
    <p:sldId id="1586" r:id="rId19"/>
    <p:sldId id="1587" r:id="rId20"/>
    <p:sldId id="1588" r:id="rId21"/>
    <p:sldId id="1551" r:id="rId22"/>
    <p:sldId id="1552" r:id="rId23"/>
    <p:sldId id="1554" r:id="rId24"/>
    <p:sldId id="1555" r:id="rId25"/>
    <p:sldId id="1556" r:id="rId26"/>
    <p:sldId id="1557" r:id="rId27"/>
    <p:sldId id="1559" r:id="rId28"/>
    <p:sldId id="1560" r:id="rId29"/>
    <p:sldId id="1561" r:id="rId30"/>
    <p:sldId id="1562" r:id="rId31"/>
    <p:sldId id="1563" r:id="rId32"/>
    <p:sldId id="1564" r:id="rId33"/>
    <p:sldId id="1565" r:id="rId34"/>
    <p:sldId id="1566" r:id="rId35"/>
    <p:sldId id="1446" r:id="rId36"/>
    <p:sldId id="1447" r:id="rId37"/>
    <p:sldId id="1448" r:id="rId38"/>
    <p:sldId id="261" r:id="rId39"/>
    <p:sldId id="262" r:id="rId40"/>
    <p:sldId id="263" r:id="rId41"/>
    <p:sldId id="1449" r:id="rId42"/>
    <p:sldId id="265" r:id="rId43"/>
    <p:sldId id="267" r:id="rId44"/>
    <p:sldId id="269" r:id="rId45"/>
    <p:sldId id="270" r:id="rId46"/>
    <p:sldId id="271" r:id="rId47"/>
    <p:sldId id="272" r:id="rId48"/>
    <p:sldId id="273" r:id="rId49"/>
    <p:sldId id="274" r:id="rId50"/>
    <p:sldId id="275" r:id="rId51"/>
    <p:sldId id="277" r:id="rId52"/>
    <p:sldId id="278" r:id="rId53"/>
    <p:sldId id="279" r:id="rId54"/>
    <p:sldId id="280" r:id="rId55"/>
    <p:sldId id="1567" r:id="rId56"/>
    <p:sldId id="1568" r:id="rId57"/>
    <p:sldId id="1569" r:id="rId58"/>
    <p:sldId id="290" r:id="rId59"/>
    <p:sldId id="291" r:id="rId60"/>
    <p:sldId id="933" r:id="rId61"/>
    <p:sldId id="934" r:id="rId62"/>
    <p:sldId id="936" r:id="rId63"/>
    <p:sldId id="940" r:id="rId64"/>
    <p:sldId id="1547" r:id="rId65"/>
    <p:sldId id="1548" r:id="rId66"/>
    <p:sldId id="1549" r:id="rId67"/>
    <p:sldId id="1550"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and History" id="{7FC492F7-F71A-3949-97E4-B216BC5F665C}">
          <p14:sldIdLst/>
        </p14:section>
        <p14:section name="IE1" id="{4312C1FE-DB15-9149-948E-B90695DD959D}">
          <p14:sldIdLst/>
        </p14:section>
        <p14:section name="IE2" id="{7775BD2D-4516-E143-9C0B-7F6EA86A581D}">
          <p14:sldIdLst/>
        </p14:section>
        <p14:section name="process" id="{79AA9605-7D78-9546-B1E3-32805811F4A0}">
          <p14:sldIdLst/>
        </p14:section>
        <p14:section name="commonsense" id="{F0F91662-43BF-0843-9F93-99C66515628A}">
          <p14:sldIdLst>
            <p14:sldId id="1445"/>
            <p14:sldId id="1570"/>
            <p14:sldId id="1571"/>
            <p14:sldId id="1572"/>
            <p14:sldId id="1573"/>
            <p14:sldId id="1574"/>
            <p14:sldId id="1575"/>
            <p14:sldId id="1576"/>
            <p14:sldId id="1577"/>
            <p14:sldId id="1578"/>
            <p14:sldId id="1579"/>
            <p14:sldId id="1580"/>
            <p14:sldId id="1581"/>
            <p14:sldId id="1582"/>
            <p14:sldId id="1583"/>
            <p14:sldId id="1584"/>
            <p14:sldId id="1585"/>
            <p14:sldId id="1586"/>
            <p14:sldId id="1587"/>
            <p14:sldId id="1588"/>
            <p14:sldId id="1551"/>
            <p14:sldId id="1552"/>
            <p14:sldId id="1554"/>
            <p14:sldId id="1555"/>
            <p14:sldId id="1556"/>
            <p14:sldId id="1557"/>
            <p14:sldId id="1559"/>
            <p14:sldId id="1560"/>
            <p14:sldId id="1561"/>
            <p14:sldId id="1562"/>
            <p14:sldId id="1563"/>
            <p14:sldId id="1564"/>
            <p14:sldId id="1565"/>
            <p14:sldId id="1566"/>
            <p14:sldId id="1446"/>
            <p14:sldId id="1447"/>
            <p14:sldId id="1448"/>
            <p14:sldId id="261"/>
            <p14:sldId id="262"/>
            <p14:sldId id="263"/>
            <p14:sldId id="1449"/>
            <p14:sldId id="265"/>
            <p14:sldId id="267"/>
            <p14:sldId id="269"/>
            <p14:sldId id="270"/>
            <p14:sldId id="271"/>
            <p14:sldId id="272"/>
            <p14:sldId id="273"/>
            <p14:sldId id="274"/>
            <p14:sldId id="275"/>
            <p14:sldId id="277"/>
            <p14:sldId id="278"/>
            <p14:sldId id="279"/>
            <p14:sldId id="280"/>
            <p14:sldId id="1567"/>
            <p14:sldId id="1568"/>
            <p14:sldId id="1569"/>
            <p14:sldId id="290"/>
            <p14:sldId id="291"/>
          </p14:sldIdLst>
        </p14:section>
        <p14:section name="summarization" id="{8E76189A-5001-A649-87C1-935E43D2463F}">
          <p14:sldIdLst/>
        </p14:section>
        <p14:section name="challenges" id="{D3E3CDDD-3386-164C-B43F-C0C1381F109C}">
          <p14:sldIdLst>
            <p14:sldId id="933"/>
            <p14:sldId id="934"/>
            <p14:sldId id="936"/>
            <p14:sldId id="940"/>
            <p14:sldId id="1547"/>
            <p14:sldId id="1548"/>
            <p14:sldId id="1549"/>
            <p14:sldId id="155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0000FF"/>
    <a:srgbClr val="FFFFCC"/>
    <a:srgbClr val="678697"/>
    <a:srgbClr val="0A5A72"/>
    <a:srgbClr val="033C55"/>
    <a:srgbClr val="00324A"/>
    <a:srgbClr val="003300"/>
    <a:srgbClr val="FF9900"/>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12" autoAdjust="0"/>
    <p:restoredTop sz="89686" autoAdjust="0"/>
  </p:normalViewPr>
  <p:slideViewPr>
    <p:cSldViewPr snapToGrid="0" snapToObjects="1">
      <p:cViewPr varScale="1">
        <p:scale>
          <a:sx n="92" d="100"/>
          <a:sy n="92" d="100"/>
        </p:scale>
        <p:origin x="200" y="192"/>
      </p:cViewPr>
      <p:guideLst>
        <p:guide orient="horz" pos="2160"/>
        <p:guide pos="3840"/>
      </p:guideLst>
    </p:cSldViewPr>
  </p:slideViewPr>
  <p:notesTextViewPr>
    <p:cViewPr>
      <p:scale>
        <a:sx n="66" d="100"/>
        <a:sy n="66"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C:\Users\yqsong\Google%20Drive\documents\talks\20190720-HIT-ASER\Book1.xlsx" TargetMode="External"/></Relationships>
</file>

<file path=ppt/charts/_rels/chart10.xml.rels><?xml version="1.0" encoding="UTF-8" standalone="yes"?>
<Relationships xmlns="http://schemas.openxmlformats.org/package/2006/relationships"><Relationship Id="rId1" Type="http://schemas.microsoft.com/office/2011/relationships/chartStyle" Target="style10.xml"/><Relationship Id="rId2" Type="http://schemas.microsoft.com/office/2011/relationships/chartColorStyle" Target="colors10.xml"/><Relationship Id="rId3" Type="http://schemas.openxmlformats.org/officeDocument/2006/relationships/package" Target="../embeddings/Microsoft_Excel_Worksheet8.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microsoft.com/office/2011/relationships/chartStyle" Target="style7.xml"/><Relationship Id="rId2" Type="http://schemas.microsoft.com/office/2011/relationships/chartColorStyle" Target="colors7.xml"/><Relationship Id="rId3"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1" Type="http://schemas.microsoft.com/office/2011/relationships/chartStyle" Target="style8.xml"/><Relationship Id="rId2" Type="http://schemas.microsoft.com/office/2011/relationships/chartColorStyle" Target="colors8.xml"/><Relationship Id="rId3"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1" Type="http://schemas.microsoft.com/office/2011/relationships/chartStyle" Target="style9.xml"/><Relationship Id="rId2" Type="http://schemas.microsoft.com/office/2011/relationships/chartColorStyle" Target="colors9.xml"/><Relationship Id="rId3"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Sheet3!$L$1</c:f>
              <c:strCache>
                <c:ptCount val="1"/>
                <c:pt idx="0">
                  <c:v>#Eventuality (In millions)</c:v>
                </c:pt>
              </c:strCache>
            </c:strRef>
          </c:tx>
          <c:spPr>
            <a:solidFill>
              <a:schemeClr val="accent1"/>
            </a:solidFill>
            <a:ln>
              <a:noFill/>
            </a:ln>
            <a:effectLst/>
          </c:spPr>
          <c:invertIfNegative val="0"/>
          <c:cat>
            <c:strRef>
              <c:f>Sheet3!$K$2:$K$15</c:f>
              <c:strCache>
                <c:ptCount val="14"/>
                <c:pt idx="0">
                  <c:v>s-v</c:v>
                </c:pt>
                <c:pt idx="1">
                  <c:v>s-v-o</c:v>
                </c:pt>
                <c:pt idx="2">
                  <c:v>s-v-a</c:v>
                </c:pt>
                <c:pt idx="3">
                  <c:v>s-v-o-o</c:v>
                </c:pt>
                <c:pt idx="4">
                  <c:v>s-be-a</c:v>
                </c:pt>
                <c:pt idx="5">
                  <c:v>s-v-be-a</c:v>
                </c:pt>
                <c:pt idx="6">
                  <c:v>s-v-be-o</c:v>
                </c:pt>
                <c:pt idx="7">
                  <c:v>s-v-v-o</c:v>
                </c:pt>
                <c:pt idx="8">
                  <c:v>s-v-v</c:v>
                </c:pt>
                <c:pt idx="9">
                  <c:v>s-be-a-p-o</c:v>
                </c:pt>
                <c:pt idx="10">
                  <c:v>s-v-p-o</c:v>
                </c:pt>
                <c:pt idx="11">
                  <c:v>s-v-o-p-o</c:v>
                </c:pt>
                <c:pt idx="12">
                  <c:v>spass-v</c:v>
                </c:pt>
                <c:pt idx="13">
                  <c:v>spass-v-p-o</c:v>
                </c:pt>
              </c:strCache>
            </c:strRef>
          </c:cat>
          <c:val>
            <c:numRef>
              <c:f>Sheet3!$L$2:$L$15</c:f>
              <c:numCache>
                <c:formatCode>General</c:formatCode>
                <c:ptCount val="14"/>
                <c:pt idx="0">
                  <c:v>109.0</c:v>
                </c:pt>
                <c:pt idx="1">
                  <c:v>129.0</c:v>
                </c:pt>
                <c:pt idx="2">
                  <c:v>5.2</c:v>
                </c:pt>
                <c:pt idx="3">
                  <c:v>3.5</c:v>
                </c:pt>
                <c:pt idx="4">
                  <c:v>89.9</c:v>
                </c:pt>
                <c:pt idx="5">
                  <c:v>1.2</c:v>
                </c:pt>
                <c:pt idx="6">
                  <c:v>1.2</c:v>
                </c:pt>
                <c:pt idx="7">
                  <c:v>12.4</c:v>
                </c:pt>
                <c:pt idx="8">
                  <c:v>8.700000000000001</c:v>
                </c:pt>
                <c:pt idx="9">
                  <c:v>13.2</c:v>
                </c:pt>
                <c:pt idx="10">
                  <c:v>39.0</c:v>
                </c:pt>
                <c:pt idx="11">
                  <c:v>27.2</c:v>
                </c:pt>
                <c:pt idx="12">
                  <c:v>15.1</c:v>
                </c:pt>
                <c:pt idx="13">
                  <c:v>13.5</c:v>
                </c:pt>
              </c:numCache>
            </c:numRef>
          </c:val>
          <c:extLst xmlns:c16r2="http://schemas.microsoft.com/office/drawing/2015/06/chart">
            <c:ext xmlns:c16="http://schemas.microsoft.com/office/drawing/2014/chart" uri="{C3380CC4-5D6E-409C-BE32-E72D297353CC}">
              <c16:uniqueId val="{00000000-3961-D649-A8AE-6CEDF2C8F058}"/>
            </c:ext>
          </c:extLst>
        </c:ser>
        <c:ser>
          <c:idx val="1"/>
          <c:order val="1"/>
          <c:tx>
            <c:strRef>
              <c:f>Sheet3!$M$1</c:f>
              <c:strCache>
                <c:ptCount val="1"/>
                <c:pt idx="0">
                  <c:v>#Unique (In millions)</c:v>
                </c:pt>
              </c:strCache>
            </c:strRef>
          </c:tx>
          <c:spPr>
            <a:solidFill>
              <a:schemeClr val="accent2"/>
            </a:solidFill>
            <a:ln>
              <a:noFill/>
            </a:ln>
            <a:effectLst/>
          </c:spPr>
          <c:invertIfNegative val="0"/>
          <c:cat>
            <c:strRef>
              <c:f>Sheet3!$K$2:$K$15</c:f>
              <c:strCache>
                <c:ptCount val="14"/>
                <c:pt idx="0">
                  <c:v>s-v</c:v>
                </c:pt>
                <c:pt idx="1">
                  <c:v>s-v-o</c:v>
                </c:pt>
                <c:pt idx="2">
                  <c:v>s-v-a</c:v>
                </c:pt>
                <c:pt idx="3">
                  <c:v>s-v-o-o</c:v>
                </c:pt>
                <c:pt idx="4">
                  <c:v>s-be-a</c:v>
                </c:pt>
                <c:pt idx="5">
                  <c:v>s-v-be-a</c:v>
                </c:pt>
                <c:pt idx="6">
                  <c:v>s-v-be-o</c:v>
                </c:pt>
                <c:pt idx="7">
                  <c:v>s-v-v-o</c:v>
                </c:pt>
                <c:pt idx="8">
                  <c:v>s-v-v</c:v>
                </c:pt>
                <c:pt idx="9">
                  <c:v>s-be-a-p-o</c:v>
                </c:pt>
                <c:pt idx="10">
                  <c:v>s-v-p-o</c:v>
                </c:pt>
                <c:pt idx="11">
                  <c:v>s-v-o-p-o</c:v>
                </c:pt>
                <c:pt idx="12">
                  <c:v>spass-v</c:v>
                </c:pt>
                <c:pt idx="13">
                  <c:v>spass-v-p-o</c:v>
                </c:pt>
              </c:strCache>
            </c:strRef>
          </c:cat>
          <c:val>
            <c:numRef>
              <c:f>Sheet3!$M$2:$M$15</c:f>
              <c:numCache>
                <c:formatCode>General</c:formatCode>
                <c:ptCount val="14"/>
                <c:pt idx="0">
                  <c:v>22.1</c:v>
                </c:pt>
                <c:pt idx="1">
                  <c:v>60.0</c:v>
                </c:pt>
                <c:pt idx="2">
                  <c:v>2.1</c:v>
                </c:pt>
                <c:pt idx="3">
                  <c:v>1.7</c:v>
                </c:pt>
                <c:pt idx="4">
                  <c:v>29.0</c:v>
                </c:pt>
                <c:pt idx="5">
                  <c:v>0.5</c:v>
                </c:pt>
                <c:pt idx="6">
                  <c:v>0.7</c:v>
                </c:pt>
                <c:pt idx="7">
                  <c:v>6.6</c:v>
                </c:pt>
                <c:pt idx="8">
                  <c:v>2.7</c:v>
                </c:pt>
                <c:pt idx="9">
                  <c:v>8.700000000000001</c:v>
                </c:pt>
                <c:pt idx="10">
                  <c:v>23.5</c:v>
                </c:pt>
                <c:pt idx="11">
                  <c:v>19.7</c:v>
                </c:pt>
                <c:pt idx="12">
                  <c:v>6.2</c:v>
                </c:pt>
                <c:pt idx="13">
                  <c:v>10.3</c:v>
                </c:pt>
              </c:numCache>
            </c:numRef>
          </c:val>
          <c:extLst xmlns:c16r2="http://schemas.microsoft.com/office/drawing/2015/06/chart">
            <c:ext xmlns:c16="http://schemas.microsoft.com/office/drawing/2014/chart" uri="{C3380CC4-5D6E-409C-BE32-E72D297353CC}">
              <c16:uniqueId val="{00000001-3961-D649-A8AE-6CEDF2C8F058}"/>
            </c:ext>
          </c:extLst>
        </c:ser>
        <c:dLbls>
          <c:showLegendKey val="0"/>
          <c:showVal val="0"/>
          <c:showCatName val="0"/>
          <c:showSerName val="0"/>
          <c:showPercent val="0"/>
          <c:showBubbleSize val="0"/>
        </c:dLbls>
        <c:gapWidth val="219"/>
        <c:overlap val="-27"/>
        <c:axId val="-1278330368"/>
        <c:axId val="-1278752560"/>
      </c:barChart>
      <c:lineChart>
        <c:grouping val="standard"/>
        <c:varyColors val="0"/>
        <c:ser>
          <c:idx val="2"/>
          <c:order val="2"/>
          <c:tx>
            <c:strRef>
              <c:f>Sheet3!$N$1</c:f>
              <c:strCache>
                <c:ptCount val="1"/>
                <c:pt idx="0">
                  <c:v>#Accuracy</c:v>
                </c:pt>
              </c:strCache>
            </c:strRef>
          </c:tx>
          <c:spPr>
            <a:ln w="28575" cap="rnd">
              <a:solidFill>
                <a:srgbClr val="00B050"/>
              </a:solidFill>
              <a:round/>
            </a:ln>
            <a:effectLst/>
          </c:spPr>
          <c:marker>
            <c:symbol val="none"/>
          </c:marker>
          <c:cat>
            <c:strRef>
              <c:f>Sheet3!$K$2:$K$15</c:f>
              <c:strCache>
                <c:ptCount val="14"/>
                <c:pt idx="0">
                  <c:v>s-v</c:v>
                </c:pt>
                <c:pt idx="1">
                  <c:v>s-v-o</c:v>
                </c:pt>
                <c:pt idx="2">
                  <c:v>s-v-a</c:v>
                </c:pt>
                <c:pt idx="3">
                  <c:v>s-v-o-o</c:v>
                </c:pt>
                <c:pt idx="4">
                  <c:v>s-be-a</c:v>
                </c:pt>
                <c:pt idx="5">
                  <c:v>s-v-be-a</c:v>
                </c:pt>
                <c:pt idx="6">
                  <c:v>s-v-be-o</c:v>
                </c:pt>
                <c:pt idx="7">
                  <c:v>s-v-v-o</c:v>
                </c:pt>
                <c:pt idx="8">
                  <c:v>s-v-v</c:v>
                </c:pt>
                <c:pt idx="9">
                  <c:v>s-be-a-p-o</c:v>
                </c:pt>
                <c:pt idx="10">
                  <c:v>s-v-p-o</c:v>
                </c:pt>
                <c:pt idx="11">
                  <c:v>s-v-o-p-o</c:v>
                </c:pt>
                <c:pt idx="12">
                  <c:v>spass-v</c:v>
                </c:pt>
                <c:pt idx="13">
                  <c:v>spass-v-p-o</c:v>
                </c:pt>
              </c:strCache>
            </c:strRef>
          </c:cat>
          <c:val>
            <c:numRef>
              <c:f>Sheet3!$N$2:$N$15</c:f>
              <c:numCache>
                <c:formatCode>0.00%</c:formatCode>
                <c:ptCount val="14"/>
                <c:pt idx="0">
                  <c:v>0.924</c:v>
                </c:pt>
                <c:pt idx="1">
                  <c:v>0.956</c:v>
                </c:pt>
                <c:pt idx="2">
                  <c:v>0.985</c:v>
                </c:pt>
                <c:pt idx="3">
                  <c:v>0.964</c:v>
                </c:pt>
                <c:pt idx="4">
                  <c:v>0.995</c:v>
                </c:pt>
                <c:pt idx="5">
                  <c:v>0.984</c:v>
                </c:pt>
                <c:pt idx="6">
                  <c:v>0.919</c:v>
                </c:pt>
                <c:pt idx="7">
                  <c:v>0.959</c:v>
                </c:pt>
                <c:pt idx="8">
                  <c:v>0.838</c:v>
                </c:pt>
                <c:pt idx="9">
                  <c:v>0.979</c:v>
                </c:pt>
                <c:pt idx="10">
                  <c:v>0.904</c:v>
                </c:pt>
                <c:pt idx="11">
                  <c:v>0.922</c:v>
                </c:pt>
                <c:pt idx="12">
                  <c:v>0.876</c:v>
                </c:pt>
                <c:pt idx="13">
                  <c:v>0.941</c:v>
                </c:pt>
              </c:numCache>
            </c:numRef>
          </c:val>
          <c:smooth val="0"/>
          <c:extLst xmlns:c16r2="http://schemas.microsoft.com/office/drawing/2015/06/chart">
            <c:ext xmlns:c16="http://schemas.microsoft.com/office/drawing/2014/chart" uri="{C3380CC4-5D6E-409C-BE32-E72D297353CC}">
              <c16:uniqueId val="{00000002-3961-D649-A8AE-6CEDF2C8F058}"/>
            </c:ext>
          </c:extLst>
        </c:ser>
        <c:dLbls>
          <c:showLegendKey val="0"/>
          <c:showVal val="0"/>
          <c:showCatName val="0"/>
          <c:showSerName val="0"/>
          <c:showPercent val="0"/>
          <c:showBubbleSize val="0"/>
        </c:dLbls>
        <c:marker val="1"/>
        <c:smooth val="0"/>
        <c:axId val="-1278749008"/>
        <c:axId val="-1278750784"/>
      </c:lineChart>
      <c:catAx>
        <c:axId val="-1278330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278752560"/>
        <c:crosses val="autoZero"/>
        <c:auto val="1"/>
        <c:lblAlgn val="ctr"/>
        <c:lblOffset val="100"/>
        <c:noMultiLvlLbl val="0"/>
      </c:catAx>
      <c:valAx>
        <c:axId val="-1278752560"/>
        <c:scaling>
          <c:logBase val="10.0"/>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278330368"/>
        <c:crosses val="autoZero"/>
        <c:crossBetween val="between"/>
      </c:valAx>
      <c:valAx>
        <c:axId val="-1278750784"/>
        <c:scaling>
          <c:orientation val="minMax"/>
          <c:max val="1.0"/>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278749008"/>
        <c:crosses val="max"/>
        <c:crossBetween val="between"/>
      </c:valAx>
      <c:catAx>
        <c:axId val="-1278749008"/>
        <c:scaling>
          <c:orientation val="minMax"/>
        </c:scaling>
        <c:delete val="1"/>
        <c:axPos val="b"/>
        <c:numFmt formatCode="General" sourceLinked="1"/>
        <c:majorTickMark val="none"/>
        <c:minorTickMark val="none"/>
        <c:tickLblPos val="nextTo"/>
        <c:crossAx val="-1278750784"/>
        <c:crosses val="autoZero"/>
        <c:auto val="1"/>
        <c:lblAlgn val="ctr"/>
        <c:lblOffset val="100"/>
        <c:noMultiLvlLbl val="0"/>
      </c:catAx>
      <c:spPr>
        <a:noFill/>
        <a:ln>
          <a:solidFill>
            <a:schemeClr val="bg1">
              <a:lumMod val="50000"/>
            </a:schemeClr>
          </a:solid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a:solidFill>
                  <a:schemeClr val="tx1"/>
                </a:solidFill>
              </a:rPr>
              <a:t>Before “mourn”</a:t>
            </a:r>
          </a:p>
        </c:rich>
      </c:tx>
      <c:layout>
        <c:manualLayout>
          <c:xMode val="edge"/>
          <c:yMode val="edge"/>
          <c:x val="0.307973241293372"/>
          <c:y val="0.0272520590146557"/>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Before "mourn"</c:v>
                </c:pt>
              </c:strCache>
            </c:strRef>
          </c:tx>
          <c:spPr>
            <a:solidFill>
              <a:srgbClr val="544F65"/>
            </a:solidFill>
            <a:ln>
              <a:noFill/>
            </a:ln>
            <a:effectLst/>
          </c:spPr>
          <c:invertIfNegative val="0"/>
          <c:cat>
            <c:strRef>
              <c:f>Sheet1!$A$2:$A$8</c:f>
              <c:strCache>
                <c:ptCount val="7"/>
                <c:pt idx="0">
                  <c:v>pass</c:v>
                </c:pt>
                <c:pt idx="1">
                  <c:v>serve</c:v>
                </c:pt>
                <c:pt idx="2">
                  <c:v>respect</c:v>
                </c:pt>
                <c:pt idx="3">
                  <c:v>value</c:v>
                </c:pt>
                <c:pt idx="4">
                  <c:v>score</c:v>
                </c:pt>
                <c:pt idx="5">
                  <c:v>trust</c:v>
                </c:pt>
                <c:pt idx="6">
                  <c:v>retire</c:v>
                </c:pt>
              </c:strCache>
            </c:strRef>
          </c:cat>
          <c:val>
            <c:numRef>
              <c:f>Sheet1!$B$2:$B$8</c:f>
              <c:numCache>
                <c:formatCode>General</c:formatCode>
                <c:ptCount val="7"/>
                <c:pt idx="0">
                  <c:v>52.33970594843238</c:v>
                </c:pt>
                <c:pt idx="1">
                  <c:v>15.9228515045117</c:v>
                </c:pt>
                <c:pt idx="2">
                  <c:v>9.561601930543505</c:v>
                </c:pt>
                <c:pt idx="3">
                  <c:v>7.986521265955503</c:v>
                </c:pt>
                <c:pt idx="4">
                  <c:v>7.597014027577511</c:v>
                </c:pt>
                <c:pt idx="5">
                  <c:v>4.0461073832222</c:v>
                </c:pt>
                <c:pt idx="6">
                  <c:v>3.182780796509667</c:v>
                </c:pt>
              </c:numCache>
            </c:numRef>
          </c:val>
          <c:extLst xmlns:c16r2="http://schemas.microsoft.com/office/drawing/2015/06/chart">
            <c:ext xmlns:c16="http://schemas.microsoft.com/office/drawing/2014/chart" uri="{C3380CC4-5D6E-409C-BE32-E72D297353CC}">
              <c16:uniqueId val="{00000000-19E8-4631-B497-C09F863AC72B}"/>
            </c:ext>
          </c:extLst>
        </c:ser>
        <c:dLbls>
          <c:showLegendKey val="0"/>
          <c:showVal val="0"/>
          <c:showCatName val="0"/>
          <c:showSerName val="0"/>
          <c:showPercent val="0"/>
          <c:showBubbleSize val="0"/>
        </c:dLbls>
        <c:gapWidth val="15"/>
        <c:overlap val="-19"/>
        <c:axId val="-1224536928"/>
        <c:axId val="-1224073520"/>
      </c:barChart>
      <c:catAx>
        <c:axId val="-1224536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224073520"/>
        <c:crosses val="autoZero"/>
        <c:auto val="1"/>
        <c:lblAlgn val="ctr"/>
        <c:lblOffset val="100"/>
        <c:noMultiLvlLbl val="0"/>
      </c:catAx>
      <c:valAx>
        <c:axId val="-1224073520"/>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layout/>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224536928"/>
        <c:crosses val="autoZero"/>
        <c:crossBetween val="between"/>
        <c:majorUnit val="20.0"/>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Sheet2!$B$1</c:f>
              <c:strCache>
                <c:ptCount val="1"/>
                <c:pt idx="0">
                  <c:v>#Eventualities</c:v>
                </c:pt>
              </c:strCache>
            </c:strRef>
          </c:tx>
          <c:spPr>
            <a:solidFill>
              <a:schemeClr val="accent1"/>
            </a:solidFill>
            <a:ln>
              <a:noFill/>
            </a:ln>
            <a:effectLst/>
          </c:spPr>
          <c:invertIfNegative val="0"/>
          <c:cat>
            <c:strRef>
              <c:f>Sheet2!$A$2:$A$12</c:f>
              <c:strCache>
                <c:ptCount val="11"/>
                <c:pt idx="0">
                  <c:v>FrameNet (Baker et al., 1998)</c:v>
                </c:pt>
                <c:pt idx="1">
                  <c:v>ACE (Aguilar et al., 2014)</c:v>
                </c:pt>
                <c:pt idx="2">
                  <c:v>PropBank (Palmer et al., 2005)</c:v>
                </c:pt>
                <c:pt idx="3">
                  <c:v>TimeBank (Pustejovsky et al., 2003)</c:v>
                </c:pt>
                <c:pt idx="4">
                  <c:v>ConceptNet (Liu &amp; Singh, 2004)</c:v>
                </c:pt>
                <c:pt idx="5">
                  <c:v>Event2Mind (Smith et al., 2018)</c:v>
                </c:pt>
                <c:pt idx="6">
                  <c:v>ProPora (Dalvi et al., 2018)</c:v>
                </c:pt>
                <c:pt idx="7">
                  <c:v>ATOMIC (Sap et al., 2018)</c:v>
                </c:pt>
                <c:pt idx="8">
                  <c:v>Knowlywood (Tandon et al., 2015)</c:v>
                </c:pt>
                <c:pt idx="9">
                  <c:v>ASER (core)</c:v>
                </c:pt>
                <c:pt idx="10">
                  <c:v>ASER (full)</c:v>
                </c:pt>
              </c:strCache>
            </c:strRef>
          </c:cat>
          <c:val>
            <c:numRef>
              <c:f>Sheet2!$B$2:$B$12</c:f>
              <c:numCache>
                <c:formatCode>#,##0</c:formatCode>
                <c:ptCount val="11"/>
                <c:pt idx="0">
                  <c:v>27691.0</c:v>
                </c:pt>
                <c:pt idx="1">
                  <c:v>3290.0</c:v>
                </c:pt>
                <c:pt idx="2">
                  <c:v>112917.0</c:v>
                </c:pt>
                <c:pt idx="3">
                  <c:v>7571.0</c:v>
                </c:pt>
                <c:pt idx="4">
                  <c:v>74989.0</c:v>
                </c:pt>
                <c:pt idx="5">
                  <c:v>24716.0</c:v>
                </c:pt>
                <c:pt idx="6">
                  <c:v>2406.0</c:v>
                </c:pt>
                <c:pt idx="7">
                  <c:v>309515.0</c:v>
                </c:pt>
                <c:pt idx="8">
                  <c:v>964758.0</c:v>
                </c:pt>
                <c:pt idx="9">
                  <c:v>2.7565673E7</c:v>
                </c:pt>
                <c:pt idx="10">
                  <c:v>1.94000677E8</c:v>
                </c:pt>
              </c:numCache>
            </c:numRef>
          </c:val>
          <c:extLst xmlns:c16r2="http://schemas.microsoft.com/office/drawing/2015/06/chart">
            <c:ext xmlns:c16="http://schemas.microsoft.com/office/drawing/2014/chart" uri="{C3380CC4-5D6E-409C-BE32-E72D297353CC}">
              <c16:uniqueId val="{00000000-723B-FC47-AD4D-151AE1AF66CF}"/>
            </c:ext>
          </c:extLst>
        </c:ser>
        <c:ser>
          <c:idx val="1"/>
          <c:order val="1"/>
          <c:tx>
            <c:strRef>
              <c:f>Sheet2!$C$1</c:f>
              <c:strCache>
                <c:ptCount val="1"/>
                <c:pt idx="0">
                  <c:v>#Relations</c:v>
                </c:pt>
              </c:strCache>
            </c:strRef>
          </c:tx>
          <c:spPr>
            <a:solidFill>
              <a:schemeClr val="accent2"/>
            </a:solidFill>
            <a:ln>
              <a:noFill/>
            </a:ln>
            <a:effectLst/>
          </c:spPr>
          <c:invertIfNegative val="0"/>
          <c:cat>
            <c:strRef>
              <c:f>Sheet2!$A$2:$A$12</c:f>
              <c:strCache>
                <c:ptCount val="11"/>
                <c:pt idx="0">
                  <c:v>FrameNet (Baker et al., 1998)</c:v>
                </c:pt>
                <c:pt idx="1">
                  <c:v>ACE (Aguilar et al., 2014)</c:v>
                </c:pt>
                <c:pt idx="2">
                  <c:v>PropBank (Palmer et al., 2005)</c:v>
                </c:pt>
                <c:pt idx="3">
                  <c:v>TimeBank (Pustejovsky et al., 2003)</c:v>
                </c:pt>
                <c:pt idx="4">
                  <c:v>ConceptNet (Liu &amp; Singh, 2004)</c:v>
                </c:pt>
                <c:pt idx="5">
                  <c:v>Event2Mind (Smith et al., 2018)</c:v>
                </c:pt>
                <c:pt idx="6">
                  <c:v>ProPora (Dalvi et al., 2018)</c:v>
                </c:pt>
                <c:pt idx="7">
                  <c:v>ATOMIC (Sap et al., 2018)</c:v>
                </c:pt>
                <c:pt idx="8">
                  <c:v>Knowlywood (Tandon et al., 2015)</c:v>
                </c:pt>
                <c:pt idx="9">
                  <c:v>ASER (core)</c:v>
                </c:pt>
                <c:pt idx="10">
                  <c:v>ASER (full)</c:v>
                </c:pt>
              </c:strCache>
            </c:strRef>
          </c:cat>
          <c:val>
            <c:numRef>
              <c:f>Sheet2!$C$2:$C$12</c:f>
              <c:numCache>
                <c:formatCode>General</c:formatCode>
                <c:ptCount val="11"/>
                <c:pt idx="0" formatCode="#,##0">
                  <c:v>1709.0</c:v>
                </c:pt>
                <c:pt idx="1">
                  <c:v>0.0</c:v>
                </c:pt>
                <c:pt idx="2">
                  <c:v>0.0</c:v>
                </c:pt>
                <c:pt idx="3" formatCode="#,##0">
                  <c:v>8242.0</c:v>
                </c:pt>
                <c:pt idx="4" formatCode="#,##0">
                  <c:v>116097.0</c:v>
                </c:pt>
                <c:pt idx="5" formatCode="#,##0">
                  <c:v>57097.0</c:v>
                </c:pt>
                <c:pt idx="6" formatCode="#,##0">
                  <c:v>16269.0</c:v>
                </c:pt>
                <c:pt idx="7" formatCode="#,##0">
                  <c:v>877108.0</c:v>
                </c:pt>
                <c:pt idx="8" formatCode="#,##0">
                  <c:v>2.644415E6</c:v>
                </c:pt>
                <c:pt idx="9" formatCode="#,##0">
                  <c:v>1.0361178E7</c:v>
                </c:pt>
                <c:pt idx="10" formatCode="#,##0">
                  <c:v>6.4351959E7</c:v>
                </c:pt>
              </c:numCache>
            </c:numRef>
          </c:val>
          <c:extLst xmlns:c16r2="http://schemas.microsoft.com/office/drawing/2015/06/chart">
            <c:ext xmlns:c16="http://schemas.microsoft.com/office/drawing/2014/chart" uri="{C3380CC4-5D6E-409C-BE32-E72D297353CC}">
              <c16:uniqueId val="{00000001-723B-FC47-AD4D-151AE1AF66CF}"/>
            </c:ext>
          </c:extLst>
        </c:ser>
        <c:dLbls>
          <c:showLegendKey val="0"/>
          <c:showVal val="0"/>
          <c:showCatName val="0"/>
          <c:showSerName val="0"/>
          <c:showPercent val="0"/>
          <c:showBubbleSize val="0"/>
        </c:dLbls>
        <c:gapWidth val="219"/>
        <c:overlap val="-27"/>
        <c:axId val="-1294678240"/>
        <c:axId val="-1299704880"/>
      </c:barChart>
      <c:catAx>
        <c:axId val="-1294678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99704880"/>
        <c:crosses val="autoZero"/>
        <c:auto val="1"/>
        <c:lblAlgn val="ctr"/>
        <c:lblOffset val="100"/>
        <c:noMultiLvlLbl val="0"/>
      </c:catAx>
      <c:valAx>
        <c:axId val="-1299704880"/>
        <c:scaling>
          <c:logBase val="10.0"/>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94678240"/>
        <c:crosses val="autoZero"/>
        <c:crossBetween val="between"/>
      </c:valAx>
      <c:spPr>
        <a:noFill/>
        <a:ln>
          <a:solidFill>
            <a:schemeClr val="accent1"/>
          </a:solid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dirty="0">
                <a:solidFill>
                  <a:schemeClr val="tx1"/>
                </a:solidFill>
              </a:rPr>
              <a:t>After “bomb”</a:t>
            </a:r>
          </a:p>
        </c:rich>
      </c:tx>
      <c:layout>
        <c:manualLayout>
          <c:xMode val="edge"/>
          <c:yMode val="edge"/>
          <c:x val="0.336582567688589"/>
          <c:y val="0.0277777777777778"/>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After "bomb"</c:v>
                </c:pt>
              </c:strCache>
            </c:strRef>
          </c:tx>
          <c:spPr>
            <a:solidFill>
              <a:srgbClr val="C27990"/>
            </a:solidFill>
            <a:ln>
              <a:noFill/>
            </a:ln>
            <a:effectLst/>
          </c:spPr>
          <c:invertIfNegative val="0"/>
          <c:cat>
            <c:strRef>
              <c:f>Sheet1!$A$2:$A$8</c:f>
              <c:strCache>
                <c:ptCount val="7"/>
                <c:pt idx="0">
                  <c:v>kill</c:v>
                </c:pt>
                <c:pt idx="1">
                  <c:v>destroy</c:v>
                </c:pt>
                <c:pt idx="2">
                  <c:v>suspect</c:v>
                </c:pt>
                <c:pt idx="3">
                  <c:v>strafe</c:v>
                </c:pt>
                <c:pt idx="4">
                  <c:v>include</c:v>
                </c:pt>
                <c:pt idx="5">
                  <c:v>shell</c:v>
                </c:pt>
                <c:pt idx="6">
                  <c:v>wound</c:v>
                </c:pt>
              </c:strCache>
            </c:strRef>
          </c:cat>
          <c:val>
            <c:numRef>
              <c:f>Sheet1!$B$2:$B$8</c:f>
              <c:numCache>
                <c:formatCode>General</c:formatCode>
                <c:ptCount val="7"/>
                <c:pt idx="0">
                  <c:v>27.05184686635042</c:v>
                </c:pt>
                <c:pt idx="1">
                  <c:v>8.826471039726724</c:v>
                </c:pt>
                <c:pt idx="2">
                  <c:v>6.473748318289405</c:v>
                </c:pt>
                <c:pt idx="3">
                  <c:v>6.473748318289405</c:v>
                </c:pt>
                <c:pt idx="4">
                  <c:v>5.572006814919987</c:v>
                </c:pt>
                <c:pt idx="5">
                  <c:v>4.991593906910217</c:v>
                </c:pt>
                <c:pt idx="6">
                  <c:v>4.700906107583276</c:v>
                </c:pt>
              </c:numCache>
            </c:numRef>
          </c:val>
          <c:extLst xmlns:c16r2="http://schemas.microsoft.com/office/drawing/2015/06/chart">
            <c:ext xmlns:c16="http://schemas.microsoft.com/office/drawing/2014/chart" uri="{C3380CC4-5D6E-409C-BE32-E72D297353CC}">
              <c16:uniqueId val="{00000000-9E49-4D1F-8FD4-3F88F59617CF}"/>
            </c:ext>
          </c:extLst>
        </c:ser>
        <c:dLbls>
          <c:showLegendKey val="0"/>
          <c:showVal val="0"/>
          <c:showCatName val="0"/>
          <c:showSerName val="0"/>
          <c:showPercent val="0"/>
          <c:showBubbleSize val="0"/>
        </c:dLbls>
        <c:gapWidth val="15"/>
        <c:overlap val="-19"/>
        <c:axId val="-996265216"/>
        <c:axId val="-1299318224"/>
      </c:barChart>
      <c:catAx>
        <c:axId val="-996265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299318224"/>
        <c:crosses val="autoZero"/>
        <c:auto val="1"/>
        <c:lblAlgn val="ctr"/>
        <c:lblOffset val="100"/>
        <c:noMultiLvlLbl val="0"/>
      </c:catAx>
      <c:valAx>
        <c:axId val="-1299318224"/>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layout/>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996265216"/>
        <c:crosses val="autoZero"/>
        <c:crossBetween val="between"/>
        <c:majorUnit val="10.0"/>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a:solidFill>
                  <a:schemeClr val="tx1"/>
                </a:solidFill>
              </a:rPr>
              <a:t>Before “bomb”</a:t>
            </a:r>
          </a:p>
        </c:rich>
      </c:tx>
      <c:layout>
        <c:manualLayout>
          <c:xMode val="edge"/>
          <c:yMode val="edge"/>
          <c:x val="0.294747374630347"/>
          <c:y val="0.0272520590146557"/>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Before bomb</c:v>
                </c:pt>
              </c:strCache>
            </c:strRef>
          </c:tx>
          <c:spPr>
            <a:solidFill>
              <a:srgbClr val="C27990"/>
            </a:solidFill>
            <a:ln>
              <a:noFill/>
            </a:ln>
            <a:effectLst/>
          </c:spPr>
          <c:invertIfNegative val="0"/>
          <c:cat>
            <c:strRef>
              <c:f>Sheet1!$A$2:$A$8</c:f>
              <c:strCache>
                <c:ptCount val="7"/>
                <c:pt idx="0">
                  <c:v>report</c:v>
                </c:pt>
                <c:pt idx="1">
                  <c:v>fire</c:v>
                </c:pt>
                <c:pt idx="2">
                  <c:v>come</c:v>
                </c:pt>
                <c:pt idx="3">
                  <c:v>continue</c:v>
                </c:pt>
                <c:pt idx="4">
                  <c:v>lead</c:v>
                </c:pt>
                <c:pt idx="5">
                  <c:v>describe</c:v>
                </c:pt>
                <c:pt idx="6">
                  <c:v>refuse</c:v>
                </c:pt>
              </c:strCache>
            </c:strRef>
          </c:cat>
          <c:val>
            <c:numRef>
              <c:f>Sheet1!$B$2:$B$8</c:f>
              <c:numCache>
                <c:formatCode>General</c:formatCode>
                <c:ptCount val="7"/>
                <c:pt idx="0">
                  <c:v>6.158019887168876</c:v>
                </c:pt>
                <c:pt idx="1">
                  <c:v>6.158019887168876</c:v>
                </c:pt>
                <c:pt idx="2">
                  <c:v>4.211232157997035</c:v>
                </c:pt>
                <c:pt idx="3">
                  <c:v>3.447865276103125</c:v>
                </c:pt>
                <c:pt idx="4">
                  <c:v>2.311173210602129</c:v>
                </c:pt>
                <c:pt idx="5">
                  <c:v>2.311173210602129</c:v>
                </c:pt>
                <c:pt idx="6">
                  <c:v>1.911245796632637</c:v>
                </c:pt>
              </c:numCache>
            </c:numRef>
          </c:val>
          <c:extLst xmlns:c16r2="http://schemas.microsoft.com/office/drawing/2015/06/chart">
            <c:ext xmlns:c16="http://schemas.microsoft.com/office/drawing/2014/chart" uri="{C3380CC4-5D6E-409C-BE32-E72D297353CC}">
              <c16:uniqueId val="{00000000-19E8-4631-B497-C09F863AC72B}"/>
            </c:ext>
          </c:extLst>
        </c:ser>
        <c:dLbls>
          <c:showLegendKey val="0"/>
          <c:showVal val="0"/>
          <c:showCatName val="0"/>
          <c:showSerName val="0"/>
          <c:showPercent val="0"/>
          <c:showBubbleSize val="0"/>
        </c:dLbls>
        <c:gapWidth val="15"/>
        <c:overlap val="-19"/>
        <c:axId val="-1223965168"/>
        <c:axId val="-1226893072"/>
      </c:barChart>
      <c:catAx>
        <c:axId val="-1223965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226893072"/>
        <c:crosses val="autoZero"/>
        <c:auto val="1"/>
        <c:lblAlgn val="ctr"/>
        <c:lblOffset val="100"/>
        <c:noMultiLvlLbl val="0"/>
      </c:catAx>
      <c:valAx>
        <c:axId val="-1226893072"/>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layout/>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223965168"/>
        <c:crosses val="autoZero"/>
        <c:crossBetween val="between"/>
        <c:majorUnit val="2.0"/>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a:solidFill>
                  <a:schemeClr val="tx1"/>
                </a:solidFill>
              </a:rPr>
              <a:t>After “investigate”</a:t>
            </a:r>
          </a:p>
        </c:rich>
      </c:tx>
      <c:layout>
        <c:manualLayout>
          <c:xMode val="edge"/>
          <c:yMode val="edge"/>
          <c:x val="0.277701576424971"/>
          <c:y val="0.0269156184764065"/>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Before Investigate</c:v>
                </c:pt>
              </c:strCache>
            </c:strRef>
          </c:tx>
          <c:spPr>
            <a:solidFill>
              <a:srgbClr val="95A28E"/>
            </a:solidFill>
            <a:ln>
              <a:noFill/>
            </a:ln>
            <a:effectLst/>
          </c:spPr>
          <c:invertIfNegative val="0"/>
          <c:cat>
            <c:strRef>
              <c:f>Sheet1!$A$2:$A$8</c:f>
              <c:strCache>
                <c:ptCount val="7"/>
                <c:pt idx="0">
                  <c:v>report</c:v>
                </c:pt>
                <c:pt idx="1">
                  <c:v>prosecute</c:v>
                </c:pt>
                <c:pt idx="2">
                  <c:v>violate</c:v>
                </c:pt>
                <c:pt idx="3">
                  <c:v>occur</c:v>
                </c:pt>
                <c:pt idx="4">
                  <c:v>pay</c:v>
                </c:pt>
                <c:pt idx="5">
                  <c:v>tell</c:v>
                </c:pt>
                <c:pt idx="6">
                  <c:v>punish</c:v>
                </c:pt>
              </c:strCache>
            </c:strRef>
          </c:cat>
          <c:val>
            <c:numRef>
              <c:f>Sheet1!$B$2:$B$8</c:f>
              <c:numCache>
                <c:formatCode>General</c:formatCode>
                <c:ptCount val="7"/>
                <c:pt idx="0">
                  <c:v>7.673365287895486</c:v>
                </c:pt>
                <c:pt idx="1">
                  <c:v>7.083408929052118</c:v>
                </c:pt>
                <c:pt idx="2">
                  <c:v>4.892753725239476</c:v>
                </c:pt>
                <c:pt idx="3">
                  <c:v>4.47164021134834</c:v>
                </c:pt>
                <c:pt idx="4">
                  <c:v>3.848776397610543</c:v>
                </c:pt>
                <c:pt idx="5">
                  <c:v>2.997430072325831</c:v>
                </c:pt>
                <c:pt idx="6">
                  <c:v>2.997430072325831</c:v>
                </c:pt>
              </c:numCache>
            </c:numRef>
          </c:val>
          <c:extLst xmlns:c16r2="http://schemas.microsoft.com/office/drawing/2015/06/chart">
            <c:ext xmlns:c16="http://schemas.microsoft.com/office/drawing/2014/chart" uri="{C3380CC4-5D6E-409C-BE32-E72D297353CC}">
              <c16:uniqueId val="{00000000-BA6E-48EE-8EC5-3953232382E0}"/>
            </c:ext>
          </c:extLst>
        </c:ser>
        <c:dLbls>
          <c:showLegendKey val="0"/>
          <c:showVal val="0"/>
          <c:showCatName val="0"/>
          <c:showSerName val="0"/>
          <c:showPercent val="0"/>
          <c:showBubbleSize val="0"/>
        </c:dLbls>
        <c:gapWidth val="15"/>
        <c:overlap val="-19"/>
        <c:axId val="-840732112"/>
        <c:axId val="-1286551840"/>
      </c:barChart>
      <c:catAx>
        <c:axId val="-840732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286551840"/>
        <c:crosses val="autoZero"/>
        <c:auto val="1"/>
        <c:lblAlgn val="ctr"/>
        <c:lblOffset val="100"/>
        <c:noMultiLvlLbl val="0"/>
      </c:catAx>
      <c:valAx>
        <c:axId val="-1286551840"/>
        <c:scaling>
          <c:orientation val="minMax"/>
          <c:max val="8.0"/>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layout/>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840732112"/>
        <c:crosses val="autoZero"/>
        <c:crossBetween val="between"/>
        <c:majorUnit val="2.0"/>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dirty="0">
                <a:solidFill>
                  <a:schemeClr val="tx1"/>
                </a:solidFill>
              </a:rPr>
              <a:t>Before “investigate”</a:t>
            </a:r>
          </a:p>
        </c:rich>
      </c:tx>
      <c:layout>
        <c:manualLayout>
          <c:xMode val="edge"/>
          <c:yMode val="edge"/>
          <c:x val="0.244126046359472"/>
          <c:y val="0.0272520590146557"/>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Before Investigate</c:v>
                </c:pt>
              </c:strCache>
            </c:strRef>
          </c:tx>
          <c:spPr>
            <a:solidFill>
              <a:srgbClr val="95A28E"/>
            </a:solidFill>
            <a:ln>
              <a:noFill/>
            </a:ln>
            <a:effectLst/>
          </c:spPr>
          <c:invertIfNegative val="0"/>
          <c:cat>
            <c:strRef>
              <c:f>Sheet1!$A$2:$A$8</c:f>
              <c:strCache>
                <c:ptCount val="7"/>
                <c:pt idx="0">
                  <c:v>involve</c:v>
                </c:pt>
                <c:pt idx="1">
                  <c:v>kill</c:v>
                </c:pt>
                <c:pt idx="2">
                  <c:v>suspect</c:v>
                </c:pt>
                <c:pt idx="3">
                  <c:v>know</c:v>
                </c:pt>
                <c:pt idx="4">
                  <c:v>link</c:v>
                </c:pt>
                <c:pt idx="5">
                  <c:v>raise</c:v>
                </c:pt>
                <c:pt idx="6">
                  <c:v>steal</c:v>
                </c:pt>
              </c:strCache>
            </c:strRef>
          </c:cat>
          <c:val>
            <c:numRef>
              <c:f>Sheet1!$B$2:$B$8</c:f>
              <c:numCache>
                <c:formatCode>General</c:formatCode>
                <c:ptCount val="7"/>
                <c:pt idx="0">
                  <c:v>7.52142247499327</c:v>
                </c:pt>
                <c:pt idx="1">
                  <c:v>5.684568819219565</c:v>
                </c:pt>
                <c:pt idx="2">
                  <c:v>5.46167368764078</c:v>
                </c:pt>
                <c:pt idx="3">
                  <c:v>3.027554745375815</c:v>
                </c:pt>
                <c:pt idx="4">
                  <c:v>1.89222858320994</c:v>
                </c:pt>
                <c:pt idx="5">
                  <c:v>1.564795710394166</c:v>
                </c:pt>
                <c:pt idx="6">
                  <c:v>1.387849294835929</c:v>
                </c:pt>
              </c:numCache>
            </c:numRef>
          </c:val>
          <c:extLst xmlns:c16r2="http://schemas.microsoft.com/office/drawing/2015/06/chart">
            <c:ext xmlns:c16="http://schemas.microsoft.com/office/drawing/2014/chart" uri="{C3380CC4-5D6E-409C-BE32-E72D297353CC}">
              <c16:uniqueId val="{00000000-BF8E-4B3C-A255-8AB206E08EB4}"/>
            </c:ext>
          </c:extLst>
        </c:ser>
        <c:dLbls>
          <c:showLegendKey val="0"/>
          <c:showVal val="0"/>
          <c:showCatName val="0"/>
          <c:showSerName val="0"/>
          <c:showPercent val="0"/>
          <c:showBubbleSize val="0"/>
        </c:dLbls>
        <c:gapWidth val="15"/>
        <c:overlap val="-19"/>
        <c:axId val="-1294897968"/>
        <c:axId val="-1295138528"/>
      </c:barChart>
      <c:catAx>
        <c:axId val="-1294897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295138528"/>
        <c:crosses val="autoZero"/>
        <c:auto val="1"/>
        <c:lblAlgn val="ctr"/>
        <c:lblOffset val="100"/>
        <c:noMultiLvlLbl val="0"/>
      </c:catAx>
      <c:valAx>
        <c:axId val="-1295138528"/>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layout/>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294897968"/>
        <c:crosses val="autoZero"/>
        <c:crossBetween val="between"/>
        <c:majorUnit val="2.0"/>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a:solidFill>
                  <a:schemeClr val="tx1"/>
                </a:solidFill>
              </a:rPr>
              <a:t>After “grant”</a:t>
            </a:r>
          </a:p>
        </c:rich>
      </c:tx>
      <c:layout>
        <c:manualLayout>
          <c:xMode val="edge"/>
          <c:yMode val="edge"/>
          <c:x val="0.333289108366128"/>
          <c:y val="0.0258558033384525"/>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After "bomb"</c:v>
                </c:pt>
              </c:strCache>
            </c:strRef>
          </c:tx>
          <c:spPr>
            <a:solidFill>
              <a:srgbClr val="665E8A"/>
            </a:solidFill>
            <a:ln>
              <a:noFill/>
            </a:ln>
            <a:effectLst/>
          </c:spPr>
          <c:invertIfNegative val="0"/>
          <c:cat>
            <c:strRef>
              <c:f>Sheet1!$A$2:$A$8</c:f>
              <c:strCache>
                <c:ptCount val="7"/>
                <c:pt idx="0">
                  <c:v>use</c:v>
                </c:pt>
                <c:pt idx="1">
                  <c:v>pay</c:v>
                </c:pt>
                <c:pt idx="2">
                  <c:v>include</c:v>
                </c:pt>
                <c:pt idx="3">
                  <c:v>leave</c:v>
                </c:pt>
                <c:pt idx="4">
                  <c:v>speak</c:v>
                </c:pt>
                <c:pt idx="5">
                  <c:v>help</c:v>
                </c:pt>
                <c:pt idx="6">
                  <c:v>work</c:v>
                </c:pt>
              </c:strCache>
            </c:strRef>
          </c:cat>
          <c:val>
            <c:numRef>
              <c:f>Sheet1!$B$2:$B$8</c:f>
              <c:numCache>
                <c:formatCode>General</c:formatCode>
                <c:ptCount val="7"/>
                <c:pt idx="0">
                  <c:v>5.143610573030378</c:v>
                </c:pt>
                <c:pt idx="1">
                  <c:v>4.08677143846407</c:v>
                </c:pt>
                <c:pt idx="2">
                  <c:v>3.51751677491213</c:v>
                </c:pt>
                <c:pt idx="3">
                  <c:v>3.345965457471272</c:v>
                </c:pt>
                <c:pt idx="4">
                  <c:v>3.247077233610587</c:v>
                </c:pt>
                <c:pt idx="5">
                  <c:v>2.967605144780944</c:v>
                </c:pt>
                <c:pt idx="6">
                  <c:v>2.879899158088242</c:v>
                </c:pt>
              </c:numCache>
            </c:numRef>
          </c:val>
          <c:extLst xmlns:c16r2="http://schemas.microsoft.com/office/drawing/2015/06/chart">
            <c:ext xmlns:c16="http://schemas.microsoft.com/office/drawing/2014/chart" uri="{C3380CC4-5D6E-409C-BE32-E72D297353CC}">
              <c16:uniqueId val="{00000000-9E49-4D1F-8FD4-3F88F59617CF}"/>
            </c:ext>
          </c:extLst>
        </c:ser>
        <c:dLbls>
          <c:showLegendKey val="0"/>
          <c:showVal val="0"/>
          <c:showCatName val="0"/>
          <c:showSerName val="0"/>
          <c:showPercent val="0"/>
          <c:showBubbleSize val="0"/>
        </c:dLbls>
        <c:gapWidth val="15"/>
        <c:overlap val="-19"/>
        <c:axId val="-1223950928"/>
        <c:axId val="-1223948880"/>
      </c:barChart>
      <c:catAx>
        <c:axId val="-1223950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223948880"/>
        <c:crosses val="autoZero"/>
        <c:auto val="1"/>
        <c:lblAlgn val="ctr"/>
        <c:lblOffset val="100"/>
        <c:noMultiLvlLbl val="0"/>
      </c:catAx>
      <c:valAx>
        <c:axId val="-1223948880"/>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layout/>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223950928"/>
        <c:crosses val="autoZero"/>
        <c:crossBetween val="between"/>
        <c:majorUnit val="2.0"/>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dirty="0">
                <a:solidFill>
                  <a:schemeClr val="tx1"/>
                </a:solidFill>
              </a:rPr>
              <a:t>Before “grant”</a:t>
            </a:r>
          </a:p>
        </c:rich>
      </c:tx>
      <c:layout>
        <c:manualLayout>
          <c:xMode val="edge"/>
          <c:yMode val="edge"/>
          <c:x val="0.307973241293372"/>
          <c:y val="0.0272520590146557"/>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Before "mourn"</c:v>
                </c:pt>
              </c:strCache>
            </c:strRef>
          </c:tx>
          <c:spPr>
            <a:solidFill>
              <a:srgbClr val="665E8A"/>
            </a:solidFill>
            <a:ln>
              <a:noFill/>
            </a:ln>
            <a:effectLst/>
          </c:spPr>
          <c:invertIfNegative val="0"/>
          <c:cat>
            <c:strRef>
              <c:f>Sheet1!$A$2:$A$8</c:f>
              <c:strCache>
                <c:ptCount val="7"/>
                <c:pt idx="0">
                  <c:v>seek</c:v>
                </c:pt>
                <c:pt idx="1">
                  <c:v>know</c:v>
                </c:pt>
                <c:pt idx="2">
                  <c:v>need</c:v>
                </c:pt>
                <c:pt idx="3">
                  <c:v>zone</c:v>
                </c:pt>
                <c:pt idx="4">
                  <c:v>request</c:v>
                </c:pt>
                <c:pt idx="5">
                  <c:v>involve</c:v>
                </c:pt>
                <c:pt idx="6">
                  <c:v>write</c:v>
                </c:pt>
              </c:strCache>
            </c:strRef>
          </c:cat>
          <c:val>
            <c:numRef>
              <c:f>Sheet1!$B$2:$B$8</c:f>
              <c:numCache>
                <c:formatCode>General</c:formatCode>
                <c:ptCount val="7"/>
                <c:pt idx="0">
                  <c:v>4.795870710296421</c:v>
                </c:pt>
                <c:pt idx="1">
                  <c:v>2.997430072325831</c:v>
                </c:pt>
                <c:pt idx="2">
                  <c:v>2.357862006490233</c:v>
                </c:pt>
                <c:pt idx="3">
                  <c:v>1.989245217265162</c:v>
                </c:pt>
                <c:pt idx="4">
                  <c:v>1.989245217265162</c:v>
                </c:pt>
                <c:pt idx="5">
                  <c:v>1.989245217265162</c:v>
                </c:pt>
                <c:pt idx="6">
                  <c:v>1.911245796632637</c:v>
                </c:pt>
              </c:numCache>
            </c:numRef>
          </c:val>
          <c:extLst xmlns:c16r2="http://schemas.microsoft.com/office/drawing/2015/06/chart">
            <c:ext xmlns:c16="http://schemas.microsoft.com/office/drawing/2014/chart" uri="{C3380CC4-5D6E-409C-BE32-E72D297353CC}">
              <c16:uniqueId val="{00000000-19E8-4631-B497-C09F863AC72B}"/>
            </c:ext>
          </c:extLst>
        </c:ser>
        <c:dLbls>
          <c:showLegendKey val="0"/>
          <c:showVal val="0"/>
          <c:showCatName val="0"/>
          <c:showSerName val="0"/>
          <c:showPercent val="0"/>
          <c:showBubbleSize val="0"/>
        </c:dLbls>
        <c:gapWidth val="15"/>
        <c:overlap val="-19"/>
        <c:axId val="-1295576048"/>
        <c:axId val="-1290997024"/>
      </c:barChart>
      <c:catAx>
        <c:axId val="-1295576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290997024"/>
        <c:crosses val="autoZero"/>
        <c:auto val="1"/>
        <c:lblAlgn val="ctr"/>
        <c:lblOffset val="100"/>
        <c:noMultiLvlLbl val="0"/>
      </c:catAx>
      <c:valAx>
        <c:axId val="-1290997024"/>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layout/>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295576048"/>
        <c:crosses val="autoZero"/>
        <c:crossBetween val="between"/>
        <c:majorUnit val="2.0"/>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a:solidFill>
                  <a:schemeClr val="tx1"/>
                </a:solidFill>
              </a:rPr>
              <a:t>After “mourn”</a:t>
            </a:r>
          </a:p>
        </c:rich>
      </c:tx>
      <c:layout>
        <c:manualLayout>
          <c:xMode val="edge"/>
          <c:yMode val="edge"/>
          <c:x val="0.333289108366128"/>
          <c:y val="0.0258558033384525"/>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After "bomb"</c:v>
                </c:pt>
              </c:strCache>
            </c:strRef>
          </c:tx>
          <c:spPr>
            <a:solidFill>
              <a:srgbClr val="544F65"/>
            </a:solidFill>
            <a:ln>
              <a:noFill/>
            </a:ln>
            <a:effectLst/>
          </c:spPr>
          <c:invertIfNegative val="0"/>
          <c:cat>
            <c:strRef>
              <c:f>Sheet1!$A$2:$A$8</c:f>
              <c:strCache>
                <c:ptCount val="7"/>
                <c:pt idx="0">
                  <c:v>send</c:v>
                </c:pt>
                <c:pt idx="1">
                  <c:v>offer</c:v>
                </c:pt>
                <c:pt idx="2">
                  <c:v>play</c:v>
                </c:pt>
                <c:pt idx="3">
                  <c:v>remember</c:v>
                </c:pt>
                <c:pt idx="4">
                  <c:v>return</c:v>
                </c:pt>
                <c:pt idx="5">
                  <c:v>sign</c:v>
                </c:pt>
                <c:pt idx="6">
                  <c:v>share</c:v>
                </c:pt>
              </c:strCache>
            </c:strRef>
          </c:cat>
          <c:val>
            <c:numRef>
              <c:f>Sheet1!$B$2:$B$8</c:f>
              <c:numCache>
                <c:formatCode>General</c:formatCode>
                <c:ptCount val="7"/>
                <c:pt idx="0">
                  <c:v>16.08287882258843</c:v>
                </c:pt>
                <c:pt idx="1">
                  <c:v>9.37226952700606</c:v>
                </c:pt>
                <c:pt idx="2">
                  <c:v>7.907054051593438</c:v>
                </c:pt>
                <c:pt idx="3">
                  <c:v>7.673365287895486</c:v>
                </c:pt>
                <c:pt idx="4">
                  <c:v>3.312672544899858</c:v>
                </c:pt>
                <c:pt idx="5">
                  <c:v>3.119757514164995</c:v>
                </c:pt>
                <c:pt idx="6">
                  <c:v>2.739444818768368</c:v>
                </c:pt>
              </c:numCache>
            </c:numRef>
          </c:val>
          <c:extLst xmlns:c16r2="http://schemas.microsoft.com/office/drawing/2015/06/chart">
            <c:ext xmlns:c16="http://schemas.microsoft.com/office/drawing/2014/chart" uri="{C3380CC4-5D6E-409C-BE32-E72D297353CC}">
              <c16:uniqueId val="{00000000-9E49-4D1F-8FD4-3F88F59617CF}"/>
            </c:ext>
          </c:extLst>
        </c:ser>
        <c:dLbls>
          <c:showLegendKey val="0"/>
          <c:showVal val="0"/>
          <c:showCatName val="0"/>
          <c:showSerName val="0"/>
          <c:showPercent val="0"/>
          <c:showBubbleSize val="0"/>
        </c:dLbls>
        <c:gapWidth val="15"/>
        <c:overlap val="-19"/>
        <c:axId val="-1224533376"/>
        <c:axId val="-856296464"/>
      </c:barChart>
      <c:catAx>
        <c:axId val="-1224533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856296464"/>
        <c:crosses val="autoZero"/>
        <c:auto val="1"/>
        <c:lblAlgn val="ctr"/>
        <c:lblOffset val="100"/>
        <c:noMultiLvlLbl val="0"/>
      </c:catAx>
      <c:valAx>
        <c:axId val="-856296464"/>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layout/>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224533376"/>
        <c:crosses val="autoZero"/>
        <c:crossBetween val="between"/>
        <c:majorUnit val="5.0"/>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 Id="rId2" Type="http://schemas.openxmlformats.org/officeDocument/2006/relationships/image" Target="../media/image14.wmf"/><Relationship Id="rId3"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E61AF7-11D0-DF4A-ADFD-9C4B417023E5}" type="datetimeFigureOut">
              <a:rPr lang="en-US" smtClean="0"/>
              <a:t>9/21/21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DFA38-32CD-004A-B2D7-6BDBF10281FC}" type="slidenum">
              <a:rPr lang="en-US" smtClean="0"/>
              <a:t>‹#›</a:t>
            </a:fld>
            <a:endParaRPr lang="en-US"/>
          </a:p>
        </p:txBody>
      </p:sp>
    </p:spTree>
    <p:extLst>
      <p:ext uri="{BB962C8B-B14F-4D97-AF65-F5344CB8AC3E}">
        <p14:creationId xmlns:p14="http://schemas.microsoft.com/office/powerpoint/2010/main" val="983937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50" name="Google Shape;5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 name="Google Shape;5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Hello everyone, This is Hongming. I am currently a last-year Ph.D. student at HKUST, working with Prof. Yangqiu Song, and a visiting Ph.D. student at the CogComp group, working with Prof. Dan Roth. In the fourth section, I will introduce how to understand commonsense from the angle of events and how to collect those event knowledge.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FEF7D513-A1F0-4707-B77E-E4B3AA18C9CD}" type="slidenum">
              <a:rPr lang="en-US" altLang="zh-CN"/>
              <a:pPr/>
              <a:t>30</a:t>
            </a:fld>
            <a:endParaRPr lang="en-US" altLang="zh-CN"/>
          </a:p>
        </p:txBody>
      </p:sp>
      <p:sp>
        <p:nvSpPr>
          <p:cNvPr id="1647618"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1647619" name="Rectangle 3"/>
          <p:cNvSpPr>
            <a:spLocks noGrp="1"/>
          </p:cNvSpPr>
          <p:nvPr>
            <p:ph type="body" idx="1"/>
          </p:nvPr>
        </p:nvSpPr>
        <p:spPr/>
        <p:txBody>
          <a:bodyPr/>
          <a:lstStyle/>
          <a:p>
            <a:r>
              <a:rPr lang="en-US" altLang="zh-CN"/>
              <a:t>Give pattern, along with examples.</a:t>
            </a:r>
          </a:p>
          <a:p>
            <a:endParaRPr lang="en-US" altLang="zh-CN"/>
          </a:p>
        </p:txBody>
      </p:sp>
    </p:spTree>
    <p:extLst>
      <p:ext uri="{BB962C8B-B14F-4D97-AF65-F5344CB8AC3E}">
        <p14:creationId xmlns:p14="http://schemas.microsoft.com/office/powerpoint/2010/main" val="2096960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C94B9E2B-880B-42E9-9177-B54001C1D7DF}" type="slidenum">
              <a:rPr lang="en-US" altLang="zh-CN"/>
              <a:pPr/>
              <a:t>31</a:t>
            </a:fld>
            <a:endParaRPr lang="en-US" altLang="zh-CN"/>
          </a:p>
        </p:txBody>
      </p:sp>
      <p:sp>
        <p:nvSpPr>
          <p:cNvPr id="1649666"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1649667" name="Rectangle 3"/>
          <p:cNvSpPr>
            <a:spLocks noGrp="1"/>
          </p:cNvSpPr>
          <p:nvPr>
            <p:ph type="body" idx="1"/>
          </p:nvPr>
        </p:nvSpPr>
        <p:spPr/>
        <p:txBody>
          <a:bodyPr/>
          <a:lstStyle/>
          <a:p>
            <a:r>
              <a:rPr lang="en-US" altLang="zh-CN"/>
              <a:t>Give numbers, and the examples of errors.</a:t>
            </a:r>
          </a:p>
          <a:p>
            <a:endParaRPr lang="en-US" altLang="zh-CN"/>
          </a:p>
        </p:txBody>
      </p:sp>
    </p:spTree>
    <p:extLst>
      <p:ext uri="{BB962C8B-B14F-4D97-AF65-F5344CB8AC3E}">
        <p14:creationId xmlns:p14="http://schemas.microsoft.com/office/powerpoint/2010/main" val="1136283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dirty="0">
                <a:solidFill>
                  <a:schemeClr val="dk1"/>
                </a:solidFill>
                <a:latin typeface="Times New Roman"/>
                <a:ea typeface="Times New Roman"/>
                <a:cs typeface="Times New Roman"/>
                <a:sym typeface="Times New Roman"/>
              </a:rPr>
              <a:t>Change low resource IL to a language which is not in </a:t>
            </a:r>
            <a:r>
              <a:rPr lang="en-US" sz="1200" b="0" i="0" u="none" strike="noStrike" cap="none" dirty="0" err="1">
                <a:solidFill>
                  <a:schemeClr val="dk1"/>
                </a:solidFill>
                <a:latin typeface="Times New Roman"/>
                <a:ea typeface="Times New Roman"/>
                <a:cs typeface="Times New Roman"/>
                <a:sym typeface="Times New Roman"/>
              </a:rPr>
              <a:t>wikipedia</a:t>
            </a:r>
            <a:endParaRPr sz="1200" b="0" i="0" u="none" strike="noStrike" cap="none" dirty="0">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dirty="0">
                <a:solidFill>
                  <a:schemeClr val="dk1"/>
                </a:solidFill>
                <a:latin typeface="Times New Roman"/>
                <a:ea typeface="Times New Roman"/>
                <a:cs typeface="Times New Roman"/>
                <a:sym typeface="Times New Roman"/>
              </a:rPr>
              <a:t>Word-level: from bi-lingual </a:t>
            </a:r>
            <a:r>
              <a:rPr lang="en-US" sz="1200" b="0" i="0" u="none" strike="noStrike" cap="none" dirty="0" err="1">
                <a:solidFill>
                  <a:schemeClr val="dk1"/>
                </a:solidFill>
                <a:latin typeface="Times New Roman"/>
                <a:ea typeface="Times New Roman"/>
                <a:cs typeface="Times New Roman"/>
                <a:sym typeface="Times New Roman"/>
              </a:rPr>
              <a:t>dicts</a:t>
            </a:r>
            <a:r>
              <a:rPr lang="en-US" sz="1200" b="0" i="0" u="none" strike="noStrike" cap="none" dirty="0">
                <a:solidFill>
                  <a:schemeClr val="dk1"/>
                </a:solidFill>
                <a:latin typeface="Times New Roman"/>
                <a:ea typeface="Times New Roman"/>
                <a:cs typeface="Times New Roman"/>
                <a:sym typeface="Times New Roman"/>
              </a:rPr>
              <a:t> and alignment; structure-level comes from </a:t>
            </a:r>
            <a:r>
              <a:rPr lang="en-US" sz="1200" b="0" i="0" u="none" strike="noStrike" cap="none" dirty="0" err="1">
                <a:solidFill>
                  <a:schemeClr val="dk1"/>
                </a:solidFill>
                <a:latin typeface="Times New Roman"/>
                <a:ea typeface="Times New Roman"/>
                <a:cs typeface="Times New Roman"/>
                <a:sym typeface="Times New Roman"/>
              </a:rPr>
              <a:t>wals</a:t>
            </a:r>
            <a:r>
              <a:rPr lang="en-US" sz="1200" b="0" i="0" u="none" strike="noStrike" cap="none" dirty="0">
                <a:solidFill>
                  <a:schemeClr val="dk1"/>
                </a:solidFill>
                <a:latin typeface="Times New Roman"/>
                <a:ea typeface="Times New Roman"/>
                <a:cs typeface="Times New Roman"/>
                <a:sym typeface="Times New Roman"/>
              </a:rPr>
              <a:t>; multi-level alignment</a:t>
            </a:r>
            <a:endParaRPr sz="1200" b="0" i="0" u="none" strike="noStrike" cap="none" dirty="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32</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442773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dirty="0">
                <a:solidFill>
                  <a:schemeClr val="dk1"/>
                </a:solidFill>
                <a:latin typeface="Times New Roman"/>
                <a:ea typeface="Times New Roman"/>
                <a:cs typeface="Times New Roman"/>
                <a:sym typeface="Times New Roman"/>
              </a:rPr>
              <a:t>Change low resource IL to a language which is not in </a:t>
            </a:r>
            <a:r>
              <a:rPr lang="en-US" sz="1200" b="0" i="0" u="none" strike="noStrike" cap="none" dirty="0" err="1">
                <a:solidFill>
                  <a:schemeClr val="dk1"/>
                </a:solidFill>
                <a:latin typeface="Times New Roman"/>
                <a:ea typeface="Times New Roman"/>
                <a:cs typeface="Times New Roman"/>
                <a:sym typeface="Times New Roman"/>
              </a:rPr>
              <a:t>wikipedia</a:t>
            </a:r>
            <a:endParaRPr sz="1200" b="0" i="0" u="none" strike="noStrike" cap="none" dirty="0">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dirty="0">
                <a:solidFill>
                  <a:schemeClr val="dk1"/>
                </a:solidFill>
                <a:latin typeface="Times New Roman"/>
                <a:ea typeface="Times New Roman"/>
                <a:cs typeface="Times New Roman"/>
                <a:sym typeface="Times New Roman"/>
              </a:rPr>
              <a:t>Word-level: from bi-lingual </a:t>
            </a:r>
            <a:r>
              <a:rPr lang="en-US" sz="1200" b="0" i="0" u="none" strike="noStrike" cap="none" dirty="0" err="1">
                <a:solidFill>
                  <a:schemeClr val="dk1"/>
                </a:solidFill>
                <a:latin typeface="Times New Roman"/>
                <a:ea typeface="Times New Roman"/>
                <a:cs typeface="Times New Roman"/>
                <a:sym typeface="Times New Roman"/>
              </a:rPr>
              <a:t>dicts</a:t>
            </a:r>
            <a:r>
              <a:rPr lang="en-US" sz="1200" b="0" i="0" u="none" strike="noStrike" cap="none" dirty="0">
                <a:solidFill>
                  <a:schemeClr val="dk1"/>
                </a:solidFill>
                <a:latin typeface="Times New Roman"/>
                <a:ea typeface="Times New Roman"/>
                <a:cs typeface="Times New Roman"/>
                <a:sym typeface="Times New Roman"/>
              </a:rPr>
              <a:t> and alignment; structure-level comes from </a:t>
            </a:r>
            <a:r>
              <a:rPr lang="en-US" sz="1200" b="0" i="0" u="none" strike="noStrike" cap="none" dirty="0" err="1">
                <a:solidFill>
                  <a:schemeClr val="dk1"/>
                </a:solidFill>
                <a:latin typeface="Times New Roman"/>
                <a:ea typeface="Times New Roman"/>
                <a:cs typeface="Times New Roman"/>
                <a:sym typeface="Times New Roman"/>
              </a:rPr>
              <a:t>wals</a:t>
            </a:r>
            <a:r>
              <a:rPr lang="en-US" sz="1200" b="0" i="0" u="none" strike="noStrike" cap="none" dirty="0">
                <a:solidFill>
                  <a:schemeClr val="dk1"/>
                </a:solidFill>
                <a:latin typeface="Times New Roman"/>
                <a:ea typeface="Times New Roman"/>
                <a:cs typeface="Times New Roman"/>
                <a:sym typeface="Times New Roman"/>
              </a:rPr>
              <a:t>; multi-level alignment</a:t>
            </a:r>
            <a:endParaRPr sz="1200" b="0" i="0" u="none" strike="noStrike" cap="none" dirty="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33</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781775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dirty="0">
                <a:solidFill>
                  <a:schemeClr val="dk1"/>
                </a:solidFill>
                <a:latin typeface="Times New Roman"/>
                <a:ea typeface="Times New Roman"/>
                <a:cs typeface="Times New Roman"/>
                <a:sym typeface="Times New Roman"/>
              </a:rPr>
              <a:t>Change low resource IL to a language which is not in </a:t>
            </a:r>
            <a:r>
              <a:rPr lang="en-US" sz="1200" b="0" i="0" u="none" strike="noStrike" cap="none" dirty="0" err="1">
                <a:solidFill>
                  <a:schemeClr val="dk1"/>
                </a:solidFill>
                <a:latin typeface="Times New Roman"/>
                <a:ea typeface="Times New Roman"/>
                <a:cs typeface="Times New Roman"/>
                <a:sym typeface="Times New Roman"/>
              </a:rPr>
              <a:t>wikipedia</a:t>
            </a:r>
            <a:endParaRPr sz="1200" b="0" i="0" u="none" strike="noStrike" cap="none" dirty="0">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dirty="0">
                <a:solidFill>
                  <a:schemeClr val="dk1"/>
                </a:solidFill>
                <a:latin typeface="Times New Roman"/>
                <a:ea typeface="Times New Roman"/>
                <a:cs typeface="Times New Roman"/>
                <a:sym typeface="Times New Roman"/>
              </a:rPr>
              <a:t>Word-level: from bi-lingual </a:t>
            </a:r>
            <a:r>
              <a:rPr lang="en-US" sz="1200" b="0" i="0" u="none" strike="noStrike" cap="none" dirty="0" err="1">
                <a:solidFill>
                  <a:schemeClr val="dk1"/>
                </a:solidFill>
                <a:latin typeface="Times New Roman"/>
                <a:ea typeface="Times New Roman"/>
                <a:cs typeface="Times New Roman"/>
                <a:sym typeface="Times New Roman"/>
              </a:rPr>
              <a:t>dicts</a:t>
            </a:r>
            <a:r>
              <a:rPr lang="en-US" sz="1200" b="0" i="0" u="none" strike="noStrike" cap="none" dirty="0">
                <a:solidFill>
                  <a:schemeClr val="dk1"/>
                </a:solidFill>
                <a:latin typeface="Times New Roman"/>
                <a:ea typeface="Times New Roman"/>
                <a:cs typeface="Times New Roman"/>
                <a:sym typeface="Times New Roman"/>
              </a:rPr>
              <a:t> and alignment; structure-level comes from </a:t>
            </a:r>
            <a:r>
              <a:rPr lang="en-US" sz="1200" b="0" i="0" u="none" strike="noStrike" cap="none" dirty="0" err="1">
                <a:solidFill>
                  <a:schemeClr val="dk1"/>
                </a:solidFill>
                <a:latin typeface="Times New Roman"/>
                <a:ea typeface="Times New Roman"/>
                <a:cs typeface="Times New Roman"/>
                <a:sym typeface="Times New Roman"/>
              </a:rPr>
              <a:t>wals</a:t>
            </a:r>
            <a:r>
              <a:rPr lang="en-US" sz="1200" b="0" i="0" u="none" strike="noStrike" cap="none" dirty="0">
                <a:solidFill>
                  <a:schemeClr val="dk1"/>
                </a:solidFill>
                <a:latin typeface="Times New Roman"/>
                <a:ea typeface="Times New Roman"/>
                <a:cs typeface="Times New Roman"/>
                <a:sym typeface="Times New Roman"/>
              </a:rPr>
              <a:t>; multi-level alignment</a:t>
            </a:r>
            <a:endParaRPr sz="1200" b="0" i="0" u="none" strike="noStrike" cap="none" dirty="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34</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83552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 name="Google Shape;5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a:t>OK, so let’s get started. Commonsense is crucial for understanding human language. For example, when we see a sentence that “John stepped in a puddle and had to go home to change”, humans should be able to answer why is this happening. For example, to understand this sentence, we need to know the knowledge that step in a puddle can cause shoes get wet, and then if our shoes get wet, we will feel uncomfortable, which can motivate us to change.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en-US"/>
              <a:t>From these examples, we can actually see that the commonsense is deeply connected with events. </a:t>
            </a:r>
            <a:endParaRPr/>
          </a:p>
        </p:txBody>
      </p:sp>
      <p:sp>
        <p:nvSpPr>
          <p:cNvPr id="59" name="Google Shape;5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a:t>OK, so, let’s start with the commonsense.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en-US"/>
              <a:t>For ordinary people, commonsense basically means the the good judgement about the world around us. In the AI community, it is used as a technical term referring to millions of basic facts and understandings possessed by most people. One unique property of commonsense is that , commonsense is about preference over ordinary objects, and they are not inevitably true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en-US"/>
              <a:t>So, basically, different from factual knowledge like Obama was the president of united states, which is always correct, the commonsense knowledge are not. For example, if you forget someone’s birthday, they may be unhappy with you. But, if this person is your friend and he really understands that you are very busy these days, he won’t get angry. </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en-US"/>
              <a:t>From these examples we can see that the commonsense is about preference.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88" name="Google Shape;8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OK, so, let’s go a little bit deeper and try to think about where could such preference happen. So based on Jackendoff’s semantic theory, the semantic meaning in our language can be described as a finite set of mental primitives and a finite set of mental combinations. </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And actually the primitive units could include many things. So, the first kind of primitive units are things or entities. For example, cat. We all know what cat is about. It is a kind of animal that are typically very cute and have four legs, two eyes, two ears, one tail, etc.. Besides that, another important primitive unit is the state, such as the cat is cute or the cat is smiling. Actually I think it is fair to say that our understanding about things can be reflected via states. Because the semantics about things is really just the union of all possible states that it could appear in. </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So basically, the states are describing certain properties of things. OK, every thing we have so far are static, however, the world is dynamic and everything is changing. That is why we also need to understand events. So, basically, events are describing the changing of states, I think it is fine to view it a kind of derivative of states? Such as the cat is running. It changes from one state to another one. Actually, there are many interesting things we know or we have preference about this event. For example, the cat is running is such a hurry might because it sees some delicious food or it suddenly wakes and sees somebody is trying to make a video of it and it just got scared. </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Considering that knowledge about things can be effectively expressed by states and event, whose overall term is called the eventuality, we can say that the commonsense can be reflected with the preference over eventualities.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99" name="Google Shape;9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OK, so naturally, the next question would be how to represent such preference so that the machines can understand the commonsense. To answer this question, we need to think about how are this kind of preference is expressed in human language. So based on the lower bound of the semantic theory, if we remove the grammar from the linguistic description, we will get the semantics. So basically, understanding language requires both the knowledge about the language, which is the grammer basically, and the knowledge about the world, which contains both the factual knowledge and commonsense knowledge</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Ok, so here are some examples. There are three sentences, Should we take the junior back to the zoo? Should we take the lion back to the zoo? Should we take the bus back to the zoo? Even though these sentences share the same grammar structure, they are describing totally different events, which may have totally different reasons, effect, or like sub-events.So, if we provide a little context, like It is so dangerous. Then which of these these three sentences should be the most appropriate one? Well, I would like to vote for the second one because lions are often very dangerous. </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So basically, this example perfectly shows that when the grammar is controlled, our selection can be used to reflect our understandings about junior, lion, and the bus, which is exactly the commonsense knowledge we are trying to capture here.</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117" name="Google Shape;11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Historically, people used to call such grammar based semantics or preference with the term selectional preference or semantic fit in some other literatures.  So, basically, selectional preference is a kind of relaxation of selectional restrictions and is often used as syntactic features. Originally, it was only applied to the IsA hierarchy in WordNet and verb-object relations. Actually, the idea of selectional preference is very simple. We controlled the grammar, like the direct object dependency connection and its head, basically the verbs, humans should have preference about the arguments it can be connected to. With this formulation, we can easily use the frequency or some plasusibiity scores given by different models to reflect humans preference.</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Here are two examples. Cat is more likely to be a kind of animal rather than plant. So, if one model or knowledge graph can manage to assign higher score to the first combination rather than the second, we can claim that this model or knowledge graph understands humans’ preference about this piece of commonsense knowledge. Similarly, if a model manages to assign higher weight or score to the first tuple “eat dobj food”, rather than the second one, we can say that it understand the commonsense knowledge that we are more likely to eat food rather than rock.</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132" name="Google Shape;13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already seen Quite a few state of the art models in the field of knowledge harvesting such as YAGO And </a:t>
            </a:r>
            <a:r>
              <a:rPr lang="en-US" dirty="0" err="1"/>
              <a:t>TextRunner</a:t>
            </a:r>
            <a:r>
              <a:rPr lang="en-US" dirty="0"/>
              <a:t>. </a:t>
            </a:r>
          </a:p>
          <a:p>
            <a:r>
              <a:rPr lang="en-US" dirty="0"/>
              <a:t>A big shortcoming was that they covered a small amount of relations only which calls for more domain specific knowledge. We’ve seen extraction of psychology and temporal knowledge already and will see a paper on Spatial knowledge next week.</a:t>
            </a:r>
          </a:p>
          <a:p>
            <a:endParaRPr lang="en-US" dirty="0"/>
          </a:p>
          <a:p>
            <a:r>
              <a:rPr lang="en-US" dirty="0"/>
              <a:t>In the field of comparative knowledge up until this paper, large scale data had not been used to mine knowledge.</a:t>
            </a:r>
          </a:p>
          <a:p>
            <a:r>
              <a:rPr lang="en-US" dirty="0"/>
              <a:t> Other works used sequence mining techniques and manually defined patterns.</a:t>
            </a:r>
          </a:p>
        </p:txBody>
      </p:sp>
      <p:sp>
        <p:nvSpPr>
          <p:cNvPr id="4" name="Slide Number Placeholder 3"/>
          <p:cNvSpPr>
            <a:spLocks noGrp="1"/>
          </p:cNvSpPr>
          <p:nvPr>
            <p:ph type="sldNum" sz="quarter" idx="5"/>
          </p:nvPr>
        </p:nvSpPr>
        <p:spPr/>
        <p:txBody>
          <a:bodyPr/>
          <a:lstStyle/>
          <a:p>
            <a:fld id="{55447283-AD3B-EE49-8B53-C7D74121EF4E}" type="slidenum">
              <a:rPr lang="en-US" smtClean="0"/>
              <a:t>2</a:t>
            </a:fld>
            <a:endParaRPr lang="en-US" dirty="0"/>
          </a:p>
        </p:txBody>
      </p:sp>
    </p:spTree>
    <p:extLst>
      <p:ext uri="{BB962C8B-B14F-4D97-AF65-F5344CB8AC3E}">
        <p14:creationId xmlns:p14="http://schemas.microsoft.com/office/powerpoint/2010/main" val="746603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a:t>Of course, these two kinds of relations are not enough to cover all the commonsense knowledge, people start to extend the definition of selectional preference to other dependency relations like the subject. So for example, it is more likely for a signer or person to sing rather than the house. </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en-US"/>
              <a:t>And, then we can further extend the idea of selectional preference to second-order. The motivation is that sometimes humans do not have preference for the subject or object of specific event, but they do have the preference about the property of the subject or object.  </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en-US"/>
              <a:t>If we further extend, we fill get the higher-order selectional preference, which describes the commonsense knowledge about complex relations between events or states. Like eating dinner may cause the person to be full rather than hungry. We call it higher order because really the semantic unit is the eventualities rather than the words. You need to view each eventuality as a whole. </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en-US"/>
              <a:t>To summarize what we have discussed so far, the commonsense can be represented by the higher-order selectional preference over eventualities.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143" name="Google Shape;14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a:t>To demonstrate that the preference knowledge about eventualities are indeed the commonsense, this TransOMCS paper tried to convert a linguistic based eventuality knowledge graph into human-defined commonsense knowledge graphs like ConceptNet. And it turns out there are many interesting patterns between those linguistic relations and the human-defined commonsense relations. </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en-US"/>
              <a:t>OK, so assume that we have linguistic graph, which contains an event “customer eats food” and a state “he is full”. There is a discourse relation “Result” connecting these two eventualities. And inside these events and states, the words are connected with dependency relations like “subject” or “object”. We can find many interesting overlaps between this graph and the commonsense assertions in ConceptNet. For example, we can find out that the customer actually appears as the subject, and the tail “eat food” appears as the verb and object, we can then conclude a pattern that for the capableOf relations, we can extract the subject as the head, and the combinational of verb and object as the tail.</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en-US"/>
              <a:t>Similarly, for the receiveaction relations, we can see that the object usually can be used as the head with the verb as the tail.</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en-US"/>
              <a:t>Last but not least, we can also see some interesting patterns cross different events, like this one for the causes relation.</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153" name="Google Shape;15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OK, so after we collect those patterns, we can apply those patterns back to the original event KG to acquire large-scale of commonsense knowledge. We borrowed some examples and show them here, the confusing face means that human think the extracted knowledge might be problematic, but I think the overall quality is quite good. For example, we can actually observe some interesting commonsense such as human is capable of having cells and love can cause both being happy and pain. </a:t>
            </a:r>
            <a:endParaRPr/>
          </a:p>
        </p:txBody>
      </p:sp>
      <p:sp>
        <p:nvSpPr>
          <p:cNvPr id="243" name="Google Shape;24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As an important semantic unit, the study on event semantics has long be the focus on the NLP community. Throughout the years, many event-centric resource are developed, even they may have very different purpose and scale.</a:t>
            </a:r>
            <a:endParaRPr/>
          </a:p>
          <a:p>
            <a:pPr marL="457200" marR="0" lvl="0" indent="-22860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chemeClr val="dk1"/>
              </a:buClr>
              <a:buSzPts val="1200"/>
              <a:buFont typeface="Calibri"/>
              <a:buNone/>
            </a:pPr>
            <a:r>
              <a:rPr lang="en-US"/>
              <a:t>For example, FrameNet is considered to be one of the earliest knowledge base defining events and their relations. It provides annotations about relations among about 1,000 human defined eventuality frames, which contain 27,691 eventualities. However, given the fine-grained definition of frames, the scale of the annotations is limited.</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After that, ACE reduces the number of event types and annotates more examples in each of event types.</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Different from them, PropBank and NomBank build frames over syntactic parse trees, and only focus on annotating popular verbs and nouns. OK, so all aforementioned resources are mostly focusing on the event themselves and do not care too much about the relations between them. But there are some resources do care about the relations.</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For example, TimeBank focuses only on temporal relations between verbs.</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While all previous knowledge bases are annotated by domain experts, they often have very good quality, but also suffer from the scale issue.</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Recently, with the development of those crowdsourcing platforms, crowdsourcing becomes a more popular way to construct event KBs. A popular example is the ConceptNet, even though its original design purpose is the commonsense rather than just events, it does contain four event relevant relations HasPrerequisite, HasFirstSubevent, HasSubEvent, HasLastSubEvent. </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Besides the conceptnet, several other popular crowd-sourcing event bases are event2mind, propora, and ATOMIC. They often focus on specific relations between events. For example, Propora focuses on the scientific process, while atomic focus on nine human-defined relations between daily events.</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As a quick conclusion, the most significant advantage of those event-centric knowledge bases is that they are often of high quality. But at the same time, it may suffer from the the expensive cost, and small scale. Also, the limited relation types, because we always need to first define the relation we care about and then we can annotate them.</a:t>
            </a:r>
            <a:endParaRPr/>
          </a:p>
        </p:txBody>
      </p:sp>
      <p:sp>
        <p:nvSpPr>
          <p:cNvPr id="270" name="Google Shape;27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OK, the first work I want to introduce is the knowlywood. As one of the earliest large event knowledge graphs, it extracts event knowledge from movie scripts. Specifically, it defines each event to be the combination of a verb and its object. And it only focuses on the temporal relation between events. It uses 560 movie scripts as the corpus.</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Here is the overall pipeline, it first leverage existing tools like clause parsing and word sense disambiguation to parse the raw corpus. After that, based on the parsing result, they build a graph inference model to align all the extracted event knowledge. The main purpose of this step is to minimize the influence of the conflict. In the last step, it build the event taxonomy based on the cleaned knowledge and generate the final KB.</a:t>
            </a:r>
            <a:endParaRPr/>
          </a:p>
        </p:txBody>
      </p:sp>
      <p:sp>
        <p:nvSpPr>
          <p:cNvPr id="298" name="Google Shape;29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Here is an case study showing the extraction results. From this scene, we can actually extract some interesting event knowledge that we first knock the door and then open up the entrance, and then we can enter the office.</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An big advantage of this approach is the quantity, as this approach is automatic, it is much cheaper than the crowd-sourcing, it can effectively extract knowledge about 964 thousand events, which is much larger than the ConceptNet.</a:t>
            </a:r>
            <a:endParaRPr/>
          </a:p>
        </p:txBody>
      </p:sp>
      <p:sp>
        <p:nvSpPr>
          <p:cNvPr id="308" name="Google Shape;308;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Besides Knowlywood, another large-scale event-centric knowledge graph is ASER. Compared with Knowlywood, the overall sctructure of ASER is more complex. As a result, it has the potential to cover richer event knowledge, but also faces larger extraction difficulty. Specifically, ASER is a Hybrid graph, and each node in ASER represents an eventuality, which is in the format of dependency graphs. Currently, ASER uses all the discourse relations between eventualities as the edges.</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As for the resources, ASER use a 11 billion token corpus as the raw data. It includes textual data from YELP, NYT, Wikipedia, reddit, movie subtitles, and electronic books.</a:t>
            </a:r>
            <a:endParaRPr/>
          </a:p>
          <a:p>
            <a:pPr marL="457200" marR="0" lvl="0" indent="-22860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chemeClr val="dk1"/>
              </a:buClr>
              <a:buSzPts val="1200"/>
              <a:buFont typeface="Calibri"/>
              <a:buNone/>
            </a:pPr>
            <a:r>
              <a:rPr lang="en-US"/>
              <a:t>OK, so here is the overall extraction pipeline. After collecting the raw corpora, ASER first preprocess the texts with the dependency parser, and then performs the eventuality extraction algorithm with the pattern matching approach. After that, ASER will extract discourse relations from these candidate instances with the help of an explicit discourse parser. Considering that compared with the eventualities, the discourse markers are often much more sparse, then introduce an additional bootstrapping framework to increase the edges iteratively.</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320" name="Google Shape;320;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As for the result, they created ASER. As you can see from this example, ASER is essentially a hybrid graph, like each node in ASER is a hyper-edge of words, that describes an eventuality and there exist heterogeneous edges among eventualities. The current ASER contains 194 million eventualities and 64 million edges.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Actually, lots of interesting commonsense knowledge can be found in this example. For example, the eventuality “I eat food” appears about 3000 times in the whole KG, but the eventuality “I eat rock” has never appear in ASER. By comparing these two can see that the statistics about eventualities actually reflects lower-order selectional preference like we are more likely to eat food rather than rock. Besides that, we can also observe some interesting higher-order preference like we often make a call before we depart away, and being tired and hungry often happen together. </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334" name="Google Shape;334;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As for the quantity and quality of eventuality extraction, the overall precision is above 80%, which is pretty good, especially considering that we do not use any annotations. One important reason for this is that the eventuality extraction algorithm of ASER is actually quite strict. </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As for the scale, of course, scale is also an important issue here, but since the approach is unsupervised and they can easily increase it by scanning over more data. For example, as you can see here, ASER got about 1 million to 100 million unique eventualities for each selected pattern.</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402" name="Google Shape;402;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As for the edges, ASER got 64 million edges in total and here are the distributions and the qualities. As you can see from this result, in general, the distribution of relation types are not balanced. Some of relations appear over 8 million times, while some others only appear less than 6 thousand  times. </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As for the quality, it is a little bit worse than the eventualities because the higher-order selectional preference knowledge is more complex.</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410" name="Google Shape;410;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48099C-8C12-49B4-B2EA-BDCFB02752C9}" type="slidenum">
              <a:rPr lang="zh-CN" altLang="en-US"/>
              <a:pPr/>
              <a:t>23</a:t>
            </a:fld>
            <a:endParaRPr lang="en-US" altLang="zh-CN"/>
          </a:p>
        </p:txBody>
      </p:sp>
      <p:sp>
        <p:nvSpPr>
          <p:cNvPr id="3304450" name="Rectangle 2"/>
          <p:cNvSpPr>
            <a:spLocks noGrp="1" noRot="1" noChangeAspect="1" noTextEdit="1"/>
          </p:cNvSpPr>
          <p:nvPr>
            <p:ph type="sldImg"/>
          </p:nvPr>
        </p:nvSpPr>
        <p:spPr>
          <a:xfrm>
            <a:off x="344488" y="698500"/>
            <a:ext cx="6194425" cy="3484563"/>
          </a:xfrm>
          <a:ln/>
          <a:extLst>
            <a:ext uri="{909E8E84-426E-40DD-AFC4-6F175D3DCCD1}">
              <a14:hiddenFill xmlns:a14="http://schemas.microsoft.com/office/drawing/2010/main">
                <a:noFill/>
              </a14:hiddenFill>
            </a:ext>
          </a:extLst>
        </p:spPr>
      </p:sp>
      <p:sp>
        <p:nvSpPr>
          <p:cNvPr id="3304451" name="Rectangle 3"/>
          <p:cNvSpPr>
            <a:spLocks noGrp="1"/>
          </p:cNvSpPr>
          <p:nvPr>
            <p:ph type="body" idx="1"/>
          </p:nvPr>
        </p:nvSpPr>
        <p:spPr>
          <a:noFill/>
        </p:spPr>
        <p:txBody>
          <a:bodyPr lIns="87444" tIns="43723" rIns="87444" bIns="43723"/>
          <a:lstStyle/>
          <a:p>
            <a:r>
              <a:rPr lang="en-US" altLang="zh-CN"/>
              <a:t>Don’t have to be smart people.</a:t>
            </a:r>
          </a:p>
        </p:txBody>
      </p:sp>
    </p:spTree>
    <p:extLst>
      <p:ext uri="{BB962C8B-B14F-4D97-AF65-F5344CB8AC3E}">
        <p14:creationId xmlns:p14="http://schemas.microsoft.com/office/powerpoint/2010/main" val="5789105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OK, so here is the size comparison of all the other verb-based knowledge resources. Currently, ASER is the largest one, As ASER is automatically extracted from unlabeled textual data, by scanning a large-scale corpus, it is 100 times larger than all the other resources and 1000 times larger than ConceptNet. </a:t>
            </a:r>
            <a:endParaRPr sz="1200">
              <a:solidFill>
                <a:schemeClr val="dk1"/>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418" name="Google Shape;418;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Recently, the most important breakthrough in the NLP community is the pre-trained language models. With the help of deep models and the large-scale pretraining corpus, the language model manages to memorize rich knowledge and commonsense knowledge is not an exception. So, basically, one natural question is that how can we mine such knowledge out of the language models.</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And to answer this question, COMET proposed a supervised solution, By learning with a seed commonsense knowledge graph, it manages to produce interesting commonsense with the help of those pre-trained models. Here is the overall framework, even though the approach is pretty straightforward, it first encode the head and relation with an encoder, and try to predict the tail event with a standard decoder, the overall result is quite impressive.</a:t>
            </a:r>
            <a:endParaRPr/>
          </a:p>
        </p:txBody>
      </p:sp>
      <p:sp>
        <p:nvSpPr>
          <p:cNvPr id="439" name="Google Shape;439;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Besides extracting event knowledge from the language models, as those language models may also not be perfect, people also care about how can we help them to better extract and memorize event knowledge from raw corpus. And TacoLM is a good example. Specifically, it aims at helping language models to understand how long does an event typically last for. </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Some examples are like moving chairs will typically last for seconds, but moving piano will last for hours because the piano is much heavier. And similarly, moving to a different city may take years.</a:t>
            </a:r>
            <a:endParaRPr/>
          </a:p>
        </p:txBody>
      </p:sp>
      <p:sp>
        <p:nvSpPr>
          <p:cNvPr id="451" name="Google Shape;451;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With the goal of building a general time-aware LM with minimal supervision, CocoLM starts with a focused, unsupervised information extraction step, in which they use a set of high-precision patterns to acquire temporal information. </a:t>
            </a:r>
            <a:r>
              <a:rPr lang="en-US" sz="1200" b="0" i="0">
                <a:solidFill>
                  <a:schemeClr val="dk1"/>
                </a:solidFill>
                <a:latin typeface="Arial"/>
                <a:ea typeface="Arial"/>
                <a:cs typeface="Arial"/>
                <a:sym typeface="Arial"/>
              </a:rPr>
              <a:t>♦</a:t>
            </a:r>
            <a:r>
              <a:rPr lang="en-US"/>
              <a:t>This helps the model to overcome reporting biases as we can automatically extract over a large amount of natural text. </a:t>
            </a:r>
            <a:endParaRPr/>
          </a:p>
          <a:p>
            <a:pPr marL="457200" marR="0" lvl="0" indent="-228600" algn="l" rtl="0">
              <a:lnSpc>
                <a:spcPct val="100000"/>
              </a:lnSpc>
              <a:spcBef>
                <a:spcPts val="0"/>
              </a:spcBef>
              <a:spcAft>
                <a:spcPts val="0"/>
              </a:spcAft>
              <a:buClr>
                <a:srgbClr val="000000"/>
              </a:buClr>
              <a:buSzPts val="1400"/>
              <a:buFont typeface="Arial"/>
              <a:buNone/>
            </a:pPr>
            <a:r>
              <a:rPr lang="en-US" sz="1200" b="0" i="0">
                <a:solidFill>
                  <a:schemeClr val="dk1"/>
                </a:solidFill>
                <a:latin typeface="Arial"/>
                <a:ea typeface="Arial"/>
                <a:cs typeface="Arial"/>
                <a:sym typeface="Arial"/>
              </a:rPr>
              <a:t>♦</a:t>
            </a:r>
            <a:r>
              <a:rPr lang="en-US"/>
              <a:t>After that, they use the temporal information acquired in step 1 to jointly train the the language model. </a:t>
            </a:r>
            <a:r>
              <a:rPr lang="en-US" sz="1200" b="0" i="0">
                <a:solidFill>
                  <a:schemeClr val="dk1"/>
                </a:solidFill>
                <a:latin typeface="Arial"/>
                <a:ea typeface="Arial"/>
                <a:cs typeface="Arial"/>
                <a:sym typeface="Arial"/>
              </a:rPr>
              <a:t>♦</a:t>
            </a:r>
            <a:r>
              <a:rPr lang="en-US"/>
              <a:t>Specifcially, they pre-train the language model jointly over multiple temporal dimensions, </a:t>
            </a:r>
            <a:r>
              <a:rPr lang="en-US" sz="1200" b="0" i="0">
                <a:solidFill>
                  <a:schemeClr val="dk1"/>
                </a:solidFill>
                <a:latin typeface="Arial"/>
                <a:ea typeface="Arial"/>
                <a:cs typeface="Arial"/>
                <a:sym typeface="Arial"/>
              </a:rPr>
              <a:t>such that </a:t>
            </a:r>
            <a:r>
              <a:rPr lang="en-US"/>
              <a:t>it is able to utilize the natural relations such as duration being inversely related to frequency. </a:t>
            </a:r>
            <a:r>
              <a:rPr lang="en-US" sz="1200" b="0" i="0">
                <a:solidFill>
                  <a:schemeClr val="dk1"/>
                </a:solidFill>
                <a:latin typeface="Arial"/>
                <a:ea typeface="Arial"/>
                <a:cs typeface="Arial"/>
                <a:sym typeface="Arial"/>
              </a:rPr>
              <a:t>♦</a:t>
            </a:r>
            <a:r>
              <a:rPr lang="en-US"/>
              <a:t>This is beneficial. For example, we may not see direct mentions of the duration of brushing teeth, however, we know that it is shorter than a morning as the frequency is likely to be every morning. </a:t>
            </a:r>
            <a:r>
              <a:rPr lang="en-US" sz="1200" b="0" i="0">
                <a:solidFill>
                  <a:schemeClr val="dk1"/>
                </a:solidFill>
                <a:latin typeface="Arial"/>
                <a:ea typeface="Arial"/>
                <a:cs typeface="Arial"/>
                <a:sym typeface="Arial"/>
              </a:rPr>
              <a:t>♦</a:t>
            </a:r>
            <a:r>
              <a:rPr lang="en-US"/>
              <a:t>This provides further generalization to combat reporting biases.  </a:t>
            </a:r>
            <a:endParaRPr/>
          </a:p>
          <a:p>
            <a:pPr marL="457200" marR="0" lvl="0" indent="-228600" algn="l" rtl="0">
              <a:lnSpc>
                <a:spcPct val="100000"/>
              </a:lnSpc>
              <a:spcBef>
                <a:spcPts val="0"/>
              </a:spcBef>
              <a:spcAft>
                <a:spcPts val="0"/>
              </a:spcAft>
              <a:buClr>
                <a:srgbClr val="000000"/>
              </a:buClr>
              <a:buSzPts val="1400"/>
              <a:buFont typeface="Arial"/>
              <a:buNone/>
            </a:pPr>
            <a:r>
              <a:rPr lang="en-US" sz="1200" b="0" i="0">
                <a:solidFill>
                  <a:schemeClr val="dk1"/>
                </a:solidFill>
                <a:latin typeface="Arial"/>
                <a:ea typeface="Arial"/>
                <a:cs typeface="Arial"/>
                <a:sym typeface="Arial"/>
              </a:rPr>
              <a:t>♦</a:t>
            </a:r>
            <a:r>
              <a:rPr lang="en-US"/>
              <a:t>Finally, they can obtain the final model TacoLM, a BERT transformer that is more aware of time. </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461" name="Google Shape;461;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0" i="0">
                <a:solidFill>
                  <a:schemeClr val="dk1"/>
                </a:solidFill>
                <a:latin typeface="Arial"/>
                <a:ea typeface="Arial"/>
                <a:cs typeface="Arial"/>
                <a:sym typeface="Arial"/>
              </a:rPr>
              <a:t>OK, so here are some details. In the information extraction step, </a:t>
            </a:r>
            <a:r>
              <a:rPr lang="en-US"/>
              <a:t>a set of high-precision patterns based on SRL parsing to mine temporal information in </a:t>
            </a:r>
            <a:r>
              <a:rPr lang="en-US" sz="1200" b="0" i="0">
                <a:solidFill>
                  <a:schemeClr val="dk1"/>
                </a:solidFill>
                <a:latin typeface="Arial"/>
                <a:ea typeface="Arial"/>
                <a:cs typeface="Arial"/>
                <a:sym typeface="Arial"/>
              </a:rPr>
              <a:t>♦</a:t>
            </a:r>
            <a:r>
              <a:rPr lang="en-US"/>
              <a:t> duration, frequency and typical time.</a:t>
            </a:r>
            <a:endParaRPr sz="1200" b="0" i="0">
              <a:solidFill>
                <a:schemeClr val="dk1"/>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endParaRPr sz="1200" b="0" i="0">
              <a:solidFill>
                <a:schemeClr val="dk1"/>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r>
              <a:rPr lang="en-US" sz="1200" b="0" i="0">
                <a:solidFill>
                  <a:schemeClr val="dk1"/>
                </a:solidFill>
                <a:latin typeface="Arial"/>
                <a:ea typeface="Arial"/>
                <a:cs typeface="Arial"/>
                <a:sym typeface="Arial"/>
              </a:rPr>
              <a:t>♦</a:t>
            </a:r>
            <a:r>
              <a:rPr lang="en-US"/>
              <a:t>Consider a raw sentence I played basketball for two hours as an example. </a:t>
            </a:r>
            <a:r>
              <a:rPr lang="en-US" sz="1200" b="0" i="0">
                <a:solidFill>
                  <a:schemeClr val="dk1"/>
                </a:solidFill>
                <a:latin typeface="Arial"/>
                <a:ea typeface="Arial"/>
                <a:cs typeface="Arial"/>
                <a:sym typeface="Arial"/>
              </a:rPr>
              <a:t>♦</a:t>
            </a:r>
            <a:r>
              <a:rPr lang="en-US"/>
              <a:t>they first apply a SRL model and get the verb and arguments. In this case, there is a temporal argument for 2 hours, </a:t>
            </a:r>
            <a:r>
              <a:rPr lang="en-US" sz="1200" b="0" i="0">
                <a:solidFill>
                  <a:schemeClr val="dk1"/>
                </a:solidFill>
                <a:latin typeface="Arial"/>
                <a:ea typeface="Arial"/>
                <a:cs typeface="Arial"/>
                <a:sym typeface="Arial"/>
              </a:rPr>
              <a:t>♦</a:t>
            </a:r>
            <a:r>
              <a:rPr lang="en-US"/>
              <a:t>which can match the duration pattern. That is, we know that for 2 hours is describing the duration of the verb played. </a:t>
            </a:r>
            <a:r>
              <a:rPr lang="en-US" sz="1200" b="0" i="0">
                <a:solidFill>
                  <a:schemeClr val="dk1"/>
                </a:solidFill>
                <a:latin typeface="Arial"/>
                <a:ea typeface="Arial"/>
                <a:cs typeface="Arial"/>
                <a:sym typeface="Arial"/>
              </a:rPr>
              <a:t>♦</a:t>
            </a:r>
            <a:r>
              <a:rPr lang="en-US"/>
              <a:t>Following this, they can transform the original sentence into a training instance of a event, dimension and value tuple. In total, they got 4.3 million such tuples for pre-training.</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For the model part, they employ a simple objective of masking some tokens in the formatted sequence and then recover them such that the model can know more about time. With the higher probability, they will mask the temporal value while keeping the others. </a:t>
            </a:r>
            <a:endParaRPr/>
          </a:p>
          <a:p>
            <a:pPr marL="0" marR="0" lvl="0" indent="0" algn="l" rtl="0">
              <a:lnSpc>
                <a:spcPct val="100000"/>
              </a:lnSpc>
              <a:spcBef>
                <a:spcPts val="0"/>
              </a:spcBef>
              <a:spcAft>
                <a:spcPts val="0"/>
              </a:spcAft>
              <a:buClr>
                <a:schemeClr val="dk1"/>
              </a:buClr>
              <a:buSzPts val="1200"/>
              <a:buFont typeface="Calibri"/>
              <a:buNone/>
            </a:pPr>
            <a:r>
              <a:rPr lang="en-US"/>
              <a:t>Otherwise, We will instead mask some event tokens and keep the temporal value token unchanged. In this case, they can then maximize the conditional probability of the events and the value at the same time to preserve the original capability of a language model. </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477" name="Google Shape;477;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 Starting at each single frequent event (e.g., e</a:t>
            </a:r>
            <a:r>
              <a:rPr lang="en-US" sz="800" dirty="0"/>
              <a:t>1</a:t>
            </a:r>
            <a:r>
              <a:rPr lang="en-US" dirty="0"/>
              <a:t>:  </a:t>
            </a:r>
            <a:r>
              <a:rPr lang="en-US" dirty="0" err="1"/>
              <a:t>SocialGathering</a:t>
            </a:r>
            <a:r>
              <a:rPr lang="en-US" dirty="0"/>
              <a:t> in Figure 2), we will check all subsequent events following e</a:t>
            </a:r>
            <a:r>
              <a:rPr lang="en-US" sz="800" dirty="0"/>
              <a:t>1</a:t>
            </a:r>
            <a:r>
              <a:rPr lang="en-US" dirty="0"/>
              <a:t>, finding among them the first frequently occurring event e</a:t>
            </a:r>
            <a:r>
              <a:rPr lang="en-US" sz="800" dirty="0"/>
              <a:t>2 </a:t>
            </a:r>
            <a:r>
              <a:rPr lang="en-US" dirty="0"/>
              <a:t>(e.g., e</a:t>
            </a:r>
            <a:r>
              <a:rPr lang="en-US" sz="800" dirty="0"/>
              <a:t>2</a:t>
            </a:r>
            <a:r>
              <a:rPr lang="en-US" dirty="0"/>
              <a:t>: Attack); then continue searching after e</a:t>
            </a:r>
            <a:r>
              <a:rPr lang="en-US" sz="800" dirty="0"/>
              <a:t>1</a:t>
            </a:r>
            <a:r>
              <a:rPr lang="en-US" dirty="0"/>
              <a:t>e</a:t>
            </a:r>
            <a:r>
              <a:rPr lang="en-US" sz="800" dirty="0"/>
              <a:t>2 </a:t>
            </a:r>
            <a:r>
              <a:rPr lang="en-US" dirty="0"/>
              <a:t>to find subsequent event e</a:t>
            </a:r>
            <a:r>
              <a:rPr lang="en-US" sz="800" dirty="0"/>
              <a:t>3 </a:t>
            </a:r>
            <a:r>
              <a:rPr lang="en-US" dirty="0"/>
              <a:t>(e.g., e</a:t>
            </a:r>
            <a:r>
              <a:rPr lang="en-US" sz="800" dirty="0"/>
              <a:t>3 </a:t>
            </a:r>
            <a:r>
              <a:rPr lang="en-US" dirty="0" err="1"/>
              <a:t>ArrestJailDetain</a:t>
            </a:r>
            <a:r>
              <a:rPr lang="en-US" dirty="0"/>
              <a:t>). This method efficiently discovers frequent and/or ordered events of both long and short durations [131]. </a:t>
            </a:r>
          </a:p>
          <a:p>
            <a:pPr lvl="2"/>
            <a:r>
              <a:rPr lang="en-US" dirty="0"/>
              <a:t>. It is possible to identify </a:t>
            </a:r>
            <a:r>
              <a:rPr lang="en-US" dirty="0" err="1"/>
              <a:t>pageview</a:t>
            </a:r>
            <a:r>
              <a:rPr lang="en-US" dirty="0"/>
              <a:t> spikes  that occur after a newsworthy event by measuring trends in page views over a period of time across </a:t>
            </a:r>
          </a:p>
          <a:p>
            <a:r>
              <a:rPr lang="en-US" dirty="0"/>
              <a:t>300 languages. We define the monthly trend value </a:t>
            </a:r>
            <a:r>
              <a:rPr lang="en-US" dirty="0" err="1"/>
              <a:t>t</a:t>
            </a:r>
            <a:r>
              <a:rPr lang="en-US" sz="1200" dirty="0" err="1"/>
              <a:t>k</a:t>
            </a:r>
            <a:r>
              <a:rPr lang="en-US" sz="1200" dirty="0"/>
              <a:t> </a:t>
            </a:r>
            <a:r>
              <a:rPr lang="en-US" dirty="0"/>
              <a:t>of an article k as: </a:t>
            </a:r>
            <a:r>
              <a:rPr lang="en-US" dirty="0" err="1"/>
              <a:t>t</a:t>
            </a:r>
            <a:r>
              <a:rPr lang="en-US" sz="1200" dirty="0" err="1"/>
              <a:t>k</a:t>
            </a:r>
            <a:r>
              <a:rPr lang="en-US" sz="1200" dirty="0"/>
              <a:t> </a:t>
            </a:r>
            <a:r>
              <a:rPr lang="en-US" dirty="0"/>
              <a:t>= ∑</a:t>
            </a:r>
            <a:r>
              <a:rPr lang="en-US" sz="1200" dirty="0"/>
              <a:t>15 </a:t>
            </a:r>
            <a:r>
              <a:rPr lang="en-US" dirty="0" err="1"/>
              <a:t>d</a:t>
            </a:r>
            <a:r>
              <a:rPr lang="en-US" sz="1200" dirty="0" err="1"/>
              <a:t>k</a:t>
            </a:r>
            <a:r>
              <a:rPr lang="en-US" sz="1200" dirty="0"/>
              <a:t> </a:t>
            </a:r>
            <a:r>
              <a:rPr lang="en-US" dirty="0"/>
              <a:t>− ∑</a:t>
            </a:r>
            <a:r>
              <a:rPr lang="en-US" sz="1200" dirty="0"/>
              <a:t>30 </a:t>
            </a:r>
            <a:r>
              <a:rPr lang="en-US" dirty="0" err="1"/>
              <a:t>d</a:t>
            </a:r>
            <a:r>
              <a:rPr lang="en-US" sz="1200" dirty="0" err="1"/>
              <a:t>k</a:t>
            </a:r>
            <a:r>
              <a:rPr lang="en-US" sz="1200" dirty="0"/>
              <a:t> t=1 </a:t>
            </a:r>
            <a:r>
              <a:rPr lang="en-US" sz="1200" dirty="0" err="1"/>
              <a:t>i</a:t>
            </a:r>
            <a:r>
              <a:rPr lang="en-US" sz="1200" dirty="0"/>
              <a:t> t=16 </a:t>
            </a:r>
            <a:r>
              <a:rPr lang="en-US" sz="1200" dirty="0" err="1"/>
              <a:t>i</a:t>
            </a:r>
            <a:r>
              <a:rPr lang="en-US" sz="1200" dirty="0"/>
              <a:t> </a:t>
            </a:r>
            <a:endParaRPr lang="en-US" dirty="0"/>
          </a:p>
          <a:p>
            <a:r>
              <a:rPr lang="en-US" dirty="0"/>
              <a:t>where </a:t>
            </a:r>
            <a:r>
              <a:rPr lang="en-US" dirty="0" err="1"/>
              <a:t>d</a:t>
            </a:r>
            <a:r>
              <a:rPr lang="en-US" sz="1200" dirty="0" err="1"/>
              <a:t>ki</a:t>
            </a:r>
            <a:r>
              <a:rPr lang="en-US" sz="1200" dirty="0"/>
              <a:t> </a:t>
            </a:r>
            <a:r>
              <a:rPr lang="en-US" dirty="0"/>
              <a:t>is the daily page views </a:t>
            </a:r>
            <a:r>
              <a:rPr lang="en-US" dirty="0" err="1"/>
              <a:t>i</a:t>
            </a:r>
            <a:r>
              <a:rPr lang="en-US" dirty="0"/>
              <a:t> − 1 days ago for an article k. </a:t>
            </a:r>
          </a:p>
          <a:p>
            <a:endParaRPr lang="en-US" dirty="0"/>
          </a:p>
          <a:p>
            <a:pPr marL="0" marR="0" lvl="2" indent="0" algn="l" defTabSz="914400" rtl="0" eaLnBrk="1" fontAlgn="auto" latinLnBrk="0" hangingPunct="1">
              <a:lnSpc>
                <a:spcPct val="100000"/>
              </a:lnSpc>
              <a:spcBef>
                <a:spcPts val="0"/>
              </a:spcBef>
              <a:spcAft>
                <a:spcPts val="0"/>
              </a:spcAft>
              <a:buClrTx/>
              <a:buSzTx/>
              <a:buFontTx/>
              <a:buNone/>
              <a:tabLst/>
              <a:defRPr/>
            </a:pPr>
            <a:r>
              <a:rPr lang="en-US" dirty="0"/>
              <a:t>We propose to utilize our large-scale dataset of visual atomic actions 1 to extract visual attributes and ground them into text event types to enrich reliable temporal and causal links in the complex schema. We aim to capitalize on ∼108 videos we crawled to extensively cover the space of unconstrained events. </a:t>
            </a:r>
          </a:p>
          <a:p>
            <a:pPr marL="0" marR="0" lvl="2" indent="0" algn="l" defTabSz="914400" rtl="0" eaLnBrk="1" fontAlgn="auto" latinLnBrk="0" hangingPunct="1">
              <a:lnSpc>
                <a:spcPct val="100000"/>
              </a:lnSpc>
              <a:spcBef>
                <a:spcPts val="0"/>
              </a:spcBef>
              <a:spcAft>
                <a:spcPts val="0"/>
              </a:spcAft>
              <a:buClrTx/>
              <a:buSzTx/>
              <a:buFontTx/>
              <a:buNone/>
              <a:tabLst/>
              <a:defRPr/>
            </a:pPr>
            <a:endParaRPr lang="en-US" dirty="0"/>
          </a:p>
          <a:p>
            <a:pPr lvl="2"/>
            <a:r>
              <a:rPr lang="en-US" dirty="0"/>
              <a:t>Extract additional </a:t>
            </a:r>
            <a:r>
              <a:rPr lang="en-US" b="1" dirty="0"/>
              <a:t>multimodal (e.g., video/audio) attributes </a:t>
            </a:r>
            <a:r>
              <a:rPr lang="en-US" dirty="0"/>
              <a:t>based on our well developed powerful visual recognition for discovery of temporal and causal relations</a:t>
            </a:r>
          </a:p>
          <a:p>
            <a:pPr lvl="3"/>
            <a:r>
              <a:rPr lang="en-US" dirty="0"/>
              <a:t>The natural coherency of video enables us to objectively establish the temporal ordering of events</a:t>
            </a:r>
          </a:p>
          <a:p>
            <a:pPr lvl="3"/>
            <a:r>
              <a:rPr lang="en-US" dirty="0"/>
              <a:t>E.g., in videos the concept </a:t>
            </a:r>
            <a:r>
              <a:rPr lang="en-US" i="1" dirty="0"/>
              <a:t>sound of explosion </a:t>
            </a:r>
            <a:r>
              <a:rPr lang="en-US" dirty="0"/>
              <a:t>usually occurs before </a:t>
            </a:r>
            <a:r>
              <a:rPr lang="en-US" i="1" dirty="0"/>
              <a:t>building on fire</a:t>
            </a:r>
            <a:r>
              <a:rPr lang="en-US" dirty="0"/>
              <a:t>; the action </a:t>
            </a:r>
            <a:r>
              <a:rPr lang="en-US" i="1" dirty="0"/>
              <a:t>police knock on door </a:t>
            </a:r>
            <a:r>
              <a:rPr lang="en-US" dirty="0"/>
              <a:t>usually occurs before </a:t>
            </a:r>
            <a:r>
              <a:rPr lang="en-US" i="1" dirty="0"/>
              <a:t>person arrested</a:t>
            </a:r>
            <a:r>
              <a:rPr lang="en-US" dirty="0"/>
              <a:t>. </a:t>
            </a:r>
          </a:p>
          <a:p>
            <a:pPr lvl="2"/>
            <a:endParaRPr lang="en-US" dirty="0"/>
          </a:p>
          <a:p>
            <a:r>
              <a:rPr lang="en-US" sz="2000" b="1" dirty="0"/>
              <a:t>Temporal and Causal Schema Composition</a:t>
            </a:r>
          </a:p>
          <a:p>
            <a:pPr lvl="1"/>
            <a:r>
              <a:rPr lang="en-US" dirty="0"/>
              <a:t>Distinguish actual events from intentions, opinions, hypotheses, future events, etc. </a:t>
            </a:r>
          </a:p>
          <a:p>
            <a:pPr lvl="1"/>
            <a:r>
              <a:rPr lang="en-US" dirty="0"/>
              <a:t>Unsupervised temporal relation discovery that incorporates multimodal attributes</a:t>
            </a:r>
          </a:p>
          <a:p>
            <a:pPr lvl="2"/>
            <a:r>
              <a:rPr lang="en-US" dirty="0"/>
              <a:t>Mine frequent and discriminative sequential entity/event relations</a:t>
            </a:r>
          </a:p>
          <a:p>
            <a:pPr lvl="2"/>
            <a:r>
              <a:rPr lang="en-US" dirty="0"/>
              <a:t>Discover temporal/burst information from Wikipedia hourly page view statistics; use autocorrelation from signal processing to analyze page views as time series, and detect events which have an annual/multi-year cycle (e.g., </a:t>
            </a:r>
            <a:r>
              <a:rPr lang="en-US" i="1" dirty="0"/>
              <a:t>Super Bowl </a:t>
            </a:r>
            <a:r>
              <a:rPr lang="en-US" dirty="0"/>
              <a:t>championships, </a:t>
            </a:r>
            <a:r>
              <a:rPr lang="en-US" i="1" dirty="0"/>
              <a:t>Olympics</a:t>
            </a:r>
            <a:r>
              <a:rPr lang="en-US" dirty="0"/>
              <a:t>, and </a:t>
            </a:r>
            <a:r>
              <a:rPr lang="en-US" i="1" dirty="0"/>
              <a:t>US presidential elections</a:t>
            </a:r>
            <a:r>
              <a:rPr lang="en-US" dirty="0"/>
              <a:t>). </a:t>
            </a:r>
          </a:p>
          <a:p>
            <a:pPr lvl="2"/>
            <a:r>
              <a:rPr lang="en-US" dirty="0"/>
              <a:t>Extract additional </a:t>
            </a:r>
            <a:r>
              <a:rPr lang="en-US" b="1" dirty="0"/>
              <a:t>multimodal (e.g., video/audio) attributes </a:t>
            </a:r>
            <a:r>
              <a:rPr lang="en-US" dirty="0"/>
              <a:t>based on our well developed powerful visual recognition for discovery of temporal and causal relations</a:t>
            </a:r>
          </a:p>
          <a:p>
            <a:pPr lvl="3"/>
            <a:r>
              <a:rPr lang="en-US" dirty="0"/>
              <a:t>The natural coherency of video enables us to objectively establish the temporal ordering of events</a:t>
            </a:r>
          </a:p>
          <a:p>
            <a:pPr lvl="3"/>
            <a:r>
              <a:rPr lang="en-US" dirty="0"/>
              <a:t>E.g., in videos the concept </a:t>
            </a:r>
            <a:r>
              <a:rPr lang="en-US" i="1" dirty="0"/>
              <a:t>sound of explosion </a:t>
            </a:r>
            <a:r>
              <a:rPr lang="en-US" dirty="0"/>
              <a:t>usually occurs before </a:t>
            </a:r>
            <a:r>
              <a:rPr lang="en-US" i="1" dirty="0"/>
              <a:t>building on fire</a:t>
            </a:r>
            <a:r>
              <a:rPr lang="en-US" dirty="0"/>
              <a:t>; the action </a:t>
            </a:r>
            <a:r>
              <a:rPr lang="en-US" i="1" dirty="0"/>
              <a:t>police knock on door </a:t>
            </a:r>
            <a:r>
              <a:rPr lang="en-US" dirty="0"/>
              <a:t>usually occurs before </a:t>
            </a:r>
            <a:r>
              <a:rPr lang="en-US" i="1" dirty="0"/>
              <a:t>person arrested</a:t>
            </a:r>
            <a:r>
              <a:rPr lang="en-US" dirty="0"/>
              <a:t>. </a:t>
            </a:r>
          </a:p>
          <a:p>
            <a:pPr lvl="2"/>
            <a:endParaRPr lang="en-US" dirty="0"/>
          </a:p>
          <a:p>
            <a:pPr marL="0" marR="0" lvl="2"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0969DEA-BFC3-3743-B2BF-08E3AE951ACE}" type="slidenum">
              <a:rPr lang="en-US" smtClean="0"/>
              <a:t>55</a:t>
            </a:fld>
            <a:endParaRPr lang="en-US"/>
          </a:p>
        </p:txBody>
      </p:sp>
    </p:spTree>
    <p:extLst>
      <p:ext uri="{BB962C8B-B14F-4D97-AF65-F5344CB8AC3E}">
        <p14:creationId xmlns:p14="http://schemas.microsoft.com/office/powerpoint/2010/main" val="16768170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plotted the distribution of events that usually precede or follow specific events, of course, in terms of time. Although we only have the verbs here, we can still get some intuitive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D9C7A-1E92-449D-A064-B8AFA531E95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4153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In the first part of this talk, I demonstrated that there is a transferability from event knowledge to commonsense knowledge. After that, I introduce those popular existing event knowledge acquisition approaches to show that compared with the commonsense, acquiring event knowledge is often cheaper and more scalable. Last but not least, there is no perfect acquisition system and we need to select the most suitable one based on our need.</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That is all for the fourth section, thank you so much for the time.</a:t>
            </a:r>
            <a:endParaRPr/>
          </a:p>
        </p:txBody>
      </p:sp>
      <p:sp>
        <p:nvSpPr>
          <p:cNvPr id="598" name="Google Shape;598;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7" name="Google Shape;607;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Here are the key references.</a:t>
            </a:r>
            <a:endParaRPr/>
          </a:p>
        </p:txBody>
      </p:sp>
      <p:sp>
        <p:nvSpPr>
          <p:cNvPr id="608" name="Google Shape;608;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04433" eaLnBrk="0" fontAlgn="base" hangingPunct="0">
              <a:spcBef>
                <a:spcPct val="30000"/>
              </a:spcBef>
              <a:spcAft>
                <a:spcPct val="0"/>
              </a:spcAft>
              <a:defRPr/>
            </a:pPr>
            <a:r>
              <a:rPr lang="en-US" altLang="zh-CN" dirty="0">
                <a:ea typeface="宋体" pitchFamily="2" charset="-122"/>
              </a:rPr>
              <a:t>Two most popular previous event representations</a:t>
            </a:r>
          </a:p>
          <a:p>
            <a:endParaRPr lang="en-US" altLang="zh-CN" dirty="0">
              <a:ea typeface="宋体" pitchFamily="2" charset="-122"/>
            </a:endParaRPr>
          </a:p>
          <a:p>
            <a:r>
              <a:rPr lang="en-US" altLang="zh-CN" dirty="0">
                <a:ea typeface="宋体" pitchFamily="2" charset="-122"/>
              </a:rPr>
              <a:t>Inheritance</a:t>
            </a:r>
            <a:r>
              <a:rPr lang="en-US" altLang="zh-CN" baseline="0" dirty="0">
                <a:ea typeface="宋体" pitchFamily="2" charset="-122"/>
              </a:rPr>
              <a:t> is a way to describe the roadmap of event hierarchy; the property of the child is inherited from its parent</a:t>
            </a:r>
            <a:endParaRPr lang="zh-CN" altLang="en-US" dirty="0">
              <a:ea typeface="宋体" pitchFamily="2" charset="-122"/>
            </a:endParaRPr>
          </a:p>
        </p:txBody>
      </p:sp>
      <p:sp>
        <p:nvSpPr>
          <p:cNvPr id="23556" name="Slide Number Placeholder 3"/>
          <p:cNvSpPr txBox="1">
            <a:spLocks noGrp="1"/>
          </p:cNvSpPr>
          <p:nvPr/>
        </p:nvSpPr>
        <p:spPr bwMode="auto">
          <a:xfrm>
            <a:off x="3885579" y="8686644"/>
            <a:ext cx="2972421" cy="4573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154" tIns="46078" rIns="92154" bIns="46078" anchor="b"/>
          <a:lstStyle>
            <a:lvl1pPr defTabSz="931863">
              <a:defRPr sz="2800">
                <a:solidFill>
                  <a:schemeClr val="tx1"/>
                </a:solidFill>
                <a:latin typeface="Calibri" pitchFamily="34" charset="0"/>
                <a:ea typeface="ＭＳ Ｐゴシック" pitchFamily="34" charset="-128"/>
              </a:defRPr>
            </a:lvl1pPr>
            <a:lvl2pPr marL="742950" indent="-285750" defTabSz="931863">
              <a:defRPr sz="2800">
                <a:solidFill>
                  <a:schemeClr val="tx1"/>
                </a:solidFill>
                <a:latin typeface="Calibri" pitchFamily="34" charset="0"/>
                <a:ea typeface="ＭＳ Ｐゴシック" pitchFamily="34" charset="-128"/>
              </a:defRPr>
            </a:lvl2pPr>
            <a:lvl3pPr marL="1143000" indent="-228600" defTabSz="931863">
              <a:defRPr sz="2800">
                <a:solidFill>
                  <a:schemeClr val="tx1"/>
                </a:solidFill>
                <a:latin typeface="Calibri" pitchFamily="34" charset="0"/>
                <a:ea typeface="ＭＳ Ｐゴシック" pitchFamily="34" charset="-128"/>
              </a:defRPr>
            </a:lvl3pPr>
            <a:lvl4pPr marL="1600200" indent="-228600" defTabSz="931863">
              <a:defRPr sz="2800">
                <a:solidFill>
                  <a:schemeClr val="tx1"/>
                </a:solidFill>
                <a:latin typeface="Calibri" pitchFamily="34" charset="0"/>
                <a:ea typeface="ＭＳ Ｐゴシック" pitchFamily="34" charset="-128"/>
              </a:defRPr>
            </a:lvl4pPr>
            <a:lvl5pPr marL="2057400" indent="-228600" defTabSz="931863">
              <a:defRPr sz="2800">
                <a:solidFill>
                  <a:schemeClr val="tx1"/>
                </a:solidFill>
                <a:latin typeface="Calibri" pitchFamily="34" charset="0"/>
                <a:ea typeface="ＭＳ Ｐゴシック" pitchFamily="34" charset="-128"/>
              </a:defRPr>
            </a:lvl5pPr>
            <a:lvl6pPr marL="2514600" indent="-228600" defTabSz="931863" eaLnBrk="0" fontAlgn="base" hangingPunct="0">
              <a:spcBef>
                <a:spcPct val="0"/>
              </a:spcBef>
              <a:spcAft>
                <a:spcPct val="0"/>
              </a:spcAft>
              <a:defRPr sz="2800">
                <a:solidFill>
                  <a:schemeClr val="tx1"/>
                </a:solidFill>
                <a:latin typeface="Calibri" pitchFamily="34" charset="0"/>
                <a:ea typeface="ＭＳ Ｐゴシック" pitchFamily="34" charset="-128"/>
              </a:defRPr>
            </a:lvl6pPr>
            <a:lvl7pPr marL="2971800" indent="-228600" defTabSz="931863" eaLnBrk="0" fontAlgn="base" hangingPunct="0">
              <a:spcBef>
                <a:spcPct val="0"/>
              </a:spcBef>
              <a:spcAft>
                <a:spcPct val="0"/>
              </a:spcAft>
              <a:defRPr sz="2800">
                <a:solidFill>
                  <a:schemeClr val="tx1"/>
                </a:solidFill>
                <a:latin typeface="Calibri" pitchFamily="34" charset="0"/>
                <a:ea typeface="ＭＳ Ｐゴシック" pitchFamily="34" charset="-128"/>
              </a:defRPr>
            </a:lvl7pPr>
            <a:lvl8pPr marL="3429000" indent="-228600" defTabSz="931863" eaLnBrk="0" fontAlgn="base" hangingPunct="0">
              <a:spcBef>
                <a:spcPct val="0"/>
              </a:spcBef>
              <a:spcAft>
                <a:spcPct val="0"/>
              </a:spcAft>
              <a:defRPr sz="2800">
                <a:solidFill>
                  <a:schemeClr val="tx1"/>
                </a:solidFill>
                <a:latin typeface="Calibri" pitchFamily="34" charset="0"/>
                <a:ea typeface="ＭＳ Ｐゴシック" pitchFamily="34" charset="-128"/>
              </a:defRPr>
            </a:lvl8pPr>
            <a:lvl9pPr marL="3886200" indent="-228600" defTabSz="931863" eaLnBrk="0" fontAlgn="base" hangingPunct="0">
              <a:spcBef>
                <a:spcPct val="0"/>
              </a:spcBef>
              <a:spcAft>
                <a:spcPct val="0"/>
              </a:spcAft>
              <a:defRPr sz="2800">
                <a:solidFill>
                  <a:schemeClr val="tx1"/>
                </a:solidFill>
                <a:latin typeface="Calibri" pitchFamily="34" charset="0"/>
                <a:ea typeface="ＭＳ Ｐゴシック" pitchFamily="34" charset="-128"/>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71E07827-19DC-4052-A94B-FE2FC444D814}" type="slidenum">
              <a:rPr kumimoji="0" lang="zh-CN" altLang="en-US" sz="1200" b="0" i="0" u="none" strike="noStrike" kern="1200" cap="none" spc="0" normalizeH="0" baseline="0" noProof="0">
                <a:ln>
                  <a:noFill/>
                </a:ln>
                <a:solidFill>
                  <a:prstClr val="black"/>
                </a:solidFill>
                <a:effectLst/>
                <a:uLnTx/>
                <a:uFillTx/>
                <a:latin typeface="Times New Roman" pitchFamily="18" charset="0"/>
                <a:ea typeface="宋体" pitchFamily="2" charset="-122"/>
                <a:cs typeface="Arial" charset="0"/>
              </a:rPr>
              <a:pPr marL="0" marR="0" lvl="0" indent="0" algn="r" defTabSz="931863" rtl="0" eaLnBrk="1" fontAlgn="base" latinLnBrk="0" hangingPunct="1">
                <a:lnSpc>
                  <a:spcPct val="100000"/>
                </a:lnSpc>
                <a:spcBef>
                  <a:spcPct val="0"/>
                </a:spcBef>
                <a:spcAft>
                  <a:spcPct val="0"/>
                </a:spcAft>
                <a:buClrTx/>
                <a:buSzTx/>
                <a:buFontTx/>
                <a:buNone/>
                <a:tabLst/>
                <a:defRPr/>
              </a:pPr>
              <a:t>60</a:t>
            </a:fld>
            <a:endParaRPr kumimoji="0" lang="en-US" altLang="zh-CN" sz="1200" b="0" i="0" u="none" strike="noStrike" kern="1200" cap="none" spc="0" normalizeH="0" baseline="0" noProof="0" dirty="0">
              <a:ln>
                <a:noFill/>
              </a:ln>
              <a:solidFill>
                <a:prstClr val="black"/>
              </a:solidFill>
              <a:effectLst/>
              <a:uLnTx/>
              <a:uFillTx/>
              <a:latin typeface="Times New Roman" pitchFamily="18" charset="0"/>
              <a:ea typeface="宋体" pitchFamily="2" charset="-122"/>
              <a:cs typeface="Arial" charset="0"/>
            </a:endParaRPr>
          </a:p>
        </p:txBody>
      </p:sp>
    </p:spTree>
    <p:extLst>
      <p:ext uri="{BB962C8B-B14F-4D97-AF65-F5344CB8AC3E}">
        <p14:creationId xmlns:p14="http://schemas.microsoft.com/office/powerpoint/2010/main" val="1911695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B2301A-1495-44F6-8C5A-E4EE95E3B261}" type="slidenum">
              <a:rPr lang="zh-CN" altLang="en-US"/>
              <a:pPr/>
              <a:t>24</a:t>
            </a:fld>
            <a:endParaRPr lang="en-US" altLang="zh-CN"/>
          </a:p>
        </p:txBody>
      </p:sp>
      <p:sp>
        <p:nvSpPr>
          <p:cNvPr id="3306498" name="Rectangle 2"/>
          <p:cNvSpPr>
            <a:spLocks noGrp="1" noRot="1" noChangeAspect="1" noTextEdit="1"/>
          </p:cNvSpPr>
          <p:nvPr>
            <p:ph type="sldImg"/>
          </p:nvPr>
        </p:nvSpPr>
        <p:spPr>
          <a:xfrm>
            <a:off x="344488" y="698500"/>
            <a:ext cx="6194425" cy="3484563"/>
          </a:xfrm>
          <a:ln/>
          <a:extLst>
            <a:ext uri="{909E8E84-426E-40DD-AFC4-6F175D3DCCD1}">
              <a14:hiddenFill xmlns:a14="http://schemas.microsoft.com/office/drawing/2010/main">
                <a:noFill/>
              </a14:hiddenFill>
            </a:ext>
          </a:extLst>
        </p:spPr>
      </p:sp>
      <p:sp>
        <p:nvSpPr>
          <p:cNvPr id="3306499" name="Rectangle 3"/>
          <p:cNvSpPr>
            <a:spLocks noGrp="1"/>
          </p:cNvSpPr>
          <p:nvPr>
            <p:ph type="body" idx="1"/>
          </p:nvPr>
        </p:nvSpPr>
        <p:spPr>
          <a:noFill/>
        </p:spPr>
        <p:txBody>
          <a:bodyPr lIns="87444" tIns="43723" rIns="87444" bIns="43723"/>
          <a:lstStyle/>
          <a:p>
            <a:r>
              <a:rPr lang="en-US" altLang="zh-CN"/>
              <a:t>Don’t have to be smart people.</a:t>
            </a:r>
          </a:p>
        </p:txBody>
      </p:sp>
    </p:spTree>
    <p:extLst>
      <p:ext uri="{BB962C8B-B14F-4D97-AF65-F5344CB8AC3E}">
        <p14:creationId xmlns:p14="http://schemas.microsoft.com/office/powerpoint/2010/main" val="14448123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BF71B-4773-42E4-A68F-BBB22E50BD6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102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BF71B-4773-42E4-A68F-BBB22E50BD6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3342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chemeClr val="dk1"/>
              </a:buClr>
              <a:buSzPts val="1400"/>
              <a:buFont typeface="Calibri"/>
              <a:buNone/>
            </a:pPr>
            <a:r>
              <a:rPr lang="en-US" sz="1400"/>
              <a:t>Sophisticated </a:t>
            </a:r>
            <a:r>
              <a:rPr lang="en-US" sz="1400" i="1"/>
              <a:t>knowledge graph curation interface </a:t>
            </a:r>
            <a:r>
              <a:rPr lang="en-US" sz="1400"/>
              <a:t>provides feedback to schema induction via </a:t>
            </a:r>
            <a:r>
              <a:rPr lang="en-US" sz="1400" i="1"/>
              <a:t>active reinforcement learning </a:t>
            </a:r>
            <a:r>
              <a:rPr lang="en-US" sz="1400"/>
              <a:t>and crowdsourcing</a:t>
            </a:r>
            <a:endParaRPr/>
          </a:p>
          <a:p>
            <a:pPr marL="0" marR="0" lvl="1" indent="0" algn="l" rtl="0">
              <a:lnSpc>
                <a:spcPct val="100000"/>
              </a:lnSpc>
              <a:spcBef>
                <a:spcPts val="0"/>
              </a:spcBef>
              <a:spcAft>
                <a:spcPts val="0"/>
              </a:spcAft>
              <a:buClr>
                <a:schemeClr val="dk1"/>
              </a:buClr>
              <a:buSzPts val="1400"/>
              <a:buFont typeface="Calibri"/>
              <a:buNone/>
            </a:pPr>
            <a:r>
              <a:rPr lang="en-US" sz="1400"/>
              <a:t>Incorporating schema-guided global constraints into learning deep models for and event prediction</a:t>
            </a:r>
            <a:endParaRPr/>
          </a:p>
          <a:p>
            <a:pPr marL="0" marR="0" lvl="1" indent="0" algn="l" rtl="0">
              <a:lnSpc>
                <a:spcPct val="100000"/>
              </a:lnSpc>
              <a:spcBef>
                <a:spcPts val="0"/>
              </a:spcBef>
              <a:spcAft>
                <a:spcPts val="0"/>
              </a:spcAft>
              <a:buClr>
                <a:schemeClr val="dk1"/>
              </a:buClr>
              <a:buSzPts val="1400"/>
              <a:buFont typeface="Calibri"/>
              <a:buNone/>
            </a:pPr>
            <a:endParaRPr sz="1400"/>
          </a:p>
          <a:p>
            <a:pPr marL="0" lvl="0" indent="0" algn="l" rtl="0">
              <a:lnSpc>
                <a:spcPct val="100000"/>
              </a:lnSpc>
              <a:spcBef>
                <a:spcPts val="0"/>
              </a:spcBef>
              <a:spcAft>
                <a:spcPts val="0"/>
              </a:spcAft>
              <a:buSzPts val="1400"/>
              <a:buNone/>
            </a:pPr>
            <a:endParaRPr/>
          </a:p>
        </p:txBody>
      </p:sp>
      <p:sp>
        <p:nvSpPr>
          <p:cNvPr id="233" name="Google Shape;23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63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0789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p:txBody>
      </p:sp>
    </p:spTree>
    <p:extLst>
      <p:ext uri="{BB962C8B-B14F-4D97-AF65-F5344CB8AC3E}">
        <p14:creationId xmlns:p14="http://schemas.microsoft.com/office/powerpoint/2010/main" val="20489137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480016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67" name="Google Shape;467;p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prstClr val="black"/>
              </a:buClr>
              <a:buSzPts val="1200"/>
              <a:buFont typeface="Calibri"/>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prstClr val="black"/>
                </a:buClr>
                <a:buSzPts val="1200"/>
                <a:buFont typeface="Calibri"/>
                <a:buNone/>
                <a:tabLst/>
                <a:defRPr/>
              </a:pPr>
              <a:t>66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5981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15" name="Google Shape;515;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776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5DC63E-DC91-4ACC-B7FB-C8E8F91B8DB0}" type="slidenum">
              <a:rPr lang="zh-CN" altLang="en-US"/>
              <a:pPr/>
              <a:t>25</a:t>
            </a:fld>
            <a:endParaRPr lang="en-US" altLang="zh-CN"/>
          </a:p>
        </p:txBody>
      </p:sp>
      <p:sp>
        <p:nvSpPr>
          <p:cNvPr id="3308546" name="Rectangle 2"/>
          <p:cNvSpPr>
            <a:spLocks noGrp="1" noRot="1" noChangeAspect="1" noTextEdit="1"/>
          </p:cNvSpPr>
          <p:nvPr>
            <p:ph type="sldImg"/>
          </p:nvPr>
        </p:nvSpPr>
        <p:spPr>
          <a:xfrm>
            <a:off x="344488" y="698500"/>
            <a:ext cx="6194425" cy="3484563"/>
          </a:xfrm>
          <a:ln/>
          <a:extLst>
            <a:ext uri="{909E8E84-426E-40DD-AFC4-6F175D3DCCD1}">
              <a14:hiddenFill xmlns:a14="http://schemas.microsoft.com/office/drawing/2010/main">
                <a:noFill/>
              </a14:hiddenFill>
            </a:ext>
          </a:extLst>
        </p:spPr>
      </p:sp>
      <p:sp>
        <p:nvSpPr>
          <p:cNvPr id="3308547" name="Rectangle 3"/>
          <p:cNvSpPr>
            <a:spLocks noGrp="1"/>
          </p:cNvSpPr>
          <p:nvPr>
            <p:ph type="body" idx="1"/>
          </p:nvPr>
        </p:nvSpPr>
        <p:spPr>
          <a:noFill/>
        </p:spPr>
        <p:txBody>
          <a:bodyPr lIns="87444" tIns="43723" rIns="87444" bIns="43723"/>
          <a:lstStyle/>
          <a:p>
            <a:r>
              <a:rPr lang="en-US" altLang="zh-CN"/>
              <a:t>Don’t have to be smart people.</a:t>
            </a:r>
          </a:p>
        </p:txBody>
      </p:sp>
    </p:spTree>
    <p:extLst>
      <p:ext uri="{BB962C8B-B14F-4D97-AF65-F5344CB8AC3E}">
        <p14:creationId xmlns:p14="http://schemas.microsoft.com/office/powerpoint/2010/main" val="2005818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B8F4C1-5143-40F8-9361-E2C490DB8165}" type="slidenum">
              <a:rPr lang="zh-CN" altLang="en-US"/>
              <a:pPr/>
              <a:t>26</a:t>
            </a:fld>
            <a:endParaRPr lang="en-US" altLang="zh-CN"/>
          </a:p>
        </p:txBody>
      </p:sp>
      <p:sp>
        <p:nvSpPr>
          <p:cNvPr id="3310594" name="Rectangle 2"/>
          <p:cNvSpPr>
            <a:spLocks noGrp="1" noRot="1" noChangeAspect="1" noTextEdit="1"/>
          </p:cNvSpPr>
          <p:nvPr>
            <p:ph type="sldImg"/>
          </p:nvPr>
        </p:nvSpPr>
        <p:spPr>
          <a:xfrm>
            <a:off x="344488" y="698500"/>
            <a:ext cx="6194425" cy="3484563"/>
          </a:xfrm>
          <a:ln/>
          <a:extLst>
            <a:ext uri="{909E8E84-426E-40DD-AFC4-6F175D3DCCD1}">
              <a14:hiddenFill xmlns:a14="http://schemas.microsoft.com/office/drawing/2010/main">
                <a:noFill/>
              </a14:hiddenFill>
            </a:ext>
          </a:extLst>
        </p:spPr>
      </p:sp>
      <p:sp>
        <p:nvSpPr>
          <p:cNvPr id="3310595" name="Rectangle 3"/>
          <p:cNvSpPr>
            <a:spLocks noGrp="1"/>
          </p:cNvSpPr>
          <p:nvPr>
            <p:ph type="body" idx="1"/>
          </p:nvPr>
        </p:nvSpPr>
        <p:spPr/>
        <p:txBody>
          <a:bodyPr lIns="87444" tIns="43723" rIns="87444" bIns="43723"/>
          <a:lstStyle/>
          <a:p>
            <a:r>
              <a:rPr lang="en-US" altLang="zh-CN"/>
              <a:t>Give pattern, along with examples.</a:t>
            </a:r>
          </a:p>
          <a:p>
            <a:endParaRPr lang="en-US" altLang="zh-CN"/>
          </a:p>
        </p:txBody>
      </p:sp>
    </p:spTree>
    <p:extLst>
      <p:ext uri="{BB962C8B-B14F-4D97-AF65-F5344CB8AC3E}">
        <p14:creationId xmlns:p14="http://schemas.microsoft.com/office/powerpoint/2010/main" val="2066037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45A8533-E301-48ED-9CD1-1A9D549C70C4}" type="slidenum">
              <a:rPr lang="en-US" altLang="zh-CN"/>
              <a:pPr/>
              <a:t>27</a:t>
            </a:fld>
            <a:endParaRPr lang="en-US" altLang="zh-CN"/>
          </a:p>
        </p:txBody>
      </p:sp>
      <p:sp>
        <p:nvSpPr>
          <p:cNvPr id="1641474"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1641475" name="Rectangle 3"/>
          <p:cNvSpPr>
            <a:spLocks noGrp="1"/>
          </p:cNvSpPr>
          <p:nvPr>
            <p:ph type="body" idx="1"/>
          </p:nvPr>
        </p:nvSpPr>
        <p:spPr/>
        <p:txBody>
          <a:bodyPr/>
          <a:lstStyle/>
          <a:p>
            <a:r>
              <a:rPr lang="en-US" altLang="zh-CN"/>
              <a:t>Give pattern, along with examples.</a:t>
            </a:r>
          </a:p>
          <a:p>
            <a:endParaRPr lang="en-US" altLang="zh-CN"/>
          </a:p>
        </p:txBody>
      </p:sp>
    </p:spTree>
    <p:extLst>
      <p:ext uri="{BB962C8B-B14F-4D97-AF65-F5344CB8AC3E}">
        <p14:creationId xmlns:p14="http://schemas.microsoft.com/office/powerpoint/2010/main" val="1702108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0B96856B-1DE2-489A-BDB8-EEE2C961D129}" type="slidenum">
              <a:rPr lang="en-US" altLang="zh-CN"/>
              <a:pPr/>
              <a:t>28</a:t>
            </a:fld>
            <a:endParaRPr lang="en-US" altLang="zh-CN"/>
          </a:p>
        </p:txBody>
      </p:sp>
      <p:sp>
        <p:nvSpPr>
          <p:cNvPr id="1643522"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1643523" name="Rectangle 3"/>
          <p:cNvSpPr>
            <a:spLocks noGrp="1"/>
          </p:cNvSpPr>
          <p:nvPr>
            <p:ph type="body" idx="1"/>
          </p:nvPr>
        </p:nvSpPr>
        <p:spPr/>
        <p:txBody>
          <a:bodyPr/>
          <a:lstStyle/>
          <a:p>
            <a:r>
              <a:rPr lang="en-US" altLang="zh-CN"/>
              <a:t>Give pattern, along with examples.</a:t>
            </a:r>
          </a:p>
          <a:p>
            <a:endParaRPr lang="en-US" altLang="zh-CN"/>
          </a:p>
        </p:txBody>
      </p:sp>
    </p:spTree>
    <p:extLst>
      <p:ext uri="{BB962C8B-B14F-4D97-AF65-F5344CB8AC3E}">
        <p14:creationId xmlns:p14="http://schemas.microsoft.com/office/powerpoint/2010/main" val="1994873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F4A4B3F7-26A7-4627-A418-2A25FDDDFDFD}" type="slidenum">
              <a:rPr lang="en-US" altLang="zh-CN"/>
              <a:pPr/>
              <a:t>29</a:t>
            </a:fld>
            <a:endParaRPr lang="en-US" altLang="zh-CN"/>
          </a:p>
        </p:txBody>
      </p:sp>
      <p:sp>
        <p:nvSpPr>
          <p:cNvPr id="1645570"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1645571" name="Rectangle 3"/>
          <p:cNvSpPr>
            <a:spLocks noGrp="1"/>
          </p:cNvSpPr>
          <p:nvPr>
            <p:ph type="body" idx="1"/>
          </p:nvPr>
        </p:nvSpPr>
        <p:spPr>
          <a:noFill/>
        </p:spPr>
        <p:txBody>
          <a:bodyPr/>
          <a:lstStyle/>
          <a:p>
            <a:r>
              <a:rPr lang="en-US" altLang="zh-CN"/>
              <a:t>Link to sushant.</a:t>
            </a:r>
          </a:p>
        </p:txBody>
      </p:sp>
    </p:spTree>
    <p:extLst>
      <p:ext uri="{BB962C8B-B14F-4D97-AF65-F5344CB8AC3E}">
        <p14:creationId xmlns:p14="http://schemas.microsoft.com/office/powerpoint/2010/main" val="2013416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20"/>
        <p:cNvGrpSpPr/>
        <p:nvPr/>
      </p:nvGrpSpPr>
      <p:grpSpPr>
        <a:xfrm>
          <a:off x="0" y="0"/>
          <a:ext cx="0" cy="0"/>
          <a:chOff x="0" y="0"/>
          <a:chExt cx="0" cy="0"/>
        </a:xfrm>
      </p:grpSpPr>
      <p:sp>
        <p:nvSpPr>
          <p:cNvPr id="21" name="Google Shape;21;p7"/>
          <p:cNvSpPr txBox="1">
            <a:spLocks noGrp="1"/>
          </p:cNvSpPr>
          <p:nvPr>
            <p:ph type="title"/>
          </p:nvPr>
        </p:nvSpPr>
        <p:spPr>
          <a:xfrm>
            <a:off x="963083" y="2282884"/>
            <a:ext cx="103632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0" i="0" cap="none">
                <a:latin typeface="Helvetica Neue Light"/>
                <a:ea typeface="Helvetica Neue Light"/>
                <a:cs typeface="Helvetica Neue Light"/>
                <a:sym typeface="Helvetica Neue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7"/>
          <p:cNvSpPr txBox="1">
            <a:spLocks noGrp="1"/>
          </p:cNvSpPr>
          <p:nvPr>
            <p:ph type="body" idx="1"/>
          </p:nvPr>
        </p:nvSpPr>
        <p:spPr>
          <a:xfrm>
            <a:off x="941313" y="3875910"/>
            <a:ext cx="10363200" cy="580231"/>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560"/>
              </a:spcBef>
              <a:spcAft>
                <a:spcPts val="0"/>
              </a:spcAft>
              <a:buSzPts val="2100"/>
              <a:buNone/>
              <a:defRPr sz="2800" b="0" i="0">
                <a:solidFill>
                  <a:srgbClr val="595959"/>
                </a:solidFill>
                <a:latin typeface="Helvetica Neue Light"/>
                <a:ea typeface="Helvetica Neue Light"/>
                <a:cs typeface="Helvetica Neue Light"/>
                <a:sym typeface="Helvetica Neue Light"/>
              </a:defRPr>
            </a:lvl1pPr>
            <a:lvl2pPr marL="914400" lvl="1" indent="-228600" algn="l">
              <a:lnSpc>
                <a:spcPct val="100000"/>
              </a:lnSpc>
              <a:spcBef>
                <a:spcPts val="360"/>
              </a:spcBef>
              <a:spcAft>
                <a:spcPts val="0"/>
              </a:spcAft>
              <a:buSzPts val="1440"/>
              <a:buNone/>
              <a:defRPr sz="1800"/>
            </a:lvl2pPr>
            <a:lvl3pPr marL="1371600" lvl="2" indent="-228600" algn="l">
              <a:lnSpc>
                <a:spcPct val="100000"/>
              </a:lnSpc>
              <a:spcBef>
                <a:spcPts val="320"/>
              </a:spcBef>
              <a:spcAft>
                <a:spcPts val="0"/>
              </a:spcAft>
              <a:buSzPts val="1040"/>
              <a:buNone/>
              <a:defRPr sz="1600"/>
            </a:lvl3pPr>
            <a:lvl4pPr marL="1828800" lvl="3" indent="-228600" algn="l">
              <a:lnSpc>
                <a:spcPct val="100000"/>
              </a:lnSpc>
              <a:spcBef>
                <a:spcPts val="280"/>
              </a:spcBef>
              <a:spcAft>
                <a:spcPts val="0"/>
              </a:spcAft>
              <a:buSzPts val="980"/>
              <a:buNone/>
              <a:defRPr sz="1400"/>
            </a:lvl4pPr>
            <a:lvl5pPr marL="2286000" lvl="4" indent="-228600" algn="l">
              <a:lnSpc>
                <a:spcPct val="100000"/>
              </a:lnSpc>
              <a:spcBef>
                <a:spcPts val="280"/>
              </a:spcBef>
              <a:spcAft>
                <a:spcPts val="0"/>
              </a:spcAft>
              <a:buSzPts val="1400"/>
              <a:buNone/>
              <a:defRPr sz="1400"/>
            </a:lvl5pPr>
            <a:lvl6pPr marL="2743200" lvl="5" indent="-228600" algn="l">
              <a:lnSpc>
                <a:spcPct val="100000"/>
              </a:lnSpc>
              <a:spcBef>
                <a:spcPts val="280"/>
              </a:spcBef>
              <a:spcAft>
                <a:spcPts val="0"/>
              </a:spcAft>
              <a:buSzPts val="1400"/>
              <a:buNone/>
              <a:defRPr sz="1400"/>
            </a:lvl6pPr>
            <a:lvl7pPr marL="3200400" lvl="6" indent="-228600" algn="l">
              <a:lnSpc>
                <a:spcPct val="100000"/>
              </a:lnSpc>
              <a:spcBef>
                <a:spcPts val="280"/>
              </a:spcBef>
              <a:spcAft>
                <a:spcPts val="0"/>
              </a:spcAft>
              <a:buSzPts val="1400"/>
              <a:buNone/>
              <a:defRPr sz="1400"/>
            </a:lvl7pPr>
            <a:lvl8pPr marL="3657600" lvl="7" indent="-228600" algn="l">
              <a:lnSpc>
                <a:spcPct val="100000"/>
              </a:lnSpc>
              <a:spcBef>
                <a:spcPts val="280"/>
              </a:spcBef>
              <a:spcAft>
                <a:spcPts val="0"/>
              </a:spcAft>
              <a:buSzPts val="1400"/>
              <a:buNone/>
              <a:defRPr sz="1400"/>
            </a:lvl8pPr>
            <a:lvl9pPr marL="4114800" lvl="8" indent="-228600" algn="l">
              <a:lnSpc>
                <a:spcPct val="100000"/>
              </a:lnSpc>
              <a:spcBef>
                <a:spcPts val="280"/>
              </a:spcBef>
              <a:spcAft>
                <a:spcPts val="0"/>
              </a:spcAft>
              <a:buSzPts val="1400"/>
              <a:buNone/>
              <a:defRPr sz="1400"/>
            </a:lvl9pPr>
          </a:lstStyle>
          <a:p>
            <a:endParaRPr/>
          </a:p>
        </p:txBody>
      </p:sp>
      <p:cxnSp>
        <p:nvCxnSpPr>
          <p:cNvPr id="23" name="Google Shape;23;p7"/>
          <p:cNvCxnSpPr/>
          <p:nvPr/>
        </p:nvCxnSpPr>
        <p:spPr>
          <a:xfrm>
            <a:off x="326572" y="1840197"/>
            <a:ext cx="11451771" cy="18079"/>
          </a:xfrm>
          <a:prstGeom prst="straightConnector1">
            <a:avLst/>
          </a:prstGeom>
          <a:noFill/>
          <a:ln w="9525" cap="flat" cmpd="sng">
            <a:solidFill>
              <a:srgbClr val="093D6E"/>
            </a:solidFill>
            <a:prstDash val="solid"/>
            <a:round/>
            <a:headEnd type="none" w="sm" len="sm"/>
            <a:tailEnd type="none" w="sm" len="sm"/>
          </a:ln>
        </p:spPr>
      </p:cxnSp>
      <p:cxnSp>
        <p:nvCxnSpPr>
          <p:cNvPr id="25" name="Google Shape;25;p7"/>
          <p:cNvCxnSpPr/>
          <p:nvPr/>
        </p:nvCxnSpPr>
        <p:spPr>
          <a:xfrm>
            <a:off x="326572" y="1840197"/>
            <a:ext cx="11451771" cy="18079"/>
          </a:xfrm>
          <a:prstGeom prst="straightConnector1">
            <a:avLst/>
          </a:prstGeom>
          <a:noFill/>
          <a:ln w="9525" cap="flat" cmpd="sng">
            <a:solidFill>
              <a:srgbClr val="093D6E"/>
            </a:solidFill>
            <a:prstDash val="solid"/>
            <a:round/>
            <a:headEnd type="none" w="sm" len="sm"/>
            <a:tailEnd type="none" w="sm" len="sm"/>
          </a:ln>
        </p:spPr>
      </p:cxnSp>
    </p:spTree>
    <p:extLst>
      <p:ext uri="{BB962C8B-B14F-4D97-AF65-F5344CB8AC3E}">
        <p14:creationId xmlns:p14="http://schemas.microsoft.com/office/powerpoint/2010/main" val="2369245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0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265333"/>
            <a:ext cx="2844800" cy="365125"/>
          </a:xfrm>
        </p:spPr>
        <p:txBody>
          <a:bodyPr/>
          <a:lstStyle>
            <a:lvl1pPr>
              <a:defRPr>
                <a:solidFill>
                  <a:schemeClr val="accent5"/>
                </a:solidFill>
              </a:defRPr>
            </a:lvl1pPr>
          </a:lstStyle>
          <a:p>
            <a:fld id="{8A758EFE-665F-4341-B5B8-2DAEADA52F6C}" type="slidenum">
              <a:rPr lang="en-US" smtClean="0"/>
              <a:pPr/>
              <a:t>‹#›</a:t>
            </a:fld>
            <a:endParaRPr lang="en-US" dirty="0"/>
          </a:p>
        </p:txBody>
      </p:sp>
      <p:sp>
        <p:nvSpPr>
          <p:cNvPr id="8" name="Title 1"/>
          <p:cNvSpPr>
            <a:spLocks noGrp="1"/>
          </p:cNvSpPr>
          <p:nvPr>
            <p:ph type="title"/>
          </p:nvPr>
        </p:nvSpPr>
        <p:spPr>
          <a:xfrm>
            <a:off x="413536" y="20647"/>
            <a:ext cx="10972800" cy="924807"/>
          </a:xfrm>
          <a:prstGeom prst="rect">
            <a:avLst/>
          </a:prstGeom>
        </p:spPr>
        <p:txBody>
          <a:bodyPr>
            <a:normAutofit/>
          </a:bodyPr>
          <a:lstStyle>
            <a:lvl1pPr>
              <a:defRPr sz="3600"/>
            </a:lvl1pPr>
          </a:lstStyle>
          <a:p>
            <a:r>
              <a:rPr lang="en-US" dirty="0"/>
              <a:t>Click to edit Master title style</a:t>
            </a:r>
          </a:p>
        </p:txBody>
      </p:sp>
      <p:grpSp>
        <p:nvGrpSpPr>
          <p:cNvPr id="9" name="Group 8"/>
          <p:cNvGrpSpPr/>
          <p:nvPr userDrawn="1"/>
        </p:nvGrpSpPr>
        <p:grpSpPr>
          <a:xfrm>
            <a:off x="-6771" y="945084"/>
            <a:ext cx="11589172" cy="63343"/>
            <a:chOff x="685800" y="1794746"/>
            <a:chExt cx="7772400" cy="179475"/>
          </a:xfrm>
        </p:grpSpPr>
        <p:sp>
          <p:nvSpPr>
            <p:cNvPr id="10" name="Rectangle 9"/>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2" name="Rectangle 11"/>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sp>
        <p:nvSpPr>
          <p:cNvPr id="13" name="Content Placeholder 2"/>
          <p:cNvSpPr>
            <a:spLocks noGrp="1"/>
          </p:cNvSpPr>
          <p:nvPr>
            <p:ph sz="half" idx="1"/>
          </p:nvPr>
        </p:nvSpPr>
        <p:spPr>
          <a:xfrm>
            <a:off x="609600" y="1473206"/>
            <a:ext cx="10776736" cy="4652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7244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1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265333"/>
            <a:ext cx="2844800" cy="365125"/>
          </a:xfrm>
        </p:spPr>
        <p:txBody>
          <a:bodyPr/>
          <a:lstStyle>
            <a:lvl1pPr>
              <a:defRPr>
                <a:solidFill>
                  <a:schemeClr val="accent5"/>
                </a:solidFill>
              </a:defRPr>
            </a:lvl1pPr>
          </a:lstStyle>
          <a:p>
            <a:fld id="{8A758EFE-665F-4341-B5B8-2DAEADA52F6C}" type="slidenum">
              <a:rPr lang="en-US" smtClean="0"/>
              <a:pPr/>
              <a:t>‹#›</a:t>
            </a:fld>
            <a:endParaRPr lang="en-US" dirty="0"/>
          </a:p>
        </p:txBody>
      </p:sp>
      <p:sp>
        <p:nvSpPr>
          <p:cNvPr id="8" name="Title 1"/>
          <p:cNvSpPr>
            <a:spLocks noGrp="1"/>
          </p:cNvSpPr>
          <p:nvPr>
            <p:ph type="title"/>
          </p:nvPr>
        </p:nvSpPr>
        <p:spPr>
          <a:xfrm>
            <a:off x="413536" y="20647"/>
            <a:ext cx="10972800" cy="924807"/>
          </a:xfrm>
          <a:prstGeom prst="rect">
            <a:avLst/>
          </a:prstGeom>
        </p:spPr>
        <p:txBody>
          <a:bodyPr>
            <a:normAutofit/>
          </a:bodyPr>
          <a:lstStyle>
            <a:lvl1pPr>
              <a:defRPr sz="3600"/>
            </a:lvl1pPr>
          </a:lstStyle>
          <a:p>
            <a:r>
              <a:rPr lang="en-US" dirty="0"/>
              <a:t>Click to edit Master title style</a:t>
            </a:r>
          </a:p>
        </p:txBody>
      </p:sp>
      <p:grpSp>
        <p:nvGrpSpPr>
          <p:cNvPr id="9" name="Group 8"/>
          <p:cNvGrpSpPr/>
          <p:nvPr userDrawn="1"/>
        </p:nvGrpSpPr>
        <p:grpSpPr>
          <a:xfrm>
            <a:off x="-6771" y="945084"/>
            <a:ext cx="11589172" cy="63343"/>
            <a:chOff x="685800" y="1794746"/>
            <a:chExt cx="7772400" cy="179475"/>
          </a:xfrm>
        </p:grpSpPr>
        <p:sp>
          <p:nvSpPr>
            <p:cNvPr id="10" name="Rectangle 9"/>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2" name="Rectangle 11"/>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sp>
        <p:nvSpPr>
          <p:cNvPr id="13" name="Content Placeholder 2"/>
          <p:cNvSpPr>
            <a:spLocks noGrp="1"/>
          </p:cNvSpPr>
          <p:nvPr>
            <p:ph sz="half" idx="1"/>
          </p:nvPr>
        </p:nvSpPr>
        <p:spPr>
          <a:xfrm>
            <a:off x="609600" y="1473206"/>
            <a:ext cx="10776736" cy="4652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6231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2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265333"/>
            <a:ext cx="2844800" cy="365125"/>
          </a:xfrm>
        </p:spPr>
        <p:txBody>
          <a:bodyPr/>
          <a:lstStyle>
            <a:lvl1pPr>
              <a:defRPr>
                <a:solidFill>
                  <a:schemeClr val="accent5"/>
                </a:solidFill>
              </a:defRPr>
            </a:lvl1pPr>
          </a:lstStyle>
          <a:p>
            <a:fld id="{8A758EFE-665F-4341-B5B8-2DAEADA52F6C}" type="slidenum">
              <a:rPr lang="en-US" smtClean="0"/>
              <a:pPr/>
              <a:t>‹#›</a:t>
            </a:fld>
            <a:endParaRPr lang="en-US" dirty="0"/>
          </a:p>
        </p:txBody>
      </p:sp>
      <p:sp>
        <p:nvSpPr>
          <p:cNvPr id="8" name="Title 1"/>
          <p:cNvSpPr>
            <a:spLocks noGrp="1"/>
          </p:cNvSpPr>
          <p:nvPr>
            <p:ph type="title"/>
          </p:nvPr>
        </p:nvSpPr>
        <p:spPr>
          <a:xfrm>
            <a:off x="413536" y="20647"/>
            <a:ext cx="10972800" cy="924807"/>
          </a:xfrm>
          <a:prstGeom prst="rect">
            <a:avLst/>
          </a:prstGeom>
        </p:spPr>
        <p:txBody>
          <a:bodyPr>
            <a:normAutofit/>
          </a:bodyPr>
          <a:lstStyle>
            <a:lvl1pPr>
              <a:defRPr sz="3600"/>
            </a:lvl1pPr>
          </a:lstStyle>
          <a:p>
            <a:r>
              <a:rPr lang="en-US" dirty="0"/>
              <a:t>Click to edit Master title style</a:t>
            </a:r>
          </a:p>
        </p:txBody>
      </p:sp>
      <p:grpSp>
        <p:nvGrpSpPr>
          <p:cNvPr id="9" name="Group 8"/>
          <p:cNvGrpSpPr/>
          <p:nvPr userDrawn="1"/>
        </p:nvGrpSpPr>
        <p:grpSpPr>
          <a:xfrm>
            <a:off x="-6771" y="945084"/>
            <a:ext cx="11589172" cy="63343"/>
            <a:chOff x="685800" y="1794746"/>
            <a:chExt cx="7772400" cy="179475"/>
          </a:xfrm>
        </p:grpSpPr>
        <p:sp>
          <p:nvSpPr>
            <p:cNvPr id="10" name="Rectangle 9"/>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2" name="Rectangle 11"/>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sp>
        <p:nvSpPr>
          <p:cNvPr id="13" name="Content Placeholder 2"/>
          <p:cNvSpPr>
            <a:spLocks noGrp="1"/>
          </p:cNvSpPr>
          <p:nvPr>
            <p:ph sz="half" idx="1"/>
          </p:nvPr>
        </p:nvSpPr>
        <p:spPr>
          <a:xfrm>
            <a:off x="609600" y="1473206"/>
            <a:ext cx="10776736" cy="4652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1058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3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265333"/>
            <a:ext cx="2844800" cy="365125"/>
          </a:xfrm>
        </p:spPr>
        <p:txBody>
          <a:bodyPr/>
          <a:lstStyle>
            <a:lvl1pPr>
              <a:defRPr>
                <a:solidFill>
                  <a:schemeClr val="accent5"/>
                </a:solidFill>
              </a:defRPr>
            </a:lvl1pPr>
          </a:lstStyle>
          <a:p>
            <a:fld id="{8A758EFE-665F-4341-B5B8-2DAEADA52F6C}" type="slidenum">
              <a:rPr lang="en-US" smtClean="0"/>
              <a:pPr/>
              <a:t>‹#›</a:t>
            </a:fld>
            <a:endParaRPr lang="en-US" dirty="0"/>
          </a:p>
        </p:txBody>
      </p:sp>
      <p:sp>
        <p:nvSpPr>
          <p:cNvPr id="8" name="Title 1"/>
          <p:cNvSpPr>
            <a:spLocks noGrp="1"/>
          </p:cNvSpPr>
          <p:nvPr>
            <p:ph type="title"/>
          </p:nvPr>
        </p:nvSpPr>
        <p:spPr>
          <a:xfrm>
            <a:off x="413536" y="20647"/>
            <a:ext cx="10972800" cy="924807"/>
          </a:xfrm>
          <a:prstGeom prst="rect">
            <a:avLst/>
          </a:prstGeom>
        </p:spPr>
        <p:txBody>
          <a:bodyPr>
            <a:normAutofit/>
          </a:bodyPr>
          <a:lstStyle>
            <a:lvl1pPr>
              <a:defRPr sz="3600"/>
            </a:lvl1pPr>
          </a:lstStyle>
          <a:p>
            <a:r>
              <a:rPr lang="en-US" dirty="0"/>
              <a:t>Click to edit Master title style</a:t>
            </a:r>
          </a:p>
        </p:txBody>
      </p:sp>
      <p:grpSp>
        <p:nvGrpSpPr>
          <p:cNvPr id="9" name="Group 8"/>
          <p:cNvGrpSpPr/>
          <p:nvPr userDrawn="1"/>
        </p:nvGrpSpPr>
        <p:grpSpPr>
          <a:xfrm>
            <a:off x="-6771" y="945084"/>
            <a:ext cx="11589172" cy="63343"/>
            <a:chOff x="685800" y="1794746"/>
            <a:chExt cx="7772400" cy="179475"/>
          </a:xfrm>
        </p:grpSpPr>
        <p:sp>
          <p:nvSpPr>
            <p:cNvPr id="10" name="Rectangle 9"/>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2" name="Rectangle 11"/>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sp>
        <p:nvSpPr>
          <p:cNvPr id="13" name="Content Placeholder 2"/>
          <p:cNvSpPr>
            <a:spLocks noGrp="1"/>
          </p:cNvSpPr>
          <p:nvPr>
            <p:ph sz="half" idx="1"/>
          </p:nvPr>
        </p:nvSpPr>
        <p:spPr>
          <a:xfrm>
            <a:off x="609600" y="1473206"/>
            <a:ext cx="10776736" cy="4652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2947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4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265333"/>
            <a:ext cx="2844800" cy="365125"/>
          </a:xfrm>
        </p:spPr>
        <p:txBody>
          <a:bodyPr/>
          <a:lstStyle>
            <a:lvl1pPr>
              <a:defRPr>
                <a:solidFill>
                  <a:schemeClr val="accent5"/>
                </a:solidFill>
              </a:defRPr>
            </a:lvl1pPr>
          </a:lstStyle>
          <a:p>
            <a:fld id="{8A758EFE-665F-4341-B5B8-2DAEADA52F6C}" type="slidenum">
              <a:rPr lang="en-US" smtClean="0"/>
              <a:pPr/>
              <a:t>‹#›</a:t>
            </a:fld>
            <a:endParaRPr lang="en-US" dirty="0"/>
          </a:p>
        </p:txBody>
      </p:sp>
      <p:sp>
        <p:nvSpPr>
          <p:cNvPr id="8" name="Title 1"/>
          <p:cNvSpPr>
            <a:spLocks noGrp="1"/>
          </p:cNvSpPr>
          <p:nvPr>
            <p:ph type="title"/>
          </p:nvPr>
        </p:nvSpPr>
        <p:spPr>
          <a:xfrm>
            <a:off x="413536" y="20647"/>
            <a:ext cx="10972800" cy="924807"/>
          </a:xfrm>
          <a:prstGeom prst="rect">
            <a:avLst/>
          </a:prstGeom>
        </p:spPr>
        <p:txBody>
          <a:bodyPr>
            <a:normAutofit/>
          </a:bodyPr>
          <a:lstStyle>
            <a:lvl1pPr>
              <a:defRPr sz="3600"/>
            </a:lvl1pPr>
          </a:lstStyle>
          <a:p>
            <a:r>
              <a:rPr lang="en-US" dirty="0"/>
              <a:t>Click to edit Master title style</a:t>
            </a:r>
          </a:p>
        </p:txBody>
      </p:sp>
      <p:grpSp>
        <p:nvGrpSpPr>
          <p:cNvPr id="9" name="Group 8"/>
          <p:cNvGrpSpPr/>
          <p:nvPr userDrawn="1"/>
        </p:nvGrpSpPr>
        <p:grpSpPr>
          <a:xfrm>
            <a:off x="-6771" y="945084"/>
            <a:ext cx="11589172" cy="63343"/>
            <a:chOff x="685800" y="1794746"/>
            <a:chExt cx="7772400" cy="179475"/>
          </a:xfrm>
        </p:grpSpPr>
        <p:sp>
          <p:nvSpPr>
            <p:cNvPr id="10" name="Rectangle 9"/>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2" name="Rectangle 11"/>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sp>
        <p:nvSpPr>
          <p:cNvPr id="13" name="Content Placeholder 2"/>
          <p:cNvSpPr>
            <a:spLocks noGrp="1"/>
          </p:cNvSpPr>
          <p:nvPr>
            <p:ph sz="half" idx="1"/>
          </p:nvPr>
        </p:nvSpPr>
        <p:spPr>
          <a:xfrm>
            <a:off x="609600" y="1473206"/>
            <a:ext cx="10776736" cy="4652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94531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5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265333"/>
            <a:ext cx="2844800" cy="365125"/>
          </a:xfrm>
        </p:spPr>
        <p:txBody>
          <a:bodyPr/>
          <a:lstStyle>
            <a:lvl1pPr>
              <a:defRPr>
                <a:solidFill>
                  <a:schemeClr val="accent5"/>
                </a:solidFill>
              </a:defRPr>
            </a:lvl1pPr>
          </a:lstStyle>
          <a:p>
            <a:fld id="{8A758EFE-665F-4341-B5B8-2DAEADA52F6C}" type="slidenum">
              <a:rPr lang="en-US" smtClean="0"/>
              <a:pPr/>
              <a:t>‹#›</a:t>
            </a:fld>
            <a:endParaRPr lang="en-US" dirty="0"/>
          </a:p>
        </p:txBody>
      </p:sp>
      <p:sp>
        <p:nvSpPr>
          <p:cNvPr id="8" name="Title 1"/>
          <p:cNvSpPr>
            <a:spLocks noGrp="1"/>
          </p:cNvSpPr>
          <p:nvPr>
            <p:ph type="title"/>
          </p:nvPr>
        </p:nvSpPr>
        <p:spPr>
          <a:xfrm>
            <a:off x="413536" y="20647"/>
            <a:ext cx="10972800" cy="924807"/>
          </a:xfrm>
          <a:prstGeom prst="rect">
            <a:avLst/>
          </a:prstGeom>
        </p:spPr>
        <p:txBody>
          <a:bodyPr>
            <a:normAutofit/>
          </a:bodyPr>
          <a:lstStyle>
            <a:lvl1pPr>
              <a:defRPr sz="3600"/>
            </a:lvl1pPr>
          </a:lstStyle>
          <a:p>
            <a:r>
              <a:rPr lang="en-US" dirty="0"/>
              <a:t>Click to edit Master title style</a:t>
            </a:r>
          </a:p>
        </p:txBody>
      </p:sp>
      <p:grpSp>
        <p:nvGrpSpPr>
          <p:cNvPr id="9" name="Group 8"/>
          <p:cNvGrpSpPr/>
          <p:nvPr userDrawn="1"/>
        </p:nvGrpSpPr>
        <p:grpSpPr>
          <a:xfrm>
            <a:off x="-6771" y="945084"/>
            <a:ext cx="11589172" cy="63343"/>
            <a:chOff x="685800" y="1794746"/>
            <a:chExt cx="7772400" cy="179475"/>
          </a:xfrm>
        </p:grpSpPr>
        <p:sp>
          <p:nvSpPr>
            <p:cNvPr id="10" name="Rectangle 9"/>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2" name="Rectangle 11"/>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sp>
        <p:nvSpPr>
          <p:cNvPr id="13" name="Content Placeholder 2"/>
          <p:cNvSpPr>
            <a:spLocks noGrp="1"/>
          </p:cNvSpPr>
          <p:nvPr>
            <p:ph sz="half" idx="1"/>
          </p:nvPr>
        </p:nvSpPr>
        <p:spPr>
          <a:xfrm>
            <a:off x="609600" y="1473206"/>
            <a:ext cx="10776736" cy="4652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7838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6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265333"/>
            <a:ext cx="2844800" cy="365125"/>
          </a:xfrm>
        </p:spPr>
        <p:txBody>
          <a:bodyPr/>
          <a:lstStyle>
            <a:lvl1pPr>
              <a:defRPr>
                <a:solidFill>
                  <a:schemeClr val="accent5"/>
                </a:solidFill>
              </a:defRPr>
            </a:lvl1pPr>
          </a:lstStyle>
          <a:p>
            <a:fld id="{8A758EFE-665F-4341-B5B8-2DAEADA52F6C}" type="slidenum">
              <a:rPr lang="en-US" smtClean="0"/>
              <a:pPr/>
              <a:t>‹#›</a:t>
            </a:fld>
            <a:endParaRPr lang="en-US" dirty="0"/>
          </a:p>
        </p:txBody>
      </p:sp>
      <p:sp>
        <p:nvSpPr>
          <p:cNvPr id="8" name="Title 1"/>
          <p:cNvSpPr>
            <a:spLocks noGrp="1"/>
          </p:cNvSpPr>
          <p:nvPr>
            <p:ph type="title"/>
          </p:nvPr>
        </p:nvSpPr>
        <p:spPr>
          <a:xfrm>
            <a:off x="413536" y="20647"/>
            <a:ext cx="10972800" cy="924807"/>
          </a:xfrm>
          <a:prstGeom prst="rect">
            <a:avLst/>
          </a:prstGeom>
        </p:spPr>
        <p:txBody>
          <a:bodyPr>
            <a:normAutofit/>
          </a:bodyPr>
          <a:lstStyle>
            <a:lvl1pPr>
              <a:defRPr sz="3600"/>
            </a:lvl1pPr>
          </a:lstStyle>
          <a:p>
            <a:r>
              <a:rPr lang="en-US" dirty="0"/>
              <a:t>Click to edit Master title style</a:t>
            </a:r>
          </a:p>
        </p:txBody>
      </p:sp>
      <p:grpSp>
        <p:nvGrpSpPr>
          <p:cNvPr id="9" name="Group 8"/>
          <p:cNvGrpSpPr/>
          <p:nvPr userDrawn="1"/>
        </p:nvGrpSpPr>
        <p:grpSpPr>
          <a:xfrm>
            <a:off x="-6771" y="945084"/>
            <a:ext cx="11589172" cy="63343"/>
            <a:chOff x="685800" y="1794746"/>
            <a:chExt cx="7772400" cy="179475"/>
          </a:xfrm>
        </p:grpSpPr>
        <p:sp>
          <p:nvSpPr>
            <p:cNvPr id="10" name="Rectangle 9"/>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2" name="Rectangle 11"/>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sp>
        <p:nvSpPr>
          <p:cNvPr id="13" name="Content Placeholder 2"/>
          <p:cNvSpPr>
            <a:spLocks noGrp="1"/>
          </p:cNvSpPr>
          <p:nvPr>
            <p:ph sz="half" idx="1"/>
          </p:nvPr>
        </p:nvSpPr>
        <p:spPr>
          <a:xfrm>
            <a:off x="609600" y="1473206"/>
            <a:ext cx="10776736" cy="4652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8727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7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265333"/>
            <a:ext cx="2844800" cy="365125"/>
          </a:xfrm>
        </p:spPr>
        <p:txBody>
          <a:bodyPr/>
          <a:lstStyle>
            <a:lvl1pPr>
              <a:defRPr>
                <a:solidFill>
                  <a:schemeClr val="accent5"/>
                </a:solidFill>
              </a:defRPr>
            </a:lvl1pPr>
          </a:lstStyle>
          <a:p>
            <a:fld id="{8A758EFE-665F-4341-B5B8-2DAEADA52F6C}" type="slidenum">
              <a:rPr lang="en-US" smtClean="0"/>
              <a:pPr/>
              <a:t>‹#›</a:t>
            </a:fld>
            <a:endParaRPr lang="en-US" dirty="0"/>
          </a:p>
        </p:txBody>
      </p:sp>
      <p:sp>
        <p:nvSpPr>
          <p:cNvPr id="8" name="Title 1"/>
          <p:cNvSpPr>
            <a:spLocks noGrp="1"/>
          </p:cNvSpPr>
          <p:nvPr>
            <p:ph type="title"/>
          </p:nvPr>
        </p:nvSpPr>
        <p:spPr>
          <a:xfrm>
            <a:off x="413536" y="20647"/>
            <a:ext cx="10972800" cy="924807"/>
          </a:xfrm>
          <a:prstGeom prst="rect">
            <a:avLst/>
          </a:prstGeom>
        </p:spPr>
        <p:txBody>
          <a:bodyPr>
            <a:normAutofit/>
          </a:bodyPr>
          <a:lstStyle>
            <a:lvl1pPr>
              <a:defRPr sz="3600"/>
            </a:lvl1pPr>
          </a:lstStyle>
          <a:p>
            <a:r>
              <a:rPr lang="en-US" dirty="0"/>
              <a:t>Click to edit Master title style</a:t>
            </a:r>
          </a:p>
        </p:txBody>
      </p:sp>
      <p:grpSp>
        <p:nvGrpSpPr>
          <p:cNvPr id="9" name="Group 8"/>
          <p:cNvGrpSpPr/>
          <p:nvPr userDrawn="1"/>
        </p:nvGrpSpPr>
        <p:grpSpPr>
          <a:xfrm>
            <a:off x="-6771" y="945084"/>
            <a:ext cx="11589172" cy="63343"/>
            <a:chOff x="685800" y="1794746"/>
            <a:chExt cx="7772400" cy="179475"/>
          </a:xfrm>
        </p:grpSpPr>
        <p:sp>
          <p:nvSpPr>
            <p:cNvPr id="10" name="Rectangle 9"/>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2" name="Rectangle 11"/>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sp>
        <p:nvSpPr>
          <p:cNvPr id="13" name="Content Placeholder 2"/>
          <p:cNvSpPr>
            <a:spLocks noGrp="1"/>
          </p:cNvSpPr>
          <p:nvPr>
            <p:ph sz="half" idx="1"/>
          </p:nvPr>
        </p:nvSpPr>
        <p:spPr>
          <a:xfrm>
            <a:off x="609600" y="1473206"/>
            <a:ext cx="10776736" cy="4652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4807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8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265333"/>
            <a:ext cx="2844800" cy="365125"/>
          </a:xfrm>
        </p:spPr>
        <p:txBody>
          <a:bodyPr/>
          <a:lstStyle>
            <a:lvl1pPr>
              <a:defRPr>
                <a:solidFill>
                  <a:schemeClr val="accent5"/>
                </a:solidFill>
              </a:defRPr>
            </a:lvl1pPr>
          </a:lstStyle>
          <a:p>
            <a:fld id="{8A758EFE-665F-4341-B5B8-2DAEADA52F6C}" type="slidenum">
              <a:rPr lang="en-US" smtClean="0"/>
              <a:pPr/>
              <a:t>‹#›</a:t>
            </a:fld>
            <a:endParaRPr lang="en-US" dirty="0"/>
          </a:p>
        </p:txBody>
      </p:sp>
      <p:sp>
        <p:nvSpPr>
          <p:cNvPr id="8" name="Title 1"/>
          <p:cNvSpPr>
            <a:spLocks noGrp="1"/>
          </p:cNvSpPr>
          <p:nvPr>
            <p:ph type="title"/>
          </p:nvPr>
        </p:nvSpPr>
        <p:spPr>
          <a:xfrm>
            <a:off x="413536" y="20647"/>
            <a:ext cx="10972800" cy="924807"/>
          </a:xfrm>
          <a:prstGeom prst="rect">
            <a:avLst/>
          </a:prstGeom>
        </p:spPr>
        <p:txBody>
          <a:bodyPr>
            <a:normAutofit/>
          </a:bodyPr>
          <a:lstStyle>
            <a:lvl1pPr>
              <a:defRPr sz="3600"/>
            </a:lvl1pPr>
          </a:lstStyle>
          <a:p>
            <a:r>
              <a:rPr lang="en-US" dirty="0"/>
              <a:t>Click to edit Master title style</a:t>
            </a:r>
          </a:p>
        </p:txBody>
      </p:sp>
      <p:grpSp>
        <p:nvGrpSpPr>
          <p:cNvPr id="9" name="Group 8"/>
          <p:cNvGrpSpPr/>
          <p:nvPr userDrawn="1"/>
        </p:nvGrpSpPr>
        <p:grpSpPr>
          <a:xfrm>
            <a:off x="-6771" y="945084"/>
            <a:ext cx="11589172" cy="63343"/>
            <a:chOff x="685800" y="1794746"/>
            <a:chExt cx="7772400" cy="179475"/>
          </a:xfrm>
        </p:grpSpPr>
        <p:sp>
          <p:nvSpPr>
            <p:cNvPr id="10" name="Rectangle 9"/>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2" name="Rectangle 11"/>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sp>
        <p:nvSpPr>
          <p:cNvPr id="13" name="Content Placeholder 2"/>
          <p:cNvSpPr>
            <a:spLocks noGrp="1"/>
          </p:cNvSpPr>
          <p:nvPr>
            <p:ph sz="half" idx="1"/>
          </p:nvPr>
        </p:nvSpPr>
        <p:spPr>
          <a:xfrm>
            <a:off x="609600" y="1473206"/>
            <a:ext cx="10776736" cy="4652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58875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9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265333"/>
            <a:ext cx="2844800" cy="365125"/>
          </a:xfrm>
        </p:spPr>
        <p:txBody>
          <a:bodyPr/>
          <a:lstStyle>
            <a:lvl1pPr>
              <a:defRPr>
                <a:solidFill>
                  <a:schemeClr val="accent5"/>
                </a:solidFill>
              </a:defRPr>
            </a:lvl1pPr>
          </a:lstStyle>
          <a:p>
            <a:fld id="{8A758EFE-665F-4341-B5B8-2DAEADA52F6C}" type="slidenum">
              <a:rPr lang="en-US" smtClean="0"/>
              <a:pPr/>
              <a:t>‹#›</a:t>
            </a:fld>
            <a:endParaRPr lang="en-US" dirty="0"/>
          </a:p>
        </p:txBody>
      </p:sp>
      <p:sp>
        <p:nvSpPr>
          <p:cNvPr id="8" name="Title 1"/>
          <p:cNvSpPr>
            <a:spLocks noGrp="1"/>
          </p:cNvSpPr>
          <p:nvPr>
            <p:ph type="title"/>
          </p:nvPr>
        </p:nvSpPr>
        <p:spPr>
          <a:xfrm>
            <a:off x="413536" y="20647"/>
            <a:ext cx="10972800" cy="924807"/>
          </a:xfrm>
          <a:prstGeom prst="rect">
            <a:avLst/>
          </a:prstGeom>
        </p:spPr>
        <p:txBody>
          <a:bodyPr>
            <a:normAutofit/>
          </a:bodyPr>
          <a:lstStyle>
            <a:lvl1pPr>
              <a:defRPr sz="3600"/>
            </a:lvl1pPr>
          </a:lstStyle>
          <a:p>
            <a:r>
              <a:rPr lang="en-US" dirty="0"/>
              <a:t>Click to edit Master title style</a:t>
            </a:r>
          </a:p>
        </p:txBody>
      </p:sp>
      <p:grpSp>
        <p:nvGrpSpPr>
          <p:cNvPr id="9" name="Group 8"/>
          <p:cNvGrpSpPr/>
          <p:nvPr userDrawn="1"/>
        </p:nvGrpSpPr>
        <p:grpSpPr>
          <a:xfrm>
            <a:off x="-6771" y="945084"/>
            <a:ext cx="11589172" cy="63343"/>
            <a:chOff x="685800" y="1794746"/>
            <a:chExt cx="7772400" cy="179475"/>
          </a:xfrm>
        </p:grpSpPr>
        <p:sp>
          <p:nvSpPr>
            <p:cNvPr id="10" name="Rectangle 9"/>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2" name="Rectangle 11"/>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sp>
        <p:nvSpPr>
          <p:cNvPr id="13" name="Content Placeholder 2"/>
          <p:cNvSpPr>
            <a:spLocks noGrp="1"/>
          </p:cNvSpPr>
          <p:nvPr>
            <p:ph sz="half" idx="1"/>
          </p:nvPr>
        </p:nvSpPr>
        <p:spPr>
          <a:xfrm>
            <a:off x="609600" y="1473206"/>
            <a:ext cx="10776736" cy="4652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4461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userDrawn="1">
  <p:cSld name="Title and Content">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8"/>
          <p:cNvSpPr txBox="1">
            <a:spLocks noGrp="1"/>
          </p:cNvSpPr>
          <p:nvPr>
            <p:ph type="body" idx="1"/>
          </p:nvPr>
        </p:nvSpPr>
        <p:spPr>
          <a:xfrm>
            <a:off x="609600" y="1251856"/>
            <a:ext cx="10972800" cy="4484915"/>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480"/>
              </a:spcBef>
              <a:spcAft>
                <a:spcPts val="0"/>
              </a:spcAft>
              <a:buSzPts val="1800"/>
              <a:buFont typeface="Wingdings" pitchFamily="2" charset="2"/>
              <a:buChar char="q"/>
              <a:defRPr/>
            </a:lvl1pPr>
            <a:lvl2pPr marL="914400" lvl="1" indent="-330200" algn="l">
              <a:lnSpc>
                <a:spcPct val="100000"/>
              </a:lnSpc>
              <a:spcBef>
                <a:spcPts val="400"/>
              </a:spcBef>
              <a:spcAft>
                <a:spcPts val="0"/>
              </a:spcAft>
              <a:buSzPts val="1600"/>
              <a:buChar char="◻"/>
              <a:defRPr/>
            </a:lvl2pPr>
            <a:lvl3pPr marL="1371600" lvl="2" indent="-302894" algn="l">
              <a:lnSpc>
                <a:spcPct val="100000"/>
              </a:lnSpc>
              <a:spcBef>
                <a:spcPts val="360"/>
              </a:spcBef>
              <a:spcAft>
                <a:spcPts val="0"/>
              </a:spcAft>
              <a:buSzPts val="1170"/>
              <a:buChar char="■"/>
              <a:defRPr/>
            </a:lvl3pPr>
            <a:lvl4pPr marL="1828800" lvl="3" indent="-299719" algn="l">
              <a:lnSpc>
                <a:spcPct val="100000"/>
              </a:lnSpc>
              <a:spcBef>
                <a:spcPts val="320"/>
              </a:spcBef>
              <a:spcAft>
                <a:spcPts val="0"/>
              </a:spcAft>
              <a:buSzPts val="1120"/>
              <a:buChar char="◻"/>
              <a:defRPr/>
            </a:lvl4pPr>
            <a:lvl5pPr marL="2286000" lvl="4" indent="-330200" algn="l">
              <a:lnSpc>
                <a:spcPct val="100000"/>
              </a:lnSpc>
              <a:spcBef>
                <a:spcPts val="320"/>
              </a:spcBef>
              <a:spcAft>
                <a:spcPts val="0"/>
              </a:spcAft>
              <a:buSzPts val="16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dirty="0"/>
          </a:p>
        </p:txBody>
      </p:sp>
      <p:sp>
        <p:nvSpPr>
          <p:cNvPr id="33" name="Google Shape;33;p8"/>
          <p:cNvSpPr txBox="1">
            <a:spLocks noGrp="1"/>
          </p:cNvSpPr>
          <p:nvPr>
            <p:ph type="ftr" idx="11"/>
          </p:nvPr>
        </p:nvSpPr>
        <p:spPr>
          <a:xfrm>
            <a:off x="5892800" y="6248400"/>
            <a:ext cx="5384800" cy="2286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8"/>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52623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0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265333"/>
            <a:ext cx="2844800" cy="365125"/>
          </a:xfrm>
        </p:spPr>
        <p:txBody>
          <a:bodyPr/>
          <a:lstStyle>
            <a:lvl1pPr>
              <a:defRPr>
                <a:solidFill>
                  <a:schemeClr val="accent5"/>
                </a:solidFill>
              </a:defRPr>
            </a:lvl1pPr>
          </a:lstStyle>
          <a:p>
            <a:fld id="{8A758EFE-665F-4341-B5B8-2DAEADA52F6C}" type="slidenum">
              <a:rPr lang="en-US" smtClean="0"/>
              <a:pPr/>
              <a:t>‹#›</a:t>
            </a:fld>
            <a:endParaRPr lang="en-US" dirty="0"/>
          </a:p>
        </p:txBody>
      </p:sp>
      <p:sp>
        <p:nvSpPr>
          <p:cNvPr id="8" name="Title 1"/>
          <p:cNvSpPr>
            <a:spLocks noGrp="1"/>
          </p:cNvSpPr>
          <p:nvPr>
            <p:ph type="title"/>
          </p:nvPr>
        </p:nvSpPr>
        <p:spPr>
          <a:xfrm>
            <a:off x="413536" y="20647"/>
            <a:ext cx="10972800" cy="924807"/>
          </a:xfrm>
          <a:prstGeom prst="rect">
            <a:avLst/>
          </a:prstGeom>
        </p:spPr>
        <p:txBody>
          <a:bodyPr>
            <a:normAutofit/>
          </a:bodyPr>
          <a:lstStyle>
            <a:lvl1pPr>
              <a:defRPr sz="3600"/>
            </a:lvl1pPr>
          </a:lstStyle>
          <a:p>
            <a:r>
              <a:rPr lang="en-US" dirty="0"/>
              <a:t>Click to edit Master title style</a:t>
            </a:r>
          </a:p>
        </p:txBody>
      </p:sp>
      <p:grpSp>
        <p:nvGrpSpPr>
          <p:cNvPr id="9" name="Group 8"/>
          <p:cNvGrpSpPr/>
          <p:nvPr userDrawn="1"/>
        </p:nvGrpSpPr>
        <p:grpSpPr>
          <a:xfrm>
            <a:off x="-6771" y="945084"/>
            <a:ext cx="11589172" cy="63343"/>
            <a:chOff x="685800" y="1794746"/>
            <a:chExt cx="7772400" cy="179475"/>
          </a:xfrm>
        </p:grpSpPr>
        <p:sp>
          <p:nvSpPr>
            <p:cNvPr id="10" name="Rectangle 9"/>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2" name="Rectangle 11"/>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sp>
        <p:nvSpPr>
          <p:cNvPr id="13" name="Content Placeholder 2"/>
          <p:cNvSpPr>
            <a:spLocks noGrp="1"/>
          </p:cNvSpPr>
          <p:nvPr>
            <p:ph sz="half" idx="1"/>
          </p:nvPr>
        </p:nvSpPr>
        <p:spPr>
          <a:xfrm>
            <a:off x="609600" y="1473206"/>
            <a:ext cx="10776736" cy="4652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64566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1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265333"/>
            <a:ext cx="2844800" cy="365125"/>
          </a:xfrm>
        </p:spPr>
        <p:txBody>
          <a:bodyPr/>
          <a:lstStyle>
            <a:lvl1pPr>
              <a:defRPr>
                <a:solidFill>
                  <a:schemeClr val="accent5"/>
                </a:solidFill>
              </a:defRPr>
            </a:lvl1pPr>
          </a:lstStyle>
          <a:p>
            <a:fld id="{8A758EFE-665F-4341-B5B8-2DAEADA52F6C}" type="slidenum">
              <a:rPr lang="en-US" smtClean="0"/>
              <a:pPr/>
              <a:t>‹#›</a:t>
            </a:fld>
            <a:endParaRPr lang="en-US" dirty="0"/>
          </a:p>
        </p:txBody>
      </p:sp>
      <p:sp>
        <p:nvSpPr>
          <p:cNvPr id="8" name="Title 1"/>
          <p:cNvSpPr>
            <a:spLocks noGrp="1"/>
          </p:cNvSpPr>
          <p:nvPr>
            <p:ph type="title"/>
          </p:nvPr>
        </p:nvSpPr>
        <p:spPr>
          <a:xfrm>
            <a:off x="413536" y="20647"/>
            <a:ext cx="10972800" cy="924807"/>
          </a:xfrm>
          <a:prstGeom prst="rect">
            <a:avLst/>
          </a:prstGeom>
        </p:spPr>
        <p:txBody>
          <a:bodyPr>
            <a:normAutofit/>
          </a:bodyPr>
          <a:lstStyle>
            <a:lvl1pPr>
              <a:defRPr sz="3600"/>
            </a:lvl1pPr>
          </a:lstStyle>
          <a:p>
            <a:r>
              <a:rPr lang="en-US" dirty="0"/>
              <a:t>Click to edit Master title style</a:t>
            </a:r>
          </a:p>
        </p:txBody>
      </p:sp>
      <p:grpSp>
        <p:nvGrpSpPr>
          <p:cNvPr id="9" name="Group 8"/>
          <p:cNvGrpSpPr/>
          <p:nvPr userDrawn="1"/>
        </p:nvGrpSpPr>
        <p:grpSpPr>
          <a:xfrm>
            <a:off x="-6771" y="945084"/>
            <a:ext cx="11589172" cy="63343"/>
            <a:chOff x="685800" y="1794746"/>
            <a:chExt cx="7772400" cy="179475"/>
          </a:xfrm>
        </p:grpSpPr>
        <p:sp>
          <p:nvSpPr>
            <p:cNvPr id="10" name="Rectangle 9"/>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2" name="Rectangle 11"/>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sp>
        <p:nvSpPr>
          <p:cNvPr id="13" name="Content Placeholder 2"/>
          <p:cNvSpPr>
            <a:spLocks noGrp="1"/>
          </p:cNvSpPr>
          <p:nvPr>
            <p:ph sz="half" idx="1"/>
          </p:nvPr>
        </p:nvSpPr>
        <p:spPr>
          <a:xfrm>
            <a:off x="609600" y="1473206"/>
            <a:ext cx="10776736" cy="4652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567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2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265333"/>
            <a:ext cx="2844800" cy="365125"/>
          </a:xfrm>
        </p:spPr>
        <p:txBody>
          <a:bodyPr/>
          <a:lstStyle>
            <a:lvl1pPr>
              <a:defRPr>
                <a:solidFill>
                  <a:schemeClr val="accent5"/>
                </a:solidFill>
              </a:defRPr>
            </a:lvl1pPr>
          </a:lstStyle>
          <a:p>
            <a:fld id="{8A758EFE-665F-4341-B5B8-2DAEADA52F6C}" type="slidenum">
              <a:rPr lang="en-US" smtClean="0"/>
              <a:pPr/>
              <a:t>‹#›</a:t>
            </a:fld>
            <a:endParaRPr lang="en-US" dirty="0"/>
          </a:p>
        </p:txBody>
      </p:sp>
      <p:sp>
        <p:nvSpPr>
          <p:cNvPr id="8" name="Title 1"/>
          <p:cNvSpPr>
            <a:spLocks noGrp="1"/>
          </p:cNvSpPr>
          <p:nvPr>
            <p:ph type="title"/>
          </p:nvPr>
        </p:nvSpPr>
        <p:spPr>
          <a:xfrm>
            <a:off x="413536" y="20647"/>
            <a:ext cx="10972800" cy="924807"/>
          </a:xfrm>
          <a:prstGeom prst="rect">
            <a:avLst/>
          </a:prstGeom>
        </p:spPr>
        <p:txBody>
          <a:bodyPr>
            <a:normAutofit/>
          </a:bodyPr>
          <a:lstStyle>
            <a:lvl1pPr>
              <a:defRPr sz="3600"/>
            </a:lvl1pPr>
          </a:lstStyle>
          <a:p>
            <a:r>
              <a:rPr lang="en-US" dirty="0"/>
              <a:t>Click to edit Master title style</a:t>
            </a:r>
          </a:p>
        </p:txBody>
      </p:sp>
      <p:grpSp>
        <p:nvGrpSpPr>
          <p:cNvPr id="9" name="Group 8"/>
          <p:cNvGrpSpPr/>
          <p:nvPr userDrawn="1"/>
        </p:nvGrpSpPr>
        <p:grpSpPr>
          <a:xfrm>
            <a:off x="-6771" y="945084"/>
            <a:ext cx="11589172" cy="63343"/>
            <a:chOff x="685800" y="1794746"/>
            <a:chExt cx="7772400" cy="179475"/>
          </a:xfrm>
        </p:grpSpPr>
        <p:sp>
          <p:nvSpPr>
            <p:cNvPr id="10" name="Rectangle 9"/>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2" name="Rectangle 11"/>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sp>
        <p:nvSpPr>
          <p:cNvPr id="13" name="Content Placeholder 2"/>
          <p:cNvSpPr>
            <a:spLocks noGrp="1"/>
          </p:cNvSpPr>
          <p:nvPr>
            <p:ph sz="half" idx="1"/>
          </p:nvPr>
        </p:nvSpPr>
        <p:spPr>
          <a:xfrm>
            <a:off x="609600" y="1473206"/>
            <a:ext cx="10776736" cy="4652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04192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265333"/>
            <a:ext cx="2844800" cy="365125"/>
          </a:xfrm>
        </p:spPr>
        <p:txBody>
          <a:bodyPr/>
          <a:lstStyle>
            <a:lvl1pPr>
              <a:defRPr>
                <a:solidFill>
                  <a:schemeClr val="accent5"/>
                </a:solidFill>
              </a:defRPr>
            </a:lvl1pPr>
          </a:lstStyle>
          <a:p>
            <a:fld id="{8A758EFE-665F-4341-B5B8-2DAEADA52F6C}" type="slidenum">
              <a:rPr lang="en-US" smtClean="0"/>
              <a:pPr/>
              <a:t>‹#›</a:t>
            </a:fld>
            <a:endParaRPr lang="en-US" dirty="0"/>
          </a:p>
        </p:txBody>
      </p:sp>
      <p:sp>
        <p:nvSpPr>
          <p:cNvPr id="8" name="Title 1"/>
          <p:cNvSpPr>
            <a:spLocks noGrp="1"/>
          </p:cNvSpPr>
          <p:nvPr>
            <p:ph type="title"/>
          </p:nvPr>
        </p:nvSpPr>
        <p:spPr>
          <a:xfrm>
            <a:off x="413536" y="20647"/>
            <a:ext cx="10972800" cy="924807"/>
          </a:xfrm>
          <a:prstGeom prst="rect">
            <a:avLst/>
          </a:prstGeom>
        </p:spPr>
        <p:txBody>
          <a:bodyPr>
            <a:normAutofit/>
          </a:bodyPr>
          <a:lstStyle>
            <a:lvl1pPr>
              <a:defRPr sz="3600"/>
            </a:lvl1pPr>
          </a:lstStyle>
          <a:p>
            <a:r>
              <a:rPr lang="en-US" dirty="0"/>
              <a:t>Click to edit Master title style</a:t>
            </a:r>
          </a:p>
        </p:txBody>
      </p:sp>
      <p:grpSp>
        <p:nvGrpSpPr>
          <p:cNvPr id="9" name="Group 8"/>
          <p:cNvGrpSpPr/>
          <p:nvPr userDrawn="1"/>
        </p:nvGrpSpPr>
        <p:grpSpPr>
          <a:xfrm>
            <a:off x="-6771" y="945084"/>
            <a:ext cx="11589172" cy="63343"/>
            <a:chOff x="685800" y="1794746"/>
            <a:chExt cx="7772400" cy="179475"/>
          </a:xfrm>
        </p:grpSpPr>
        <p:sp>
          <p:nvSpPr>
            <p:cNvPr id="10" name="Rectangle 9"/>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2" name="Rectangle 11"/>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sp>
        <p:nvSpPr>
          <p:cNvPr id="13" name="Content Placeholder 2"/>
          <p:cNvSpPr>
            <a:spLocks noGrp="1"/>
          </p:cNvSpPr>
          <p:nvPr>
            <p:ph sz="half" idx="1"/>
          </p:nvPr>
        </p:nvSpPr>
        <p:spPr>
          <a:xfrm>
            <a:off x="609600" y="1473206"/>
            <a:ext cx="10776736" cy="4652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90759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4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265333"/>
            <a:ext cx="2844800" cy="365125"/>
          </a:xfrm>
        </p:spPr>
        <p:txBody>
          <a:bodyPr/>
          <a:lstStyle>
            <a:lvl1pPr>
              <a:defRPr>
                <a:solidFill>
                  <a:schemeClr val="accent5"/>
                </a:solidFill>
              </a:defRPr>
            </a:lvl1pPr>
          </a:lstStyle>
          <a:p>
            <a:fld id="{8A758EFE-665F-4341-B5B8-2DAEADA52F6C}" type="slidenum">
              <a:rPr lang="en-US" smtClean="0"/>
              <a:pPr/>
              <a:t>‹#›</a:t>
            </a:fld>
            <a:endParaRPr lang="en-US" dirty="0"/>
          </a:p>
        </p:txBody>
      </p:sp>
      <p:sp>
        <p:nvSpPr>
          <p:cNvPr id="8" name="Title 1"/>
          <p:cNvSpPr>
            <a:spLocks noGrp="1"/>
          </p:cNvSpPr>
          <p:nvPr>
            <p:ph type="title"/>
          </p:nvPr>
        </p:nvSpPr>
        <p:spPr>
          <a:xfrm>
            <a:off x="413536" y="20647"/>
            <a:ext cx="10972800" cy="924807"/>
          </a:xfrm>
          <a:prstGeom prst="rect">
            <a:avLst/>
          </a:prstGeom>
        </p:spPr>
        <p:txBody>
          <a:bodyPr>
            <a:normAutofit/>
          </a:bodyPr>
          <a:lstStyle>
            <a:lvl1pPr>
              <a:defRPr sz="3600"/>
            </a:lvl1pPr>
          </a:lstStyle>
          <a:p>
            <a:r>
              <a:rPr lang="en-US" dirty="0"/>
              <a:t>Click to edit Master title style</a:t>
            </a:r>
          </a:p>
        </p:txBody>
      </p:sp>
      <p:grpSp>
        <p:nvGrpSpPr>
          <p:cNvPr id="9" name="Group 8"/>
          <p:cNvGrpSpPr/>
          <p:nvPr userDrawn="1"/>
        </p:nvGrpSpPr>
        <p:grpSpPr>
          <a:xfrm>
            <a:off x="-6771" y="945084"/>
            <a:ext cx="11589172" cy="63343"/>
            <a:chOff x="685800" y="1794746"/>
            <a:chExt cx="7772400" cy="179475"/>
          </a:xfrm>
        </p:grpSpPr>
        <p:sp>
          <p:nvSpPr>
            <p:cNvPr id="10" name="Rectangle 9"/>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2" name="Rectangle 11"/>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sp>
        <p:nvSpPr>
          <p:cNvPr id="13" name="Content Placeholder 2"/>
          <p:cNvSpPr>
            <a:spLocks noGrp="1"/>
          </p:cNvSpPr>
          <p:nvPr>
            <p:ph sz="half" idx="1"/>
          </p:nvPr>
        </p:nvSpPr>
        <p:spPr>
          <a:xfrm>
            <a:off x="609600" y="1473206"/>
            <a:ext cx="10776736" cy="4652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1493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5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265333"/>
            <a:ext cx="2844800" cy="365125"/>
          </a:xfrm>
        </p:spPr>
        <p:txBody>
          <a:bodyPr/>
          <a:lstStyle>
            <a:lvl1pPr>
              <a:defRPr>
                <a:solidFill>
                  <a:schemeClr val="accent5"/>
                </a:solidFill>
              </a:defRPr>
            </a:lvl1pPr>
          </a:lstStyle>
          <a:p>
            <a:fld id="{8A758EFE-665F-4341-B5B8-2DAEADA52F6C}" type="slidenum">
              <a:rPr lang="en-US" smtClean="0"/>
              <a:pPr/>
              <a:t>‹#›</a:t>
            </a:fld>
            <a:endParaRPr lang="en-US" dirty="0"/>
          </a:p>
        </p:txBody>
      </p:sp>
      <p:sp>
        <p:nvSpPr>
          <p:cNvPr id="8" name="Title 1"/>
          <p:cNvSpPr>
            <a:spLocks noGrp="1"/>
          </p:cNvSpPr>
          <p:nvPr>
            <p:ph type="title"/>
          </p:nvPr>
        </p:nvSpPr>
        <p:spPr>
          <a:xfrm>
            <a:off x="413536" y="20647"/>
            <a:ext cx="10972800" cy="924807"/>
          </a:xfrm>
          <a:prstGeom prst="rect">
            <a:avLst/>
          </a:prstGeom>
        </p:spPr>
        <p:txBody>
          <a:bodyPr>
            <a:normAutofit/>
          </a:bodyPr>
          <a:lstStyle>
            <a:lvl1pPr>
              <a:defRPr sz="3600"/>
            </a:lvl1pPr>
          </a:lstStyle>
          <a:p>
            <a:r>
              <a:rPr lang="en-US" dirty="0"/>
              <a:t>Click to edit Master title style</a:t>
            </a:r>
          </a:p>
        </p:txBody>
      </p:sp>
      <p:grpSp>
        <p:nvGrpSpPr>
          <p:cNvPr id="9" name="Group 8"/>
          <p:cNvGrpSpPr/>
          <p:nvPr userDrawn="1"/>
        </p:nvGrpSpPr>
        <p:grpSpPr>
          <a:xfrm>
            <a:off x="-6771" y="945084"/>
            <a:ext cx="11589172" cy="63343"/>
            <a:chOff x="685800" y="1794746"/>
            <a:chExt cx="7772400" cy="179475"/>
          </a:xfrm>
        </p:grpSpPr>
        <p:sp>
          <p:nvSpPr>
            <p:cNvPr id="10" name="Rectangle 9"/>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2" name="Rectangle 11"/>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sp>
        <p:nvSpPr>
          <p:cNvPr id="13" name="Content Placeholder 2"/>
          <p:cNvSpPr>
            <a:spLocks noGrp="1"/>
          </p:cNvSpPr>
          <p:nvPr>
            <p:ph sz="half" idx="1"/>
          </p:nvPr>
        </p:nvSpPr>
        <p:spPr>
          <a:xfrm>
            <a:off x="609600" y="1473206"/>
            <a:ext cx="10776736" cy="4652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8210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47"/>
        <p:cNvGrpSpPr/>
        <p:nvPr/>
      </p:nvGrpSpPr>
      <p:grpSpPr>
        <a:xfrm>
          <a:off x="0" y="0"/>
          <a:ext cx="0" cy="0"/>
          <a:chOff x="0" y="0"/>
          <a:chExt cx="0" cy="0"/>
        </a:xfrm>
      </p:grpSpPr>
      <p:sp>
        <p:nvSpPr>
          <p:cNvPr id="48" name="Google Shape;48;p11"/>
          <p:cNvSpPr txBox="1">
            <a:spLocks noGrp="1"/>
          </p:cNvSpPr>
          <p:nvPr>
            <p:ph type="title"/>
          </p:nvPr>
        </p:nvSpPr>
        <p:spPr>
          <a:xfrm>
            <a:off x="489857" y="3091544"/>
            <a:ext cx="10617200" cy="533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49" name="Google Shape;49;p11"/>
          <p:cNvCxnSpPr/>
          <p:nvPr/>
        </p:nvCxnSpPr>
        <p:spPr>
          <a:xfrm>
            <a:off x="348345" y="3745203"/>
            <a:ext cx="11451771" cy="18079"/>
          </a:xfrm>
          <a:prstGeom prst="straightConnector1">
            <a:avLst/>
          </a:prstGeom>
          <a:noFill/>
          <a:ln w="9525" cap="flat" cmpd="sng">
            <a:solidFill>
              <a:srgbClr val="093D6E"/>
            </a:solidFill>
            <a:prstDash val="solid"/>
            <a:round/>
            <a:headEnd type="none" w="sm" len="sm"/>
            <a:tailEnd type="none" w="sm" len="sm"/>
          </a:ln>
        </p:spPr>
      </p:cxnSp>
    </p:spTree>
    <p:extLst>
      <p:ext uri="{BB962C8B-B14F-4D97-AF65-F5344CB8AC3E}">
        <p14:creationId xmlns:p14="http://schemas.microsoft.com/office/powerpoint/2010/main" val="3619606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6"/>
        <p:cNvGrpSpPr/>
        <p:nvPr/>
      </p:nvGrpSpPr>
      <p:grpSpPr>
        <a:xfrm>
          <a:off x="0" y="0"/>
          <a:ext cx="0" cy="0"/>
          <a:chOff x="0" y="0"/>
          <a:chExt cx="0" cy="0"/>
        </a:xfrm>
      </p:grpSpPr>
      <p:sp>
        <p:nvSpPr>
          <p:cNvPr id="47" name="Google Shape;47;p53"/>
          <p:cNvSpPr txBox="1">
            <a:spLocks noGrp="1"/>
          </p:cNvSpPr>
          <p:nvPr>
            <p:ph type="ftr" idx="11"/>
          </p:nvPr>
        </p:nvSpPr>
        <p:spPr>
          <a:xfrm>
            <a:off x="5892800" y="6248400"/>
            <a:ext cx="5384800" cy="2286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53"/>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79815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7DE6118-2437-4B30-8E3C-4D2BE6020583}" type="datetimeFigureOut">
              <a:rPr kumimoji="0" lang="en-US" sz="1400" b="0" i="0" u="none" strike="noStrike" kern="0" cap="none" spc="0" normalizeH="0" baseline="0" noProof="0" dirty="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9/21/21</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69E57DC2-970A-4B3E-BB1C-7A09969E49DF}" type="slidenum">
              <a:rPr kumimoji="0" lang="en-US" sz="1200" b="0" i="0" u="none" strike="noStrike" kern="0" cap="none" spc="0" normalizeH="0" baseline="0" noProof="0" dirty="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52334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8C709828-60DC-4A7D-A7F9-5B65AA1A4CFA}" type="datetime1">
              <a:rPr lang="en-US" smtClean="0"/>
              <a:pPr/>
              <a:t>9/21/21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4B13ED-57CC-4817-AFF2-A39BFC804D6C}" type="slidenum">
              <a:rPr lang="en-US" smtClean="0"/>
              <a:pPr/>
              <a:t>‹#›</a:t>
            </a:fld>
            <a:endParaRPr lang="en-US"/>
          </a:p>
        </p:txBody>
      </p:sp>
    </p:spTree>
    <p:extLst>
      <p:ext uri="{BB962C8B-B14F-4D97-AF65-F5344CB8AC3E}">
        <p14:creationId xmlns:p14="http://schemas.microsoft.com/office/powerpoint/2010/main" val="1377839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265333"/>
            <a:ext cx="2844800" cy="365125"/>
          </a:xfrm>
        </p:spPr>
        <p:txBody>
          <a:bodyPr/>
          <a:lstStyle>
            <a:lvl1pPr>
              <a:defRPr>
                <a:solidFill>
                  <a:schemeClr val="accent5"/>
                </a:solidFill>
              </a:defRPr>
            </a:lvl1pPr>
          </a:lstStyle>
          <a:p>
            <a:fld id="{8A758EFE-665F-4341-B5B8-2DAEADA52F6C}" type="slidenum">
              <a:rPr lang="en-US" smtClean="0"/>
              <a:pPr/>
              <a:t>‹#›</a:t>
            </a:fld>
            <a:endParaRPr lang="en-US" dirty="0"/>
          </a:p>
        </p:txBody>
      </p:sp>
      <p:sp>
        <p:nvSpPr>
          <p:cNvPr id="8" name="Title 1"/>
          <p:cNvSpPr>
            <a:spLocks noGrp="1"/>
          </p:cNvSpPr>
          <p:nvPr>
            <p:ph type="title"/>
          </p:nvPr>
        </p:nvSpPr>
        <p:spPr>
          <a:xfrm>
            <a:off x="413536" y="20647"/>
            <a:ext cx="10972800" cy="924807"/>
          </a:xfrm>
          <a:prstGeom prst="rect">
            <a:avLst/>
          </a:prstGeom>
        </p:spPr>
        <p:txBody>
          <a:bodyPr>
            <a:normAutofit/>
          </a:bodyPr>
          <a:lstStyle>
            <a:lvl1pPr>
              <a:defRPr sz="3600"/>
            </a:lvl1pPr>
          </a:lstStyle>
          <a:p>
            <a:r>
              <a:rPr lang="en-US" dirty="0"/>
              <a:t>Click to edit Master title style</a:t>
            </a:r>
          </a:p>
        </p:txBody>
      </p:sp>
      <p:grpSp>
        <p:nvGrpSpPr>
          <p:cNvPr id="9" name="Group 8"/>
          <p:cNvGrpSpPr/>
          <p:nvPr userDrawn="1"/>
        </p:nvGrpSpPr>
        <p:grpSpPr>
          <a:xfrm>
            <a:off x="-6771" y="945084"/>
            <a:ext cx="11589172" cy="63343"/>
            <a:chOff x="685800" y="1794746"/>
            <a:chExt cx="7772400" cy="179475"/>
          </a:xfrm>
        </p:grpSpPr>
        <p:sp>
          <p:nvSpPr>
            <p:cNvPr id="10" name="Rectangle 9"/>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2" name="Rectangle 11"/>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sp>
        <p:nvSpPr>
          <p:cNvPr id="13" name="Content Placeholder 2"/>
          <p:cNvSpPr>
            <a:spLocks noGrp="1"/>
          </p:cNvSpPr>
          <p:nvPr>
            <p:ph sz="half" idx="1"/>
          </p:nvPr>
        </p:nvSpPr>
        <p:spPr>
          <a:xfrm>
            <a:off x="609600" y="1473206"/>
            <a:ext cx="10776736" cy="4652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952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8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265333"/>
            <a:ext cx="2844800" cy="365125"/>
          </a:xfrm>
        </p:spPr>
        <p:txBody>
          <a:bodyPr/>
          <a:lstStyle>
            <a:lvl1pPr>
              <a:defRPr>
                <a:solidFill>
                  <a:schemeClr val="accent5"/>
                </a:solidFill>
              </a:defRPr>
            </a:lvl1pPr>
          </a:lstStyle>
          <a:p>
            <a:fld id="{8A758EFE-665F-4341-B5B8-2DAEADA52F6C}" type="slidenum">
              <a:rPr lang="en-US" smtClean="0"/>
              <a:pPr/>
              <a:t>‹#›</a:t>
            </a:fld>
            <a:endParaRPr lang="en-US" dirty="0"/>
          </a:p>
        </p:txBody>
      </p:sp>
      <p:sp>
        <p:nvSpPr>
          <p:cNvPr id="8" name="Title 1"/>
          <p:cNvSpPr>
            <a:spLocks noGrp="1"/>
          </p:cNvSpPr>
          <p:nvPr>
            <p:ph type="title"/>
          </p:nvPr>
        </p:nvSpPr>
        <p:spPr>
          <a:xfrm>
            <a:off x="413536" y="20647"/>
            <a:ext cx="10972800" cy="924807"/>
          </a:xfrm>
          <a:prstGeom prst="rect">
            <a:avLst/>
          </a:prstGeom>
        </p:spPr>
        <p:txBody>
          <a:bodyPr>
            <a:normAutofit/>
          </a:bodyPr>
          <a:lstStyle>
            <a:lvl1pPr>
              <a:defRPr sz="3600"/>
            </a:lvl1pPr>
          </a:lstStyle>
          <a:p>
            <a:r>
              <a:rPr lang="en-US" dirty="0"/>
              <a:t>Click to edit Master title style</a:t>
            </a:r>
          </a:p>
        </p:txBody>
      </p:sp>
      <p:grpSp>
        <p:nvGrpSpPr>
          <p:cNvPr id="9" name="Group 8"/>
          <p:cNvGrpSpPr/>
          <p:nvPr userDrawn="1"/>
        </p:nvGrpSpPr>
        <p:grpSpPr>
          <a:xfrm>
            <a:off x="-6771" y="945084"/>
            <a:ext cx="11589172" cy="63343"/>
            <a:chOff x="685800" y="1794746"/>
            <a:chExt cx="7772400" cy="179475"/>
          </a:xfrm>
        </p:grpSpPr>
        <p:sp>
          <p:nvSpPr>
            <p:cNvPr id="10" name="Rectangle 9"/>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2" name="Rectangle 11"/>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sp>
        <p:nvSpPr>
          <p:cNvPr id="13" name="Content Placeholder 2"/>
          <p:cNvSpPr>
            <a:spLocks noGrp="1"/>
          </p:cNvSpPr>
          <p:nvPr>
            <p:ph sz="half" idx="1"/>
          </p:nvPr>
        </p:nvSpPr>
        <p:spPr>
          <a:xfrm>
            <a:off x="609600" y="1473206"/>
            <a:ext cx="10776736" cy="4652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075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9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265333"/>
            <a:ext cx="2844800" cy="365125"/>
          </a:xfrm>
        </p:spPr>
        <p:txBody>
          <a:bodyPr/>
          <a:lstStyle>
            <a:lvl1pPr>
              <a:defRPr>
                <a:solidFill>
                  <a:schemeClr val="accent5"/>
                </a:solidFill>
              </a:defRPr>
            </a:lvl1pPr>
          </a:lstStyle>
          <a:p>
            <a:fld id="{8A758EFE-665F-4341-B5B8-2DAEADA52F6C}" type="slidenum">
              <a:rPr lang="en-US" smtClean="0"/>
              <a:pPr/>
              <a:t>‹#›</a:t>
            </a:fld>
            <a:endParaRPr lang="en-US" dirty="0"/>
          </a:p>
        </p:txBody>
      </p:sp>
      <p:sp>
        <p:nvSpPr>
          <p:cNvPr id="8" name="Title 1"/>
          <p:cNvSpPr>
            <a:spLocks noGrp="1"/>
          </p:cNvSpPr>
          <p:nvPr>
            <p:ph type="title"/>
          </p:nvPr>
        </p:nvSpPr>
        <p:spPr>
          <a:xfrm>
            <a:off x="413536" y="20647"/>
            <a:ext cx="10972800" cy="924807"/>
          </a:xfrm>
          <a:prstGeom prst="rect">
            <a:avLst/>
          </a:prstGeom>
        </p:spPr>
        <p:txBody>
          <a:bodyPr>
            <a:normAutofit/>
          </a:bodyPr>
          <a:lstStyle>
            <a:lvl1pPr>
              <a:defRPr sz="3600"/>
            </a:lvl1pPr>
          </a:lstStyle>
          <a:p>
            <a:r>
              <a:rPr lang="en-US" dirty="0"/>
              <a:t>Click to edit Master title style</a:t>
            </a:r>
          </a:p>
        </p:txBody>
      </p:sp>
      <p:grpSp>
        <p:nvGrpSpPr>
          <p:cNvPr id="9" name="Group 8"/>
          <p:cNvGrpSpPr/>
          <p:nvPr userDrawn="1"/>
        </p:nvGrpSpPr>
        <p:grpSpPr>
          <a:xfrm>
            <a:off x="-6771" y="945084"/>
            <a:ext cx="11589172" cy="63343"/>
            <a:chOff x="685800" y="1794746"/>
            <a:chExt cx="7772400" cy="179475"/>
          </a:xfrm>
        </p:grpSpPr>
        <p:sp>
          <p:nvSpPr>
            <p:cNvPr id="10" name="Rectangle 9"/>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2" name="Rectangle 11"/>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sp>
        <p:nvSpPr>
          <p:cNvPr id="13" name="Content Placeholder 2"/>
          <p:cNvSpPr>
            <a:spLocks noGrp="1"/>
          </p:cNvSpPr>
          <p:nvPr>
            <p:ph sz="half" idx="1"/>
          </p:nvPr>
        </p:nvSpPr>
        <p:spPr>
          <a:xfrm>
            <a:off x="609600" y="1473206"/>
            <a:ext cx="10776736" cy="4652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8674009"/>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theme" Target="../theme/theme1.xml"/><Relationship Id="rId27" Type="http://schemas.openxmlformats.org/officeDocument/2006/relationships/image" Target="../media/image1.png"/><Relationship Id="rId28" Type="http://schemas.openxmlformats.org/officeDocument/2006/relationships/image" Target="../media/image2.png"/><Relationship Id="rId29" Type="http://schemas.openxmlformats.org/officeDocument/2006/relationships/image" Target="../media/image3.png"/><Relationship Id="rId30" Type="http://schemas.openxmlformats.org/officeDocument/2006/relationships/image" Target="../media/image4.png"/><Relationship Id="rId31" Type="http://schemas.openxmlformats.org/officeDocument/2006/relationships/image" Target="../media/image5.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ftr" idx="11"/>
          </p:nvPr>
        </p:nvSpPr>
        <p:spPr>
          <a:xfrm>
            <a:off x="5892800" y="6248400"/>
            <a:ext cx="5384800" cy="228600"/>
          </a:xfrm>
          <a:prstGeom prst="rect">
            <a:avLst/>
          </a:prstGeom>
          <a:noFill/>
          <a:ln>
            <a:noFill/>
          </a:ln>
        </p:spPr>
        <p:txBody>
          <a:bodyPr spcFirstLastPara="1" wrap="square" lIns="91425" tIns="45700" rIns="91425" bIns="45700" anchor="b"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6"/>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2" name="Google Shape;12;p6"/>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32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800" b="0" i="0" u="none" strike="noStrike" cap="none">
                <a:solidFill>
                  <a:srgbClr val="FF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0" i="0" u="none" strike="noStrike" cap="none">
                <a:solidFill>
                  <a:srgbClr val="FF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0" i="0" u="none" strike="noStrike" cap="none">
                <a:solidFill>
                  <a:srgbClr val="FF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0" i="0" u="none" strike="noStrike" cap="none">
                <a:solidFill>
                  <a:srgbClr val="FF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0" i="0" u="none" strike="noStrike" cap="none">
                <a:solidFill>
                  <a:srgbClr val="FF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0" i="0" u="none" strike="noStrike" cap="none">
                <a:solidFill>
                  <a:srgbClr val="FF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0" i="0" u="none" strike="noStrike" cap="none">
                <a:solidFill>
                  <a:srgbClr val="FF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0" i="0" u="none" strike="noStrike" cap="none">
                <a:solidFill>
                  <a:srgbClr val="FF0000"/>
                </a:solidFill>
                <a:latin typeface="Calibri"/>
                <a:ea typeface="Calibri"/>
                <a:cs typeface="Calibri"/>
                <a:sym typeface="Calibri"/>
              </a:defRPr>
            </a:lvl9pPr>
          </a:lstStyle>
          <a:p>
            <a:endParaRPr/>
          </a:p>
        </p:txBody>
      </p:sp>
      <p:sp>
        <p:nvSpPr>
          <p:cNvPr id="13" name="Google Shape;13;p6"/>
          <p:cNvSpPr txBox="1">
            <a:spLocks noGrp="1"/>
          </p:cNvSpPr>
          <p:nvPr>
            <p:ph type="body" idx="1"/>
          </p:nvPr>
        </p:nvSpPr>
        <p:spPr>
          <a:xfrm>
            <a:off x="609600" y="1251856"/>
            <a:ext cx="10972800" cy="4484915"/>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480"/>
              </a:spcBef>
              <a:spcAft>
                <a:spcPts val="0"/>
              </a:spcAft>
              <a:buClr>
                <a:schemeClr val="lt2"/>
              </a:buClr>
              <a:buSzPts val="1800"/>
              <a:buFont typeface="Noto Sans Symbols"/>
              <a:buChar char="■"/>
              <a:defRPr sz="2400" b="0" i="0" u="none" strike="noStrike" cap="none">
                <a:solidFill>
                  <a:schemeClr val="dk1"/>
                </a:solidFill>
                <a:latin typeface="Arial"/>
                <a:ea typeface="Arial"/>
                <a:cs typeface="Arial"/>
                <a:sym typeface="Arial"/>
              </a:defRPr>
            </a:lvl1pPr>
            <a:lvl2pPr marL="914400" marR="0" lvl="1" indent="-330200" algn="l" rtl="0">
              <a:lnSpc>
                <a:spcPct val="100000"/>
              </a:lnSpc>
              <a:spcBef>
                <a:spcPts val="400"/>
              </a:spcBef>
              <a:spcAft>
                <a:spcPts val="0"/>
              </a:spcAft>
              <a:buClr>
                <a:schemeClr val="accent2"/>
              </a:buClr>
              <a:buSzPts val="1600"/>
              <a:buFont typeface="Noto Sans Symbols"/>
              <a:buChar char="◻"/>
              <a:defRPr sz="2000" b="0" i="0" u="none" strike="noStrike" cap="none">
                <a:solidFill>
                  <a:schemeClr val="dk1"/>
                </a:solidFill>
                <a:latin typeface="Arial"/>
                <a:ea typeface="Arial"/>
                <a:cs typeface="Arial"/>
                <a:sym typeface="Arial"/>
              </a:defRPr>
            </a:lvl2pPr>
            <a:lvl3pPr marL="1371600" marR="0" lvl="2" indent="-302894" algn="l" rtl="0">
              <a:lnSpc>
                <a:spcPct val="100000"/>
              </a:lnSpc>
              <a:spcBef>
                <a:spcPts val="360"/>
              </a:spcBef>
              <a:spcAft>
                <a:spcPts val="0"/>
              </a:spcAft>
              <a:buClr>
                <a:schemeClr val="lt2"/>
              </a:buClr>
              <a:buSzPts val="1170"/>
              <a:buFont typeface="Noto Sans Symbols"/>
              <a:buChar char="■"/>
              <a:defRPr sz="1800" b="0" i="0" u="none" strike="noStrike" cap="none">
                <a:solidFill>
                  <a:schemeClr val="dk1"/>
                </a:solidFill>
                <a:latin typeface="Arial"/>
                <a:ea typeface="Arial"/>
                <a:cs typeface="Arial"/>
                <a:sym typeface="Arial"/>
              </a:defRPr>
            </a:lvl3pPr>
            <a:lvl4pPr marL="1828800" marR="0" lvl="3" indent="-299719" algn="l" rtl="0">
              <a:lnSpc>
                <a:spcPct val="100000"/>
              </a:lnSpc>
              <a:spcBef>
                <a:spcPts val="320"/>
              </a:spcBef>
              <a:spcAft>
                <a:spcPts val="0"/>
              </a:spcAft>
              <a:buClr>
                <a:schemeClr val="accent2"/>
              </a:buClr>
              <a:buSzPts val="112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Calibri"/>
                <a:ea typeface="Calibri"/>
                <a:cs typeface="Calibri"/>
                <a:sym typeface="Calibri"/>
              </a:defRPr>
            </a:lvl9pPr>
          </a:lstStyle>
          <a:p>
            <a:endParaRPr/>
          </a:p>
        </p:txBody>
      </p:sp>
      <p:cxnSp>
        <p:nvCxnSpPr>
          <p:cNvPr id="14" name="Google Shape;14;p6"/>
          <p:cNvCxnSpPr/>
          <p:nvPr/>
        </p:nvCxnSpPr>
        <p:spPr>
          <a:xfrm>
            <a:off x="348345" y="806055"/>
            <a:ext cx="11451771" cy="18079"/>
          </a:xfrm>
          <a:prstGeom prst="straightConnector1">
            <a:avLst/>
          </a:prstGeom>
          <a:noFill/>
          <a:ln w="9525" cap="flat" cmpd="sng">
            <a:solidFill>
              <a:srgbClr val="093D6E"/>
            </a:solidFill>
            <a:prstDash val="solid"/>
            <a:round/>
            <a:headEnd type="none" w="sm" len="sm"/>
            <a:tailEnd type="none" w="sm" len="sm"/>
          </a:ln>
        </p:spPr>
      </p:cxnSp>
      <p:pic>
        <p:nvPicPr>
          <p:cNvPr id="15" name="Google Shape;15;p6"/>
          <p:cNvPicPr preferRelativeResize="0"/>
          <p:nvPr/>
        </p:nvPicPr>
        <p:blipFill rotWithShape="1">
          <a:blip r:embed="rId27">
            <a:alphaModFix/>
          </a:blip>
          <a:srcRect/>
          <a:stretch/>
        </p:blipFill>
        <p:spPr>
          <a:xfrm>
            <a:off x="10037380" y="157383"/>
            <a:ext cx="447675" cy="590550"/>
          </a:xfrm>
          <a:prstGeom prst="rect">
            <a:avLst/>
          </a:prstGeom>
          <a:noFill/>
          <a:ln>
            <a:noFill/>
          </a:ln>
        </p:spPr>
      </p:pic>
      <p:pic>
        <p:nvPicPr>
          <p:cNvPr id="16" name="Google Shape;16;p6" descr="University of Pennsylvania - Wikipedia"/>
          <p:cNvPicPr preferRelativeResize="0"/>
          <p:nvPr/>
        </p:nvPicPr>
        <p:blipFill rotWithShape="1">
          <a:blip r:embed="rId28">
            <a:alphaModFix/>
          </a:blip>
          <a:srcRect/>
          <a:stretch/>
        </p:blipFill>
        <p:spPr>
          <a:xfrm>
            <a:off x="9489860" y="229179"/>
            <a:ext cx="565512" cy="488700"/>
          </a:xfrm>
          <a:prstGeom prst="rect">
            <a:avLst/>
          </a:prstGeom>
          <a:noFill/>
          <a:ln>
            <a:noFill/>
          </a:ln>
        </p:spPr>
      </p:pic>
      <p:pic>
        <p:nvPicPr>
          <p:cNvPr id="17" name="Google Shape;17;p6" descr="Amazon Alexa Logo Vector (.AI) Free Download"/>
          <p:cNvPicPr preferRelativeResize="0"/>
          <p:nvPr/>
        </p:nvPicPr>
        <p:blipFill rotWithShape="1">
          <a:blip r:embed="rId29">
            <a:alphaModFix/>
          </a:blip>
          <a:srcRect/>
          <a:stretch/>
        </p:blipFill>
        <p:spPr>
          <a:xfrm>
            <a:off x="10342216" y="134274"/>
            <a:ext cx="647229" cy="647229"/>
          </a:xfrm>
          <a:prstGeom prst="rect">
            <a:avLst/>
          </a:prstGeom>
          <a:noFill/>
          <a:ln>
            <a:noFill/>
          </a:ln>
        </p:spPr>
      </p:pic>
      <p:pic>
        <p:nvPicPr>
          <p:cNvPr id="18" name="Google Shape;18;p6" descr="Columbia University - Wikipedia"/>
          <p:cNvPicPr preferRelativeResize="0"/>
          <p:nvPr/>
        </p:nvPicPr>
        <p:blipFill rotWithShape="1">
          <a:blip r:embed="rId30">
            <a:alphaModFix/>
          </a:blip>
          <a:srcRect/>
          <a:stretch/>
        </p:blipFill>
        <p:spPr>
          <a:xfrm flipH="1">
            <a:off x="10909895" y="215432"/>
            <a:ext cx="548475" cy="474452"/>
          </a:xfrm>
          <a:prstGeom prst="rect">
            <a:avLst/>
          </a:prstGeom>
          <a:noFill/>
          <a:ln>
            <a:noFill/>
          </a:ln>
        </p:spPr>
      </p:pic>
      <p:pic>
        <p:nvPicPr>
          <p:cNvPr id="19" name="Google Shape;19;p6" descr="Index of /~jtyner/itp104/img"/>
          <p:cNvPicPr preferRelativeResize="0"/>
          <p:nvPr/>
        </p:nvPicPr>
        <p:blipFill rotWithShape="1">
          <a:blip r:embed="rId31">
            <a:alphaModFix/>
          </a:blip>
          <a:srcRect/>
          <a:stretch/>
        </p:blipFill>
        <p:spPr>
          <a:xfrm>
            <a:off x="11360680" y="112189"/>
            <a:ext cx="635744" cy="635744"/>
          </a:xfrm>
          <a:prstGeom prst="rect">
            <a:avLst/>
          </a:prstGeom>
          <a:noFill/>
          <a:ln>
            <a:noFill/>
          </a:ln>
        </p:spPr>
      </p:pic>
    </p:spTree>
    <p:extLst>
      <p:ext uri="{BB962C8B-B14F-4D97-AF65-F5344CB8AC3E}">
        <p14:creationId xmlns:p14="http://schemas.microsoft.com/office/powerpoint/2010/main" val="697059994"/>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2" r:id="rId3"/>
    <p:sldLayoutId id="2147483705"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png"/><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1.bin"/><Relationship Id="rId5" Type="http://schemas.openxmlformats.org/officeDocument/2006/relationships/image" Target="../media/image12.wmf"/><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2.bin"/><Relationship Id="rId5" Type="http://schemas.openxmlformats.org/officeDocument/2006/relationships/image" Target="../media/image13.wmf"/><Relationship Id="rId6" Type="http://schemas.openxmlformats.org/officeDocument/2006/relationships/oleObject" Target="../embeddings/oleObject3.bin"/><Relationship Id="rId7" Type="http://schemas.openxmlformats.org/officeDocument/2006/relationships/image" Target="../media/image14.wmf"/><Relationship Id="rId8" Type="http://schemas.openxmlformats.org/officeDocument/2006/relationships/oleObject" Target="../embeddings/oleObject4.bin"/><Relationship Id="rId9" Type="http://schemas.openxmlformats.org/officeDocument/2006/relationships/image" Target="../media/image15.wmf"/><Relationship Id="rId1" Type="http://schemas.openxmlformats.org/officeDocument/2006/relationships/vmlDrawing" Target="../drawings/vmlDrawing2.vml"/><Relationship Id="rId2"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5.bin"/><Relationship Id="rId5" Type="http://schemas.openxmlformats.org/officeDocument/2006/relationships/image" Target="../media/image12.wmf"/><Relationship Id="rId1" Type="http://schemas.openxmlformats.org/officeDocument/2006/relationships/vmlDrawing" Target="../drawings/vmlDrawing3.vml"/><Relationship Id="rId2"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6.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7.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8.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5" Type="http://schemas.openxmlformats.org/officeDocument/2006/relationships/image" Target="../media/image21.gi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chart" Target="../charts/char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chart" Target="../charts/char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33.png"/></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tiff"/><Relationship Id="rId5" Type="http://schemas.openxmlformats.org/officeDocument/2006/relationships/image" Target="../media/image37.tiff"/><Relationship Id="rId1" Type="http://schemas.openxmlformats.org/officeDocument/2006/relationships/slideLayout" Target="../slideLayouts/slideLayout5.xml"/><Relationship Id="rId2" Type="http://schemas.openxmlformats.org/officeDocument/2006/relationships/image" Target="../media/image34.png"/></Relationships>
</file>

<file path=ppt/slides/_rels/slide57.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chart" Target="../charts/chart4.xml"/><Relationship Id="rId5" Type="http://schemas.openxmlformats.org/officeDocument/2006/relationships/chart" Target="../charts/chart5.xml"/><Relationship Id="rId6" Type="http://schemas.openxmlformats.org/officeDocument/2006/relationships/chart" Target="../charts/chart6.xml"/><Relationship Id="rId7" Type="http://schemas.openxmlformats.org/officeDocument/2006/relationships/chart" Target="../charts/chart7.xml"/><Relationship Id="rId8" Type="http://schemas.openxmlformats.org/officeDocument/2006/relationships/chart" Target="../charts/chart8.xml"/><Relationship Id="rId9" Type="http://schemas.openxmlformats.org/officeDocument/2006/relationships/chart" Target="../charts/chart9.xml"/><Relationship Id="rId10" Type="http://schemas.openxmlformats.org/officeDocument/2006/relationships/chart" Target="../charts/chart10.xml"/><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3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5.xml"/><Relationship Id="rId2" Type="http://schemas.openxmlformats.org/officeDocument/2006/relationships/notesSlide" Target="../notesSlides/notesSlide4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41.png"/></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gif"/><Relationship Id="rId7" Type="http://schemas.openxmlformats.org/officeDocument/2006/relationships/image" Target="../media/image46.tiff"/><Relationship Id="rId1" Type="http://schemas.openxmlformats.org/officeDocument/2006/relationships/slideLayout" Target="../slideLayouts/slideLayout5.xml"/><Relationship Id="rId2" Type="http://schemas.openxmlformats.org/officeDocument/2006/relationships/notesSlide" Target="../notesSlides/notesSlide45.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 Type="http://schemas.openxmlformats.org/officeDocument/2006/relationships/slideLayout" Target="../slideLayouts/slideLayout5.xml"/><Relationship Id="rId2" Type="http://schemas.openxmlformats.org/officeDocument/2006/relationships/notesSlide" Target="../notesSlides/notesSlide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4" name="Google Shape;54;p14"/>
          <p:cNvSpPr txBox="1">
            <a:spLocks noGrp="1"/>
          </p:cNvSpPr>
          <p:nvPr>
            <p:ph type="title"/>
          </p:nvPr>
        </p:nvSpPr>
        <p:spPr>
          <a:xfrm>
            <a:off x="963083" y="1956731"/>
            <a:ext cx="10363200" cy="136207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2800" dirty="0" smtClean="0">
                <a:solidFill>
                  <a:srgbClr val="000080"/>
                </a:solidFill>
              </a:rPr>
              <a:t>Knowledge Acquisition for Information Extraction</a:t>
            </a:r>
            <a:br>
              <a:rPr lang="en-US" sz="2800" dirty="0" smtClean="0">
                <a:solidFill>
                  <a:srgbClr val="000080"/>
                </a:solidFill>
              </a:rPr>
            </a:br>
            <a:r>
              <a:rPr lang="en-US" sz="3200" dirty="0">
                <a:solidFill>
                  <a:srgbClr val="3F3F3F"/>
                </a:solidFill>
              </a:rPr>
              <a:t/>
            </a:r>
            <a:br>
              <a:rPr lang="en-US" sz="3200" dirty="0">
                <a:solidFill>
                  <a:srgbClr val="3F3F3F"/>
                </a:solidFill>
              </a:rPr>
            </a:br>
            <a:endParaRPr sz="3200" b="1" dirty="0">
              <a:solidFill>
                <a:srgbClr val="0033CC"/>
              </a:solidFill>
            </a:endParaRPr>
          </a:p>
        </p:txBody>
      </p:sp>
      <p:sp>
        <p:nvSpPr>
          <p:cNvPr id="55" name="Google Shape;55;p14"/>
          <p:cNvSpPr txBox="1">
            <a:spLocks noGrp="1"/>
          </p:cNvSpPr>
          <p:nvPr>
            <p:ph type="body" idx="1"/>
          </p:nvPr>
        </p:nvSpPr>
        <p:spPr>
          <a:xfrm>
            <a:off x="963083" y="3093733"/>
            <a:ext cx="10363200" cy="1206231"/>
          </a:xfrm>
          <a:prstGeom prst="rect">
            <a:avLst/>
          </a:prstGeom>
          <a:noFill/>
          <a:ln>
            <a:noFill/>
          </a:ln>
        </p:spPr>
        <p:txBody>
          <a:bodyPr spcFirstLastPara="1" wrap="square" lIns="91425" tIns="45700" rIns="91425" bIns="45700" anchor="b" anchorCtr="0">
            <a:noAutofit/>
          </a:bodyPr>
          <a:lstStyle/>
          <a:p>
            <a:pPr marL="457200" lvl="0" indent="-228600" algn="ctr" rtl="0">
              <a:lnSpc>
                <a:spcPct val="100000"/>
              </a:lnSpc>
              <a:spcBef>
                <a:spcPts val="560"/>
              </a:spcBef>
              <a:spcAft>
                <a:spcPts val="0"/>
              </a:spcAft>
              <a:buClr>
                <a:srgbClr val="E7E6E6"/>
              </a:buClr>
              <a:buSzPts val="2100"/>
              <a:buNone/>
            </a:pPr>
            <a:endParaRPr lang="en-US" sz="2000" dirty="0" smtClean="0">
              <a:solidFill>
                <a:srgbClr val="0000FF"/>
              </a:solidFill>
            </a:endParaRPr>
          </a:p>
          <a:p>
            <a:pPr marL="457200" lvl="0" indent="-228600" algn="ctr" rtl="0">
              <a:lnSpc>
                <a:spcPct val="100000"/>
              </a:lnSpc>
              <a:spcBef>
                <a:spcPts val="560"/>
              </a:spcBef>
              <a:spcAft>
                <a:spcPts val="0"/>
              </a:spcAft>
              <a:buClr>
                <a:srgbClr val="E7E6E6"/>
              </a:buClr>
              <a:buSzPts val="2100"/>
              <a:buNone/>
            </a:pPr>
            <a:endParaRPr lang="en-US" sz="2000" dirty="0">
              <a:solidFill>
                <a:srgbClr val="0000FF"/>
              </a:solidFill>
            </a:endParaRPr>
          </a:p>
          <a:p>
            <a:pPr marL="457200" lvl="0" indent="-228600" algn="ctr" rtl="0">
              <a:lnSpc>
                <a:spcPct val="100000"/>
              </a:lnSpc>
              <a:spcBef>
                <a:spcPts val="560"/>
              </a:spcBef>
              <a:spcAft>
                <a:spcPts val="0"/>
              </a:spcAft>
              <a:buClr>
                <a:srgbClr val="E7E6E6"/>
              </a:buClr>
              <a:buSzPts val="2100"/>
              <a:buNone/>
            </a:pPr>
            <a:endParaRPr lang="en-US" sz="2000" dirty="0" smtClean="0">
              <a:solidFill>
                <a:srgbClr val="0000FF"/>
              </a:solidFill>
            </a:endParaRPr>
          </a:p>
          <a:p>
            <a:pPr marL="457200" lvl="0" indent="-228600" algn="ctr" rtl="0">
              <a:lnSpc>
                <a:spcPct val="100000"/>
              </a:lnSpc>
              <a:spcBef>
                <a:spcPts val="560"/>
              </a:spcBef>
              <a:spcAft>
                <a:spcPts val="0"/>
              </a:spcAft>
              <a:buClr>
                <a:srgbClr val="E7E6E6"/>
              </a:buClr>
              <a:buSzPts val="2100"/>
              <a:buNone/>
            </a:pPr>
            <a:r>
              <a:rPr lang="en-US" sz="2000" dirty="0" err="1" smtClean="0">
                <a:solidFill>
                  <a:srgbClr val="0000FF"/>
                </a:solidFill>
              </a:rPr>
              <a:t>Heng</a:t>
            </a:r>
            <a:r>
              <a:rPr lang="en-US" sz="2000" dirty="0" smtClean="0">
                <a:solidFill>
                  <a:srgbClr val="0000FF"/>
                </a:solidFill>
              </a:rPr>
              <a:t> Ji</a:t>
            </a:r>
          </a:p>
          <a:p>
            <a:pPr marL="457200" lvl="0" indent="-228600" algn="ctr" rtl="0">
              <a:lnSpc>
                <a:spcPct val="100000"/>
              </a:lnSpc>
              <a:spcBef>
                <a:spcPts val="560"/>
              </a:spcBef>
              <a:spcAft>
                <a:spcPts val="0"/>
              </a:spcAft>
              <a:buClr>
                <a:srgbClr val="E7E6E6"/>
              </a:buClr>
              <a:buSzPts val="2100"/>
              <a:buNone/>
            </a:pPr>
            <a:endParaRPr lang="en-US" sz="2000" dirty="0">
              <a:solidFill>
                <a:srgbClr val="0000FF"/>
              </a:solidFill>
            </a:endParaRPr>
          </a:p>
          <a:p>
            <a:pPr marL="457200" lvl="0" indent="-228600" algn="ctr" rtl="0">
              <a:lnSpc>
                <a:spcPct val="100000"/>
              </a:lnSpc>
              <a:spcBef>
                <a:spcPts val="560"/>
              </a:spcBef>
              <a:spcAft>
                <a:spcPts val="0"/>
              </a:spcAft>
              <a:buClr>
                <a:srgbClr val="E7E6E6"/>
              </a:buClr>
              <a:buSzPts val="2100"/>
              <a:buNone/>
            </a:pPr>
            <a:r>
              <a:rPr lang="en-US" sz="2000" dirty="0" smtClean="0">
                <a:solidFill>
                  <a:srgbClr val="0000FF"/>
                </a:solidFill>
              </a:rPr>
              <a:t>Som</a:t>
            </a:r>
            <a:r>
              <a:rPr lang="en-US" sz="2000" dirty="0" smtClean="0">
                <a:solidFill>
                  <a:srgbClr val="0000FF"/>
                </a:solidFill>
              </a:rPr>
              <a:t>e </a:t>
            </a:r>
            <a:r>
              <a:rPr lang="en-US" sz="2000" dirty="0">
                <a:solidFill>
                  <a:srgbClr val="0000FF"/>
                </a:solidFill>
              </a:rPr>
              <a:t>s</a:t>
            </a:r>
            <a:r>
              <a:rPr lang="en-US" sz="2000" dirty="0" smtClean="0">
                <a:solidFill>
                  <a:srgbClr val="0000FF"/>
                </a:solidFill>
              </a:rPr>
              <a:t>lides from ACL2021 tutorial on event-centric NLP, part by </a:t>
            </a:r>
            <a:r>
              <a:rPr lang="en-US" sz="2000" dirty="0" err="1" smtClean="0">
                <a:solidFill>
                  <a:srgbClr val="0000FF"/>
                </a:solidFill>
              </a:rPr>
              <a:t>Hongming</a:t>
            </a:r>
            <a:r>
              <a:rPr lang="en-US" sz="2000" dirty="0" smtClean="0">
                <a:solidFill>
                  <a:srgbClr val="0000FF"/>
                </a:solidFill>
              </a:rPr>
              <a:t> </a:t>
            </a:r>
            <a:r>
              <a:rPr lang="en-US" sz="2000" dirty="0">
                <a:solidFill>
                  <a:srgbClr val="0000FF"/>
                </a:solidFill>
              </a:rPr>
              <a:t>Zhang</a:t>
            </a:r>
            <a:endParaRPr sz="2000" dirty="0">
              <a:solidFill>
                <a:srgbClr val="0000FF"/>
              </a:solidFill>
            </a:endParaRPr>
          </a:p>
          <a:p>
            <a:pPr marL="457200" lvl="0" indent="-228600" algn="ctr" rtl="0">
              <a:lnSpc>
                <a:spcPct val="100000"/>
              </a:lnSpc>
              <a:spcBef>
                <a:spcPts val="560"/>
              </a:spcBef>
              <a:spcAft>
                <a:spcPts val="0"/>
              </a:spcAft>
              <a:buClr>
                <a:srgbClr val="E7E6E6"/>
              </a:buClr>
              <a:buSzPts val="2100"/>
              <a:buNone/>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758EFE-665F-4341-B5B8-2DAEADA52F6C}" type="slidenum">
              <a:rPr lang="en-US" smtClean="0"/>
              <a:pPr/>
              <a:t>10</a:t>
            </a:fld>
            <a:endParaRPr lang="en-US" dirty="0"/>
          </a:p>
        </p:txBody>
      </p:sp>
      <p:sp>
        <p:nvSpPr>
          <p:cNvPr id="3" name="Title 2"/>
          <p:cNvSpPr>
            <a:spLocks noGrp="1"/>
          </p:cNvSpPr>
          <p:nvPr>
            <p:ph type="title"/>
          </p:nvPr>
        </p:nvSpPr>
        <p:spPr/>
        <p:txBody>
          <a:bodyPr>
            <a:normAutofit/>
          </a:bodyPr>
          <a:lstStyle/>
          <a:p>
            <a:r>
              <a:rPr lang="en-US" dirty="0"/>
              <a:t>Identified Temporal Aspects</a:t>
            </a:r>
          </a:p>
        </p:txBody>
      </p:sp>
      <p:sp>
        <p:nvSpPr>
          <p:cNvPr id="5" name="Content Placeholder 3"/>
          <p:cNvSpPr txBox="1">
            <a:spLocks/>
          </p:cNvSpPr>
          <p:nvPr/>
        </p:nvSpPr>
        <p:spPr>
          <a:xfrm>
            <a:off x="1981201" y="1873251"/>
            <a:ext cx="7890933" cy="3578622"/>
          </a:xfrm>
          <a:prstGeom prst="rect">
            <a:avLst/>
          </a:prstGeom>
        </p:spPr>
        <p:txBody>
          <a:bodyPr>
            <a:normAutofit/>
          </a:bodyPr>
          <a:lstStyle>
            <a:lvl1pPr marL="342900" indent="-342900" algn="l" defTabSz="457200" rtl="0" eaLnBrk="1" latinLnBrk="0" hangingPunct="1">
              <a:spcBef>
                <a:spcPct val="20000"/>
              </a:spcBef>
              <a:buClr>
                <a:schemeClr val="tx1"/>
              </a:buClr>
              <a:buFont typeface="Arial"/>
              <a:buChar char="•"/>
              <a:defRPr sz="2800" kern="1200">
                <a:solidFill>
                  <a:schemeClr val="accent6"/>
                </a:solidFill>
                <a:latin typeface="Gill Sans"/>
                <a:ea typeface="+mn-ea"/>
                <a:cs typeface="Gill Sans"/>
              </a:defRPr>
            </a:lvl1pPr>
            <a:lvl2pPr marL="742950" indent="-285750" algn="l" defTabSz="457200"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2pPr>
            <a:lvl3pPr marL="1143000" indent="-228600" algn="l" defTabSz="457200" rtl="0" eaLnBrk="1" latinLnBrk="0" hangingPunct="1">
              <a:spcBef>
                <a:spcPct val="20000"/>
              </a:spcBef>
              <a:buClr>
                <a:schemeClr val="tx1"/>
              </a:buClr>
              <a:buFont typeface="Arial"/>
              <a:buChar char="•"/>
              <a:defRPr sz="2000" kern="1200">
                <a:solidFill>
                  <a:schemeClr val="accent6"/>
                </a:solidFill>
                <a:latin typeface="Gill Sans"/>
                <a:ea typeface="+mn-ea"/>
                <a:cs typeface="Gill Sans"/>
              </a:defRPr>
            </a:lvl3pPr>
            <a:lvl4pPr marL="16002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4pPr>
            <a:lvl5pPr marL="20574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tx1"/>
                </a:solidFill>
              </a:rPr>
              <a:t>Inclusion during (I): </a:t>
            </a:r>
            <a:r>
              <a:rPr lang="en-US" i="1" dirty="0">
                <a:solidFill>
                  <a:schemeClr val="tx1"/>
                </a:solidFill>
              </a:rPr>
              <a:t>e</a:t>
            </a:r>
            <a:r>
              <a:rPr lang="en-US" dirty="0">
                <a:solidFill>
                  <a:schemeClr val="tx1"/>
                </a:solidFill>
              </a:rPr>
              <a:t> occurs during the period defined by </a:t>
            </a:r>
            <a:r>
              <a:rPr lang="en-US" i="1" dirty="0">
                <a:solidFill>
                  <a:schemeClr val="tx1"/>
                </a:solidFill>
              </a:rPr>
              <a:t>t</a:t>
            </a:r>
            <a:r>
              <a:rPr lang="en-US" dirty="0">
                <a:solidFill>
                  <a:schemeClr val="tx1"/>
                </a:solidFill>
              </a:rPr>
              <a:t>. </a:t>
            </a:r>
          </a:p>
          <a:p>
            <a:pPr lvl="1"/>
            <a:r>
              <a:rPr lang="en-US" dirty="0">
                <a:solidFill>
                  <a:schemeClr val="tx1"/>
                </a:solidFill>
              </a:rPr>
              <a:t>Intermittent occurrence included (II): </a:t>
            </a:r>
            <a:r>
              <a:rPr lang="en-US" i="1" dirty="0">
                <a:solidFill>
                  <a:schemeClr val="tx1"/>
                </a:solidFill>
              </a:rPr>
              <a:t>e</a:t>
            </a:r>
            <a:r>
              <a:rPr lang="en-US" dirty="0">
                <a:solidFill>
                  <a:schemeClr val="tx1"/>
                </a:solidFill>
              </a:rPr>
              <a:t> occurs repeatedly during </a:t>
            </a:r>
            <a:r>
              <a:rPr lang="en-US" i="1" dirty="0">
                <a:solidFill>
                  <a:schemeClr val="tx1"/>
                </a:solidFill>
              </a:rPr>
              <a:t>t</a:t>
            </a:r>
            <a:r>
              <a:rPr lang="en-US" dirty="0">
                <a:solidFill>
                  <a:schemeClr val="tx1"/>
                </a:solidFill>
              </a:rPr>
              <a:t>. </a:t>
            </a:r>
          </a:p>
          <a:p>
            <a:pPr lvl="1"/>
            <a:r>
              <a:rPr lang="en-US" dirty="0">
                <a:solidFill>
                  <a:schemeClr val="tx1"/>
                </a:solidFill>
              </a:rPr>
              <a:t>Continuous occurrence included (CI): </a:t>
            </a:r>
            <a:r>
              <a:rPr lang="en-US" i="1" dirty="0">
                <a:solidFill>
                  <a:schemeClr val="tx1"/>
                </a:solidFill>
              </a:rPr>
              <a:t>e</a:t>
            </a:r>
            <a:r>
              <a:rPr lang="en-US" dirty="0">
                <a:solidFill>
                  <a:schemeClr val="tx1"/>
                </a:solidFill>
              </a:rPr>
              <a:t> occurs without interruption during </a:t>
            </a:r>
            <a:r>
              <a:rPr lang="en-US" i="1" dirty="0">
                <a:solidFill>
                  <a:schemeClr val="tx1"/>
                </a:solidFill>
              </a:rPr>
              <a:t>t</a:t>
            </a:r>
            <a:r>
              <a:rPr lang="en-US" dirty="0">
                <a:solidFill>
                  <a:schemeClr val="tx1"/>
                </a:solidFill>
              </a:rPr>
              <a:t>. </a:t>
            </a:r>
          </a:p>
          <a:p>
            <a:pPr lvl="1"/>
            <a:r>
              <a:rPr lang="en-US" dirty="0">
                <a:solidFill>
                  <a:schemeClr val="tx1"/>
                </a:solidFill>
              </a:rPr>
              <a:t>Negated occurred included (NI): event </a:t>
            </a:r>
            <a:r>
              <a:rPr lang="en-US" i="1" dirty="0">
                <a:solidFill>
                  <a:schemeClr val="tx1"/>
                </a:solidFill>
              </a:rPr>
              <a:t>e</a:t>
            </a:r>
            <a:r>
              <a:rPr lang="en-US" dirty="0">
                <a:solidFill>
                  <a:schemeClr val="tx1"/>
                </a:solidFill>
              </a:rPr>
              <a:t> does not occur at or during the time </a:t>
            </a:r>
            <a:r>
              <a:rPr lang="en-US" i="1" dirty="0">
                <a:solidFill>
                  <a:schemeClr val="tx1"/>
                </a:solidFill>
              </a:rPr>
              <a:t>t</a:t>
            </a:r>
            <a:r>
              <a:rPr lang="en-US" dirty="0">
                <a:solidFill>
                  <a:schemeClr val="tx1"/>
                </a:solidFill>
              </a:rPr>
              <a:t> specified.</a:t>
            </a:r>
          </a:p>
        </p:txBody>
      </p:sp>
    </p:spTree>
    <p:extLst>
      <p:ext uri="{BB962C8B-B14F-4D97-AF65-F5344CB8AC3E}">
        <p14:creationId xmlns:p14="http://schemas.microsoft.com/office/powerpoint/2010/main" val="927715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758EFE-665F-4341-B5B8-2DAEADA52F6C}" type="slidenum">
              <a:rPr lang="en-US" smtClean="0"/>
              <a:pPr/>
              <a:t>11</a:t>
            </a:fld>
            <a:endParaRPr lang="en-US" dirty="0"/>
          </a:p>
        </p:txBody>
      </p:sp>
      <p:sp>
        <p:nvSpPr>
          <p:cNvPr id="3" name="Title 2"/>
          <p:cNvSpPr>
            <a:spLocks noGrp="1"/>
          </p:cNvSpPr>
          <p:nvPr>
            <p:ph type="title"/>
          </p:nvPr>
        </p:nvSpPr>
        <p:spPr/>
        <p:txBody>
          <a:bodyPr>
            <a:normAutofit/>
          </a:bodyPr>
          <a:lstStyle/>
          <a:p>
            <a:r>
              <a:rPr lang="en-US" dirty="0"/>
              <a:t>Identified Temporal Aspects</a:t>
            </a:r>
          </a:p>
        </p:txBody>
      </p:sp>
      <p:sp>
        <p:nvSpPr>
          <p:cNvPr id="5" name="Content Placeholder 3"/>
          <p:cNvSpPr txBox="1">
            <a:spLocks/>
          </p:cNvSpPr>
          <p:nvPr/>
        </p:nvSpPr>
        <p:spPr>
          <a:xfrm>
            <a:off x="1981201" y="1873251"/>
            <a:ext cx="7890933" cy="3578622"/>
          </a:xfrm>
          <a:prstGeom prst="rect">
            <a:avLst/>
          </a:prstGeom>
        </p:spPr>
        <p:txBody>
          <a:bodyPr>
            <a:normAutofit fontScale="92500" lnSpcReduction="10000"/>
          </a:bodyPr>
          <a:lstStyle>
            <a:lvl1pPr marL="342900" indent="-342900" algn="l" defTabSz="457200" rtl="0" eaLnBrk="1" latinLnBrk="0" hangingPunct="1">
              <a:spcBef>
                <a:spcPct val="20000"/>
              </a:spcBef>
              <a:buClr>
                <a:schemeClr val="tx1"/>
              </a:buClr>
              <a:buFont typeface="Arial"/>
              <a:buChar char="•"/>
              <a:defRPr sz="2800" kern="1200">
                <a:solidFill>
                  <a:schemeClr val="accent6"/>
                </a:solidFill>
                <a:latin typeface="Gill Sans"/>
                <a:ea typeface="+mn-ea"/>
                <a:cs typeface="Gill Sans"/>
              </a:defRPr>
            </a:lvl1pPr>
            <a:lvl2pPr marL="742950" indent="-285750" algn="l" defTabSz="457200"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2pPr>
            <a:lvl3pPr marL="1143000" indent="-228600" algn="l" defTabSz="457200" rtl="0" eaLnBrk="1" latinLnBrk="0" hangingPunct="1">
              <a:spcBef>
                <a:spcPct val="20000"/>
              </a:spcBef>
              <a:buClr>
                <a:schemeClr val="tx1"/>
              </a:buClr>
              <a:buFont typeface="Arial"/>
              <a:buChar char="•"/>
              <a:defRPr sz="2000" kern="1200">
                <a:solidFill>
                  <a:schemeClr val="accent6"/>
                </a:solidFill>
                <a:latin typeface="Gill Sans"/>
                <a:ea typeface="+mn-ea"/>
                <a:cs typeface="Gill Sans"/>
              </a:defRPr>
            </a:lvl3pPr>
            <a:lvl4pPr marL="16002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4pPr>
            <a:lvl5pPr marL="20574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tx1"/>
                </a:solidFill>
              </a:rPr>
              <a:t>Speed (S): </a:t>
            </a:r>
            <a:r>
              <a:rPr lang="en-US" i="1" dirty="0">
                <a:solidFill>
                  <a:schemeClr val="tx1"/>
                </a:solidFill>
              </a:rPr>
              <a:t>t</a:t>
            </a:r>
            <a:r>
              <a:rPr lang="en-US" dirty="0">
                <a:solidFill>
                  <a:schemeClr val="tx1"/>
                </a:solidFill>
              </a:rPr>
              <a:t> expresses the speed or rate at which the event </a:t>
            </a:r>
            <a:r>
              <a:rPr lang="en-US" i="1" dirty="0">
                <a:solidFill>
                  <a:schemeClr val="tx1"/>
                </a:solidFill>
              </a:rPr>
              <a:t>e</a:t>
            </a:r>
            <a:r>
              <a:rPr lang="en-US" dirty="0">
                <a:solidFill>
                  <a:schemeClr val="tx1"/>
                </a:solidFill>
              </a:rPr>
              <a:t>, or a part of it, occurs. </a:t>
            </a:r>
          </a:p>
          <a:p>
            <a:pPr lvl="1"/>
            <a:r>
              <a:rPr lang="en-US" dirty="0">
                <a:solidFill>
                  <a:schemeClr val="tx1"/>
                </a:solidFill>
              </a:rPr>
              <a:t>Example: “The shutter clicked at 30 frames a second”.</a:t>
            </a:r>
          </a:p>
          <a:p>
            <a:r>
              <a:rPr lang="en-US" dirty="0">
                <a:solidFill>
                  <a:schemeClr val="tx1"/>
                </a:solidFill>
              </a:rPr>
              <a:t>Age (A): </a:t>
            </a:r>
            <a:r>
              <a:rPr lang="en-US" i="1" dirty="0">
                <a:solidFill>
                  <a:schemeClr val="tx1"/>
                </a:solidFill>
              </a:rPr>
              <a:t>t</a:t>
            </a:r>
            <a:r>
              <a:rPr lang="en-US" dirty="0">
                <a:solidFill>
                  <a:schemeClr val="tx1"/>
                </a:solidFill>
              </a:rPr>
              <a:t> specifies length of time since event </a:t>
            </a:r>
            <a:r>
              <a:rPr lang="en-US" i="1" dirty="0">
                <a:solidFill>
                  <a:schemeClr val="tx1"/>
                </a:solidFill>
              </a:rPr>
              <a:t>e</a:t>
            </a:r>
            <a:r>
              <a:rPr lang="en-US" dirty="0">
                <a:solidFill>
                  <a:schemeClr val="tx1"/>
                </a:solidFill>
              </a:rPr>
              <a:t> first occurred; that is, it provides the age of event </a:t>
            </a:r>
            <a:r>
              <a:rPr lang="en-US" i="1" dirty="0">
                <a:solidFill>
                  <a:schemeClr val="tx1"/>
                </a:solidFill>
              </a:rPr>
              <a:t>e </a:t>
            </a:r>
            <a:r>
              <a:rPr lang="en-US" dirty="0">
                <a:solidFill>
                  <a:schemeClr val="tx1"/>
                </a:solidFill>
              </a:rPr>
              <a:t>(if </a:t>
            </a:r>
            <a:r>
              <a:rPr lang="en-US" i="1" dirty="0">
                <a:solidFill>
                  <a:schemeClr val="tx1"/>
                </a:solidFill>
              </a:rPr>
              <a:t>e</a:t>
            </a:r>
            <a:r>
              <a:rPr lang="en-US" dirty="0">
                <a:solidFill>
                  <a:schemeClr val="tx1"/>
                </a:solidFill>
              </a:rPr>
              <a:t> is an often-repeated event), or the starting point of the appearance of </a:t>
            </a:r>
            <a:r>
              <a:rPr lang="en-US" i="1" dirty="0">
                <a:solidFill>
                  <a:schemeClr val="tx1"/>
                </a:solidFill>
              </a:rPr>
              <a:t>e</a:t>
            </a:r>
            <a:r>
              <a:rPr lang="en-US" dirty="0">
                <a:solidFill>
                  <a:schemeClr val="tx1"/>
                </a:solidFill>
              </a:rPr>
              <a:t>. </a:t>
            </a:r>
          </a:p>
          <a:p>
            <a:pPr lvl="1"/>
            <a:r>
              <a:rPr lang="en-US" i="1" dirty="0">
                <a:solidFill>
                  <a:schemeClr val="tx1"/>
                </a:solidFill>
              </a:rPr>
              <a:t>“e is t old”</a:t>
            </a:r>
            <a:r>
              <a:rPr lang="en-US" dirty="0">
                <a:solidFill>
                  <a:schemeClr val="tx1"/>
                </a:solidFill>
              </a:rPr>
              <a:t> </a:t>
            </a:r>
          </a:p>
          <a:p>
            <a:pPr lvl="1"/>
            <a:r>
              <a:rPr lang="en-US" i="1" dirty="0">
                <a:solidFill>
                  <a:schemeClr val="tx1"/>
                </a:solidFill>
              </a:rPr>
              <a:t>“the first e was t ago”</a:t>
            </a:r>
            <a:r>
              <a:rPr lang="en-US" dirty="0">
                <a:solidFill>
                  <a:schemeClr val="tx1"/>
                </a:solidFill>
              </a:rPr>
              <a:t> </a:t>
            </a:r>
          </a:p>
        </p:txBody>
      </p:sp>
    </p:spTree>
    <p:extLst>
      <p:ext uri="{BB962C8B-B14F-4D97-AF65-F5344CB8AC3E}">
        <p14:creationId xmlns:p14="http://schemas.microsoft.com/office/powerpoint/2010/main" val="930356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758EFE-665F-4341-B5B8-2DAEADA52F6C}" type="slidenum">
              <a:rPr lang="en-US" smtClean="0"/>
              <a:pPr/>
              <a:t>12</a:t>
            </a:fld>
            <a:endParaRPr lang="en-US" dirty="0"/>
          </a:p>
        </p:txBody>
      </p:sp>
      <p:sp>
        <p:nvSpPr>
          <p:cNvPr id="3" name="Title 2"/>
          <p:cNvSpPr>
            <a:spLocks noGrp="1"/>
          </p:cNvSpPr>
          <p:nvPr>
            <p:ph type="title"/>
          </p:nvPr>
        </p:nvSpPr>
        <p:spPr/>
        <p:txBody>
          <a:bodyPr>
            <a:normAutofit/>
          </a:bodyPr>
          <a:lstStyle/>
          <a:p>
            <a:r>
              <a:rPr lang="en-US" dirty="0"/>
              <a:t>Learning states and events from the web</a:t>
            </a:r>
          </a:p>
        </p:txBody>
      </p:sp>
      <p:sp>
        <p:nvSpPr>
          <p:cNvPr id="5" name="Content Placeholder 3"/>
          <p:cNvSpPr txBox="1">
            <a:spLocks/>
          </p:cNvSpPr>
          <p:nvPr/>
        </p:nvSpPr>
        <p:spPr>
          <a:xfrm>
            <a:off x="1981201" y="1873251"/>
            <a:ext cx="7890933" cy="3578622"/>
          </a:xfrm>
          <a:prstGeom prst="rect">
            <a:avLst/>
          </a:prstGeom>
        </p:spPr>
        <p:txBody>
          <a:bodyPr>
            <a:normAutofit fontScale="92500" lnSpcReduction="10000"/>
          </a:bodyPr>
          <a:lstStyle>
            <a:lvl1pPr marL="342900" indent="-342900" algn="l" defTabSz="457200" rtl="0" eaLnBrk="1" latinLnBrk="0" hangingPunct="1">
              <a:spcBef>
                <a:spcPct val="20000"/>
              </a:spcBef>
              <a:buClr>
                <a:schemeClr val="tx1"/>
              </a:buClr>
              <a:buFont typeface="Arial"/>
              <a:buChar char="•"/>
              <a:defRPr sz="2800" kern="1200">
                <a:solidFill>
                  <a:schemeClr val="accent6"/>
                </a:solidFill>
                <a:latin typeface="Gill Sans"/>
                <a:ea typeface="+mn-ea"/>
                <a:cs typeface="Gill Sans"/>
              </a:defRPr>
            </a:lvl1pPr>
            <a:lvl2pPr marL="742950" indent="-285750" algn="l" defTabSz="457200"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2pPr>
            <a:lvl3pPr marL="1143000" indent="-228600" algn="l" defTabSz="457200" rtl="0" eaLnBrk="1" latinLnBrk="0" hangingPunct="1">
              <a:spcBef>
                <a:spcPct val="20000"/>
              </a:spcBef>
              <a:buClr>
                <a:schemeClr val="tx1"/>
              </a:buClr>
              <a:buFont typeface="Arial"/>
              <a:buChar char="•"/>
              <a:defRPr sz="2000" kern="1200">
                <a:solidFill>
                  <a:schemeClr val="accent6"/>
                </a:solidFill>
                <a:latin typeface="Gill Sans"/>
                <a:ea typeface="+mn-ea"/>
                <a:cs typeface="Gill Sans"/>
              </a:defRPr>
            </a:lvl3pPr>
            <a:lvl4pPr marL="16002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4pPr>
            <a:lvl5pPr marL="20574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tx1"/>
                </a:solidFill>
              </a:rPr>
              <a:t>Semi-supervised procedure for automatically harvesting states and events from the internet</a:t>
            </a:r>
          </a:p>
          <a:p>
            <a:r>
              <a:rPr lang="en-US" dirty="0">
                <a:solidFill>
                  <a:schemeClr val="tx1"/>
                </a:solidFill>
              </a:rPr>
              <a:t>Use of </a:t>
            </a:r>
            <a:r>
              <a:rPr lang="en-US" dirty="0" err="1">
                <a:solidFill>
                  <a:schemeClr val="tx1"/>
                </a:solidFill>
              </a:rPr>
              <a:t>lexico</a:t>
            </a:r>
            <a:r>
              <a:rPr lang="en-US" dirty="0">
                <a:solidFill>
                  <a:schemeClr val="tx1"/>
                </a:solidFill>
              </a:rPr>
              <a:t>-syntactic patterns based on the approach of </a:t>
            </a:r>
            <a:r>
              <a:rPr lang="en-US" dirty="0" err="1">
                <a:solidFill>
                  <a:schemeClr val="tx1"/>
                </a:solidFill>
              </a:rPr>
              <a:t>Kozareva</a:t>
            </a:r>
            <a:r>
              <a:rPr lang="en-US" dirty="0">
                <a:solidFill>
                  <a:schemeClr val="tx1"/>
                </a:solidFill>
              </a:rPr>
              <a:t> et al.</a:t>
            </a:r>
          </a:p>
          <a:p>
            <a:pPr lvl="1"/>
            <a:r>
              <a:rPr lang="en-US" dirty="0">
                <a:solidFill>
                  <a:schemeClr val="tx1"/>
                </a:solidFill>
              </a:rPr>
              <a:t>Minimally supervised learning</a:t>
            </a:r>
          </a:p>
          <a:p>
            <a:pPr lvl="1"/>
            <a:r>
              <a:rPr lang="en-US" dirty="0">
                <a:solidFill>
                  <a:schemeClr val="tx1"/>
                </a:solidFill>
              </a:rPr>
              <a:t>Requires only one seed example and pattern as input</a:t>
            </a:r>
          </a:p>
          <a:p>
            <a:pPr lvl="1"/>
            <a:r>
              <a:rPr lang="en-US" dirty="0">
                <a:solidFill>
                  <a:schemeClr val="tx1"/>
                </a:solidFill>
              </a:rPr>
              <a:t>Built in bootstrapping procedure that retrieves larger quantities of terms</a:t>
            </a:r>
          </a:p>
          <a:p>
            <a:pPr lvl="1"/>
            <a:r>
              <a:rPr lang="en-US" dirty="0">
                <a:solidFill>
                  <a:schemeClr val="tx1"/>
                </a:solidFill>
              </a:rPr>
              <a:t>Higher accuracy than other methods</a:t>
            </a:r>
          </a:p>
        </p:txBody>
      </p:sp>
    </p:spTree>
    <p:extLst>
      <p:ext uri="{BB962C8B-B14F-4D97-AF65-F5344CB8AC3E}">
        <p14:creationId xmlns:p14="http://schemas.microsoft.com/office/powerpoint/2010/main" val="635857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758EFE-665F-4341-B5B8-2DAEADA52F6C}" type="slidenum">
              <a:rPr lang="en-US" smtClean="0"/>
              <a:pPr/>
              <a:t>13</a:t>
            </a:fld>
            <a:endParaRPr lang="en-US" dirty="0"/>
          </a:p>
        </p:txBody>
      </p:sp>
      <p:sp>
        <p:nvSpPr>
          <p:cNvPr id="3" name="Title 2"/>
          <p:cNvSpPr>
            <a:spLocks noGrp="1"/>
          </p:cNvSpPr>
          <p:nvPr>
            <p:ph type="title"/>
          </p:nvPr>
        </p:nvSpPr>
        <p:spPr/>
        <p:txBody>
          <a:bodyPr>
            <a:normAutofit/>
          </a:bodyPr>
          <a:lstStyle/>
          <a:p>
            <a:r>
              <a:rPr lang="en-US" dirty="0"/>
              <a:t>Learning states and events from the web</a:t>
            </a:r>
          </a:p>
        </p:txBody>
      </p:sp>
      <p:sp>
        <p:nvSpPr>
          <p:cNvPr id="5" name="Content Placeholder 3"/>
          <p:cNvSpPr txBox="1">
            <a:spLocks/>
          </p:cNvSpPr>
          <p:nvPr/>
        </p:nvSpPr>
        <p:spPr>
          <a:xfrm>
            <a:off x="1654930" y="1734263"/>
            <a:ext cx="5552238" cy="3881525"/>
          </a:xfrm>
          <a:prstGeom prst="rect">
            <a:avLst/>
          </a:prstGeom>
        </p:spPr>
        <p:txBody>
          <a:bodyPr>
            <a:normAutofit lnSpcReduction="10000"/>
          </a:bodyPr>
          <a:lstStyle>
            <a:lvl1pPr marL="342900" indent="-342900" algn="l" defTabSz="457200" rtl="0" eaLnBrk="1" latinLnBrk="0" hangingPunct="1">
              <a:spcBef>
                <a:spcPct val="20000"/>
              </a:spcBef>
              <a:buClr>
                <a:schemeClr val="tx1"/>
              </a:buClr>
              <a:buFont typeface="Arial"/>
              <a:buChar char="•"/>
              <a:defRPr sz="2800" kern="1200">
                <a:solidFill>
                  <a:schemeClr val="accent6"/>
                </a:solidFill>
                <a:latin typeface="Gill Sans"/>
                <a:ea typeface="+mn-ea"/>
                <a:cs typeface="Gill Sans"/>
              </a:defRPr>
            </a:lvl1pPr>
            <a:lvl2pPr marL="742950" indent="-285750" algn="l" defTabSz="457200"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2pPr>
            <a:lvl3pPr marL="1143000" indent="-228600" algn="l" defTabSz="457200" rtl="0" eaLnBrk="1" latinLnBrk="0" hangingPunct="1">
              <a:spcBef>
                <a:spcPct val="20000"/>
              </a:spcBef>
              <a:buClr>
                <a:schemeClr val="tx1"/>
              </a:buClr>
              <a:buFont typeface="Arial"/>
              <a:buChar char="•"/>
              <a:defRPr sz="2000" kern="1200">
                <a:solidFill>
                  <a:schemeClr val="accent6"/>
                </a:solidFill>
                <a:latin typeface="Gill Sans"/>
                <a:ea typeface="+mn-ea"/>
                <a:cs typeface="Gill Sans"/>
              </a:defRPr>
            </a:lvl3pPr>
            <a:lvl4pPr marL="16002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4pPr>
            <a:lvl5pPr marL="20574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chemeClr val="tx1"/>
                </a:solidFill>
              </a:rPr>
              <a:t>Doubly anchored </a:t>
            </a:r>
            <a:r>
              <a:rPr lang="en-US" sz="2000" dirty="0" err="1">
                <a:solidFill>
                  <a:schemeClr val="tx1"/>
                </a:solidFill>
              </a:rPr>
              <a:t>lexico</a:t>
            </a:r>
            <a:r>
              <a:rPr lang="en-US" sz="2000" dirty="0">
                <a:solidFill>
                  <a:schemeClr val="tx1"/>
                </a:solidFill>
              </a:rPr>
              <a:t>-syntactic pattern (DAP)</a:t>
            </a:r>
          </a:p>
          <a:p>
            <a:pPr lvl="1"/>
            <a:r>
              <a:rPr lang="en-US" sz="1800" i="1" dirty="0">
                <a:solidFill>
                  <a:schemeClr val="tx1"/>
                </a:solidFill>
              </a:rPr>
              <a:t>“semantic-class </a:t>
            </a:r>
            <a:r>
              <a:rPr lang="en-US" sz="1800" dirty="0">
                <a:solidFill>
                  <a:schemeClr val="tx1"/>
                </a:solidFill>
              </a:rPr>
              <a:t>such as </a:t>
            </a:r>
            <a:r>
              <a:rPr lang="en-US" sz="1800" i="1" dirty="0">
                <a:solidFill>
                  <a:schemeClr val="tx1"/>
                </a:solidFill>
              </a:rPr>
              <a:t>seed </a:t>
            </a:r>
            <a:r>
              <a:rPr lang="en-US" sz="1800" dirty="0">
                <a:solidFill>
                  <a:schemeClr val="tx1"/>
                </a:solidFill>
              </a:rPr>
              <a:t>and</a:t>
            </a:r>
            <a:r>
              <a:rPr lang="en-US" sz="1800" i="1" dirty="0">
                <a:solidFill>
                  <a:schemeClr val="tx1"/>
                </a:solidFill>
              </a:rPr>
              <a:t> *”</a:t>
            </a:r>
          </a:p>
          <a:p>
            <a:pPr lvl="1"/>
            <a:endParaRPr lang="en-US" sz="1800" i="1" dirty="0">
              <a:solidFill>
                <a:schemeClr val="tx1"/>
              </a:solidFill>
            </a:endParaRPr>
          </a:p>
          <a:p>
            <a:pPr lvl="1"/>
            <a:endParaRPr lang="en-US" sz="1800" i="1" dirty="0">
              <a:solidFill>
                <a:schemeClr val="tx1"/>
              </a:solidFill>
            </a:endParaRPr>
          </a:p>
          <a:p>
            <a:pPr lvl="1"/>
            <a:endParaRPr lang="en-US" sz="1800" i="1" dirty="0">
              <a:solidFill>
                <a:schemeClr val="tx1"/>
              </a:solidFill>
            </a:endParaRPr>
          </a:p>
          <a:p>
            <a:pPr lvl="1"/>
            <a:endParaRPr lang="en-US" sz="1800" i="1" dirty="0">
              <a:solidFill>
                <a:schemeClr val="tx1"/>
              </a:solidFill>
            </a:endParaRPr>
          </a:p>
          <a:p>
            <a:pPr lvl="1"/>
            <a:r>
              <a:rPr lang="en-US" sz="1800" dirty="0">
                <a:solidFill>
                  <a:schemeClr val="tx1"/>
                </a:solidFill>
              </a:rPr>
              <a:t>Has a bootstrapping mechanism that takes terms on * and uses them as </a:t>
            </a:r>
            <a:r>
              <a:rPr lang="en-US" sz="1800" i="1" dirty="0">
                <a:solidFill>
                  <a:schemeClr val="tx1"/>
                </a:solidFill>
              </a:rPr>
              <a:t>seed </a:t>
            </a:r>
            <a:r>
              <a:rPr lang="en-US" sz="1800" dirty="0">
                <a:solidFill>
                  <a:schemeClr val="tx1"/>
                </a:solidFill>
              </a:rPr>
              <a:t>for a new round of learning</a:t>
            </a:r>
            <a:endParaRPr lang="en-US" sz="1800" i="1" dirty="0">
              <a:solidFill>
                <a:schemeClr val="tx1"/>
              </a:solidFill>
            </a:endParaRPr>
          </a:p>
          <a:p>
            <a:pPr lvl="1"/>
            <a:r>
              <a:rPr lang="en-US" sz="1800" dirty="0">
                <a:solidFill>
                  <a:schemeClr val="tx1"/>
                </a:solidFill>
              </a:rPr>
              <a:t>New </a:t>
            </a:r>
            <a:r>
              <a:rPr lang="en-US" sz="1800" dirty="0" err="1">
                <a:solidFill>
                  <a:schemeClr val="tx1"/>
                </a:solidFill>
              </a:rPr>
              <a:t>lexico</a:t>
            </a:r>
            <a:r>
              <a:rPr lang="en-US" sz="1800" dirty="0">
                <a:solidFill>
                  <a:schemeClr val="tx1"/>
                </a:solidFill>
              </a:rPr>
              <a:t>-syntactic patterns automatically created</a:t>
            </a:r>
          </a:p>
          <a:p>
            <a:pPr lvl="1"/>
            <a:r>
              <a:rPr lang="en-US" sz="1800" dirty="0">
                <a:solidFill>
                  <a:schemeClr val="tx1"/>
                </a:solidFill>
              </a:rPr>
              <a:t>Implemented as a breadth-first-search</a:t>
            </a:r>
          </a:p>
          <a:p>
            <a:pPr lvl="1"/>
            <a:r>
              <a:rPr lang="en-US" sz="1800" dirty="0">
                <a:solidFill>
                  <a:schemeClr val="tx1"/>
                </a:solidFill>
              </a:rPr>
              <a:t>Output is set of terms related to </a:t>
            </a:r>
            <a:r>
              <a:rPr lang="en-US" sz="1800" i="1" dirty="0">
                <a:solidFill>
                  <a:schemeClr val="tx1"/>
                </a:solidFill>
              </a:rPr>
              <a:t>semantic-class</a:t>
            </a:r>
          </a:p>
        </p:txBody>
      </p:sp>
      <p:cxnSp>
        <p:nvCxnSpPr>
          <p:cNvPr id="6" name="Straight Arrow Connector 5">
            <a:extLst>
              <a:ext uri="{FF2B5EF4-FFF2-40B4-BE49-F238E27FC236}">
                <a16:creationId xmlns="" xmlns:a16="http://schemas.microsoft.com/office/drawing/2014/main" id="{0CDA6815-CC42-4387-90CE-DDE43751859D}"/>
              </a:ext>
            </a:extLst>
          </p:cNvPr>
          <p:cNvCxnSpPr>
            <a:cxnSpLocks/>
          </p:cNvCxnSpPr>
          <p:nvPr/>
        </p:nvCxnSpPr>
        <p:spPr>
          <a:xfrm flipH="1">
            <a:off x="2243103" y="2426432"/>
            <a:ext cx="791088" cy="3055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 xmlns:a16="http://schemas.microsoft.com/office/drawing/2014/main" id="{FDBC4AE7-08D1-4559-8893-71D42B8EC0F7}"/>
              </a:ext>
            </a:extLst>
          </p:cNvPr>
          <p:cNvCxnSpPr>
            <a:cxnSpLocks/>
          </p:cNvCxnSpPr>
          <p:nvPr/>
        </p:nvCxnSpPr>
        <p:spPr>
          <a:xfrm>
            <a:off x="4854658" y="2349662"/>
            <a:ext cx="0" cy="5063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 xmlns:a16="http://schemas.microsoft.com/office/drawing/2014/main" id="{4B6E34CA-1D29-489A-9495-C5C90C983DF7}"/>
              </a:ext>
            </a:extLst>
          </p:cNvPr>
          <p:cNvCxnSpPr>
            <a:cxnSpLocks/>
          </p:cNvCxnSpPr>
          <p:nvPr/>
        </p:nvCxnSpPr>
        <p:spPr>
          <a:xfrm>
            <a:off x="5658638" y="2270241"/>
            <a:ext cx="437362" cy="2126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 xmlns:a16="http://schemas.microsoft.com/office/drawing/2014/main" id="{2AEC6156-00B0-44FE-8EC2-CC6FD149EDA1}"/>
              </a:ext>
            </a:extLst>
          </p:cNvPr>
          <p:cNvSpPr txBox="1"/>
          <p:nvPr/>
        </p:nvSpPr>
        <p:spPr>
          <a:xfrm>
            <a:off x="1806756" y="2747146"/>
            <a:ext cx="1356549" cy="523220"/>
          </a:xfrm>
          <a:prstGeom prst="rect">
            <a:avLst/>
          </a:prstGeom>
          <a:noFill/>
        </p:spPr>
        <p:txBody>
          <a:bodyPr wrap="square" rtlCol="0">
            <a:spAutoFit/>
          </a:bodyPr>
          <a:lstStyle/>
          <a:p>
            <a:r>
              <a:rPr lang="en-US" sz="1400" dirty="0"/>
              <a:t>Class we want to learn</a:t>
            </a:r>
          </a:p>
        </p:txBody>
      </p:sp>
      <p:sp>
        <p:nvSpPr>
          <p:cNvPr id="12" name="TextBox 11">
            <a:extLst>
              <a:ext uri="{FF2B5EF4-FFF2-40B4-BE49-F238E27FC236}">
                <a16:creationId xmlns="" xmlns:a16="http://schemas.microsoft.com/office/drawing/2014/main" id="{E4D73B53-BCF7-40C8-8343-FD2A80EED91D}"/>
              </a:ext>
            </a:extLst>
          </p:cNvPr>
          <p:cNvSpPr txBox="1"/>
          <p:nvPr/>
        </p:nvSpPr>
        <p:spPr>
          <a:xfrm>
            <a:off x="4509381" y="2852104"/>
            <a:ext cx="1115565" cy="523220"/>
          </a:xfrm>
          <a:prstGeom prst="rect">
            <a:avLst/>
          </a:prstGeom>
          <a:noFill/>
        </p:spPr>
        <p:txBody>
          <a:bodyPr wrap="square" rtlCol="0">
            <a:spAutoFit/>
          </a:bodyPr>
          <a:lstStyle/>
          <a:p>
            <a:r>
              <a:rPr lang="en-US" sz="1400" dirty="0"/>
              <a:t>Input Example</a:t>
            </a:r>
          </a:p>
        </p:txBody>
      </p:sp>
      <p:sp>
        <p:nvSpPr>
          <p:cNvPr id="13" name="TextBox 12">
            <a:extLst>
              <a:ext uri="{FF2B5EF4-FFF2-40B4-BE49-F238E27FC236}">
                <a16:creationId xmlns="" xmlns:a16="http://schemas.microsoft.com/office/drawing/2014/main" id="{797493E5-5305-41D6-9C80-C80344ACBB10}"/>
              </a:ext>
            </a:extLst>
          </p:cNvPr>
          <p:cNvSpPr txBox="1"/>
          <p:nvPr/>
        </p:nvSpPr>
        <p:spPr>
          <a:xfrm>
            <a:off x="5650157" y="2486632"/>
            <a:ext cx="1543504" cy="954107"/>
          </a:xfrm>
          <a:prstGeom prst="rect">
            <a:avLst/>
          </a:prstGeom>
          <a:noFill/>
        </p:spPr>
        <p:txBody>
          <a:bodyPr wrap="square" rtlCol="0">
            <a:spAutoFit/>
          </a:bodyPr>
          <a:lstStyle/>
          <a:p>
            <a:r>
              <a:rPr lang="en-US" sz="1400" dirty="0"/>
              <a:t>Position on which new input terms are extracted</a:t>
            </a:r>
          </a:p>
        </p:txBody>
      </p:sp>
      <p:sp>
        <p:nvSpPr>
          <p:cNvPr id="14" name="TextBox 13">
            <a:extLst>
              <a:ext uri="{FF2B5EF4-FFF2-40B4-BE49-F238E27FC236}">
                <a16:creationId xmlns="" xmlns:a16="http://schemas.microsoft.com/office/drawing/2014/main" id="{79178BE1-B1FD-436C-9D3E-DD13EC7E1748}"/>
              </a:ext>
            </a:extLst>
          </p:cNvPr>
          <p:cNvSpPr txBox="1"/>
          <p:nvPr/>
        </p:nvSpPr>
        <p:spPr>
          <a:xfrm>
            <a:off x="7760208" y="1879383"/>
            <a:ext cx="2645696" cy="3477875"/>
          </a:xfrm>
          <a:prstGeom prst="rect">
            <a:avLst/>
          </a:prstGeom>
          <a:noFill/>
          <a:ln>
            <a:solidFill>
              <a:srgbClr val="FF0000"/>
            </a:solidFill>
          </a:ln>
        </p:spPr>
        <p:txBody>
          <a:bodyPr wrap="square" rtlCol="0">
            <a:spAutoFit/>
          </a:bodyPr>
          <a:lstStyle/>
          <a:p>
            <a:pPr algn="ctr"/>
            <a:r>
              <a:rPr lang="en-US" sz="2000" i="1" dirty="0"/>
              <a:t>“</a:t>
            </a:r>
            <a:r>
              <a:rPr lang="en-US" sz="2000" i="1" dirty="0">
                <a:solidFill>
                  <a:srgbClr val="FF0000"/>
                </a:solidFill>
              </a:rPr>
              <a:t>Events</a:t>
            </a:r>
            <a:r>
              <a:rPr lang="en-US" sz="2000" i="1" dirty="0"/>
              <a:t> such as </a:t>
            </a:r>
            <a:r>
              <a:rPr lang="en-US" sz="2000" i="1" dirty="0">
                <a:solidFill>
                  <a:srgbClr val="FF0000"/>
                </a:solidFill>
              </a:rPr>
              <a:t>earthquakes</a:t>
            </a:r>
            <a:r>
              <a:rPr lang="en-US" sz="2000" i="1" dirty="0"/>
              <a:t> and *”</a:t>
            </a:r>
          </a:p>
          <a:p>
            <a:pPr algn="ctr"/>
            <a:endParaRPr lang="en-US" sz="2000" i="1" dirty="0"/>
          </a:p>
          <a:p>
            <a:pPr marL="342900" indent="-342900">
              <a:buFont typeface="Arial" panose="020B0604020202020204" pitchFamily="34" charset="0"/>
              <a:buChar char="•"/>
            </a:pPr>
            <a:r>
              <a:rPr lang="en-US" sz="2000" dirty="0"/>
              <a:t>Extract the word “hurricanes”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Generate new query:</a:t>
            </a:r>
          </a:p>
          <a:p>
            <a:pPr marL="342900" indent="-342900">
              <a:buFont typeface="Arial" panose="020B0604020202020204" pitchFamily="34" charset="0"/>
              <a:buChar char="•"/>
            </a:pPr>
            <a:endParaRPr lang="en-US" sz="2000" dirty="0"/>
          </a:p>
          <a:p>
            <a:pPr algn="ctr"/>
            <a:r>
              <a:rPr lang="en-US" sz="2000" i="1" dirty="0"/>
              <a:t>“Events such as </a:t>
            </a:r>
            <a:r>
              <a:rPr lang="en-US" sz="2000" i="1" dirty="0">
                <a:solidFill>
                  <a:srgbClr val="FF0000"/>
                </a:solidFill>
              </a:rPr>
              <a:t>hurricanes</a:t>
            </a:r>
            <a:r>
              <a:rPr lang="en-US" sz="2000" i="1" dirty="0"/>
              <a:t> and *”</a:t>
            </a:r>
          </a:p>
        </p:txBody>
      </p:sp>
    </p:spTree>
    <p:extLst>
      <p:ext uri="{BB962C8B-B14F-4D97-AF65-F5344CB8AC3E}">
        <p14:creationId xmlns:p14="http://schemas.microsoft.com/office/powerpoint/2010/main" val="1410146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758EFE-665F-4341-B5B8-2DAEADA52F6C}" type="slidenum">
              <a:rPr lang="en-US" smtClean="0"/>
              <a:pPr/>
              <a:t>14</a:t>
            </a:fld>
            <a:endParaRPr lang="en-US" dirty="0"/>
          </a:p>
        </p:txBody>
      </p:sp>
      <p:sp>
        <p:nvSpPr>
          <p:cNvPr id="3" name="Title 2"/>
          <p:cNvSpPr>
            <a:spLocks noGrp="1"/>
          </p:cNvSpPr>
          <p:nvPr>
            <p:ph type="title"/>
          </p:nvPr>
        </p:nvSpPr>
        <p:spPr/>
        <p:txBody>
          <a:bodyPr>
            <a:normAutofit/>
          </a:bodyPr>
          <a:lstStyle/>
          <a:p>
            <a:r>
              <a:rPr lang="en-US" dirty="0"/>
              <a:t>Learning states and events from the web</a:t>
            </a:r>
          </a:p>
        </p:txBody>
      </p:sp>
      <p:sp>
        <p:nvSpPr>
          <p:cNvPr id="5" name="Content Placeholder 3"/>
          <p:cNvSpPr txBox="1">
            <a:spLocks/>
          </p:cNvSpPr>
          <p:nvPr/>
        </p:nvSpPr>
        <p:spPr>
          <a:xfrm>
            <a:off x="1981201" y="1873251"/>
            <a:ext cx="7890933" cy="3956842"/>
          </a:xfrm>
          <a:prstGeom prst="rect">
            <a:avLst/>
          </a:prstGeom>
        </p:spPr>
        <p:txBody>
          <a:bodyPr>
            <a:normAutofit fontScale="77500" lnSpcReduction="20000"/>
          </a:bodyPr>
          <a:lstStyle>
            <a:lvl1pPr marL="342900" indent="-342900" algn="l" defTabSz="457200" rtl="0" eaLnBrk="1" latinLnBrk="0" hangingPunct="1">
              <a:spcBef>
                <a:spcPct val="20000"/>
              </a:spcBef>
              <a:buClr>
                <a:schemeClr val="tx1"/>
              </a:buClr>
              <a:buFont typeface="Arial"/>
              <a:buChar char="•"/>
              <a:defRPr sz="2800" kern="1200">
                <a:solidFill>
                  <a:schemeClr val="accent6"/>
                </a:solidFill>
                <a:latin typeface="Gill Sans"/>
                <a:ea typeface="+mn-ea"/>
                <a:cs typeface="Gill Sans"/>
              </a:defRPr>
            </a:lvl1pPr>
            <a:lvl2pPr marL="742950" indent="-285750" algn="l" defTabSz="457200"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2pPr>
            <a:lvl3pPr marL="1143000" indent="-228600" algn="l" defTabSz="457200" rtl="0" eaLnBrk="1" latinLnBrk="0" hangingPunct="1">
              <a:spcBef>
                <a:spcPct val="20000"/>
              </a:spcBef>
              <a:buClr>
                <a:schemeClr val="tx1"/>
              </a:buClr>
              <a:buFont typeface="Arial"/>
              <a:buChar char="•"/>
              <a:defRPr sz="2000" kern="1200">
                <a:solidFill>
                  <a:schemeClr val="accent6"/>
                </a:solidFill>
                <a:latin typeface="Gill Sans"/>
                <a:ea typeface="+mn-ea"/>
                <a:cs typeface="Gill Sans"/>
              </a:defRPr>
            </a:lvl3pPr>
            <a:lvl4pPr marL="16002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4pPr>
            <a:lvl5pPr marL="20574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tx1"/>
                </a:solidFill>
              </a:rPr>
              <a:t>Assign confidence to each extracted term</a:t>
            </a:r>
          </a:p>
          <a:p>
            <a:endParaRPr lang="en-US" dirty="0">
              <a:solidFill>
                <a:schemeClr val="tx1"/>
              </a:solidFill>
            </a:endParaRPr>
          </a:p>
          <a:p>
            <a:pPr marL="0" indent="0">
              <a:buNone/>
            </a:pPr>
            <a:endParaRPr lang="en-US" dirty="0">
              <a:solidFill>
                <a:schemeClr val="tx1"/>
              </a:solidFill>
            </a:endParaRPr>
          </a:p>
          <a:p>
            <a:endParaRPr lang="en-US" dirty="0">
              <a:solidFill>
                <a:schemeClr val="tx1"/>
              </a:solidFill>
            </a:endParaRPr>
          </a:p>
          <a:p>
            <a:r>
              <a:rPr lang="en-US" i="1" dirty="0">
                <a:solidFill>
                  <a:schemeClr val="tx1"/>
                </a:solidFill>
              </a:rPr>
              <a:t>u </a:t>
            </a:r>
            <a:r>
              <a:rPr lang="en-US" dirty="0">
                <a:solidFill>
                  <a:schemeClr val="tx1"/>
                </a:solidFill>
              </a:rPr>
              <a:t>– current term being ranked</a:t>
            </a:r>
          </a:p>
          <a:p>
            <a:r>
              <a:rPr lang="en-US" dirty="0">
                <a:solidFill>
                  <a:schemeClr val="tx1"/>
                </a:solidFill>
              </a:rPr>
              <a:t>                            – sum of all outgoing edges from </a:t>
            </a:r>
            <a:r>
              <a:rPr lang="en-US" i="1" dirty="0">
                <a:solidFill>
                  <a:schemeClr val="tx1"/>
                </a:solidFill>
              </a:rPr>
              <a:t>u</a:t>
            </a:r>
            <a:endParaRPr lang="en-US" dirty="0">
              <a:solidFill>
                <a:schemeClr val="tx1"/>
              </a:solidFill>
            </a:endParaRPr>
          </a:p>
          <a:p>
            <a:r>
              <a:rPr lang="en-US" i="1" dirty="0">
                <a:solidFill>
                  <a:schemeClr val="tx1"/>
                </a:solidFill>
              </a:rPr>
              <a:t>|V| </a:t>
            </a:r>
            <a:r>
              <a:rPr lang="en-US" dirty="0">
                <a:solidFill>
                  <a:schemeClr val="tx1"/>
                </a:solidFill>
              </a:rPr>
              <a:t>– number of unique terms extracted during bootstrapping process</a:t>
            </a:r>
            <a:endParaRPr lang="en-US" i="1" dirty="0">
              <a:solidFill>
                <a:schemeClr val="tx1"/>
              </a:solidFill>
            </a:endParaRPr>
          </a:p>
          <a:p>
            <a:endParaRPr lang="en-US" dirty="0">
              <a:solidFill>
                <a:schemeClr val="tx1"/>
              </a:solidFill>
            </a:endParaRPr>
          </a:p>
          <a:p>
            <a:r>
              <a:rPr lang="en-US" dirty="0">
                <a:solidFill>
                  <a:schemeClr val="tx1"/>
                </a:solidFill>
              </a:rPr>
              <a:t>Captures how often a term is seen as </a:t>
            </a:r>
            <a:r>
              <a:rPr lang="en-US" i="1" dirty="0">
                <a:solidFill>
                  <a:schemeClr val="tx1"/>
                </a:solidFill>
              </a:rPr>
              <a:t>seed</a:t>
            </a:r>
          </a:p>
          <a:p>
            <a:r>
              <a:rPr lang="en-US" dirty="0">
                <a:solidFill>
                  <a:schemeClr val="tx1"/>
                </a:solidFill>
              </a:rPr>
              <a:t>More often = More likely to belong to same </a:t>
            </a:r>
            <a:r>
              <a:rPr lang="en-US" i="1" dirty="0">
                <a:solidFill>
                  <a:schemeClr val="tx1"/>
                </a:solidFill>
              </a:rPr>
              <a:t>semantic-class</a:t>
            </a:r>
          </a:p>
        </p:txBody>
      </p:sp>
      <p:pic>
        <p:nvPicPr>
          <p:cNvPr id="4" name="Picture 3">
            <a:extLst>
              <a:ext uri="{FF2B5EF4-FFF2-40B4-BE49-F238E27FC236}">
                <a16:creationId xmlns="" xmlns:a16="http://schemas.microsoft.com/office/drawing/2014/main" id="{EBAF5FC9-923C-4164-A0D3-53150316B719}"/>
              </a:ext>
            </a:extLst>
          </p:cNvPr>
          <p:cNvPicPr>
            <a:picLocks noChangeAspect="1"/>
          </p:cNvPicPr>
          <p:nvPr/>
        </p:nvPicPr>
        <p:blipFill>
          <a:blip r:embed="rId2"/>
          <a:stretch>
            <a:fillRect/>
          </a:stretch>
        </p:blipFill>
        <p:spPr>
          <a:xfrm>
            <a:off x="4127467" y="2213956"/>
            <a:ext cx="4685576" cy="1032415"/>
          </a:xfrm>
          <a:prstGeom prst="rect">
            <a:avLst/>
          </a:prstGeom>
        </p:spPr>
      </p:pic>
      <p:pic>
        <p:nvPicPr>
          <p:cNvPr id="6" name="Picture 5">
            <a:extLst>
              <a:ext uri="{FF2B5EF4-FFF2-40B4-BE49-F238E27FC236}">
                <a16:creationId xmlns="" xmlns:a16="http://schemas.microsoft.com/office/drawing/2014/main" id="{FA5A6D39-2D66-4202-B9CC-C5FFBC75DB62}"/>
              </a:ext>
            </a:extLst>
          </p:cNvPr>
          <p:cNvPicPr>
            <a:picLocks noChangeAspect="1"/>
          </p:cNvPicPr>
          <p:nvPr/>
        </p:nvPicPr>
        <p:blipFill>
          <a:blip r:embed="rId3"/>
          <a:stretch>
            <a:fillRect/>
          </a:stretch>
        </p:blipFill>
        <p:spPr>
          <a:xfrm>
            <a:off x="2394321" y="3560595"/>
            <a:ext cx="1668055" cy="368214"/>
          </a:xfrm>
          <a:prstGeom prst="rect">
            <a:avLst/>
          </a:prstGeom>
        </p:spPr>
      </p:pic>
    </p:spTree>
    <p:extLst>
      <p:ext uri="{BB962C8B-B14F-4D97-AF65-F5344CB8AC3E}">
        <p14:creationId xmlns:p14="http://schemas.microsoft.com/office/powerpoint/2010/main" val="814530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758EFE-665F-4341-B5B8-2DAEADA52F6C}" type="slidenum">
              <a:rPr lang="en-US" smtClean="0"/>
              <a:pPr/>
              <a:t>15</a:t>
            </a:fld>
            <a:endParaRPr lang="en-US" dirty="0"/>
          </a:p>
        </p:txBody>
      </p:sp>
      <p:sp>
        <p:nvSpPr>
          <p:cNvPr id="3" name="Title 2"/>
          <p:cNvSpPr>
            <a:spLocks noGrp="1"/>
          </p:cNvSpPr>
          <p:nvPr>
            <p:ph type="title"/>
          </p:nvPr>
        </p:nvSpPr>
        <p:spPr/>
        <p:txBody>
          <a:bodyPr>
            <a:normAutofit/>
          </a:bodyPr>
          <a:lstStyle/>
          <a:p>
            <a:r>
              <a:rPr lang="en-US" dirty="0"/>
              <a:t>Patterns between </a:t>
            </a:r>
            <a:r>
              <a:rPr lang="en-US" i="1" dirty="0"/>
              <a:t>e</a:t>
            </a:r>
            <a:r>
              <a:rPr lang="en-US" dirty="0"/>
              <a:t> and </a:t>
            </a:r>
            <a:r>
              <a:rPr lang="en-US" i="1" dirty="0"/>
              <a:t>t</a:t>
            </a:r>
          </a:p>
        </p:txBody>
      </p:sp>
      <p:sp>
        <p:nvSpPr>
          <p:cNvPr id="5" name="Content Placeholder 3"/>
          <p:cNvSpPr txBox="1">
            <a:spLocks/>
          </p:cNvSpPr>
          <p:nvPr/>
        </p:nvSpPr>
        <p:spPr>
          <a:xfrm>
            <a:off x="1981201" y="1873251"/>
            <a:ext cx="7890933" cy="3578622"/>
          </a:xfrm>
          <a:prstGeom prst="rect">
            <a:avLst/>
          </a:prstGeom>
        </p:spPr>
        <p:txBody>
          <a:bodyPr>
            <a:normAutofit fontScale="70000" lnSpcReduction="20000"/>
          </a:bodyPr>
          <a:lstStyle>
            <a:lvl1pPr marL="342900" indent="-342900" algn="l" defTabSz="457200" rtl="0" eaLnBrk="1" latinLnBrk="0" hangingPunct="1">
              <a:spcBef>
                <a:spcPct val="20000"/>
              </a:spcBef>
              <a:buClr>
                <a:schemeClr val="tx1"/>
              </a:buClr>
              <a:buFont typeface="Arial"/>
              <a:buChar char="•"/>
              <a:defRPr sz="2800" kern="1200">
                <a:solidFill>
                  <a:schemeClr val="accent6"/>
                </a:solidFill>
                <a:latin typeface="Gill Sans"/>
                <a:ea typeface="+mn-ea"/>
                <a:cs typeface="Gill Sans"/>
              </a:defRPr>
            </a:lvl1pPr>
            <a:lvl2pPr marL="742950" indent="-285750" algn="l" defTabSz="457200"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2pPr>
            <a:lvl3pPr marL="1143000" indent="-228600" algn="l" defTabSz="457200" rtl="0" eaLnBrk="1" latinLnBrk="0" hangingPunct="1">
              <a:spcBef>
                <a:spcPct val="20000"/>
              </a:spcBef>
              <a:buClr>
                <a:schemeClr val="tx1"/>
              </a:buClr>
              <a:buFont typeface="Arial"/>
              <a:buChar char="•"/>
              <a:defRPr sz="2000" kern="1200">
                <a:solidFill>
                  <a:schemeClr val="accent6"/>
                </a:solidFill>
                <a:latin typeface="Gill Sans"/>
                <a:ea typeface="+mn-ea"/>
                <a:cs typeface="Gill Sans"/>
              </a:defRPr>
            </a:lvl3pPr>
            <a:lvl4pPr marL="16002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4pPr>
            <a:lvl5pPr marL="20574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tx1"/>
                </a:solidFill>
              </a:rPr>
              <a:t>Ten temporal units used</a:t>
            </a:r>
          </a:p>
          <a:p>
            <a:pPr lvl="1"/>
            <a:r>
              <a:rPr lang="en-US" dirty="0">
                <a:solidFill>
                  <a:schemeClr val="tx1"/>
                </a:solidFill>
              </a:rPr>
              <a:t>Seconds, minutes, hours, days, weeks, months, years, decades (Pan and </a:t>
            </a:r>
            <a:r>
              <a:rPr lang="en-US" dirty="0" err="1">
                <a:solidFill>
                  <a:schemeClr val="tx1"/>
                </a:solidFill>
              </a:rPr>
              <a:t>Jurafsky</a:t>
            </a:r>
            <a:r>
              <a:rPr lang="en-US" dirty="0">
                <a:solidFill>
                  <a:schemeClr val="tx1"/>
                </a:solidFill>
              </a:rPr>
              <a:t>)</a:t>
            </a:r>
          </a:p>
          <a:p>
            <a:pPr lvl="1"/>
            <a:r>
              <a:rPr lang="en-US" dirty="0">
                <a:solidFill>
                  <a:schemeClr val="tx1"/>
                </a:solidFill>
              </a:rPr>
              <a:t>Centuries and eras</a:t>
            </a:r>
          </a:p>
          <a:p>
            <a:r>
              <a:rPr lang="en-US" dirty="0">
                <a:solidFill>
                  <a:schemeClr val="tx1"/>
                </a:solidFill>
              </a:rPr>
              <a:t>Automated pattern harvesting procedure</a:t>
            </a:r>
          </a:p>
          <a:p>
            <a:r>
              <a:rPr lang="en-US" dirty="0">
                <a:solidFill>
                  <a:schemeClr val="tx1"/>
                </a:solidFill>
              </a:rPr>
              <a:t>Use top 1000 events from previous step to build web queries</a:t>
            </a:r>
          </a:p>
          <a:p>
            <a:r>
              <a:rPr lang="en-US" dirty="0">
                <a:solidFill>
                  <a:schemeClr val="tx1"/>
                </a:solidFill>
              </a:rPr>
              <a:t>Quadruples of the form event, temporal unit, pattern and frequency of the extraction</a:t>
            </a:r>
          </a:p>
          <a:p>
            <a:endParaRPr lang="en-US" dirty="0"/>
          </a:p>
          <a:p>
            <a:endParaRPr lang="en-US" dirty="0"/>
          </a:p>
          <a:p>
            <a:endParaRPr lang="en-US" dirty="0"/>
          </a:p>
          <a:p>
            <a:pPr marL="0" indent="0">
              <a:buNone/>
            </a:pPr>
            <a:r>
              <a:rPr lang="en-US" dirty="0"/>
              <a:t>.</a:t>
            </a:r>
          </a:p>
        </p:txBody>
      </p:sp>
      <p:pic>
        <p:nvPicPr>
          <p:cNvPr id="6" name="Picture 5">
            <a:extLst>
              <a:ext uri="{FF2B5EF4-FFF2-40B4-BE49-F238E27FC236}">
                <a16:creationId xmlns="" xmlns:a16="http://schemas.microsoft.com/office/drawing/2014/main" id="{10DE1F1D-584E-46A8-85E7-FC3B3694EA36}"/>
              </a:ext>
            </a:extLst>
          </p:cNvPr>
          <p:cNvPicPr>
            <a:picLocks noChangeAspect="1"/>
          </p:cNvPicPr>
          <p:nvPr/>
        </p:nvPicPr>
        <p:blipFill>
          <a:blip r:embed="rId2"/>
          <a:stretch>
            <a:fillRect/>
          </a:stretch>
        </p:blipFill>
        <p:spPr>
          <a:xfrm>
            <a:off x="1647292" y="4058928"/>
            <a:ext cx="3201774" cy="1264252"/>
          </a:xfrm>
          <a:prstGeom prst="rect">
            <a:avLst/>
          </a:prstGeom>
        </p:spPr>
      </p:pic>
      <p:sp>
        <p:nvSpPr>
          <p:cNvPr id="7" name="TextBox 6">
            <a:extLst>
              <a:ext uri="{FF2B5EF4-FFF2-40B4-BE49-F238E27FC236}">
                <a16:creationId xmlns="" xmlns:a16="http://schemas.microsoft.com/office/drawing/2014/main" id="{C87C9875-3955-4852-9385-AC07897A7EBD}"/>
              </a:ext>
            </a:extLst>
          </p:cNvPr>
          <p:cNvSpPr txBox="1"/>
          <p:nvPr/>
        </p:nvSpPr>
        <p:spPr>
          <a:xfrm>
            <a:off x="6337402" y="3957490"/>
            <a:ext cx="3968496" cy="1631216"/>
          </a:xfrm>
          <a:prstGeom prst="rect">
            <a:avLst/>
          </a:prstGeom>
          <a:noFill/>
        </p:spPr>
        <p:txBody>
          <a:bodyPr wrap="square" rtlCol="0">
            <a:spAutoFit/>
          </a:bodyPr>
          <a:lstStyle/>
          <a:p>
            <a:r>
              <a:rPr lang="en-US" sz="2000" dirty="0">
                <a:solidFill>
                  <a:schemeClr val="tx1">
                    <a:lumMod val="75000"/>
                    <a:lumOff val="25000"/>
                  </a:schemeClr>
                </a:solidFill>
              </a:rPr>
              <a:t>Concert * hours</a:t>
            </a:r>
          </a:p>
          <a:p>
            <a:r>
              <a:rPr lang="en-US" sz="2000" dirty="0">
                <a:solidFill>
                  <a:schemeClr val="tx1">
                    <a:lumMod val="75000"/>
                    <a:lumOff val="25000"/>
                  </a:schemeClr>
                </a:solidFill>
              </a:rPr>
              <a:t>Concert that * hours</a:t>
            </a:r>
          </a:p>
          <a:p>
            <a:endParaRPr lang="en-US" sz="2000" dirty="0">
              <a:solidFill>
                <a:schemeClr val="tx1">
                  <a:lumMod val="75000"/>
                  <a:lumOff val="25000"/>
                </a:schemeClr>
              </a:solidFill>
            </a:endParaRPr>
          </a:p>
          <a:p>
            <a:r>
              <a:rPr lang="en-US" sz="2000" i="1" dirty="0"/>
              <a:t>“We only want to participate in a concert that </a:t>
            </a:r>
            <a:r>
              <a:rPr lang="en-US" sz="2000" i="1" dirty="0">
                <a:solidFill>
                  <a:srgbClr val="FF0000"/>
                </a:solidFill>
              </a:rPr>
              <a:t>takes</a:t>
            </a:r>
            <a:r>
              <a:rPr lang="en-US" sz="2000" i="1" dirty="0"/>
              <a:t> two hours.”</a:t>
            </a:r>
          </a:p>
        </p:txBody>
      </p:sp>
    </p:spTree>
    <p:extLst>
      <p:ext uri="{BB962C8B-B14F-4D97-AF65-F5344CB8AC3E}">
        <p14:creationId xmlns:p14="http://schemas.microsoft.com/office/powerpoint/2010/main" val="890462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758EFE-665F-4341-B5B8-2DAEADA52F6C}" type="slidenum">
              <a:rPr lang="en-US" smtClean="0"/>
              <a:pPr/>
              <a:t>16</a:t>
            </a:fld>
            <a:endParaRPr lang="en-US" dirty="0"/>
          </a:p>
        </p:txBody>
      </p:sp>
      <p:sp>
        <p:nvSpPr>
          <p:cNvPr id="3" name="Title 2"/>
          <p:cNvSpPr>
            <a:spLocks noGrp="1"/>
          </p:cNvSpPr>
          <p:nvPr>
            <p:ph type="title"/>
          </p:nvPr>
        </p:nvSpPr>
        <p:spPr/>
        <p:txBody>
          <a:bodyPr>
            <a:normAutofit/>
          </a:bodyPr>
          <a:lstStyle/>
          <a:p>
            <a:r>
              <a:rPr lang="en-US" dirty="0"/>
              <a:t>Patterns between </a:t>
            </a:r>
            <a:r>
              <a:rPr lang="en-US" i="1" dirty="0"/>
              <a:t>e</a:t>
            </a:r>
            <a:r>
              <a:rPr lang="en-US" dirty="0"/>
              <a:t> and </a:t>
            </a:r>
            <a:r>
              <a:rPr lang="en-US" i="1" dirty="0"/>
              <a:t>t</a:t>
            </a:r>
          </a:p>
        </p:txBody>
      </p:sp>
      <p:sp>
        <p:nvSpPr>
          <p:cNvPr id="5" name="Content Placeholder 3"/>
          <p:cNvSpPr txBox="1">
            <a:spLocks/>
          </p:cNvSpPr>
          <p:nvPr/>
        </p:nvSpPr>
        <p:spPr>
          <a:xfrm>
            <a:off x="1981201" y="1873251"/>
            <a:ext cx="7890933" cy="3578622"/>
          </a:xfrm>
          <a:prstGeom prst="rect">
            <a:avLst/>
          </a:prstGeom>
        </p:spPr>
        <p:txBody>
          <a:bodyPr>
            <a:normAutofit/>
          </a:bodyPr>
          <a:lstStyle>
            <a:lvl1pPr marL="342900" indent="-342900" algn="l" defTabSz="457200" rtl="0" eaLnBrk="1" latinLnBrk="0" hangingPunct="1">
              <a:spcBef>
                <a:spcPct val="20000"/>
              </a:spcBef>
              <a:buClr>
                <a:schemeClr val="tx1"/>
              </a:buClr>
              <a:buFont typeface="Arial"/>
              <a:buChar char="•"/>
              <a:defRPr sz="2800" kern="1200">
                <a:solidFill>
                  <a:schemeClr val="accent6"/>
                </a:solidFill>
                <a:latin typeface="Gill Sans"/>
                <a:ea typeface="+mn-ea"/>
                <a:cs typeface="Gill Sans"/>
              </a:defRPr>
            </a:lvl1pPr>
            <a:lvl2pPr marL="742950" indent="-285750" algn="l" defTabSz="457200"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2pPr>
            <a:lvl3pPr marL="1143000" indent="-228600" algn="l" defTabSz="457200" rtl="0" eaLnBrk="1" latinLnBrk="0" hangingPunct="1">
              <a:spcBef>
                <a:spcPct val="20000"/>
              </a:spcBef>
              <a:buClr>
                <a:schemeClr val="tx1"/>
              </a:buClr>
              <a:buFont typeface="Arial"/>
              <a:buChar char="•"/>
              <a:defRPr sz="2000" kern="1200">
                <a:solidFill>
                  <a:schemeClr val="accent6"/>
                </a:solidFill>
                <a:latin typeface="Gill Sans"/>
                <a:ea typeface="+mn-ea"/>
                <a:cs typeface="Gill Sans"/>
              </a:defRPr>
            </a:lvl3pPr>
            <a:lvl4pPr marL="16002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4pPr>
            <a:lvl5pPr marL="20574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a:solidFill>
                  <a:schemeClr val="tx1"/>
                </a:solidFill>
              </a:rPr>
              <a:t>TextRunner</a:t>
            </a:r>
            <a:r>
              <a:rPr lang="en-US" dirty="0">
                <a:solidFill>
                  <a:schemeClr val="tx1"/>
                </a:solidFill>
              </a:rPr>
              <a:t> Corpus</a:t>
            </a:r>
          </a:p>
          <a:p>
            <a:pPr lvl="1"/>
            <a:r>
              <a:rPr lang="en-US" dirty="0">
                <a:solidFill>
                  <a:schemeClr val="tx1"/>
                </a:solidFill>
              </a:rPr>
              <a:t>Noun-Verb-Noun</a:t>
            </a:r>
          </a:p>
          <a:p>
            <a:pPr lvl="1"/>
            <a:r>
              <a:rPr lang="en-US" dirty="0">
                <a:solidFill>
                  <a:schemeClr val="tx1"/>
                </a:solidFill>
              </a:rPr>
              <a:t>Loosely defined patterns</a:t>
            </a:r>
          </a:p>
          <a:p>
            <a:pPr lvl="1"/>
            <a:r>
              <a:rPr lang="en-US" dirty="0">
                <a:solidFill>
                  <a:schemeClr val="tx1"/>
                </a:solidFill>
              </a:rPr>
              <a:t>Output same as querying the web</a:t>
            </a:r>
          </a:p>
          <a:p>
            <a:pPr lvl="1"/>
            <a:r>
              <a:rPr lang="en-US" dirty="0">
                <a:solidFill>
                  <a:schemeClr val="tx1"/>
                </a:solidFill>
              </a:rPr>
              <a:t>Example:</a:t>
            </a:r>
          </a:p>
          <a:p>
            <a:pPr lvl="2"/>
            <a:r>
              <a:rPr lang="en-US" dirty="0">
                <a:solidFill>
                  <a:schemeClr val="tx1"/>
                </a:solidFill>
              </a:rPr>
              <a:t>“storm” –verb– “hours”</a:t>
            </a:r>
          </a:p>
          <a:p>
            <a:pPr lvl="3"/>
            <a:r>
              <a:rPr lang="en-US" dirty="0">
                <a:solidFill>
                  <a:schemeClr val="tx1"/>
                </a:solidFill>
              </a:rPr>
              <a:t>“lasted”, “lasted about”, “raged for”, “continued for” etc.</a:t>
            </a:r>
          </a:p>
        </p:txBody>
      </p:sp>
    </p:spTree>
    <p:extLst>
      <p:ext uri="{BB962C8B-B14F-4D97-AF65-F5344CB8AC3E}">
        <p14:creationId xmlns:p14="http://schemas.microsoft.com/office/powerpoint/2010/main" val="502766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758EFE-665F-4341-B5B8-2DAEADA52F6C}" type="slidenum">
              <a:rPr lang="en-US" smtClean="0"/>
              <a:pPr/>
              <a:t>17</a:t>
            </a:fld>
            <a:endParaRPr lang="en-US" dirty="0"/>
          </a:p>
        </p:txBody>
      </p:sp>
      <p:sp>
        <p:nvSpPr>
          <p:cNvPr id="3" name="Title 2"/>
          <p:cNvSpPr>
            <a:spLocks noGrp="1"/>
          </p:cNvSpPr>
          <p:nvPr>
            <p:ph type="title"/>
          </p:nvPr>
        </p:nvSpPr>
        <p:spPr/>
        <p:txBody>
          <a:bodyPr>
            <a:normAutofit/>
          </a:bodyPr>
          <a:lstStyle/>
          <a:p>
            <a:r>
              <a:rPr lang="en-US" dirty="0"/>
              <a:t>Results and Analysis</a:t>
            </a:r>
          </a:p>
        </p:txBody>
      </p:sp>
      <p:sp>
        <p:nvSpPr>
          <p:cNvPr id="5" name="Content Placeholder 3"/>
          <p:cNvSpPr txBox="1">
            <a:spLocks/>
          </p:cNvSpPr>
          <p:nvPr/>
        </p:nvSpPr>
        <p:spPr>
          <a:xfrm>
            <a:off x="1981201" y="1873251"/>
            <a:ext cx="5259629" cy="3578622"/>
          </a:xfrm>
          <a:prstGeom prst="rect">
            <a:avLst/>
          </a:prstGeom>
        </p:spPr>
        <p:txBody>
          <a:bodyPr>
            <a:normAutofit fontScale="92500"/>
          </a:bodyPr>
          <a:lstStyle>
            <a:lvl1pPr marL="342900" indent="-342900" algn="l" defTabSz="457200" rtl="0" eaLnBrk="1" latinLnBrk="0" hangingPunct="1">
              <a:spcBef>
                <a:spcPct val="20000"/>
              </a:spcBef>
              <a:buClr>
                <a:schemeClr val="tx1"/>
              </a:buClr>
              <a:buFont typeface="Arial"/>
              <a:buChar char="•"/>
              <a:defRPr sz="2800" kern="1200">
                <a:solidFill>
                  <a:schemeClr val="accent6"/>
                </a:solidFill>
                <a:latin typeface="Gill Sans"/>
                <a:ea typeface="+mn-ea"/>
                <a:cs typeface="Gill Sans"/>
              </a:defRPr>
            </a:lvl1pPr>
            <a:lvl2pPr marL="742950" indent="-285750" algn="l" defTabSz="457200"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2pPr>
            <a:lvl3pPr marL="1143000" indent="-228600" algn="l" defTabSz="457200" rtl="0" eaLnBrk="1" latinLnBrk="0" hangingPunct="1">
              <a:spcBef>
                <a:spcPct val="20000"/>
              </a:spcBef>
              <a:buClr>
                <a:schemeClr val="tx1"/>
              </a:buClr>
              <a:buFont typeface="Arial"/>
              <a:buChar char="•"/>
              <a:defRPr sz="2000" kern="1200">
                <a:solidFill>
                  <a:schemeClr val="accent6"/>
                </a:solidFill>
                <a:latin typeface="Gill Sans"/>
                <a:ea typeface="+mn-ea"/>
                <a:cs typeface="Gill Sans"/>
              </a:defRPr>
            </a:lvl3pPr>
            <a:lvl4pPr marL="16002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4pPr>
            <a:lvl5pPr marL="20574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tx1"/>
                </a:solidFill>
              </a:rPr>
              <a:t>Event Data Collection</a:t>
            </a:r>
          </a:p>
          <a:p>
            <a:pPr lvl="1"/>
            <a:r>
              <a:rPr lang="en-US" dirty="0">
                <a:solidFill>
                  <a:schemeClr val="tx1"/>
                </a:solidFill>
              </a:rPr>
              <a:t>16,347 unique event terms</a:t>
            </a:r>
          </a:p>
          <a:p>
            <a:pPr lvl="1"/>
            <a:r>
              <a:rPr lang="en-US" dirty="0">
                <a:solidFill>
                  <a:schemeClr val="tx1"/>
                </a:solidFill>
              </a:rPr>
              <a:t>12,135 events seen more than once</a:t>
            </a:r>
          </a:p>
          <a:p>
            <a:pPr lvl="1"/>
            <a:r>
              <a:rPr lang="en-US" dirty="0">
                <a:solidFill>
                  <a:schemeClr val="tx1"/>
                </a:solidFill>
              </a:rPr>
              <a:t>Selected top 1000 for manual annotation</a:t>
            </a:r>
          </a:p>
          <a:p>
            <a:r>
              <a:rPr lang="en-US" dirty="0">
                <a:solidFill>
                  <a:schemeClr val="tx1"/>
                </a:solidFill>
              </a:rPr>
              <a:t>Pattern Harvesting</a:t>
            </a:r>
          </a:p>
          <a:p>
            <a:pPr lvl="1"/>
            <a:r>
              <a:rPr lang="en-US" dirty="0">
                <a:solidFill>
                  <a:schemeClr val="tx1"/>
                </a:solidFill>
              </a:rPr>
              <a:t>1,187,683 patterns learned</a:t>
            </a:r>
          </a:p>
          <a:p>
            <a:pPr lvl="1"/>
            <a:r>
              <a:rPr lang="en-US" dirty="0">
                <a:solidFill>
                  <a:schemeClr val="tx1"/>
                </a:solidFill>
              </a:rPr>
              <a:t>220,315 unique patterns</a:t>
            </a:r>
          </a:p>
          <a:p>
            <a:pPr marL="457200" lvl="1" indent="0" algn="ctr">
              <a:buNone/>
            </a:pPr>
            <a:endParaRPr lang="en-US" dirty="0"/>
          </a:p>
        </p:txBody>
      </p:sp>
      <p:sp>
        <p:nvSpPr>
          <p:cNvPr id="4" name="TextBox 3">
            <a:extLst>
              <a:ext uri="{FF2B5EF4-FFF2-40B4-BE49-F238E27FC236}">
                <a16:creationId xmlns="" xmlns:a16="http://schemas.microsoft.com/office/drawing/2014/main" id="{F3A8A4E8-A9DE-43F7-BBD4-88501D6B75EE}"/>
              </a:ext>
            </a:extLst>
          </p:cNvPr>
          <p:cNvSpPr txBox="1"/>
          <p:nvPr/>
        </p:nvSpPr>
        <p:spPr>
          <a:xfrm>
            <a:off x="7730948" y="1711398"/>
            <a:ext cx="2168956" cy="1200329"/>
          </a:xfrm>
          <a:prstGeom prst="rect">
            <a:avLst/>
          </a:prstGeom>
          <a:noFill/>
        </p:spPr>
        <p:txBody>
          <a:bodyPr wrap="square" rtlCol="0">
            <a:spAutoFit/>
          </a:bodyPr>
          <a:lstStyle/>
          <a:p>
            <a:r>
              <a:rPr lang="en-US" dirty="0"/>
              <a:t>Social Events:</a:t>
            </a:r>
          </a:p>
          <a:p>
            <a:pPr marL="285750" indent="-285750">
              <a:buFont typeface="Arial" panose="020B0604020202020204" pitchFamily="34" charset="0"/>
              <a:buChar char="•"/>
            </a:pPr>
            <a:r>
              <a:rPr lang="en-US" dirty="0"/>
              <a:t>Birthdays</a:t>
            </a:r>
          </a:p>
          <a:p>
            <a:pPr marL="285750" indent="-285750">
              <a:buFont typeface="Arial" panose="020B0604020202020204" pitchFamily="34" charset="0"/>
              <a:buChar char="•"/>
            </a:pPr>
            <a:r>
              <a:rPr lang="en-US" dirty="0"/>
              <a:t>Anniversaries</a:t>
            </a:r>
          </a:p>
          <a:p>
            <a:pPr marL="285750" indent="-285750">
              <a:buFont typeface="Arial" panose="020B0604020202020204" pitchFamily="34" charset="0"/>
              <a:buChar char="•"/>
            </a:pPr>
            <a:r>
              <a:rPr lang="en-US" dirty="0"/>
              <a:t>Concerts</a:t>
            </a:r>
          </a:p>
        </p:txBody>
      </p:sp>
      <p:sp>
        <p:nvSpPr>
          <p:cNvPr id="6" name="TextBox 5">
            <a:extLst>
              <a:ext uri="{FF2B5EF4-FFF2-40B4-BE49-F238E27FC236}">
                <a16:creationId xmlns="" xmlns:a16="http://schemas.microsoft.com/office/drawing/2014/main" id="{2E6498B3-0BD8-47F2-9070-A4E19F144310}"/>
              </a:ext>
            </a:extLst>
          </p:cNvPr>
          <p:cNvSpPr txBox="1"/>
          <p:nvPr/>
        </p:nvSpPr>
        <p:spPr>
          <a:xfrm>
            <a:off x="7730948" y="3010537"/>
            <a:ext cx="2168956" cy="1200329"/>
          </a:xfrm>
          <a:prstGeom prst="rect">
            <a:avLst/>
          </a:prstGeom>
          <a:noFill/>
        </p:spPr>
        <p:txBody>
          <a:bodyPr wrap="square" rtlCol="0">
            <a:spAutoFit/>
          </a:bodyPr>
          <a:lstStyle/>
          <a:p>
            <a:r>
              <a:rPr lang="en-US" dirty="0"/>
              <a:t>Disaster Events:</a:t>
            </a:r>
          </a:p>
          <a:p>
            <a:pPr marL="285750" indent="-285750">
              <a:buFont typeface="Arial" panose="020B0604020202020204" pitchFamily="34" charset="0"/>
              <a:buChar char="•"/>
            </a:pPr>
            <a:r>
              <a:rPr lang="en-US" dirty="0"/>
              <a:t>Hurricanes</a:t>
            </a:r>
          </a:p>
          <a:p>
            <a:pPr marL="285750" indent="-285750">
              <a:buFont typeface="Arial" panose="020B0604020202020204" pitchFamily="34" charset="0"/>
              <a:buChar char="•"/>
            </a:pPr>
            <a:r>
              <a:rPr lang="en-US" dirty="0"/>
              <a:t>Tornadoes</a:t>
            </a:r>
          </a:p>
          <a:p>
            <a:pPr marL="285750" indent="-285750">
              <a:buFont typeface="Arial" panose="020B0604020202020204" pitchFamily="34" charset="0"/>
              <a:buChar char="•"/>
            </a:pPr>
            <a:r>
              <a:rPr lang="en-US" dirty="0"/>
              <a:t>Floods</a:t>
            </a:r>
          </a:p>
        </p:txBody>
      </p:sp>
      <p:sp>
        <p:nvSpPr>
          <p:cNvPr id="7" name="TextBox 6">
            <a:extLst>
              <a:ext uri="{FF2B5EF4-FFF2-40B4-BE49-F238E27FC236}">
                <a16:creationId xmlns="" xmlns:a16="http://schemas.microsoft.com/office/drawing/2014/main" id="{BB17AC17-6CFF-44AC-A3C5-ED750036620A}"/>
              </a:ext>
            </a:extLst>
          </p:cNvPr>
          <p:cNvSpPr txBox="1"/>
          <p:nvPr/>
        </p:nvSpPr>
        <p:spPr>
          <a:xfrm>
            <a:off x="7730948" y="4304097"/>
            <a:ext cx="2168956" cy="923330"/>
          </a:xfrm>
          <a:prstGeom prst="rect">
            <a:avLst/>
          </a:prstGeom>
          <a:noFill/>
        </p:spPr>
        <p:txBody>
          <a:bodyPr wrap="square" rtlCol="0">
            <a:spAutoFit/>
          </a:bodyPr>
          <a:lstStyle/>
          <a:p>
            <a:r>
              <a:rPr lang="en-US" dirty="0"/>
              <a:t>Health Events:</a:t>
            </a:r>
          </a:p>
          <a:p>
            <a:pPr marL="285750" indent="-285750">
              <a:buFont typeface="Arial" panose="020B0604020202020204" pitchFamily="34" charset="0"/>
              <a:buChar char="•"/>
            </a:pPr>
            <a:r>
              <a:rPr lang="en-US" dirty="0"/>
              <a:t>Heart attacks</a:t>
            </a:r>
          </a:p>
          <a:p>
            <a:pPr marL="285750" indent="-285750">
              <a:buFont typeface="Arial" panose="020B0604020202020204" pitchFamily="34" charset="0"/>
              <a:buChar char="•"/>
            </a:pPr>
            <a:r>
              <a:rPr lang="en-US" dirty="0"/>
              <a:t>Strokes</a:t>
            </a:r>
          </a:p>
        </p:txBody>
      </p:sp>
    </p:spTree>
    <p:extLst>
      <p:ext uri="{BB962C8B-B14F-4D97-AF65-F5344CB8AC3E}">
        <p14:creationId xmlns:p14="http://schemas.microsoft.com/office/powerpoint/2010/main" val="1602336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758EFE-665F-4341-B5B8-2DAEADA52F6C}" type="slidenum">
              <a:rPr lang="en-US" smtClean="0"/>
              <a:pPr/>
              <a:t>18</a:t>
            </a:fld>
            <a:endParaRPr lang="en-US" dirty="0"/>
          </a:p>
        </p:txBody>
      </p:sp>
      <p:sp>
        <p:nvSpPr>
          <p:cNvPr id="3" name="Title 2"/>
          <p:cNvSpPr>
            <a:spLocks noGrp="1"/>
          </p:cNvSpPr>
          <p:nvPr>
            <p:ph type="title"/>
          </p:nvPr>
        </p:nvSpPr>
        <p:spPr/>
        <p:txBody>
          <a:bodyPr>
            <a:normAutofit/>
          </a:bodyPr>
          <a:lstStyle/>
          <a:p>
            <a:r>
              <a:rPr lang="en-US" dirty="0"/>
              <a:t>Results and Analysis</a:t>
            </a:r>
            <a:endParaRPr lang="en-US" i="1" dirty="0"/>
          </a:p>
        </p:txBody>
      </p:sp>
      <p:sp>
        <p:nvSpPr>
          <p:cNvPr id="5" name="Content Placeholder 3"/>
          <p:cNvSpPr txBox="1">
            <a:spLocks/>
          </p:cNvSpPr>
          <p:nvPr/>
        </p:nvSpPr>
        <p:spPr>
          <a:xfrm>
            <a:off x="1981201" y="1873251"/>
            <a:ext cx="7890933" cy="3578622"/>
          </a:xfrm>
          <a:prstGeom prst="rect">
            <a:avLst/>
          </a:prstGeom>
        </p:spPr>
        <p:txBody>
          <a:bodyPr>
            <a:normAutofit/>
          </a:bodyPr>
          <a:lstStyle>
            <a:lvl1pPr marL="342900" indent="-342900" algn="l" defTabSz="457200" rtl="0" eaLnBrk="1" latinLnBrk="0" hangingPunct="1">
              <a:spcBef>
                <a:spcPct val="20000"/>
              </a:spcBef>
              <a:buClr>
                <a:schemeClr val="tx1"/>
              </a:buClr>
              <a:buFont typeface="Arial"/>
              <a:buChar char="•"/>
              <a:defRPr sz="2800" kern="1200">
                <a:solidFill>
                  <a:schemeClr val="accent6"/>
                </a:solidFill>
                <a:latin typeface="Gill Sans"/>
                <a:ea typeface="+mn-ea"/>
                <a:cs typeface="Gill Sans"/>
              </a:defRPr>
            </a:lvl1pPr>
            <a:lvl2pPr marL="742950" indent="-285750" algn="l" defTabSz="457200"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2pPr>
            <a:lvl3pPr marL="1143000" indent="-228600" algn="l" defTabSz="457200" rtl="0" eaLnBrk="1" latinLnBrk="0" hangingPunct="1">
              <a:spcBef>
                <a:spcPct val="20000"/>
              </a:spcBef>
              <a:buClr>
                <a:schemeClr val="tx1"/>
              </a:buClr>
              <a:buFont typeface="Arial"/>
              <a:buChar char="•"/>
              <a:defRPr sz="2000" kern="1200">
                <a:solidFill>
                  <a:schemeClr val="accent6"/>
                </a:solidFill>
                <a:latin typeface="Gill Sans"/>
                <a:ea typeface="+mn-ea"/>
                <a:cs typeface="Gill Sans"/>
              </a:defRPr>
            </a:lvl3pPr>
            <a:lvl4pPr marL="16002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4pPr>
            <a:lvl5pPr marL="20574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pic>
        <p:nvPicPr>
          <p:cNvPr id="4" name="Picture 3">
            <a:extLst>
              <a:ext uri="{FF2B5EF4-FFF2-40B4-BE49-F238E27FC236}">
                <a16:creationId xmlns="" xmlns:a16="http://schemas.microsoft.com/office/drawing/2014/main" id="{43717988-8483-43A5-86A9-93374B14B2CC}"/>
              </a:ext>
            </a:extLst>
          </p:cNvPr>
          <p:cNvPicPr>
            <a:picLocks noChangeAspect="1"/>
          </p:cNvPicPr>
          <p:nvPr/>
        </p:nvPicPr>
        <p:blipFill rotWithShape="1">
          <a:blip r:embed="rId2"/>
          <a:srcRect r="66717"/>
          <a:stretch/>
        </p:blipFill>
        <p:spPr>
          <a:xfrm>
            <a:off x="2138478" y="1679585"/>
            <a:ext cx="2428647" cy="3814629"/>
          </a:xfrm>
          <a:prstGeom prst="rect">
            <a:avLst/>
          </a:prstGeom>
        </p:spPr>
      </p:pic>
      <p:pic>
        <p:nvPicPr>
          <p:cNvPr id="6" name="Picture 5">
            <a:extLst>
              <a:ext uri="{FF2B5EF4-FFF2-40B4-BE49-F238E27FC236}">
                <a16:creationId xmlns="" xmlns:a16="http://schemas.microsoft.com/office/drawing/2014/main" id="{47E88BD5-E94E-45DF-A73D-B7127672211E}"/>
              </a:ext>
            </a:extLst>
          </p:cNvPr>
          <p:cNvPicPr>
            <a:picLocks noChangeAspect="1"/>
          </p:cNvPicPr>
          <p:nvPr/>
        </p:nvPicPr>
        <p:blipFill rotWithShape="1">
          <a:blip r:embed="rId2"/>
          <a:srcRect l="33433" r="33284"/>
          <a:stretch/>
        </p:blipFill>
        <p:spPr>
          <a:xfrm>
            <a:off x="7822389" y="1653982"/>
            <a:ext cx="2428647" cy="3814629"/>
          </a:xfrm>
          <a:prstGeom prst="rect">
            <a:avLst/>
          </a:prstGeom>
        </p:spPr>
      </p:pic>
      <p:sp>
        <p:nvSpPr>
          <p:cNvPr id="7" name="TextBox 6">
            <a:extLst>
              <a:ext uri="{FF2B5EF4-FFF2-40B4-BE49-F238E27FC236}">
                <a16:creationId xmlns="" xmlns:a16="http://schemas.microsoft.com/office/drawing/2014/main" id="{B17726E0-2C2B-4016-ACC2-D536D36034AA}"/>
              </a:ext>
            </a:extLst>
          </p:cNvPr>
          <p:cNvSpPr txBox="1"/>
          <p:nvPr/>
        </p:nvSpPr>
        <p:spPr>
          <a:xfrm>
            <a:off x="4878021" y="2042312"/>
            <a:ext cx="2695651"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It is not just duration that matters.</a:t>
            </a:r>
          </a:p>
          <a:p>
            <a:pPr marL="285750" indent="-285750">
              <a:buFont typeface="Arial" panose="020B0604020202020204" pitchFamily="34" charset="0"/>
              <a:buChar char="•"/>
            </a:pPr>
            <a:r>
              <a:rPr lang="en-US" sz="2400" dirty="0"/>
              <a:t>Preparation time, age of the event etc. clearly occur more times in relation with the event.</a:t>
            </a:r>
          </a:p>
        </p:txBody>
      </p:sp>
    </p:spTree>
    <p:extLst>
      <p:ext uri="{BB962C8B-B14F-4D97-AF65-F5344CB8AC3E}">
        <p14:creationId xmlns:p14="http://schemas.microsoft.com/office/powerpoint/2010/main" val="1994102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758EFE-665F-4341-B5B8-2DAEADA52F6C}" type="slidenum">
              <a:rPr lang="en-US" smtClean="0"/>
              <a:pPr/>
              <a:t>19</a:t>
            </a:fld>
            <a:endParaRPr lang="en-US" dirty="0"/>
          </a:p>
        </p:txBody>
      </p:sp>
      <p:sp>
        <p:nvSpPr>
          <p:cNvPr id="3" name="Title 2"/>
          <p:cNvSpPr>
            <a:spLocks noGrp="1"/>
          </p:cNvSpPr>
          <p:nvPr>
            <p:ph type="title"/>
          </p:nvPr>
        </p:nvSpPr>
        <p:spPr/>
        <p:txBody>
          <a:bodyPr>
            <a:normAutofit/>
          </a:bodyPr>
          <a:lstStyle/>
          <a:p>
            <a:r>
              <a:rPr lang="en-US" dirty="0"/>
              <a:t>Results and Analysis</a:t>
            </a:r>
            <a:endParaRPr lang="en-US" i="1" dirty="0"/>
          </a:p>
        </p:txBody>
      </p:sp>
      <p:sp>
        <p:nvSpPr>
          <p:cNvPr id="5" name="Content Placeholder 3"/>
          <p:cNvSpPr txBox="1">
            <a:spLocks/>
          </p:cNvSpPr>
          <p:nvPr/>
        </p:nvSpPr>
        <p:spPr>
          <a:xfrm>
            <a:off x="1981201" y="1873251"/>
            <a:ext cx="7890933" cy="3578622"/>
          </a:xfrm>
          <a:prstGeom prst="rect">
            <a:avLst/>
          </a:prstGeom>
        </p:spPr>
        <p:txBody>
          <a:bodyPr>
            <a:normAutofit/>
          </a:bodyPr>
          <a:lstStyle>
            <a:lvl1pPr marL="342900" indent="-342900" algn="l" defTabSz="457200" rtl="0" eaLnBrk="1" latinLnBrk="0" hangingPunct="1">
              <a:spcBef>
                <a:spcPct val="20000"/>
              </a:spcBef>
              <a:buClr>
                <a:schemeClr val="tx1"/>
              </a:buClr>
              <a:buFont typeface="Arial"/>
              <a:buChar char="•"/>
              <a:defRPr sz="2800" kern="1200">
                <a:solidFill>
                  <a:schemeClr val="accent6"/>
                </a:solidFill>
                <a:latin typeface="Gill Sans"/>
                <a:ea typeface="+mn-ea"/>
                <a:cs typeface="Gill Sans"/>
              </a:defRPr>
            </a:lvl1pPr>
            <a:lvl2pPr marL="742950" indent="-285750" algn="l" defTabSz="457200"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2pPr>
            <a:lvl3pPr marL="1143000" indent="-228600" algn="l" defTabSz="457200" rtl="0" eaLnBrk="1" latinLnBrk="0" hangingPunct="1">
              <a:spcBef>
                <a:spcPct val="20000"/>
              </a:spcBef>
              <a:buClr>
                <a:schemeClr val="tx1"/>
              </a:buClr>
              <a:buFont typeface="Arial"/>
              <a:buChar char="•"/>
              <a:defRPr sz="2000" kern="1200">
                <a:solidFill>
                  <a:schemeClr val="accent6"/>
                </a:solidFill>
                <a:latin typeface="Gill Sans"/>
                <a:ea typeface="+mn-ea"/>
                <a:cs typeface="Gill Sans"/>
              </a:defRPr>
            </a:lvl3pPr>
            <a:lvl4pPr marL="16002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4pPr>
            <a:lvl5pPr marL="20574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pic>
        <p:nvPicPr>
          <p:cNvPr id="6" name="Picture 5">
            <a:extLst>
              <a:ext uri="{FF2B5EF4-FFF2-40B4-BE49-F238E27FC236}">
                <a16:creationId xmlns="" xmlns:a16="http://schemas.microsoft.com/office/drawing/2014/main" id="{4FFBBFA8-8ABB-4A95-B609-9B62CDACA196}"/>
              </a:ext>
            </a:extLst>
          </p:cNvPr>
          <p:cNvPicPr>
            <a:picLocks noChangeAspect="1"/>
          </p:cNvPicPr>
          <p:nvPr/>
        </p:nvPicPr>
        <p:blipFill>
          <a:blip r:embed="rId2"/>
          <a:stretch>
            <a:fillRect/>
          </a:stretch>
        </p:blipFill>
        <p:spPr>
          <a:xfrm>
            <a:off x="1981199" y="1826923"/>
            <a:ext cx="8160106" cy="3035649"/>
          </a:xfrm>
          <a:prstGeom prst="rect">
            <a:avLst/>
          </a:prstGeom>
        </p:spPr>
      </p:pic>
    </p:spTree>
    <p:extLst>
      <p:ext uri="{BB962C8B-B14F-4D97-AF65-F5344CB8AC3E}">
        <p14:creationId xmlns:p14="http://schemas.microsoft.com/office/powerpoint/2010/main" val="1402399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758EFE-665F-4341-B5B8-2DAEADA52F6C}" type="slidenum">
              <a:rPr lang="en-US" smtClean="0"/>
              <a:pPr/>
              <a:t>2</a:t>
            </a:fld>
            <a:endParaRPr lang="en-US" dirty="0"/>
          </a:p>
        </p:txBody>
      </p:sp>
      <p:sp>
        <p:nvSpPr>
          <p:cNvPr id="3" name="Title 2"/>
          <p:cNvSpPr>
            <a:spLocks noGrp="1"/>
          </p:cNvSpPr>
          <p:nvPr>
            <p:ph type="title"/>
          </p:nvPr>
        </p:nvSpPr>
        <p:spPr/>
        <p:txBody>
          <a:bodyPr>
            <a:normAutofit/>
          </a:bodyPr>
          <a:lstStyle/>
          <a:p>
            <a:r>
              <a:rPr lang="en-US" dirty="0" smtClean="0"/>
              <a:t>Some Old Work</a:t>
            </a:r>
            <a:endParaRPr lang="en-US" dirty="0"/>
          </a:p>
        </p:txBody>
      </p:sp>
      <p:sp>
        <p:nvSpPr>
          <p:cNvPr id="5" name="Content Placeholder 3"/>
          <p:cNvSpPr txBox="1">
            <a:spLocks/>
          </p:cNvSpPr>
          <p:nvPr/>
        </p:nvSpPr>
        <p:spPr>
          <a:xfrm>
            <a:off x="1981201" y="1219201"/>
            <a:ext cx="7890933" cy="4232673"/>
          </a:xfrm>
          <a:prstGeom prst="rect">
            <a:avLst/>
          </a:prstGeom>
        </p:spPr>
        <p:txBody>
          <a:bodyPr>
            <a:normAutofit fontScale="92500" lnSpcReduction="10000"/>
          </a:bodyPr>
          <a:lstStyle>
            <a:lvl1pPr marL="342900" indent="-342900" algn="l" defTabSz="457200" rtl="0" eaLnBrk="1" latinLnBrk="0" hangingPunct="1">
              <a:spcBef>
                <a:spcPct val="20000"/>
              </a:spcBef>
              <a:buClr>
                <a:schemeClr val="tx1"/>
              </a:buClr>
              <a:buFont typeface="Arial"/>
              <a:buChar char="•"/>
              <a:defRPr sz="2800" kern="1200">
                <a:solidFill>
                  <a:schemeClr val="accent6"/>
                </a:solidFill>
                <a:latin typeface="Gill Sans"/>
                <a:ea typeface="+mn-ea"/>
                <a:cs typeface="Gill Sans"/>
              </a:defRPr>
            </a:lvl1pPr>
            <a:lvl2pPr marL="742950" indent="-285750" algn="l" defTabSz="457200"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2pPr>
            <a:lvl3pPr marL="1143000" indent="-228600" algn="l" defTabSz="457200" rtl="0" eaLnBrk="1" latinLnBrk="0" hangingPunct="1">
              <a:spcBef>
                <a:spcPct val="20000"/>
              </a:spcBef>
              <a:buClr>
                <a:schemeClr val="tx1"/>
              </a:buClr>
              <a:buFont typeface="Arial"/>
              <a:buChar char="•"/>
              <a:defRPr sz="2000" kern="1200">
                <a:solidFill>
                  <a:schemeClr val="accent6"/>
                </a:solidFill>
                <a:latin typeface="Gill Sans"/>
                <a:ea typeface="+mn-ea"/>
                <a:cs typeface="Gill Sans"/>
              </a:defRPr>
            </a:lvl3pPr>
            <a:lvl4pPr marL="16002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4pPr>
            <a:lvl5pPr marL="20574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chemeClr val="tx1"/>
                </a:solidFill>
              </a:rPr>
              <a:t>Knowledge Harvesting:</a:t>
            </a:r>
          </a:p>
          <a:p>
            <a:pPr lvl="1"/>
            <a:r>
              <a:rPr lang="en-US" dirty="0">
                <a:solidFill>
                  <a:schemeClr val="tx1"/>
                </a:solidFill>
              </a:rPr>
              <a:t>YAGO (</a:t>
            </a:r>
            <a:r>
              <a:rPr lang="en-US" dirty="0" err="1">
                <a:solidFill>
                  <a:schemeClr val="tx1"/>
                </a:solidFill>
              </a:rPr>
              <a:t>Hoffart</a:t>
            </a:r>
            <a:r>
              <a:rPr lang="en-US" dirty="0">
                <a:solidFill>
                  <a:schemeClr val="tx1"/>
                </a:solidFill>
              </a:rPr>
              <a:t> et al. 2011), </a:t>
            </a:r>
            <a:r>
              <a:rPr lang="en-US" dirty="0" err="1">
                <a:solidFill>
                  <a:schemeClr val="tx1"/>
                </a:solidFill>
              </a:rPr>
              <a:t>OpenIE</a:t>
            </a:r>
            <a:r>
              <a:rPr lang="en-US" dirty="0">
                <a:solidFill>
                  <a:schemeClr val="tx1"/>
                </a:solidFill>
              </a:rPr>
              <a:t> (</a:t>
            </a:r>
            <a:r>
              <a:rPr lang="en-US" dirty="0" err="1">
                <a:solidFill>
                  <a:schemeClr val="tx1"/>
                </a:solidFill>
              </a:rPr>
              <a:t>Banko</a:t>
            </a:r>
            <a:r>
              <a:rPr lang="en-US" dirty="0">
                <a:solidFill>
                  <a:schemeClr val="tx1"/>
                </a:solidFill>
              </a:rPr>
              <a:t> et al. 2007) </a:t>
            </a:r>
          </a:p>
          <a:p>
            <a:pPr lvl="2"/>
            <a:r>
              <a:rPr lang="en-US" dirty="0">
                <a:solidFill>
                  <a:schemeClr val="tx1"/>
                </a:solidFill>
              </a:rPr>
              <a:t>cover only a small amount of relations</a:t>
            </a:r>
          </a:p>
          <a:p>
            <a:pPr lvl="1"/>
            <a:r>
              <a:rPr lang="en-US" dirty="0">
                <a:solidFill>
                  <a:schemeClr val="tx1"/>
                </a:solidFill>
              </a:rPr>
              <a:t>Need for more domain specific knowledge:</a:t>
            </a:r>
          </a:p>
          <a:p>
            <a:pPr lvl="2"/>
            <a:r>
              <a:rPr lang="en-US" dirty="0">
                <a:solidFill>
                  <a:schemeClr val="tx1"/>
                </a:solidFill>
              </a:rPr>
              <a:t>Temporal (</a:t>
            </a:r>
            <a:r>
              <a:rPr lang="en-US" dirty="0" err="1">
                <a:solidFill>
                  <a:schemeClr val="tx1"/>
                </a:solidFill>
              </a:rPr>
              <a:t>Kozareva</a:t>
            </a:r>
            <a:r>
              <a:rPr lang="en-US" dirty="0">
                <a:solidFill>
                  <a:schemeClr val="tx1"/>
                </a:solidFill>
              </a:rPr>
              <a:t> et al. 2011), Psychology (</a:t>
            </a:r>
            <a:r>
              <a:rPr lang="en-US" dirty="0" err="1">
                <a:solidFill>
                  <a:schemeClr val="tx1"/>
                </a:solidFill>
              </a:rPr>
              <a:t>Rashkin</a:t>
            </a:r>
            <a:r>
              <a:rPr lang="en-US" dirty="0">
                <a:solidFill>
                  <a:schemeClr val="tx1"/>
                </a:solidFill>
              </a:rPr>
              <a:t> et al. 2018), Spatial (</a:t>
            </a:r>
            <a:r>
              <a:rPr lang="en-US" dirty="0" err="1">
                <a:solidFill>
                  <a:schemeClr val="tx1"/>
                </a:solidFill>
              </a:rPr>
              <a:t>Collell</a:t>
            </a:r>
            <a:r>
              <a:rPr lang="en-US" dirty="0">
                <a:solidFill>
                  <a:schemeClr val="tx1"/>
                </a:solidFill>
              </a:rPr>
              <a:t> et al. 2018) </a:t>
            </a:r>
          </a:p>
          <a:p>
            <a:r>
              <a:rPr lang="en-US" b="1" dirty="0">
                <a:solidFill>
                  <a:schemeClr val="tx1"/>
                </a:solidFill>
              </a:rPr>
              <a:t>Comparative Knowledge:</a:t>
            </a:r>
          </a:p>
          <a:p>
            <a:pPr lvl="1"/>
            <a:r>
              <a:rPr lang="en-US" dirty="0">
                <a:solidFill>
                  <a:schemeClr val="tx1"/>
                </a:solidFill>
              </a:rPr>
              <a:t>Until this paper, large scale data had not been used.</a:t>
            </a:r>
          </a:p>
          <a:p>
            <a:pPr lvl="2"/>
            <a:r>
              <a:rPr lang="en-US" dirty="0">
                <a:solidFill>
                  <a:schemeClr val="tx1"/>
                </a:solidFill>
              </a:rPr>
              <a:t>Jindal and Liu (2006) identified potential comparative sentences and their elements using sequence mining techniques.</a:t>
            </a:r>
          </a:p>
          <a:p>
            <a:pPr lvl="2"/>
            <a:r>
              <a:rPr lang="en-US" dirty="0">
                <a:solidFill>
                  <a:schemeClr val="tx1"/>
                </a:solidFill>
              </a:rPr>
              <a:t>Cao et al. (2010) extracted comparative observations using manually defined patterns.</a:t>
            </a:r>
          </a:p>
          <a:p>
            <a:pPr lvl="1"/>
            <a:endParaRPr lang="en-US" dirty="0"/>
          </a:p>
        </p:txBody>
      </p:sp>
    </p:spTree>
    <p:extLst>
      <p:ext uri="{BB962C8B-B14F-4D97-AF65-F5344CB8AC3E}">
        <p14:creationId xmlns:p14="http://schemas.microsoft.com/office/powerpoint/2010/main" val="26491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758EFE-665F-4341-B5B8-2DAEADA52F6C}" type="slidenum">
              <a:rPr lang="en-US" smtClean="0"/>
              <a:pPr/>
              <a:t>20</a:t>
            </a:fld>
            <a:endParaRPr lang="en-US" dirty="0"/>
          </a:p>
        </p:txBody>
      </p:sp>
      <p:sp>
        <p:nvSpPr>
          <p:cNvPr id="3" name="Title 2"/>
          <p:cNvSpPr>
            <a:spLocks noGrp="1"/>
          </p:cNvSpPr>
          <p:nvPr>
            <p:ph type="title"/>
          </p:nvPr>
        </p:nvSpPr>
        <p:spPr/>
        <p:txBody>
          <a:bodyPr>
            <a:normAutofit/>
          </a:bodyPr>
          <a:lstStyle/>
          <a:p>
            <a:r>
              <a:rPr lang="en-US" dirty="0"/>
              <a:t>Results and Analysis</a:t>
            </a:r>
          </a:p>
        </p:txBody>
      </p:sp>
      <p:sp>
        <p:nvSpPr>
          <p:cNvPr id="5" name="Content Placeholder 3"/>
          <p:cNvSpPr txBox="1">
            <a:spLocks/>
          </p:cNvSpPr>
          <p:nvPr/>
        </p:nvSpPr>
        <p:spPr>
          <a:xfrm>
            <a:off x="6487365" y="1829360"/>
            <a:ext cx="3576389" cy="3578622"/>
          </a:xfrm>
          <a:prstGeom prst="rect">
            <a:avLst/>
          </a:prstGeom>
          <a:ln>
            <a:solidFill>
              <a:srgbClr val="FF0000"/>
            </a:solidFill>
          </a:ln>
        </p:spPr>
        <p:txBody>
          <a:bodyPr>
            <a:normAutofit fontScale="77500" lnSpcReduction="20000"/>
          </a:bodyPr>
          <a:lstStyle>
            <a:lvl1pPr marL="342900" indent="-342900" algn="l" defTabSz="457200" rtl="0" eaLnBrk="1" latinLnBrk="0" hangingPunct="1">
              <a:spcBef>
                <a:spcPct val="20000"/>
              </a:spcBef>
              <a:buClr>
                <a:schemeClr val="tx1"/>
              </a:buClr>
              <a:buFont typeface="Arial"/>
              <a:buChar char="•"/>
              <a:defRPr sz="2800" kern="1200">
                <a:solidFill>
                  <a:schemeClr val="accent6"/>
                </a:solidFill>
                <a:latin typeface="Gill Sans"/>
                <a:ea typeface="+mn-ea"/>
                <a:cs typeface="Gill Sans"/>
              </a:defRPr>
            </a:lvl1pPr>
            <a:lvl2pPr marL="742950" indent="-285750" algn="l" defTabSz="457200"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2pPr>
            <a:lvl3pPr marL="1143000" indent="-228600" algn="l" defTabSz="457200" rtl="0" eaLnBrk="1" latinLnBrk="0" hangingPunct="1">
              <a:spcBef>
                <a:spcPct val="20000"/>
              </a:spcBef>
              <a:buClr>
                <a:schemeClr val="tx1"/>
              </a:buClr>
              <a:buFont typeface="Arial"/>
              <a:buChar char="•"/>
              <a:defRPr sz="2000" kern="1200">
                <a:solidFill>
                  <a:schemeClr val="accent6"/>
                </a:solidFill>
                <a:latin typeface="Gill Sans"/>
                <a:ea typeface="+mn-ea"/>
                <a:cs typeface="Gill Sans"/>
              </a:defRPr>
            </a:lvl3pPr>
            <a:lvl4pPr marL="16002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4pPr>
            <a:lvl5pPr marL="20574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Concert:</a:t>
            </a:r>
          </a:p>
          <a:p>
            <a:pPr lvl="1"/>
            <a:r>
              <a:rPr lang="en-US" dirty="0"/>
              <a:t>Duration – “lasted”, “lasted for”, “was”,  “will last” etc.</a:t>
            </a:r>
          </a:p>
          <a:p>
            <a:pPr lvl="1"/>
            <a:r>
              <a:rPr lang="en-US" dirty="0"/>
              <a:t>Time-at – “was”, “started”, “ended”, “is in” etc.</a:t>
            </a:r>
          </a:p>
          <a:p>
            <a:pPr lvl="1"/>
            <a:r>
              <a:rPr lang="en-US" dirty="0"/>
              <a:t>Interval Before/After – “will be”, “had been scheduled”, “sells out in” etc.</a:t>
            </a:r>
          </a:p>
          <a:p>
            <a:pPr lvl="1"/>
            <a:r>
              <a:rPr lang="en-US" dirty="0"/>
              <a:t>Inclusion During – “seen in”, “attended in”, “has changed over” etc.</a:t>
            </a:r>
          </a:p>
          <a:p>
            <a:pPr marL="457200" lvl="1" indent="0" algn="ctr">
              <a:buNone/>
            </a:pPr>
            <a:endParaRPr lang="en-US" dirty="0"/>
          </a:p>
        </p:txBody>
      </p:sp>
      <p:sp>
        <p:nvSpPr>
          <p:cNvPr id="8" name="Content Placeholder 3">
            <a:extLst>
              <a:ext uri="{FF2B5EF4-FFF2-40B4-BE49-F238E27FC236}">
                <a16:creationId xmlns="" xmlns:a16="http://schemas.microsoft.com/office/drawing/2014/main" id="{E9626C30-9E4D-42DF-9C02-56A9AB8EB5BA}"/>
              </a:ext>
            </a:extLst>
          </p:cNvPr>
          <p:cNvSpPr txBox="1">
            <a:spLocks/>
          </p:cNvSpPr>
          <p:nvPr/>
        </p:nvSpPr>
        <p:spPr>
          <a:xfrm>
            <a:off x="2128249" y="1841960"/>
            <a:ext cx="4417636" cy="3578622"/>
          </a:xfrm>
          <a:prstGeom prst="rect">
            <a:avLst/>
          </a:prstGeom>
        </p:spPr>
        <p:txBody>
          <a:bodyPr>
            <a:normAutofit/>
          </a:bodyPr>
          <a:lstStyle>
            <a:lvl1pPr marL="342900" indent="-342900" algn="l" defTabSz="457200" rtl="0" eaLnBrk="1" latinLnBrk="0" hangingPunct="1">
              <a:spcBef>
                <a:spcPct val="20000"/>
              </a:spcBef>
              <a:buClr>
                <a:schemeClr val="tx1"/>
              </a:buClr>
              <a:buFont typeface="Arial"/>
              <a:buChar char="•"/>
              <a:defRPr sz="2800" kern="1200">
                <a:solidFill>
                  <a:schemeClr val="accent6"/>
                </a:solidFill>
                <a:latin typeface="Gill Sans"/>
                <a:ea typeface="+mn-ea"/>
                <a:cs typeface="Gill Sans"/>
              </a:defRPr>
            </a:lvl1pPr>
            <a:lvl2pPr marL="742950" indent="-285750" algn="l" defTabSz="457200"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2pPr>
            <a:lvl3pPr marL="1143000" indent="-228600" algn="l" defTabSz="457200" rtl="0" eaLnBrk="1" latinLnBrk="0" hangingPunct="1">
              <a:spcBef>
                <a:spcPct val="20000"/>
              </a:spcBef>
              <a:buClr>
                <a:schemeClr val="tx1"/>
              </a:buClr>
              <a:buFont typeface="Arial"/>
              <a:buChar char="•"/>
              <a:defRPr sz="2000" kern="1200">
                <a:solidFill>
                  <a:schemeClr val="accent6"/>
                </a:solidFill>
                <a:latin typeface="Gill Sans"/>
                <a:ea typeface="+mn-ea"/>
                <a:cs typeface="Gill Sans"/>
              </a:defRPr>
            </a:lvl3pPr>
            <a:lvl4pPr marL="16002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4pPr>
            <a:lvl5pPr marL="20574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tx1"/>
                </a:solidFill>
              </a:rPr>
              <a:t>Manually assigned a small subset of patterns harvested for four events to the different temporal aspects</a:t>
            </a:r>
          </a:p>
          <a:p>
            <a:r>
              <a:rPr lang="en-US" dirty="0">
                <a:solidFill>
                  <a:schemeClr val="tx1"/>
                </a:solidFill>
              </a:rPr>
              <a:t>When unsure, used class “Other”</a:t>
            </a:r>
          </a:p>
          <a:p>
            <a:pPr marL="457200" lvl="1" indent="0" algn="ctr">
              <a:buNone/>
            </a:pPr>
            <a:endParaRPr lang="en-US" dirty="0"/>
          </a:p>
        </p:txBody>
      </p:sp>
    </p:spTree>
    <p:extLst>
      <p:ext uri="{BB962C8B-B14F-4D97-AF65-F5344CB8AC3E}">
        <p14:creationId xmlns:p14="http://schemas.microsoft.com/office/powerpoint/2010/main" val="618442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05000" y="230189"/>
            <a:ext cx="8382000" cy="664797"/>
          </a:xfrm>
          <a:noFill/>
        </p:spPr>
        <p:txBody>
          <a:bodyPr spcFirstLastPara="1" wrap="square" lIns="0" tIns="0" rIns="0" bIns="0" rtlCol="0" anchor="ctr" anchorCtr="0">
            <a:spAutoFit/>
          </a:bodyPr>
          <a:lstStyle/>
          <a:p>
            <a:pPr defTabSz="914363">
              <a:lnSpc>
                <a:spcPct val="90000"/>
              </a:lnSpc>
              <a:defRPr/>
            </a:pPr>
            <a:r>
              <a:rPr lang="en-US" sz="4800" kern="1200" spc="-150" dirty="0">
                <a:ln w="3175">
                  <a:noFill/>
                </a:ln>
                <a:gradFill flip="none" rotWithShape="1">
                  <a:gsLst>
                    <a:gs pos="0">
                      <a:schemeClr val="accent1"/>
                    </a:gs>
                    <a:gs pos="8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rPr>
              <a:t>Counts on the </a:t>
            </a:r>
            <a:r>
              <a:rPr lang="en-US" sz="4800" kern="1200" spc="-150" dirty="0">
                <a:ln w="3175">
                  <a:noFill/>
                </a:ln>
                <a:gradFill flip="none" rotWithShape="1">
                  <a:gsLst>
                    <a:gs pos="0">
                      <a:schemeClr val="accent1"/>
                    </a:gs>
                    <a:gs pos="8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rPr>
              <a:t>Web</a:t>
            </a:r>
            <a:endParaRPr lang="en-US" sz="4800" kern="1200" spc="-150" dirty="0">
              <a:ln w="3175">
                <a:noFill/>
              </a:ln>
              <a:gradFill flip="none" rotWithShape="1">
                <a:gsLst>
                  <a:gs pos="0">
                    <a:schemeClr val="accent1"/>
                  </a:gs>
                  <a:gs pos="8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endParaRPr>
          </a:p>
        </p:txBody>
      </p:sp>
      <p:sp>
        <p:nvSpPr>
          <p:cNvPr id="3299331" name="Text Placeholder 2"/>
          <p:cNvSpPr>
            <a:spLocks noGrp="1"/>
          </p:cNvSpPr>
          <p:nvPr>
            <p:ph type="body" sz="quarter" idx="4294967295"/>
          </p:nvPr>
        </p:nvSpPr>
        <p:spPr>
          <a:xfrm>
            <a:off x="1905000" y="1411288"/>
            <a:ext cx="8382000" cy="510396"/>
          </a:xfrm>
        </p:spPr>
        <p:txBody>
          <a:bodyPr spcFirstLastPara="1" wrap="square" lIns="0" tIns="0" rIns="0" bIns="0" anchor="t" anchorCtr="0">
            <a:spAutoFit/>
          </a:bodyPr>
          <a:lstStyle/>
          <a:p>
            <a:pPr marL="396875" indent="-396875" defTabSz="912813"/>
            <a:endParaRPr lang="en-US" sz="2900"/>
          </a:p>
        </p:txBody>
      </p:sp>
      <p:pic>
        <p:nvPicPr>
          <p:cNvPr id="3299332" name="Picture 5" descr="danger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431926"/>
            <a:ext cx="6248400"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544790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05000" y="230189"/>
            <a:ext cx="8382000" cy="664797"/>
          </a:xfrm>
          <a:noFill/>
        </p:spPr>
        <p:txBody>
          <a:bodyPr spcFirstLastPara="1" wrap="square" lIns="0" tIns="0" rIns="0" bIns="0" rtlCol="0" anchor="ctr" anchorCtr="0">
            <a:spAutoFit/>
          </a:bodyPr>
          <a:lstStyle/>
          <a:p>
            <a:pPr defTabSz="914363">
              <a:lnSpc>
                <a:spcPct val="90000"/>
              </a:lnSpc>
              <a:defRPr/>
            </a:pPr>
            <a:r>
              <a:rPr lang="en-US" sz="4800" kern="1200" spc="-150" dirty="0">
                <a:ln w="3175">
                  <a:noFill/>
                </a:ln>
                <a:gradFill flip="none" rotWithShape="1">
                  <a:gsLst>
                    <a:gs pos="0">
                      <a:schemeClr val="accent1"/>
                    </a:gs>
                    <a:gs pos="8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rPr>
              <a:t>died in (</a:t>
            </a:r>
            <a:r>
              <a:rPr lang="en-US" sz="4800" kern="1200" spc="-150" dirty="0" err="1">
                <a:ln w="3175">
                  <a:noFill/>
                </a:ln>
                <a:gradFill flip="none" rotWithShape="1">
                  <a:gsLst>
                    <a:gs pos="0">
                      <a:schemeClr val="accent1"/>
                    </a:gs>
                    <a:gs pos="8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rPr>
              <a:t>a|an</a:t>
            </a:r>
            <a:r>
              <a:rPr lang="en-US" sz="4800" kern="1200" spc="-150" dirty="0">
                <a:ln w="3175">
                  <a:noFill/>
                </a:ln>
                <a:gradFill flip="none" rotWithShape="1">
                  <a:gsLst>
                    <a:gs pos="0">
                      <a:schemeClr val="accent1"/>
                    </a:gs>
                    <a:gs pos="8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rPr>
              <a:t>) _ accident	</a:t>
            </a:r>
          </a:p>
        </p:txBody>
      </p:sp>
      <p:sp>
        <p:nvSpPr>
          <p:cNvPr id="3300355" name="Text Placeholder 2"/>
          <p:cNvSpPr>
            <a:spLocks noGrp="1"/>
          </p:cNvSpPr>
          <p:nvPr>
            <p:ph type="body" sz="quarter" idx="4294967295"/>
          </p:nvPr>
        </p:nvSpPr>
        <p:spPr>
          <a:xfrm>
            <a:off x="1143000" y="1295400"/>
            <a:ext cx="9601200" cy="6081152"/>
          </a:xfrm>
        </p:spPr>
        <p:txBody>
          <a:bodyPr spcFirstLastPara="1" wrap="square" lIns="0" tIns="0" rIns="0" bIns="0" anchor="t" anchorCtr="0">
            <a:spAutoFit/>
          </a:bodyPr>
          <a:lstStyle/>
          <a:p>
            <a:pPr marL="396875" indent="-396875" defTabSz="912813">
              <a:buNone/>
            </a:pPr>
            <a:r>
              <a:rPr lang="en-US" altLang="zh-CN" sz="1700">
                <a:ea typeface="宋体" pitchFamily="2" charset="-122"/>
              </a:rPr>
              <a:t>	car 13966, automobile 2954, road 1892, auto 1650, traffic 1549, tragic 1480, motorcycle 1399, boating 823, freak 733, drowning 438, vehicle 417, hunting 304, helicopter 289, skiing 281, mining 254, train 250, airplane 236, plane 234, climbing 231, bus 208, motor 198, industrial 187, swimming 180, training 170, motorbike 155, aircraft 152, terrible 137, riding 136, bicycle 132, diving 127, tractor 115, construction 111, farming 107, horrible 105, one-car 104, flying 103, hit-and-run 99, similar 89, racing 89, hiking 89, truck 86, farm 81, bike 78, mine 75, carriage 73, logging 72, unfortunate 71, railroad 71, work-related 70, snowmobile 70, mysterious 68, fishing 67, shooting 66, mountaineering 66, highway 66, single-car 63, cycling 62, air 59, boat 59, horrific 56, sailing 55, fatal 55, workplace 50, skydiving 50, rollover 50, one-vehicle 48, &lt;UNK&gt; 48, work 47, single-vehicle 47, vehicular 45, kayaking 43, surfing 42, automobile 41, car 40, electrical 39, ATV 39, railway 38, Humvee 38, skating 35, hang-gliding 35, canoeing 35, 0000 35, shuttle 34, parachuting 34, jeep 34, ski 33, bulldozer 31, aviation 30, van 30, bizarre 30, wagon 27, two-vehicle 27, street 27, glider 26, " 25, sawmill 25, horse 25, bomb-making 25, bicycling 25, auto 25, alcohol-related 24, snowboarding 24, motoring 24, early-morning 24, trucking 23, elevator 22, horse-riding 22, fire 22, two-car 21, strange 20, mountain-climbing 20, drunk-driving 20, gun 19, rail 18, snowmobiling 17, mill 17, forklift 17, biking 17, river 16, motorcyle 16, lab 16, gliding 16, bonfire 16, apparent 15, aeroplane 15, testing 15, sledding 15, scuba-diving 15, rock-climbing 15, rafting 15, fiery 15, scooter 14, parachute 14, four-wheeler 14, suspicious 13, rodeo 13, mountain 13, laboratory 13, flight 13, domestic 13, buggy 13, horrific 12, violent 12, trolley 12, three-vehicle 12, tank 12, sudden 12, stupid 12, speedboat 12, single 12, jousting 12, ferry 12, airplane 12, unrelated 11, transporter 11, tram 11, scuba 11, common 11, canoe 11, skateboarding 10, ship 10, paragliding 10, paddock 10, moped 10, factory 10</a:t>
            </a:r>
          </a:p>
        </p:txBody>
      </p:sp>
    </p:spTree>
    <p:extLst>
      <p:ext uri="{BB962C8B-B14F-4D97-AF65-F5344CB8AC3E}">
        <p14:creationId xmlns:p14="http://schemas.microsoft.com/office/powerpoint/2010/main" val="122067363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3426" name="Rectangle 3"/>
          <p:cNvSpPr>
            <a:spLocks noChangeArrowheads="1"/>
          </p:cNvSpPr>
          <p:nvPr/>
        </p:nvSpPr>
        <p:spPr bwMode="auto">
          <a:xfrm>
            <a:off x="1743075" y="6096"/>
            <a:ext cx="868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altLang="zh-CN" sz="3200" dirty="0">
                <a:latin typeface="Calibri" pitchFamily="34" charset="0"/>
                <a:ea typeface="宋体" pitchFamily="2" charset="-122"/>
              </a:rPr>
              <a:t>Patterns for Gender and </a:t>
            </a:r>
            <a:r>
              <a:rPr lang="en-US" altLang="zh-CN" sz="3200" dirty="0" err="1">
                <a:latin typeface="Calibri" pitchFamily="34" charset="0"/>
                <a:ea typeface="宋体" pitchFamily="2" charset="-122"/>
              </a:rPr>
              <a:t>Animacy</a:t>
            </a:r>
            <a:r>
              <a:rPr lang="en-US" altLang="zh-CN" sz="3200" dirty="0">
                <a:latin typeface="Calibri" pitchFamily="34" charset="0"/>
                <a:ea typeface="宋体" pitchFamily="2" charset="-122"/>
              </a:rPr>
              <a:t> </a:t>
            </a:r>
            <a:r>
              <a:rPr lang="en-US" altLang="zh-CN" sz="3200" dirty="0">
                <a:latin typeface="Calibri" pitchFamily="34" charset="0"/>
                <a:ea typeface="宋体" pitchFamily="2" charset="-122"/>
              </a:rPr>
              <a:t>Discovery</a:t>
            </a:r>
          </a:p>
          <a:p>
            <a:pPr algn="ctr"/>
            <a:r>
              <a:rPr lang="en-US" altLang="zh-CN" sz="3200" dirty="0">
                <a:latin typeface="Calibri" pitchFamily="34" charset="0"/>
                <a:ea typeface="宋体" pitchFamily="2" charset="-122"/>
              </a:rPr>
              <a:t>(Ji and Lin, 2009)</a:t>
            </a:r>
            <a:endParaRPr lang="en-US" altLang="zh-CN" sz="3200" dirty="0">
              <a:latin typeface="Calibri" pitchFamily="34" charset="0"/>
              <a:ea typeface="宋体" pitchFamily="2" charset="-122"/>
            </a:endParaRPr>
          </a:p>
        </p:txBody>
      </p:sp>
      <p:graphicFrame>
        <p:nvGraphicFramePr>
          <p:cNvPr id="3303427" name="Group 3"/>
          <p:cNvGraphicFramePr>
            <a:graphicFrameLocks noGrp="1"/>
          </p:cNvGraphicFramePr>
          <p:nvPr/>
        </p:nvGraphicFramePr>
        <p:xfrm>
          <a:off x="1666875" y="1044575"/>
          <a:ext cx="8763000" cy="5303520"/>
        </p:xfrm>
        <a:graphic>
          <a:graphicData uri="http://schemas.openxmlformats.org/drawingml/2006/table">
            <a:tbl>
              <a:tblPr/>
              <a:tblGrid>
                <a:gridCol w="1020763"/>
                <a:gridCol w="1722437"/>
                <a:gridCol w="1524000"/>
                <a:gridCol w="1254125"/>
                <a:gridCol w="1616075"/>
                <a:gridCol w="1625600"/>
              </a:tblGrid>
              <a:tr h="238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Property</a:t>
                      </a:r>
                      <a:endParaRPr kumimoji="0" lang="en-US" altLang="zh-CN" sz="17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9C1D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Name</a:t>
                      </a:r>
                      <a:endParaRPr kumimoji="0" lang="en-US" altLang="zh-CN" sz="17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9C1D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0" i="1"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target [#]</a:t>
                      </a:r>
                      <a:endParaRPr kumimoji="0" lang="en-US" altLang="zh-CN" sz="17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9C1D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context</a:t>
                      </a:r>
                      <a:endParaRPr kumimoji="0" lang="en-US" altLang="zh-CN" sz="17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9C1D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0" i="1"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Pronoun</a:t>
                      </a:r>
                      <a:endParaRPr kumimoji="0" lang="en-US" altLang="zh-CN" sz="17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9C1D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Example</a:t>
                      </a:r>
                      <a:endParaRPr kumimoji="0" lang="en-US" altLang="zh-CN" sz="17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9C1DF"/>
                    </a:solidFill>
                  </a:tcPr>
                </a:tc>
              </a:tr>
              <a:tr h="238125">
                <a:tc row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7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Gender</a:t>
                      </a:r>
                      <a:endParaRPr kumimoji="0" lang="en-US" altLang="zh-CN" sz="17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7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Conjunction-Possessive</a:t>
                      </a:r>
                      <a:endParaRPr kumimoji="0" lang="en-US" altLang="zh-TW" sz="1700" b="0" i="0" u="none" strike="noStrike" cap="none" normalizeH="0" baseline="0" smtClean="0">
                        <a:ln>
                          <a:noFill/>
                        </a:ln>
                        <a:solidFill>
                          <a:schemeClr val="tx1"/>
                        </a:solidFill>
                        <a:effectLst/>
                        <a:latin typeface="Calibri" pitchFamily="34" charset="0"/>
                        <a:ea typeface="PMingLiU"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7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noun[292,212] |capitalized [162,426]</a:t>
                      </a:r>
                      <a:endParaRPr kumimoji="0" lang="en-US" altLang="zh-CN" sz="17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7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conjunction</a:t>
                      </a:r>
                      <a:endParaRPr kumimoji="0" lang="en-US" altLang="zh-CN" sz="17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7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his|her|its|their</a:t>
                      </a:r>
                      <a:endParaRPr kumimoji="0" lang="en-US" altLang="zh-CN" sz="17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700" b="0" i="1"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John</a:t>
                      </a:r>
                      <a:r>
                        <a:rPr kumimoji="0" lang="en-US" altLang="zh-TW" sz="17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 and </a:t>
                      </a:r>
                      <a:r>
                        <a:rPr kumimoji="0" lang="en-US" altLang="zh-TW" sz="1700" b="0" i="1"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his</a:t>
                      </a:r>
                      <a:endParaRPr kumimoji="0" lang="en-US" altLang="zh-TW" sz="1700" b="0" i="0" u="none" strike="noStrike" cap="none" normalizeH="0" baseline="0" smtClean="0">
                        <a:ln>
                          <a:noFill/>
                        </a:ln>
                        <a:solidFill>
                          <a:schemeClr val="tx1"/>
                        </a:solidFill>
                        <a:effectLst/>
                        <a:latin typeface="Calibri" pitchFamily="34" charset="0"/>
                        <a:ea typeface="PMingLiU"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8125">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7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Nominative-</a:t>
                      </a:r>
                      <a:r>
                        <a:rPr kumimoji="0" lang="en-US" altLang="zh-TW" sz="17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Predicate</a:t>
                      </a:r>
                      <a:endParaRPr kumimoji="0" lang="en-US" altLang="zh-TW" sz="1700" b="0" i="0" u="none" strike="noStrike" cap="none" normalizeH="0" baseline="0" smtClean="0">
                        <a:ln>
                          <a:noFill/>
                        </a:ln>
                        <a:solidFill>
                          <a:schemeClr val="tx1"/>
                        </a:solidFill>
                        <a:effectLst/>
                        <a:latin typeface="Calibri" pitchFamily="34" charset="0"/>
                        <a:ea typeface="PMingLiU" pitchFamily="18" charset="-12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7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noun [53,587]</a:t>
                      </a:r>
                      <a:endParaRPr kumimoji="0" lang="en-US" altLang="zh-CN" sz="17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7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am|is|are|</a:t>
                      </a:r>
                      <a:endParaRPr kumimoji="0" lang="en-US" altLang="zh-CN" sz="1700" b="0" i="0" u="none" strike="noStrike" cap="none" normalizeH="0" baseline="0" smtClean="0">
                        <a:ln>
                          <a:noFill/>
                        </a:ln>
                        <a:solidFill>
                          <a:schemeClr val="tx1"/>
                        </a:solidFill>
                        <a:effectLst/>
                        <a:latin typeface="Arial" charset="0"/>
                        <a:ea typeface="宋体"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7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was|were|be</a:t>
                      </a:r>
                      <a:endParaRPr kumimoji="0" lang="en-US" altLang="zh-CN" sz="17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7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he|she|it|they</a:t>
                      </a:r>
                      <a:endParaRPr kumimoji="0" lang="en-US" altLang="zh-CN" sz="17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700" b="0" i="1"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h</a:t>
                      </a:r>
                      <a:r>
                        <a:rPr kumimoji="0" lang="en-US" altLang="zh-TW" sz="1700" b="0" i="1"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e</a:t>
                      </a:r>
                      <a:r>
                        <a:rPr kumimoji="0" lang="en-US" altLang="zh-TW" sz="17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 is John</a:t>
                      </a:r>
                      <a:endParaRPr kumimoji="0" lang="en-US" altLang="zh-TW" sz="1700" b="0" i="0" u="none" strike="noStrike" cap="none" normalizeH="0" baseline="0" smtClean="0">
                        <a:ln>
                          <a:noFill/>
                        </a:ln>
                        <a:solidFill>
                          <a:schemeClr val="tx1"/>
                        </a:solidFill>
                        <a:effectLst/>
                        <a:latin typeface="Calibri" pitchFamily="34" charset="0"/>
                        <a:ea typeface="PMingLiU" pitchFamily="18" charset="-12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8125">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7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Verb-Nominat</a:t>
                      </a:r>
                      <a:r>
                        <a:rPr kumimoji="0" lang="en-US" altLang="zh-CN" sz="17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ive</a:t>
                      </a:r>
                      <a:endParaRPr kumimoji="0" lang="en-US" altLang="zh-CN" sz="1700" b="0" i="0" u="none" strike="noStrike" cap="none" normalizeH="0" baseline="0" smtClean="0">
                        <a:ln>
                          <a:noFill/>
                        </a:ln>
                        <a:solidFill>
                          <a:schemeClr val="tx1"/>
                        </a:solidFill>
                        <a:effectLst/>
                        <a:latin typeface="Calibri" pitchFamily="34" charset="0"/>
                        <a:ea typeface="宋体" pitchFamily="2" charset="-122"/>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7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noun [116,607]</a:t>
                      </a:r>
                      <a:endParaRPr kumimoji="0" lang="en-US" altLang="zh-CN" sz="17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7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verb</a:t>
                      </a:r>
                      <a:endParaRPr kumimoji="0" lang="en-US" altLang="zh-CN" sz="17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7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he|she|it|they</a:t>
                      </a:r>
                      <a:endParaRPr kumimoji="0" lang="en-US" altLang="zh-CN" sz="17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700" b="0" i="1"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John</a:t>
                      </a:r>
                      <a:r>
                        <a:rPr kumimoji="0" lang="en-US" altLang="zh-TW" sz="17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 thought </a:t>
                      </a:r>
                      <a:r>
                        <a:rPr kumimoji="0" lang="en-US" altLang="zh-TW" sz="1700" b="0" i="1"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he</a:t>
                      </a:r>
                      <a:endParaRPr kumimoji="0" lang="en-US" altLang="zh-TW" sz="1700" b="0" i="0" u="none" strike="noStrike" cap="none" normalizeH="0" baseline="0" smtClean="0">
                        <a:ln>
                          <a:noFill/>
                        </a:ln>
                        <a:solidFill>
                          <a:schemeClr val="tx1"/>
                        </a:solidFill>
                        <a:effectLst/>
                        <a:latin typeface="Calibri" pitchFamily="34" charset="0"/>
                        <a:ea typeface="PMingLiU"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8125">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7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Verb-Possessive</a:t>
                      </a:r>
                      <a:endParaRPr kumimoji="0" lang="en-US" altLang="zh-TW" sz="1700" b="0" i="0" u="none" strike="noStrike" cap="none" normalizeH="0" baseline="0" smtClean="0">
                        <a:ln>
                          <a:noFill/>
                        </a:ln>
                        <a:solidFill>
                          <a:schemeClr val="tx1"/>
                        </a:solidFill>
                        <a:effectLst/>
                        <a:latin typeface="Calibri" pitchFamily="34" charset="0"/>
                        <a:ea typeface="PMingLiU"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7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noun [88,577]|</a:t>
                      </a:r>
                      <a:endParaRPr kumimoji="0" lang="en-US" altLang="zh-CN" sz="1700" b="0" i="0" u="none" strike="noStrike" cap="none" normalizeH="0" baseline="0" smtClean="0">
                        <a:ln>
                          <a:noFill/>
                        </a:ln>
                        <a:solidFill>
                          <a:schemeClr val="tx1"/>
                        </a:solidFill>
                        <a:effectLst/>
                        <a:latin typeface="Arial" charset="0"/>
                        <a:ea typeface="宋体"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7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capitalized [52,036]</a:t>
                      </a:r>
                      <a:endParaRPr kumimoji="0" lang="en-US" altLang="zh-CN" sz="17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7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verb</a:t>
                      </a:r>
                      <a:endParaRPr kumimoji="0" lang="en-US" altLang="zh-CN" sz="17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7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his|her|its|their</a:t>
                      </a:r>
                      <a:endParaRPr kumimoji="0" lang="en-US" altLang="zh-CN" sz="17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700" b="0" i="1"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John</a:t>
                      </a:r>
                      <a:r>
                        <a:rPr kumimoji="0" lang="en-US" altLang="zh-TW" sz="17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 bought </a:t>
                      </a:r>
                      <a:r>
                        <a:rPr kumimoji="0" lang="en-US" altLang="zh-TW" sz="1700" b="0" i="1"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his</a:t>
                      </a:r>
                      <a:endParaRPr kumimoji="0" lang="en-US" altLang="zh-TW" sz="1700" b="0" i="0" u="none" strike="noStrike" cap="none" normalizeH="0" baseline="0" smtClean="0">
                        <a:ln>
                          <a:noFill/>
                        </a:ln>
                        <a:solidFill>
                          <a:schemeClr val="tx1"/>
                        </a:solidFill>
                        <a:effectLst/>
                        <a:latin typeface="Calibri" pitchFamily="34" charset="0"/>
                        <a:ea typeface="PMingLiU"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8125">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7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Verb-Reflexive</a:t>
                      </a:r>
                      <a:endParaRPr kumimoji="0" lang="en-US" altLang="zh-TW" sz="1700" b="0" i="0" u="none" strike="noStrike" cap="none" normalizeH="0" baseline="0" smtClean="0">
                        <a:ln>
                          <a:noFill/>
                        </a:ln>
                        <a:solidFill>
                          <a:schemeClr val="tx1"/>
                        </a:solidFill>
                        <a:effectLst/>
                        <a:latin typeface="Calibri" pitchFamily="34" charset="0"/>
                        <a:ea typeface="PMingLiU"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7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noun [18,725]</a:t>
                      </a:r>
                      <a:endParaRPr kumimoji="0" lang="en-US" altLang="zh-CN" sz="17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7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verb</a:t>
                      </a:r>
                      <a:endParaRPr kumimoji="0" lang="en-US" altLang="zh-CN" sz="17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7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himself|herself|</a:t>
                      </a:r>
                      <a:endParaRPr kumimoji="0" lang="en-US" altLang="zh-CN" sz="1700" b="0" i="0" u="none" strike="noStrike" cap="none" normalizeH="0" baseline="0" smtClean="0">
                        <a:ln>
                          <a:noFill/>
                        </a:ln>
                        <a:solidFill>
                          <a:schemeClr val="tx1"/>
                        </a:solidFill>
                        <a:effectLst/>
                        <a:latin typeface="Arial" charset="0"/>
                        <a:ea typeface="宋体"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7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itself|themselves</a:t>
                      </a:r>
                      <a:endParaRPr kumimoji="0" lang="en-US" altLang="zh-CN" sz="17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700" b="0" i="1"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John</a:t>
                      </a:r>
                      <a:r>
                        <a:rPr kumimoji="0" lang="en-US" altLang="zh-TW" sz="17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 explained</a:t>
                      </a:r>
                      <a:endParaRPr kumimoji="0" lang="en-US" altLang="zh-CN" sz="1700" b="0" i="0" u="none" strike="noStrike" cap="none" normalizeH="0" baseline="0" smtClean="0">
                        <a:ln>
                          <a:noFill/>
                        </a:ln>
                        <a:solidFill>
                          <a:schemeClr val="tx1"/>
                        </a:solidFill>
                        <a:effectLst/>
                        <a:latin typeface="Arial" charset="0"/>
                        <a:ea typeface="宋体"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700" b="0" i="1"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h</a:t>
                      </a:r>
                      <a:r>
                        <a:rPr kumimoji="0" lang="en-US" altLang="zh-TW" sz="1700" b="0" i="1"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imself</a:t>
                      </a:r>
                      <a:endParaRPr kumimoji="0" lang="en-US" altLang="zh-TW" sz="1700" b="0" i="0" u="none" strike="noStrike" cap="none" normalizeH="0" baseline="0" smtClean="0">
                        <a:ln>
                          <a:noFill/>
                        </a:ln>
                        <a:solidFill>
                          <a:schemeClr val="tx1"/>
                        </a:solidFill>
                        <a:effectLst/>
                        <a:latin typeface="Calibri" pitchFamily="34" charset="0"/>
                        <a:ea typeface="PMingLiU" pitchFamily="18" charset="-12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8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7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Animacy</a:t>
                      </a:r>
                      <a:endParaRPr kumimoji="0" lang="en-US" altLang="zh-CN" sz="17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7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Relative-Pronoun</a:t>
                      </a:r>
                      <a:endParaRPr kumimoji="0" lang="en-US" altLang="zh-CN" sz="17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7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a:t>
                      </a:r>
                      <a:r>
                        <a:rPr kumimoji="0" lang="en-US" altLang="zh-CN" sz="1700" b="0" i="0" u="none" strike="noStrike" cap="none" normalizeH="0" baseline="0" dirty="0" err="1" smtClean="0">
                          <a:ln>
                            <a:noFill/>
                          </a:ln>
                          <a:solidFill>
                            <a:schemeClr val="tx1"/>
                          </a:solidFill>
                          <a:effectLst/>
                          <a:latin typeface="Times New Roman" pitchFamily="18" charset="0"/>
                          <a:ea typeface="宋体" pitchFamily="2" charset="-122"/>
                          <a:cs typeface="Times New Roman" pitchFamily="18" charset="0"/>
                        </a:rPr>
                        <a:t>noun|adjective</a:t>
                      </a:r>
                      <a:r>
                        <a:rPr kumimoji="0" lang="en-US" altLang="zh-CN" sz="17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a:t>
                      </a:r>
                      <a:endParaRPr kumimoji="0" lang="en-US" altLang="zh-CN" sz="1700" b="0" i="0" u="none" strike="noStrike" cap="none" normalizeH="0" baseline="0" dirty="0" smtClean="0">
                        <a:ln>
                          <a:noFill/>
                        </a:ln>
                        <a:solidFill>
                          <a:schemeClr val="tx1"/>
                        </a:solidFill>
                        <a:effectLst/>
                        <a:latin typeface="Arial" charset="0"/>
                        <a:ea typeface="宋体"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7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&amp; not after</a:t>
                      </a:r>
                      <a:endParaRPr kumimoji="0" lang="en-US" altLang="zh-CN" sz="1700" b="0" i="0" u="none" strike="noStrike" cap="none" normalizeH="0" baseline="0" dirty="0" smtClean="0">
                        <a:ln>
                          <a:noFill/>
                        </a:ln>
                        <a:solidFill>
                          <a:schemeClr val="tx1"/>
                        </a:solidFill>
                        <a:effectLst/>
                        <a:latin typeface="Arial" charset="0"/>
                        <a:ea typeface="宋体"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7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(preposition|</a:t>
                      </a:r>
                      <a:endParaRPr kumimoji="0" lang="en-US" altLang="zh-CN" sz="1700" b="0" i="0" u="none" strike="noStrike" cap="none" normalizeH="0" baseline="0" dirty="0" smtClean="0">
                        <a:ln>
                          <a:noFill/>
                        </a:ln>
                        <a:solidFill>
                          <a:schemeClr val="tx1"/>
                        </a:solidFill>
                        <a:effectLst/>
                        <a:latin typeface="Arial" charset="0"/>
                        <a:ea typeface="宋体"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700" b="0" i="0" u="none" strike="noStrike" cap="none" normalizeH="0" baseline="0" dirty="0" err="1" smtClean="0">
                          <a:ln>
                            <a:noFill/>
                          </a:ln>
                          <a:solidFill>
                            <a:schemeClr val="tx1"/>
                          </a:solidFill>
                          <a:effectLst/>
                          <a:latin typeface="Times New Roman" pitchFamily="18" charset="0"/>
                          <a:ea typeface="宋体" pitchFamily="2" charset="-122"/>
                          <a:cs typeface="Times New Roman" pitchFamily="18" charset="0"/>
                        </a:rPr>
                        <a:t>noun|adjective</a:t>
                      </a:r>
                      <a:r>
                        <a:rPr kumimoji="0" lang="en-US" altLang="zh-CN" sz="17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a:t>
                      </a:r>
                      <a:endParaRPr kumimoji="0" lang="en-US" altLang="zh-CN" sz="1700" b="0" i="0" u="none" strike="noStrike" cap="none" normalizeH="0" baseline="0" dirty="0" smtClean="0">
                        <a:ln>
                          <a:noFill/>
                        </a:ln>
                        <a:solidFill>
                          <a:schemeClr val="tx1"/>
                        </a:solidFill>
                        <a:effectLst/>
                        <a:latin typeface="Arial" charset="0"/>
                        <a:ea typeface="宋体"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7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[664,673]</a:t>
                      </a:r>
                      <a:endParaRPr kumimoji="0" lang="en-US" altLang="zh-CN" sz="17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7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comma|</a:t>
                      </a:r>
                      <a:endParaRPr kumimoji="0" lang="en-US" altLang="zh-CN" sz="1700" b="0" i="0" u="none" strike="noStrike" cap="none" normalizeH="0" baseline="0" smtClean="0">
                        <a:ln>
                          <a:noFill/>
                        </a:ln>
                        <a:solidFill>
                          <a:schemeClr val="tx1"/>
                        </a:solidFill>
                        <a:effectLst/>
                        <a:latin typeface="Arial" charset="0"/>
                        <a:ea typeface="宋体"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7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empty</a:t>
                      </a:r>
                      <a:endParaRPr kumimoji="0" lang="en-US" altLang="zh-CN" sz="17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7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who|which|</a:t>
                      </a:r>
                      <a:endParaRPr kumimoji="0" lang="en-US" altLang="zh-CN" sz="1700" b="0" i="0" u="none" strike="noStrike" cap="none" normalizeH="0" baseline="0" smtClean="0">
                        <a:ln>
                          <a:noFill/>
                        </a:ln>
                        <a:solidFill>
                          <a:schemeClr val="tx1"/>
                        </a:solidFill>
                        <a:effectLst/>
                        <a:latin typeface="Arial" charset="0"/>
                        <a:ea typeface="宋体"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7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where|when</a:t>
                      </a:r>
                      <a:endParaRPr kumimoji="0" lang="en-US" altLang="zh-CN" sz="17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700" b="0" i="1" u="none" strike="noStrike" cap="none" normalizeH="0" baseline="0" dirty="0" smtClean="0">
                          <a:ln>
                            <a:noFill/>
                          </a:ln>
                          <a:solidFill>
                            <a:schemeClr val="tx1"/>
                          </a:solidFill>
                          <a:effectLst/>
                          <a:latin typeface="Times New Roman" pitchFamily="18" charset="0"/>
                          <a:ea typeface="PMingLiU" pitchFamily="18" charset="-120"/>
                          <a:cs typeface="Times New Roman" pitchFamily="18" charset="0"/>
                        </a:rPr>
                        <a:t>John</a:t>
                      </a:r>
                      <a:r>
                        <a:rPr kumimoji="0" lang="en-US" altLang="zh-TW" sz="1700" b="0" i="0" u="none" strike="noStrike" cap="none" normalizeH="0" baseline="0" dirty="0" smtClean="0">
                          <a:ln>
                            <a:noFill/>
                          </a:ln>
                          <a:solidFill>
                            <a:schemeClr val="tx1"/>
                          </a:solidFill>
                          <a:effectLst/>
                          <a:latin typeface="Times New Roman" pitchFamily="18" charset="0"/>
                          <a:ea typeface="PMingLiU" pitchFamily="18" charset="-120"/>
                          <a:cs typeface="Times New Roman" pitchFamily="18" charset="0"/>
                        </a:rPr>
                        <a:t>, </a:t>
                      </a:r>
                      <a:r>
                        <a:rPr kumimoji="0" lang="en-US" altLang="zh-TW" sz="1700" b="0" i="1" u="none" strike="noStrike" cap="none" normalizeH="0" baseline="0" dirty="0" smtClean="0">
                          <a:ln>
                            <a:noFill/>
                          </a:ln>
                          <a:solidFill>
                            <a:schemeClr val="tx1"/>
                          </a:solidFill>
                          <a:effectLst/>
                          <a:latin typeface="Times New Roman" pitchFamily="18" charset="0"/>
                          <a:ea typeface="PMingLiU" pitchFamily="18" charset="-120"/>
                          <a:cs typeface="Times New Roman" pitchFamily="18" charset="0"/>
                        </a:rPr>
                        <a:t>who</a:t>
                      </a:r>
                      <a:endParaRPr kumimoji="0" lang="en-US" altLang="zh-TW" sz="1700" b="0" i="0" u="none" strike="noStrike" cap="none" normalizeH="0" baseline="0" dirty="0" smtClean="0">
                        <a:ln>
                          <a:noFill/>
                        </a:ln>
                        <a:solidFill>
                          <a:schemeClr val="tx1"/>
                        </a:solidFill>
                        <a:effectLst/>
                        <a:latin typeface="Calibri" pitchFamily="34" charset="0"/>
                        <a:ea typeface="PMingLiU"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10284466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5474" name="Rectangle 3"/>
          <p:cNvSpPr>
            <a:spLocks noChangeArrowheads="1"/>
          </p:cNvSpPr>
          <p:nvPr/>
        </p:nvSpPr>
        <p:spPr bwMode="auto">
          <a:xfrm>
            <a:off x="1752600" y="-130175"/>
            <a:ext cx="868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altLang="zh-CN" sz="3800">
                <a:latin typeface="Calibri" pitchFamily="34" charset="0"/>
                <a:ea typeface="宋体" pitchFamily="2" charset="-122"/>
              </a:rPr>
              <a:t>Lexical Property Mapping</a:t>
            </a:r>
          </a:p>
        </p:txBody>
      </p:sp>
      <p:graphicFrame>
        <p:nvGraphicFramePr>
          <p:cNvPr id="3305475" name="Group 3"/>
          <p:cNvGraphicFramePr>
            <a:graphicFrameLocks noGrp="1"/>
          </p:cNvGraphicFramePr>
          <p:nvPr/>
        </p:nvGraphicFramePr>
        <p:xfrm>
          <a:off x="2438401" y="1828800"/>
          <a:ext cx="6380163" cy="3200400"/>
        </p:xfrm>
        <a:graphic>
          <a:graphicData uri="http://schemas.openxmlformats.org/drawingml/2006/table">
            <a:tbl>
              <a:tblPr/>
              <a:tblGrid>
                <a:gridCol w="1409700"/>
                <a:gridCol w="2898775"/>
                <a:gridCol w="2071688"/>
              </a:tblGrid>
              <a:tr h="238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Property</a:t>
                      </a:r>
                      <a:endParaRPr kumimoji="0" lang="en-US" altLang="zh-CN" sz="24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9C1D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Pronoun</a:t>
                      </a:r>
                      <a:endParaRPr kumimoji="0" lang="en-US" altLang="zh-CN" sz="24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9C1D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Value</a:t>
                      </a:r>
                      <a:endParaRPr kumimoji="0" lang="en-US" altLang="zh-CN" sz="24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9C1DF"/>
                    </a:solidFill>
                  </a:tcPr>
                </a:tc>
              </a:tr>
              <a:tr h="238125">
                <a:tc row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Gender</a:t>
                      </a:r>
                      <a:endParaRPr kumimoji="0" lang="en-US" altLang="zh-CN" sz="24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his|he|himself</a:t>
                      </a:r>
                      <a:endParaRPr kumimoji="0" lang="en-US" altLang="zh-CN" sz="24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masculine </a:t>
                      </a:r>
                      <a:endParaRPr kumimoji="0" lang="en-US" altLang="zh-CN" sz="24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8125">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her|she|herself</a:t>
                      </a:r>
                      <a:endParaRPr kumimoji="0" lang="en-US" altLang="zh-CN" sz="24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feminine</a:t>
                      </a:r>
                      <a:endParaRPr kumimoji="0" lang="en-US" altLang="zh-CN" sz="24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8125">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its|it|itself</a:t>
                      </a:r>
                      <a:endParaRPr kumimoji="0" lang="en-US" altLang="zh-CN" sz="24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neutral</a:t>
                      </a:r>
                      <a:endParaRPr kumimoji="0" lang="en-US" altLang="zh-CN" sz="24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800">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their|they|themselves</a:t>
                      </a:r>
                      <a:endParaRPr kumimoji="0" lang="en-US" altLang="zh-CN" sz="24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plural</a:t>
                      </a:r>
                      <a:endParaRPr kumimoji="0" lang="en-US" altLang="zh-CN" sz="24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8125">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Animacy</a:t>
                      </a:r>
                      <a:endParaRPr kumimoji="0" lang="en-US" altLang="zh-CN" sz="24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who</a:t>
                      </a:r>
                      <a:endParaRPr kumimoji="0" lang="en-US" altLang="zh-CN" sz="24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animate</a:t>
                      </a:r>
                      <a:endParaRPr kumimoji="0" lang="en-US" altLang="zh-CN" sz="24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8125">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which|where|when</a:t>
                      </a:r>
                      <a:endParaRPr kumimoji="0" lang="en-US" altLang="zh-CN" sz="24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non-animate</a:t>
                      </a:r>
                      <a:endParaRPr kumimoji="0" lang="en-US" altLang="zh-CN" sz="24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64938202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22" name="Text Placeholder 2"/>
          <p:cNvSpPr>
            <a:spLocks noGrp="1"/>
          </p:cNvSpPr>
          <p:nvPr>
            <p:ph type="body" sz="quarter" idx="4294967295"/>
          </p:nvPr>
        </p:nvSpPr>
        <p:spPr>
          <a:xfrm>
            <a:off x="1695451" y="1685926"/>
            <a:ext cx="9072563" cy="755591"/>
          </a:xfrm>
        </p:spPr>
        <p:txBody>
          <a:bodyPr spcFirstLastPara="1" wrap="square" lIns="0" tIns="0" rIns="0" bIns="0" anchor="t" anchorCtr="0">
            <a:spAutoFit/>
          </a:bodyPr>
          <a:lstStyle/>
          <a:p>
            <a:pPr marL="396875" indent="-396875" defTabSz="912813">
              <a:lnSpc>
                <a:spcPct val="80000"/>
              </a:lnSpc>
            </a:pPr>
            <a:r>
              <a:rPr lang="en-US" altLang="zh-CN" sz="2100">
                <a:ea typeface="宋体" pitchFamily="2" charset="-122"/>
              </a:rPr>
              <a:t>If a mention indicates male and female with high confidence, it’s likely to be a person mention</a:t>
            </a:r>
          </a:p>
          <a:p>
            <a:pPr lvl="1" indent="-396875" defTabSz="912813">
              <a:lnSpc>
                <a:spcPct val="80000"/>
              </a:lnSpc>
              <a:buNone/>
            </a:pPr>
            <a:endParaRPr lang="en-US" altLang="zh-CN" sz="1000" b="1">
              <a:solidFill>
                <a:schemeClr val="accent1"/>
              </a:solidFill>
              <a:ea typeface="宋体" pitchFamily="2" charset="-122"/>
            </a:endParaRPr>
          </a:p>
        </p:txBody>
      </p:sp>
      <p:sp>
        <p:nvSpPr>
          <p:cNvPr id="3307523" name="Rectangle 3"/>
          <p:cNvSpPr>
            <a:spLocks noChangeArrowheads="1"/>
          </p:cNvSpPr>
          <p:nvPr/>
        </p:nvSpPr>
        <p:spPr bwMode="auto">
          <a:xfrm>
            <a:off x="1695451" y="-213302"/>
            <a:ext cx="868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altLang="zh-CN" sz="3800">
                <a:latin typeface="Calibri" pitchFamily="34" charset="0"/>
                <a:ea typeface="宋体" pitchFamily="2" charset="-122"/>
              </a:rPr>
              <a:t>Gender Discovery Examples</a:t>
            </a:r>
            <a:endParaRPr lang="en-US" altLang="zh-CN" sz="3800">
              <a:solidFill>
                <a:srgbClr val="FFDA65"/>
              </a:solidFill>
              <a:latin typeface="Calibri" pitchFamily="34" charset="0"/>
              <a:ea typeface="宋体" pitchFamily="2" charset="-122"/>
            </a:endParaRPr>
          </a:p>
        </p:txBody>
      </p:sp>
      <p:graphicFrame>
        <p:nvGraphicFramePr>
          <p:cNvPr id="3307524" name="Group 4"/>
          <p:cNvGraphicFramePr>
            <a:graphicFrameLocks noGrp="1"/>
          </p:cNvGraphicFramePr>
          <p:nvPr/>
        </p:nvGraphicFramePr>
        <p:xfrm>
          <a:off x="2209800" y="2590801"/>
          <a:ext cx="7467600" cy="1756093"/>
        </p:xfrm>
        <a:graphic>
          <a:graphicData uri="http://schemas.openxmlformats.org/drawingml/2006/table">
            <a:tbl>
              <a:tblPr/>
              <a:tblGrid>
                <a:gridCol w="3638550"/>
                <a:gridCol w="777875"/>
                <a:gridCol w="963613"/>
                <a:gridCol w="1042987"/>
                <a:gridCol w="1044575"/>
              </a:tblGrid>
              <a:tr h="309563">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Patterns for candidate mentions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a:noFill/>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male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a:noFill/>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female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a:noFill/>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neutral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a:noFill/>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plural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cap="flat">
                      <a:noFill/>
                    </a:lnT>
                    <a:lnB>
                      <a:noFill/>
                    </a:lnB>
                    <a:lnTlToBr>
                      <a:noFill/>
                    </a:lnTlToBr>
                    <a:lnBlToTr>
                      <a:noFill/>
                    </a:lnBlToTr>
                    <a:solidFill>
                      <a:schemeClr val="accent1"/>
                    </a:solidFill>
                  </a:tcPr>
                </a:tc>
              </a:tr>
              <a:tr h="307975">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1" i="0" u="none" strike="noStrike" cap="none" normalizeH="0" baseline="0" smtClean="0">
                          <a:ln>
                            <a:noFill/>
                          </a:ln>
                          <a:solidFill>
                            <a:schemeClr val="tx1"/>
                          </a:solidFill>
                          <a:effectLst/>
                          <a:latin typeface="Comic Sans MS" pitchFamily="66" charset="0"/>
                          <a:ea typeface="宋体" pitchFamily="2" charset="-122"/>
                          <a:cs typeface="Arial" charset="0"/>
                        </a:rPr>
                        <a:t>John Joseph</a:t>
                      </a: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 bought/… his/…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D2DFE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32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D2DFE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D2DFE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D2DFE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solidFill>
                      <a:srgbClr val="D2DFEE"/>
                    </a:solidFill>
                  </a:tcPr>
                </a:tc>
              </a:tr>
              <a:tr h="354013">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1" i="0" u="none" strike="noStrike" cap="none" normalizeH="0" baseline="0" smtClean="0">
                          <a:ln>
                            <a:noFill/>
                          </a:ln>
                          <a:solidFill>
                            <a:schemeClr val="tx1"/>
                          </a:solidFill>
                          <a:effectLst/>
                          <a:latin typeface="Comic Sans MS" pitchFamily="66" charset="0"/>
                          <a:ea typeface="宋体" pitchFamily="2" charset="-122"/>
                          <a:cs typeface="Arial" charset="0"/>
                        </a:rPr>
                        <a:t>Haifa</a:t>
                      </a: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 and 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21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92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347663">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1" i="0" u="none" strike="noStrike" cap="none" normalizeH="0" baseline="0" smtClean="0">
                          <a:ln>
                            <a:noFill/>
                          </a:ln>
                          <a:solidFill>
                            <a:schemeClr val="tx1"/>
                          </a:solidFill>
                          <a:effectLst/>
                          <a:latin typeface="Comic Sans MS" pitchFamily="66" charset="0"/>
                          <a:ea typeface="宋体" pitchFamily="2" charset="-122"/>
                          <a:cs typeface="Arial" charset="0"/>
                        </a:rPr>
                        <a:t>screenwriter</a:t>
                      </a: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 published/… his/…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D2DFE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144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D2DFE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27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D2DFE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D2DFE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solidFill>
                      <a:srgbClr val="D2DFEE"/>
                    </a:solidFill>
                  </a:tcPr>
                </a:tc>
              </a:tr>
              <a:tr h="2667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it/… is/… </a:t>
                      </a:r>
                      <a:r>
                        <a:rPr kumimoji="0" lang="en-US" altLang="zh-CN" sz="1700" b="1" i="0" u="none" strike="noStrike" cap="none" normalizeH="0" baseline="0" smtClean="0">
                          <a:ln>
                            <a:noFill/>
                          </a:ln>
                          <a:solidFill>
                            <a:schemeClr val="tx1"/>
                          </a:solidFill>
                          <a:effectLst/>
                          <a:latin typeface="Comic Sans MS" pitchFamily="66" charset="0"/>
                          <a:ea typeface="宋体" pitchFamily="2" charset="-122"/>
                          <a:cs typeface="Arial" charset="0"/>
                        </a:rPr>
                        <a:t>fish</a:t>
                      </a:r>
                      <a:endPar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41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1741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1186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136294796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9570" name="Text Placeholder 2"/>
          <p:cNvSpPr>
            <a:spLocks noGrp="1"/>
          </p:cNvSpPr>
          <p:nvPr>
            <p:ph type="body" sz="quarter" idx="4294967295"/>
          </p:nvPr>
        </p:nvSpPr>
        <p:spPr>
          <a:xfrm>
            <a:off x="1595438" y="1614488"/>
            <a:ext cx="9072562" cy="584200"/>
          </a:xfrm>
        </p:spPr>
        <p:txBody>
          <a:bodyPr spcFirstLastPara="1" wrap="square" lIns="0" tIns="0" rIns="0" bIns="0" anchor="t" anchorCtr="0">
            <a:spAutoFit/>
          </a:bodyPr>
          <a:lstStyle/>
          <a:p>
            <a:pPr marL="396875" indent="-396875" defTabSz="912813">
              <a:lnSpc>
                <a:spcPct val="80000"/>
              </a:lnSpc>
            </a:pPr>
            <a:r>
              <a:rPr lang="en-US" altLang="zh-CN" sz="2100">
                <a:ea typeface="宋体" pitchFamily="2" charset="-122"/>
              </a:rPr>
              <a:t>If a mention indicates animacy with high confidence, it’s likely </a:t>
            </a:r>
            <a:br>
              <a:rPr lang="en-US" altLang="zh-CN" sz="2100">
                <a:ea typeface="宋体" pitchFamily="2" charset="-122"/>
              </a:rPr>
            </a:br>
            <a:r>
              <a:rPr lang="en-US" altLang="zh-CN" sz="2100">
                <a:ea typeface="宋体" pitchFamily="2" charset="-122"/>
              </a:rPr>
              <a:t>to be a person mention</a:t>
            </a:r>
          </a:p>
        </p:txBody>
      </p:sp>
      <p:sp>
        <p:nvSpPr>
          <p:cNvPr id="3309571" name="Rectangle 3"/>
          <p:cNvSpPr>
            <a:spLocks noChangeArrowheads="1"/>
          </p:cNvSpPr>
          <p:nvPr/>
        </p:nvSpPr>
        <p:spPr bwMode="auto">
          <a:xfrm>
            <a:off x="1788319" y="-29368"/>
            <a:ext cx="868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altLang="zh-CN" sz="3800">
                <a:latin typeface="Calibri" pitchFamily="34" charset="0"/>
                <a:ea typeface="宋体" pitchFamily="2" charset="-122"/>
              </a:rPr>
              <a:t>Animacy</a:t>
            </a:r>
            <a:r>
              <a:rPr lang="en-US" altLang="zh-CN" sz="3800" dirty="0">
                <a:latin typeface="Calibri" pitchFamily="34" charset="0"/>
                <a:ea typeface="宋体" pitchFamily="2" charset="-122"/>
              </a:rPr>
              <a:t> Discovery Examples</a:t>
            </a:r>
            <a:endParaRPr lang="en-US" altLang="zh-CN" sz="3800" dirty="0">
              <a:solidFill>
                <a:srgbClr val="FFDA65"/>
              </a:solidFill>
              <a:latin typeface="Calibri" pitchFamily="34" charset="0"/>
              <a:ea typeface="宋体" pitchFamily="2" charset="-122"/>
            </a:endParaRPr>
          </a:p>
        </p:txBody>
      </p:sp>
      <p:graphicFrame>
        <p:nvGraphicFramePr>
          <p:cNvPr id="3309572" name="Group 4"/>
          <p:cNvGraphicFramePr>
            <a:graphicFrameLocks noGrp="1"/>
          </p:cNvGraphicFramePr>
          <p:nvPr/>
        </p:nvGraphicFramePr>
        <p:xfrm>
          <a:off x="2133600" y="2286000"/>
          <a:ext cx="7467600" cy="2804160"/>
        </p:xfrm>
        <a:graphic>
          <a:graphicData uri="http://schemas.openxmlformats.org/drawingml/2006/table">
            <a:tbl>
              <a:tblPr/>
              <a:tblGrid>
                <a:gridCol w="3352800"/>
                <a:gridCol w="1063625"/>
                <a:gridCol w="963613"/>
                <a:gridCol w="1042987"/>
                <a:gridCol w="1044575"/>
              </a:tblGrid>
              <a:tr h="304800">
                <a:tc rowSpan="2">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Patterns for </a:t>
                      </a:r>
                    </a:p>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candidate mentions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a:noFill/>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Animate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gridSpan="3">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Non-Animate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r>
              <a:tr h="180975">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who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when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where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which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accent1"/>
                    </a:solidFill>
                  </a:tcPr>
                </a:tc>
              </a:tr>
              <a:tr h="26035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supremo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D2DFE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D2DFE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D2DFE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D2DFE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solidFill>
                      <a:srgbClr val="D2DFEE"/>
                    </a:solidFill>
                  </a:tcPr>
                </a:tc>
              </a:tr>
              <a:tr h="200025">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shepherd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807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56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327025">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prophet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D2DFE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7372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D2DFE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1066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D2DFE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63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D2DFEE"/>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1141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solidFill>
                      <a:srgbClr val="D2DFEE"/>
                    </a:solidFill>
                  </a:tcPr>
                </a:tc>
              </a:tr>
              <a:tr h="3429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imam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910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76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38125">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oligarchs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CDDBEB"/>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299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CDDBEB"/>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CDDBEB"/>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CDDBEB"/>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28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solidFill>
                      <a:srgbClr val="CDDBEB"/>
                    </a:solidFill>
                  </a:tcPr>
                </a:tc>
              </a:tr>
              <a:tr h="238125">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sheikh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338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700" b="0" i="0" u="none" strike="noStrike" cap="none" normalizeH="0" baseline="0" smtClean="0">
                          <a:ln>
                            <a:noFill/>
                          </a:ln>
                          <a:solidFill>
                            <a:schemeClr val="tx1"/>
                          </a:solidFill>
                          <a:effectLst/>
                          <a:latin typeface="Comic Sans MS" pitchFamily="66" charset="0"/>
                          <a:ea typeface="宋体" pitchFamily="2" charset="-122"/>
                          <a:cs typeface="Arial"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59209601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p:cNvSpPr>
            <a:spLocks noGrp="1"/>
          </p:cNvSpPr>
          <p:nvPr>
            <p:ph type="sldNum" sz="quarter" idx="4294967295"/>
          </p:nvPr>
        </p:nvSpPr>
        <p:spPr>
          <a:xfrm>
            <a:off x="1981200" y="6356351"/>
            <a:ext cx="2133600" cy="365125"/>
          </a:xfrm>
          <a:prstGeom prst="rect">
            <a:avLst/>
          </a:prstGeom>
        </p:spPr>
        <p:txBody>
          <a:bodyPr/>
          <a:lstStyle/>
          <a:p>
            <a:fld id="{7A8DBE00-21FC-4085-ABC5-52733550F7E9}" type="slidenum">
              <a:rPr lang="en-US" altLang="zh-CN"/>
              <a:pPr/>
              <a:t>27</a:t>
            </a:fld>
            <a:endParaRPr lang="en-US" altLang="zh-CN"/>
          </a:p>
        </p:txBody>
      </p:sp>
      <p:sp>
        <p:nvSpPr>
          <p:cNvPr id="1640450" name="Text Placeholder 2"/>
          <p:cNvSpPr>
            <a:spLocks noGrp="1"/>
          </p:cNvSpPr>
          <p:nvPr>
            <p:ph type="body" sz="quarter" idx="4294967295"/>
          </p:nvPr>
        </p:nvSpPr>
        <p:spPr>
          <a:xfrm>
            <a:off x="1857375" y="1670051"/>
            <a:ext cx="8229600" cy="4067175"/>
          </a:xfrm>
        </p:spPr>
        <p:txBody>
          <a:bodyPr spcFirstLastPara="1" wrap="square" lIns="0" tIns="0" rIns="0" bIns="0" anchor="t" anchorCtr="0">
            <a:spAutoFit/>
          </a:bodyPr>
          <a:lstStyle/>
          <a:p>
            <a:pPr marL="396875" indent="-396875" defTabSz="912813">
              <a:lnSpc>
                <a:spcPct val="80000"/>
              </a:lnSpc>
            </a:pPr>
            <a:r>
              <a:rPr lang="en-US" altLang="zh-CN" sz="2000" dirty="0"/>
              <a:t>Candidate mention detection</a:t>
            </a:r>
          </a:p>
          <a:p>
            <a:pPr lvl="1" indent="-396875" defTabSz="912813">
              <a:lnSpc>
                <a:spcPct val="80000"/>
              </a:lnSpc>
            </a:pPr>
            <a:r>
              <a:rPr lang="en-US" altLang="zh-CN" dirty="0"/>
              <a:t>Name: capitalized sequence of &lt;=3 words; filter stop words, nationality words, dates, numbers and title words</a:t>
            </a:r>
          </a:p>
          <a:p>
            <a:pPr lvl="1" indent="-396875" defTabSz="912813">
              <a:lnSpc>
                <a:spcPct val="80000"/>
              </a:lnSpc>
            </a:pPr>
            <a:r>
              <a:rPr lang="en-US" altLang="zh-CN" dirty="0"/>
              <a:t>Nominal: un-capitalized sequence of &lt;=3 words without stop words</a:t>
            </a:r>
          </a:p>
          <a:p>
            <a:pPr lvl="1" indent="-396875" defTabSz="912813">
              <a:lnSpc>
                <a:spcPct val="80000"/>
              </a:lnSpc>
            </a:pPr>
            <a:endParaRPr lang="en-US" altLang="zh-CN" sz="1200" dirty="0"/>
          </a:p>
          <a:p>
            <a:pPr marL="396875" indent="-396875" defTabSz="912813">
              <a:lnSpc>
                <a:spcPct val="80000"/>
              </a:lnSpc>
            </a:pPr>
            <a:r>
              <a:rPr lang="en-US" altLang="zh-CN" sz="2000" dirty="0"/>
              <a:t>Margin Confidence Estimation</a:t>
            </a:r>
          </a:p>
          <a:p>
            <a:pPr marL="396875" indent="-396875" defTabSz="912813">
              <a:lnSpc>
                <a:spcPct val="80000"/>
              </a:lnSpc>
              <a:buNone/>
            </a:pPr>
            <a:r>
              <a:rPr lang="en-US" altLang="zh-CN" sz="2000" dirty="0"/>
              <a:t>              </a:t>
            </a:r>
            <a:r>
              <a:rPr lang="en-US" altLang="zh-CN" sz="2000" i="1" dirty="0" err="1"/>
              <a:t>freq</a:t>
            </a:r>
            <a:r>
              <a:rPr lang="en-US" altLang="zh-CN" sz="2000" i="1" dirty="0"/>
              <a:t> (best property) – </a:t>
            </a:r>
            <a:r>
              <a:rPr lang="en-US" altLang="zh-CN" sz="2000" i="1" dirty="0" err="1"/>
              <a:t>freq</a:t>
            </a:r>
            <a:r>
              <a:rPr lang="en-US" altLang="zh-CN" sz="2000" i="1" dirty="0"/>
              <a:t> (second best property)</a:t>
            </a:r>
          </a:p>
          <a:p>
            <a:pPr marL="396875" indent="-396875" defTabSz="912813">
              <a:lnSpc>
                <a:spcPct val="80000"/>
              </a:lnSpc>
              <a:buNone/>
            </a:pPr>
            <a:r>
              <a:rPr lang="en-US" altLang="zh-CN" sz="2000" i="1" dirty="0"/>
              <a:t>                                   </a:t>
            </a:r>
            <a:r>
              <a:rPr lang="en-US" altLang="zh-CN" sz="2000" i="1" dirty="0" err="1"/>
              <a:t>freq</a:t>
            </a:r>
            <a:r>
              <a:rPr lang="en-US" altLang="zh-CN" sz="2000" i="1" dirty="0"/>
              <a:t> (second best property)</a:t>
            </a:r>
          </a:p>
          <a:p>
            <a:pPr marL="396875" indent="-396875" defTabSz="912813">
              <a:lnSpc>
                <a:spcPct val="80000"/>
              </a:lnSpc>
            </a:pPr>
            <a:endParaRPr lang="en-US" altLang="zh-CN" sz="1000" dirty="0"/>
          </a:p>
          <a:p>
            <a:pPr marL="396875" indent="-396875" defTabSz="912813">
              <a:lnSpc>
                <a:spcPct val="80000"/>
              </a:lnSpc>
            </a:pPr>
            <a:r>
              <a:rPr lang="en-US" altLang="zh-CN" sz="2000" dirty="0"/>
              <a:t>Confidence (candidate, Male/Female/Animate) &gt;     </a:t>
            </a:r>
          </a:p>
          <a:p>
            <a:pPr lvl="1" indent="-396875" defTabSz="912813"/>
            <a:r>
              <a:rPr lang="en-US" altLang="zh-CN" b="1" dirty="0"/>
              <a:t>Full matching: </a:t>
            </a:r>
            <a:r>
              <a:rPr lang="fr-FR" altLang="zh-CN" dirty="0"/>
              <a:t>candidate = full string</a:t>
            </a:r>
            <a:endParaRPr lang="en-US" altLang="zh-CN" b="1" dirty="0"/>
          </a:p>
          <a:p>
            <a:pPr lvl="1" indent="-396875" defTabSz="912813"/>
            <a:r>
              <a:rPr lang="en-US" altLang="zh-CN" b="1" dirty="0"/>
              <a:t>Composite matching: </a:t>
            </a:r>
            <a:r>
              <a:rPr lang="en-US" altLang="zh-CN" dirty="0"/>
              <a:t>candidate = each token in the string</a:t>
            </a:r>
            <a:endParaRPr lang="en-US" altLang="zh-CN" b="1" dirty="0"/>
          </a:p>
          <a:p>
            <a:pPr lvl="1" indent="-396875" defTabSz="912813"/>
            <a:r>
              <a:rPr lang="en-US" altLang="zh-CN" b="1" dirty="0"/>
              <a:t>Relaxed matching: </a:t>
            </a:r>
            <a:r>
              <a:rPr lang="en-US" altLang="zh-CN" dirty="0"/>
              <a:t>Candidate = any two tokens in the string</a:t>
            </a:r>
          </a:p>
        </p:txBody>
      </p:sp>
      <p:sp>
        <p:nvSpPr>
          <p:cNvPr id="1640451" name="Rectangle 3"/>
          <p:cNvSpPr>
            <a:spLocks noChangeArrowheads="1"/>
          </p:cNvSpPr>
          <p:nvPr/>
        </p:nvSpPr>
        <p:spPr bwMode="auto">
          <a:xfrm>
            <a:off x="1752600" y="206375"/>
            <a:ext cx="868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en-US" altLang="zh-CN" sz="3600">
                <a:latin typeface="Calibri" pitchFamily="34" charset="0"/>
                <a:cs typeface="Arial" pitchFamily="34" charset="0"/>
              </a:rPr>
              <a:t>Unsupervised Mention Detection Using </a:t>
            </a:r>
          </a:p>
          <a:p>
            <a:pPr algn="ctr" eaLnBrk="1" hangingPunct="1"/>
            <a:r>
              <a:rPr lang="en-US" altLang="zh-CN" sz="3600">
                <a:latin typeface="Calibri" pitchFamily="34" charset="0"/>
                <a:cs typeface="Arial" pitchFamily="34" charset="0"/>
              </a:rPr>
              <a:t>Gender and Animacy Statistics</a:t>
            </a:r>
          </a:p>
        </p:txBody>
      </p:sp>
      <p:graphicFrame>
        <p:nvGraphicFramePr>
          <p:cNvPr id="1640452" name="Object 4"/>
          <p:cNvGraphicFramePr>
            <a:graphicFrameLocks noChangeAspect="1"/>
          </p:cNvGraphicFramePr>
          <p:nvPr>
            <p:extLst/>
          </p:nvPr>
        </p:nvGraphicFramePr>
        <p:xfrm>
          <a:off x="7391401" y="3914433"/>
          <a:ext cx="300037" cy="381000"/>
        </p:xfrm>
        <a:graphic>
          <a:graphicData uri="http://schemas.openxmlformats.org/presentationml/2006/ole">
            <mc:AlternateContent xmlns:mc="http://schemas.openxmlformats.org/markup-compatibility/2006">
              <mc:Choice xmlns:v="urn:schemas-microsoft-com:vml" Requires="v">
                <p:oleObj spid="_x0000_s1026" name="Equation" r:id="rId4" imgW="139680" imgH="177480" progId="Equation.DSMT4">
                  <p:embed/>
                </p:oleObj>
              </mc:Choice>
              <mc:Fallback>
                <p:oleObj name="Equation" r:id="rId4" imgW="139680" imgH="1774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1" y="3914433"/>
                        <a:ext cx="300037"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40453" name="Line 5"/>
          <p:cNvSpPr>
            <a:spLocks noChangeShapeType="1"/>
          </p:cNvSpPr>
          <p:nvPr/>
        </p:nvSpPr>
        <p:spPr bwMode="auto">
          <a:xfrm>
            <a:off x="2819400" y="3505200"/>
            <a:ext cx="6096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64722519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lide Number Placeholder 1"/>
          <p:cNvSpPr>
            <a:spLocks noGrp="1"/>
          </p:cNvSpPr>
          <p:nvPr>
            <p:ph type="sldNum" sz="quarter" idx="4294967295"/>
          </p:nvPr>
        </p:nvSpPr>
        <p:spPr>
          <a:xfrm>
            <a:off x="1981200" y="6356351"/>
            <a:ext cx="2133600" cy="365125"/>
          </a:xfrm>
          <a:prstGeom prst="rect">
            <a:avLst/>
          </a:prstGeom>
        </p:spPr>
        <p:txBody>
          <a:bodyPr/>
          <a:lstStyle/>
          <a:p>
            <a:fld id="{D212726B-FD21-4B3E-9D32-89092180A627}" type="slidenum">
              <a:rPr lang="en-US" altLang="zh-CN"/>
              <a:pPr/>
              <a:t>28</a:t>
            </a:fld>
            <a:endParaRPr lang="en-US" altLang="zh-CN"/>
          </a:p>
        </p:txBody>
      </p:sp>
      <p:sp>
        <p:nvSpPr>
          <p:cNvPr id="1642498" name="Rectangle 3"/>
          <p:cNvSpPr>
            <a:spLocks noChangeArrowheads="1"/>
          </p:cNvSpPr>
          <p:nvPr/>
        </p:nvSpPr>
        <p:spPr bwMode="auto">
          <a:xfrm>
            <a:off x="1676400" y="-14923"/>
            <a:ext cx="868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en-US" altLang="zh-CN" sz="3600">
                <a:latin typeface="Calibri" pitchFamily="34" charset="0"/>
                <a:cs typeface="Arial" pitchFamily="34" charset="0"/>
              </a:rPr>
              <a:t>Property Matching Examples</a:t>
            </a:r>
          </a:p>
        </p:txBody>
      </p:sp>
      <p:graphicFrame>
        <p:nvGraphicFramePr>
          <p:cNvPr id="1642499" name="Group 3"/>
          <p:cNvGraphicFramePr>
            <a:graphicFrameLocks noGrp="1"/>
          </p:cNvGraphicFramePr>
          <p:nvPr/>
        </p:nvGraphicFramePr>
        <p:xfrm>
          <a:off x="1981200" y="1828800"/>
          <a:ext cx="8077200" cy="3217228"/>
        </p:xfrm>
        <a:graphic>
          <a:graphicData uri="http://schemas.openxmlformats.org/drawingml/2006/table">
            <a:tbl>
              <a:tblPr/>
              <a:tblGrid>
                <a:gridCol w="1524000"/>
                <a:gridCol w="1447800"/>
                <a:gridCol w="1143000"/>
                <a:gridCol w="1219200"/>
                <a:gridCol w="1066800"/>
                <a:gridCol w="838200"/>
                <a:gridCol w="838200"/>
              </a:tblGrid>
              <a:tr h="219075">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1"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Mention candidate</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9C1DF"/>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Matching Method</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9C1DF"/>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String for matching</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9C1DF"/>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Property Frequency</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9C1D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1907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masculine</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9C1D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feminine</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9C1D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neutral</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9C1D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plural</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9C1DF"/>
                    </a:solidFill>
                  </a:tcPr>
                </a:tc>
              </a:tr>
              <a:tr h="219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John Joseph</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Full Matching</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John Joseph</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32</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0</a:t>
                      </a:r>
                      <a:endParaRPr kumimoji="0" lang="en-US" altLang="zh-TW"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0</a:t>
                      </a:r>
                      <a:endParaRPr kumimoji="0" lang="en-US" altLang="zh-TW"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0</a:t>
                      </a:r>
                      <a:endParaRPr kumimoji="0" lang="en-US" altLang="zh-TW"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2588">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Ayub Masih</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Composite Matching</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Ayub</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87</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0</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0</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0</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Masih</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117</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0</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0</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0</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Mahmoud</a:t>
                      </a:r>
                      <a:r>
                        <a:rPr kumimoji="0" lang="en-US" altLang="zh-CN" sz="18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 Salim Qawasmi</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Relaxed Matching</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Mahmoud</a:t>
                      </a:r>
                      <a:endParaRPr kumimoji="0" lang="en-US" altLang="zh-TW"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159</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13</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0</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0</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Salim</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188</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13</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0</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0</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9075">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808080"/>
                          </a:solidFill>
                          <a:effectLst/>
                          <a:latin typeface="Times New Roman" pitchFamily="18" charset="0"/>
                          <a:ea typeface="SimSun" pitchFamily="2" charset="-122"/>
                          <a:cs typeface="Times New Roman" pitchFamily="18" charset="0"/>
                        </a:rPr>
                        <a:t>Qawasmi</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808080"/>
                          </a:solidFill>
                          <a:effectLst/>
                          <a:latin typeface="Times New Roman" pitchFamily="18" charset="0"/>
                          <a:ea typeface="SimSun" pitchFamily="2" charset="-122"/>
                          <a:cs typeface="Times New Roman" pitchFamily="18" charset="0"/>
                        </a:rPr>
                        <a:t>0</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808080"/>
                          </a:solidFill>
                          <a:effectLst/>
                          <a:latin typeface="Times New Roman" pitchFamily="18" charset="0"/>
                          <a:ea typeface="SimSun" pitchFamily="2" charset="-122"/>
                          <a:cs typeface="Times New Roman" pitchFamily="18" charset="0"/>
                        </a:rPr>
                        <a:t>0</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808080"/>
                          </a:solidFill>
                          <a:effectLst/>
                          <a:latin typeface="Times New Roman" pitchFamily="18" charset="0"/>
                          <a:ea typeface="SimSun" pitchFamily="2" charset="-122"/>
                          <a:cs typeface="Times New Roman" pitchFamily="18" charset="0"/>
                        </a:rPr>
                        <a:t>0</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808080"/>
                          </a:solidFill>
                          <a:effectLst/>
                          <a:latin typeface="Times New Roman" pitchFamily="18" charset="0"/>
                          <a:ea typeface="SimSun" pitchFamily="2" charset="-122"/>
                          <a:cs typeface="Times New Roman" pitchFamily="18" charset="0"/>
                        </a:rPr>
                        <a:t>0</a:t>
                      </a:r>
                      <a:endParaRPr kumimoji="0" lang="en-US" altLang="zh-CN" sz="1800" b="0" i="0" u="none" strike="noStrike" cap="none" normalizeH="0" baseline="0" smtClean="0">
                        <a:ln>
                          <a:noFill/>
                        </a:ln>
                        <a:solidFill>
                          <a:schemeClr val="tx1"/>
                        </a:solidFill>
                        <a:effectLst/>
                        <a:latin typeface="Calibri" pitchFamily="34" charset="0"/>
                        <a:ea typeface="SimSun"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70734318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
          <p:cNvSpPr>
            <a:spLocks noGrp="1"/>
          </p:cNvSpPr>
          <p:nvPr>
            <p:ph type="sldNum" sz="quarter" idx="4294967295"/>
          </p:nvPr>
        </p:nvSpPr>
        <p:spPr>
          <a:xfrm>
            <a:off x="1981200" y="6356351"/>
            <a:ext cx="2133600" cy="365125"/>
          </a:xfrm>
          <a:prstGeom prst="rect">
            <a:avLst/>
          </a:prstGeom>
        </p:spPr>
        <p:txBody>
          <a:bodyPr/>
          <a:lstStyle/>
          <a:p>
            <a:fld id="{4460D6E5-19DC-45EA-A179-92CAE1B5A188}" type="slidenum">
              <a:rPr lang="en-US" altLang="zh-CN"/>
              <a:pPr/>
              <a:t>29</a:t>
            </a:fld>
            <a:endParaRPr lang="en-US" altLang="zh-CN"/>
          </a:p>
        </p:txBody>
      </p:sp>
      <p:sp>
        <p:nvSpPr>
          <p:cNvPr id="1644546" name="Rectangle 3"/>
          <p:cNvSpPr>
            <a:spLocks noChangeArrowheads="1"/>
          </p:cNvSpPr>
          <p:nvPr/>
        </p:nvSpPr>
        <p:spPr bwMode="auto">
          <a:xfrm>
            <a:off x="1566863" y="285750"/>
            <a:ext cx="868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en-US" altLang="zh-CN" sz="3800" dirty="0">
                <a:latin typeface="Calibri" pitchFamily="34" charset="0"/>
                <a:cs typeface="Arial" pitchFamily="34" charset="0"/>
              </a:rPr>
              <a:t>Separate Wheat from Chaff:</a:t>
            </a:r>
          </a:p>
          <a:p>
            <a:pPr algn="ctr" eaLnBrk="1" hangingPunct="1"/>
            <a:r>
              <a:rPr lang="en-US" altLang="zh-CN" sz="3800" dirty="0">
                <a:latin typeface="Calibri" pitchFamily="34" charset="0"/>
                <a:cs typeface="Arial" pitchFamily="34" charset="0"/>
              </a:rPr>
              <a:t>Confidence Estimation</a:t>
            </a:r>
          </a:p>
        </p:txBody>
      </p:sp>
      <p:sp>
        <p:nvSpPr>
          <p:cNvPr id="1644547" name="Rectangle 3"/>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endParaRPr lang="zh-TW" altLang="en-US">
              <a:latin typeface="Calibri" pitchFamily="34" charset="0"/>
            </a:endParaRPr>
          </a:p>
        </p:txBody>
      </p:sp>
      <p:graphicFrame>
        <p:nvGraphicFramePr>
          <p:cNvPr id="1644548" name="Object 4"/>
          <p:cNvGraphicFramePr>
            <a:graphicFrameLocks noChangeAspect="1"/>
          </p:cNvGraphicFramePr>
          <p:nvPr/>
        </p:nvGraphicFramePr>
        <p:xfrm>
          <a:off x="2362200" y="2590801"/>
          <a:ext cx="2209800" cy="1122363"/>
        </p:xfrm>
        <a:graphic>
          <a:graphicData uri="http://schemas.openxmlformats.org/presentationml/2006/ole">
            <mc:AlternateContent xmlns:mc="http://schemas.openxmlformats.org/markup-compatibility/2006">
              <mc:Choice xmlns:v="urn:schemas-microsoft-com:vml" Requires="v">
                <p:oleObj spid="_x0000_s2052" name="Equation" r:id="rId4" imgW="1218671" imgH="622030" progId="Equation.DSMT4">
                  <p:embed/>
                </p:oleObj>
              </mc:Choice>
              <mc:Fallback>
                <p:oleObj name="Equation" r:id="rId4" imgW="1218671" imgH="62203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2590801"/>
                        <a:ext cx="2209800" cy="1122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44549" name="Object 5"/>
          <p:cNvGraphicFramePr>
            <a:graphicFrameLocks noChangeAspect="1"/>
          </p:cNvGraphicFramePr>
          <p:nvPr/>
        </p:nvGraphicFramePr>
        <p:xfrm>
          <a:off x="2362200" y="3962400"/>
          <a:ext cx="1752600" cy="700088"/>
        </p:xfrm>
        <a:graphic>
          <a:graphicData uri="http://schemas.openxmlformats.org/presentationml/2006/ole">
            <mc:AlternateContent xmlns:mc="http://schemas.openxmlformats.org/markup-compatibility/2006">
              <mc:Choice xmlns:v="urn:schemas-microsoft-com:vml" Requires="v">
                <p:oleObj spid="_x0000_s2053" name="Equation" r:id="rId6" imgW="1079280" imgH="431640" progId="Equation.DSMT4">
                  <p:embed/>
                </p:oleObj>
              </mc:Choice>
              <mc:Fallback>
                <p:oleObj name="Equation" r:id="rId6" imgW="1079280" imgH="4316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3962400"/>
                        <a:ext cx="1752600" cy="700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44550" name="Object 6"/>
          <p:cNvGraphicFramePr>
            <a:graphicFrameLocks noChangeAspect="1"/>
          </p:cNvGraphicFramePr>
          <p:nvPr/>
        </p:nvGraphicFramePr>
        <p:xfrm>
          <a:off x="2362200" y="4876800"/>
          <a:ext cx="4114800" cy="814388"/>
        </p:xfrm>
        <a:graphic>
          <a:graphicData uri="http://schemas.openxmlformats.org/presentationml/2006/ole">
            <mc:AlternateContent xmlns:mc="http://schemas.openxmlformats.org/markup-compatibility/2006">
              <mc:Choice xmlns:v="urn:schemas-microsoft-com:vml" Requires="v">
                <p:oleObj spid="_x0000_s2054" name="Equation" r:id="rId8" imgW="2158920" imgH="431640" progId="Equation.DSMT4">
                  <p:embed/>
                </p:oleObj>
              </mc:Choice>
              <mc:Fallback>
                <p:oleObj name="Equation" r:id="rId8" imgW="2158920" imgH="4316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62200" y="4876800"/>
                        <a:ext cx="4114800" cy="814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44551" name="Text Placeholder 2"/>
          <p:cNvSpPr>
            <a:spLocks/>
          </p:cNvSpPr>
          <p:nvPr/>
        </p:nvSpPr>
        <p:spPr bwMode="auto">
          <a:xfrm>
            <a:off x="1857375" y="1670051"/>
            <a:ext cx="82296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396875" indent="-396875" defTabSz="912813">
              <a:lnSpc>
                <a:spcPct val="80000"/>
              </a:lnSpc>
              <a:spcBef>
                <a:spcPct val="20000"/>
              </a:spcBef>
              <a:buClr>
                <a:schemeClr val="folHlink"/>
              </a:buClr>
              <a:buSzPct val="90000"/>
              <a:buFont typeface="Wingdings" pitchFamily="2" charset="2"/>
              <a:buChar char="n"/>
            </a:pPr>
            <a:r>
              <a:rPr lang="en-US" altLang="zh-CN" sz="2000"/>
              <a:t>Rank the properties for each noun according to their frequencies: </a:t>
            </a:r>
            <a:r>
              <a:rPr lang="en-US" altLang="zh-CN" sz="2000" i="1"/>
              <a:t>f</a:t>
            </a:r>
            <a:r>
              <a:rPr lang="en-US" altLang="zh-CN" sz="2000" i="1" baseline="-25000"/>
              <a:t>1 </a:t>
            </a:r>
            <a:r>
              <a:rPr lang="en-US" altLang="zh-CN" sz="2000" i="1"/>
              <a:t>&gt; f</a:t>
            </a:r>
            <a:r>
              <a:rPr lang="en-US" altLang="zh-CN" sz="2000" i="1" baseline="-25000"/>
              <a:t>2 </a:t>
            </a:r>
            <a:r>
              <a:rPr lang="en-US" altLang="zh-CN" sz="2000" i="1"/>
              <a:t>&gt; … &gt; f</a:t>
            </a:r>
            <a:r>
              <a:rPr lang="en-US" altLang="zh-CN" sz="2000" i="1" baseline="-25000"/>
              <a:t>k</a:t>
            </a:r>
          </a:p>
        </p:txBody>
      </p:sp>
    </p:spTree>
    <p:extLst>
      <p:ext uri="{BB962C8B-B14F-4D97-AF65-F5344CB8AC3E}">
        <p14:creationId xmlns:p14="http://schemas.microsoft.com/office/powerpoint/2010/main" val="132806633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758EFE-665F-4341-B5B8-2DAEADA52F6C}" type="slidenum">
              <a:rPr lang="en-US" smtClean="0"/>
              <a:pPr/>
              <a:t>3</a:t>
            </a:fld>
            <a:endParaRPr lang="en-US" dirty="0"/>
          </a:p>
        </p:txBody>
      </p:sp>
      <p:sp>
        <p:nvSpPr>
          <p:cNvPr id="3" name="Title 2"/>
          <p:cNvSpPr>
            <a:spLocks noGrp="1"/>
          </p:cNvSpPr>
          <p:nvPr>
            <p:ph type="title"/>
          </p:nvPr>
        </p:nvSpPr>
        <p:spPr/>
        <p:txBody>
          <a:bodyPr>
            <a:normAutofit fontScale="90000"/>
          </a:bodyPr>
          <a:lstStyle/>
          <a:p>
            <a:r>
              <a:rPr lang="en-US" dirty="0"/>
              <a:t>Learning Temporal Information for States and Events	</a:t>
            </a:r>
            <a:r>
              <a:rPr lang="en-US" sz="2000" dirty="0" err="1"/>
              <a:t>Kozareva</a:t>
            </a:r>
            <a:r>
              <a:rPr lang="en-US" sz="2000" dirty="0"/>
              <a:t> and </a:t>
            </a:r>
            <a:r>
              <a:rPr lang="en-US" sz="2000" dirty="0" err="1"/>
              <a:t>Hovy</a:t>
            </a:r>
            <a:r>
              <a:rPr lang="en-US" sz="2000" dirty="0"/>
              <a:t>, 2011</a:t>
            </a:r>
            <a:endParaRPr lang="en-US" dirty="0"/>
          </a:p>
        </p:txBody>
      </p:sp>
      <p:sp>
        <p:nvSpPr>
          <p:cNvPr id="5" name="Content Placeholder 3"/>
          <p:cNvSpPr txBox="1">
            <a:spLocks/>
          </p:cNvSpPr>
          <p:nvPr/>
        </p:nvSpPr>
        <p:spPr>
          <a:xfrm>
            <a:off x="1981201" y="1873251"/>
            <a:ext cx="7890933" cy="3578622"/>
          </a:xfrm>
          <a:prstGeom prst="rect">
            <a:avLst/>
          </a:prstGeom>
        </p:spPr>
        <p:txBody>
          <a:bodyPr>
            <a:normAutofit lnSpcReduction="10000"/>
          </a:bodyPr>
          <a:lstStyle>
            <a:lvl1pPr marL="342900" indent="-342900" algn="l" defTabSz="457200" rtl="0" eaLnBrk="1" latinLnBrk="0" hangingPunct="1">
              <a:spcBef>
                <a:spcPct val="20000"/>
              </a:spcBef>
              <a:buClr>
                <a:schemeClr val="tx1"/>
              </a:buClr>
              <a:buFont typeface="Arial"/>
              <a:buChar char="•"/>
              <a:defRPr sz="2800" kern="1200">
                <a:solidFill>
                  <a:schemeClr val="accent6"/>
                </a:solidFill>
                <a:latin typeface="Gill Sans"/>
                <a:ea typeface="+mn-ea"/>
                <a:cs typeface="Gill Sans"/>
              </a:defRPr>
            </a:lvl1pPr>
            <a:lvl2pPr marL="742950" indent="-285750" algn="l" defTabSz="457200"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2pPr>
            <a:lvl3pPr marL="1143000" indent="-228600" algn="l" defTabSz="457200" rtl="0" eaLnBrk="1" latinLnBrk="0" hangingPunct="1">
              <a:spcBef>
                <a:spcPct val="20000"/>
              </a:spcBef>
              <a:buClr>
                <a:schemeClr val="tx1"/>
              </a:buClr>
              <a:buFont typeface="Arial"/>
              <a:buChar char="•"/>
              <a:defRPr sz="2000" kern="1200">
                <a:solidFill>
                  <a:schemeClr val="accent6"/>
                </a:solidFill>
                <a:latin typeface="Gill Sans"/>
                <a:ea typeface="+mn-ea"/>
                <a:cs typeface="Gill Sans"/>
              </a:defRPr>
            </a:lvl3pPr>
            <a:lvl4pPr marL="16002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4pPr>
            <a:lvl5pPr marL="20574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Acquiring temporal knowledge about events</a:t>
            </a:r>
          </a:p>
          <a:p>
            <a:pPr lvl="1"/>
            <a:r>
              <a:rPr lang="en-US" dirty="0"/>
              <a:t>Not a lot of work had been done about this particular problem before</a:t>
            </a:r>
          </a:p>
          <a:p>
            <a:pPr lvl="1"/>
            <a:r>
              <a:rPr lang="en-US" dirty="0"/>
              <a:t>Work done on defining order of events with respect to each other</a:t>
            </a:r>
          </a:p>
          <a:p>
            <a:pPr lvl="1"/>
            <a:r>
              <a:rPr lang="en-US" dirty="0"/>
              <a:t>Most previous work done in this field discusses the duration of events and ignores other temporal aspects</a:t>
            </a:r>
          </a:p>
          <a:p>
            <a:r>
              <a:rPr lang="en-US" dirty="0"/>
              <a:t>Defines six temporal aspects frequently associated with events</a:t>
            </a:r>
          </a:p>
          <a:p>
            <a:endParaRPr lang="en-US" dirty="0"/>
          </a:p>
        </p:txBody>
      </p:sp>
    </p:spTree>
    <p:extLst>
      <p:ext uri="{BB962C8B-B14F-4D97-AF65-F5344CB8AC3E}">
        <p14:creationId xmlns:p14="http://schemas.microsoft.com/office/powerpoint/2010/main" val="1335592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p:cNvSpPr>
            <a:spLocks noGrp="1"/>
          </p:cNvSpPr>
          <p:nvPr>
            <p:ph type="sldNum" sz="quarter" idx="4294967295"/>
          </p:nvPr>
        </p:nvSpPr>
        <p:spPr>
          <a:xfrm>
            <a:off x="1981200" y="6356351"/>
            <a:ext cx="2133600" cy="365125"/>
          </a:xfrm>
          <a:prstGeom prst="rect">
            <a:avLst/>
          </a:prstGeom>
        </p:spPr>
        <p:txBody>
          <a:bodyPr/>
          <a:lstStyle/>
          <a:p>
            <a:fld id="{1F5C7781-A26A-4657-B53C-F85EDEF451CD}" type="slidenum">
              <a:rPr lang="en-US" altLang="zh-CN"/>
              <a:pPr/>
              <a:t>30</a:t>
            </a:fld>
            <a:endParaRPr lang="en-US" altLang="zh-CN"/>
          </a:p>
        </p:txBody>
      </p:sp>
      <p:sp>
        <p:nvSpPr>
          <p:cNvPr id="1646594" name="Text Placeholder 2"/>
          <p:cNvSpPr>
            <a:spLocks noGrp="1"/>
          </p:cNvSpPr>
          <p:nvPr>
            <p:ph type="body" sz="quarter" idx="4294967295"/>
          </p:nvPr>
        </p:nvSpPr>
        <p:spPr>
          <a:xfrm>
            <a:off x="1857375" y="1670051"/>
            <a:ext cx="8229600" cy="4067175"/>
          </a:xfrm>
        </p:spPr>
        <p:txBody>
          <a:bodyPr spcFirstLastPara="1" wrap="square" lIns="0" tIns="0" rIns="0" bIns="0" anchor="t" anchorCtr="0">
            <a:spAutoFit/>
          </a:bodyPr>
          <a:lstStyle/>
          <a:p>
            <a:pPr marL="396875" indent="-396875" defTabSz="912813">
              <a:lnSpc>
                <a:spcPct val="80000"/>
              </a:lnSpc>
            </a:pPr>
            <a:r>
              <a:rPr lang="en-US" altLang="zh-CN" sz="2000"/>
              <a:t>Candidate mention detection</a:t>
            </a:r>
          </a:p>
          <a:p>
            <a:pPr lvl="1" indent="-396875" defTabSz="912813">
              <a:lnSpc>
                <a:spcPct val="80000"/>
              </a:lnSpc>
            </a:pPr>
            <a:r>
              <a:rPr lang="en-US" altLang="zh-CN"/>
              <a:t>Name: capitalized sequence of &lt;=3 words; filter stop words, nationality words, dates, numbers and title words</a:t>
            </a:r>
          </a:p>
          <a:p>
            <a:pPr lvl="1" indent="-396875" defTabSz="912813">
              <a:lnSpc>
                <a:spcPct val="80000"/>
              </a:lnSpc>
            </a:pPr>
            <a:r>
              <a:rPr lang="en-US" altLang="zh-CN"/>
              <a:t>Nominal: un-capitalized sequence of &lt;=3 words without stop words</a:t>
            </a:r>
          </a:p>
          <a:p>
            <a:pPr lvl="1" indent="-396875" defTabSz="912813">
              <a:lnSpc>
                <a:spcPct val="80000"/>
              </a:lnSpc>
            </a:pPr>
            <a:endParaRPr lang="en-US" altLang="zh-CN" sz="1200"/>
          </a:p>
          <a:p>
            <a:pPr marL="396875" indent="-396875" defTabSz="912813">
              <a:lnSpc>
                <a:spcPct val="80000"/>
              </a:lnSpc>
            </a:pPr>
            <a:r>
              <a:rPr lang="en-US" altLang="zh-CN" sz="2000"/>
              <a:t>Margin Confidence Estimation</a:t>
            </a:r>
          </a:p>
          <a:p>
            <a:pPr marL="396875" indent="-396875" defTabSz="912813">
              <a:lnSpc>
                <a:spcPct val="80000"/>
              </a:lnSpc>
              <a:buNone/>
            </a:pPr>
            <a:r>
              <a:rPr lang="en-US" altLang="zh-CN" sz="2000"/>
              <a:t>              </a:t>
            </a:r>
            <a:r>
              <a:rPr lang="en-US" altLang="zh-CN" sz="2000" i="1"/>
              <a:t>freq (best property) – freq (second best property)</a:t>
            </a:r>
          </a:p>
          <a:p>
            <a:pPr marL="396875" indent="-396875" defTabSz="912813">
              <a:lnSpc>
                <a:spcPct val="80000"/>
              </a:lnSpc>
              <a:buNone/>
            </a:pPr>
            <a:r>
              <a:rPr lang="en-US" altLang="zh-CN" sz="2000" i="1"/>
              <a:t>                                   freq (second best property)</a:t>
            </a:r>
          </a:p>
          <a:p>
            <a:pPr marL="396875" indent="-396875" defTabSz="912813">
              <a:lnSpc>
                <a:spcPct val="80000"/>
              </a:lnSpc>
            </a:pPr>
            <a:endParaRPr lang="en-US" altLang="zh-CN" sz="1000"/>
          </a:p>
          <a:p>
            <a:pPr marL="396875" indent="-396875" defTabSz="912813">
              <a:lnSpc>
                <a:spcPct val="80000"/>
              </a:lnSpc>
            </a:pPr>
            <a:r>
              <a:rPr lang="en-US" altLang="zh-CN" sz="2000"/>
              <a:t>Confidence (candidate, Male/Female/Animate) &gt;     </a:t>
            </a:r>
          </a:p>
          <a:p>
            <a:pPr lvl="1" indent="-396875" defTabSz="912813"/>
            <a:r>
              <a:rPr lang="en-US" altLang="zh-CN" b="1"/>
              <a:t>Full matching: </a:t>
            </a:r>
            <a:r>
              <a:rPr lang="fr-FR" altLang="zh-CN"/>
              <a:t>candidate = full string</a:t>
            </a:r>
            <a:endParaRPr lang="en-US" altLang="zh-CN" b="1"/>
          </a:p>
          <a:p>
            <a:pPr lvl="1" indent="-396875" defTabSz="912813"/>
            <a:r>
              <a:rPr lang="en-US" altLang="zh-CN" b="1"/>
              <a:t>Composite matching: </a:t>
            </a:r>
            <a:r>
              <a:rPr lang="en-US" altLang="zh-CN"/>
              <a:t>candidate = each token in the string</a:t>
            </a:r>
            <a:endParaRPr lang="en-US" altLang="zh-CN" b="1"/>
          </a:p>
          <a:p>
            <a:pPr lvl="1" indent="-396875" defTabSz="912813"/>
            <a:r>
              <a:rPr lang="en-US" altLang="zh-CN" b="1"/>
              <a:t>Relaxed matching: </a:t>
            </a:r>
            <a:r>
              <a:rPr lang="en-US" altLang="zh-CN"/>
              <a:t>Candidate = any two tokens in the string</a:t>
            </a:r>
          </a:p>
        </p:txBody>
      </p:sp>
      <p:sp>
        <p:nvSpPr>
          <p:cNvPr id="1646595" name="Rectangle 3"/>
          <p:cNvSpPr>
            <a:spLocks noChangeArrowheads="1"/>
          </p:cNvSpPr>
          <p:nvPr/>
        </p:nvSpPr>
        <p:spPr bwMode="auto">
          <a:xfrm>
            <a:off x="1857375" y="-15874"/>
            <a:ext cx="868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en-US" altLang="zh-CN" sz="3600">
                <a:latin typeface="Calibri" pitchFamily="34" charset="0"/>
                <a:cs typeface="Arial" pitchFamily="34" charset="0"/>
              </a:rPr>
              <a:t>Experiments: Data</a:t>
            </a:r>
          </a:p>
        </p:txBody>
      </p:sp>
      <p:graphicFrame>
        <p:nvGraphicFramePr>
          <p:cNvPr id="1646596" name="Object 4"/>
          <p:cNvGraphicFramePr>
            <a:graphicFrameLocks noChangeAspect="1"/>
          </p:cNvGraphicFramePr>
          <p:nvPr/>
        </p:nvGraphicFramePr>
        <p:xfrm>
          <a:off x="8310564" y="4314825"/>
          <a:ext cx="300037" cy="381000"/>
        </p:xfrm>
        <a:graphic>
          <a:graphicData uri="http://schemas.openxmlformats.org/presentationml/2006/ole">
            <mc:AlternateContent xmlns:mc="http://schemas.openxmlformats.org/markup-compatibility/2006">
              <mc:Choice xmlns:v="urn:schemas-microsoft-com:vml" Requires="v">
                <p:oleObj spid="_x0000_s3074" name="Equation" r:id="rId4" imgW="139680" imgH="177480" progId="Equation.DSMT4">
                  <p:embed/>
                </p:oleObj>
              </mc:Choice>
              <mc:Fallback>
                <p:oleObj name="Equation" r:id="rId4" imgW="139680" imgH="1774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0564" y="4314825"/>
                        <a:ext cx="300037"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46597" name="Line 5"/>
          <p:cNvSpPr>
            <a:spLocks noChangeShapeType="1"/>
          </p:cNvSpPr>
          <p:nvPr/>
        </p:nvSpPr>
        <p:spPr bwMode="auto">
          <a:xfrm>
            <a:off x="2819400" y="3771900"/>
            <a:ext cx="6096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587961935"/>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Slide Number Placeholder 1"/>
          <p:cNvSpPr>
            <a:spLocks noGrp="1"/>
          </p:cNvSpPr>
          <p:nvPr>
            <p:ph type="sldNum" sz="quarter" idx="4294967295"/>
          </p:nvPr>
        </p:nvSpPr>
        <p:spPr>
          <a:xfrm>
            <a:off x="1981200" y="6356351"/>
            <a:ext cx="2133600" cy="365125"/>
          </a:xfrm>
          <a:prstGeom prst="rect">
            <a:avLst/>
          </a:prstGeom>
        </p:spPr>
        <p:txBody>
          <a:bodyPr/>
          <a:lstStyle/>
          <a:p>
            <a:fld id="{E026468D-7F89-4203-AB99-B50E0A3A337E}" type="slidenum">
              <a:rPr lang="en-US" altLang="zh-CN"/>
              <a:pPr/>
              <a:t>31</a:t>
            </a:fld>
            <a:endParaRPr lang="en-US" altLang="zh-CN"/>
          </a:p>
        </p:txBody>
      </p:sp>
      <p:sp>
        <p:nvSpPr>
          <p:cNvPr id="1648642" name="Rectangle 3"/>
          <p:cNvSpPr>
            <a:spLocks noChangeArrowheads="1"/>
          </p:cNvSpPr>
          <p:nvPr/>
        </p:nvSpPr>
        <p:spPr bwMode="auto">
          <a:xfrm>
            <a:off x="1752600" y="142875"/>
            <a:ext cx="868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en-US" altLang="zh-CN" sz="3600">
                <a:latin typeface="Calibri" pitchFamily="34" charset="0"/>
                <a:cs typeface="Arial" pitchFamily="34" charset="0"/>
              </a:rPr>
              <a:t>Impact of Knowledge Sources on </a:t>
            </a:r>
          </a:p>
          <a:p>
            <a:pPr algn="ctr" eaLnBrk="1" hangingPunct="1"/>
            <a:r>
              <a:rPr lang="en-US" altLang="zh-CN" sz="3600">
                <a:latin typeface="Calibri" pitchFamily="34" charset="0"/>
                <a:cs typeface="Arial" pitchFamily="34" charset="0"/>
              </a:rPr>
              <a:t>Mention Detection for Dev Set</a:t>
            </a:r>
          </a:p>
        </p:txBody>
      </p:sp>
      <p:graphicFrame>
        <p:nvGraphicFramePr>
          <p:cNvPr id="1648643" name="Group 3"/>
          <p:cNvGraphicFramePr>
            <a:graphicFrameLocks noGrp="1"/>
          </p:cNvGraphicFramePr>
          <p:nvPr/>
        </p:nvGraphicFramePr>
        <p:xfrm>
          <a:off x="1852613" y="3424238"/>
          <a:ext cx="8382000" cy="2560320"/>
        </p:xfrm>
        <a:graphic>
          <a:graphicData uri="http://schemas.openxmlformats.org/drawingml/2006/table">
            <a:tbl>
              <a:tblPr/>
              <a:tblGrid>
                <a:gridCol w="2895600"/>
                <a:gridCol w="2971800"/>
                <a:gridCol w="914400"/>
                <a:gridCol w="838200"/>
                <a:gridCol w="762000"/>
              </a:tblGrid>
              <a:tr h="0">
                <a:tc gridSpan="2">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Patterns applied to ngrams for Nominal Mentions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429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Conjunction-Possessive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FBFD"/>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writer and his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FBFD"/>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78.57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FBFD"/>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10.28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FBFD"/>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18.18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FBFD"/>
                    </a:solidFill>
                  </a:tcPr>
                </a:tc>
              </a:tr>
              <a:tr h="28575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+Predicate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3EBF5"/>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He is a writer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3EBF5"/>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78.57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3EBF5"/>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20.56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3EBF5"/>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32.59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3EBF5"/>
                    </a:solidFill>
                  </a:tcPr>
                </a:tc>
              </a:tr>
              <a:tr h="32385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+Verb-Nominate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writer thought he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65.85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25.23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36.49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242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+Verb-Possessive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9C1D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writer bought his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9C1D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55.71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9C1D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36.45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9C1DF"/>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44.07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9C1DF"/>
                    </a:solidFill>
                  </a:tcPr>
                </a:tc>
              </a:tr>
              <a:tr h="28575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+Verb-Reflexive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writer explained himself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64.41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35.51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45.78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+Animacy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CADD4"/>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writer, who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CADD4"/>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63.33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CADD4"/>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71.03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CADD4"/>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66.96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CADD4"/>
                    </a:solidFill>
                  </a:tcPr>
                </a:tc>
              </a:tr>
            </a:tbl>
          </a:graphicData>
        </a:graphic>
      </p:graphicFrame>
      <p:graphicFrame>
        <p:nvGraphicFramePr>
          <p:cNvPr id="1648692" name="Group 52"/>
          <p:cNvGraphicFramePr>
            <a:graphicFrameLocks noGrp="1"/>
          </p:cNvGraphicFramePr>
          <p:nvPr/>
        </p:nvGraphicFramePr>
        <p:xfrm>
          <a:off x="1857375" y="1609726"/>
          <a:ext cx="8382000" cy="1468755"/>
        </p:xfrm>
        <a:graphic>
          <a:graphicData uri="http://schemas.openxmlformats.org/drawingml/2006/table">
            <a:tbl>
              <a:tblPr/>
              <a:tblGrid>
                <a:gridCol w="2895600"/>
                <a:gridCol w="2971800"/>
                <a:gridCol w="914400"/>
                <a:gridCol w="838200"/>
                <a:gridCol w="762000"/>
              </a:tblGrid>
              <a:tr h="285750">
                <a:tc gridSpan="2">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Patterns applied to ngrams for Name Mentions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714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Conjunction-Possessive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9F4"/>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John and his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9F4"/>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68.57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9F4"/>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64.86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9F4"/>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66.67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9F4"/>
                    </a:solidFill>
                  </a:tcPr>
                </a:tc>
              </a:tr>
              <a:tr h="32385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+Verb-Nominate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John thought he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69.23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72.97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71.05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+Animacy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DDBEB"/>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John, who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DDBEB"/>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85.48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DDBEB"/>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81.96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DDBEB"/>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rPr>
                        <a:t>83.68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DDBEB"/>
                    </a:solidFill>
                  </a:tcPr>
                </a:tc>
              </a:tr>
            </a:tbl>
          </a:graphicData>
        </a:graphic>
      </p:graphicFrame>
    </p:spTree>
    <p:extLst>
      <p:ext uri="{BB962C8B-B14F-4D97-AF65-F5344CB8AC3E}">
        <p14:creationId xmlns:p14="http://schemas.microsoft.com/office/powerpoint/2010/main" val="125722781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845127" y="0"/>
            <a:ext cx="9382926" cy="1143000"/>
          </a:xfrm>
          <a:prstGeom prst="rect">
            <a:avLst/>
          </a:prstGeom>
          <a:noFill/>
          <a:ln>
            <a:noFill/>
          </a:ln>
        </p:spPr>
        <p:txBody>
          <a:bodyPr spcFirstLastPara="1" wrap="square" lIns="91425" tIns="45700" rIns="91425" bIns="45700" anchor="ctr" anchorCtr="0">
            <a:noAutofit/>
          </a:bodyPr>
          <a:lstStyle/>
          <a:p>
            <a:r>
              <a:rPr lang="en-US" sz="3600" dirty="0"/>
              <a:t>Event Association Mining (Ge et al., 2017)</a:t>
            </a:r>
            <a:endParaRPr sz="36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32</a:t>
            </a:fld>
            <a:endParaRPr sz="1400" b="1">
              <a:solidFill>
                <a:srgbClr val="000000"/>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1524000" y="1763039"/>
            <a:ext cx="9144000" cy="3331923"/>
          </a:xfrm>
          <a:prstGeom prst="rect">
            <a:avLst/>
          </a:prstGeom>
        </p:spPr>
      </p:pic>
    </p:spTree>
    <p:extLst>
      <p:ext uri="{BB962C8B-B14F-4D97-AF65-F5344CB8AC3E}">
        <p14:creationId xmlns:p14="http://schemas.microsoft.com/office/powerpoint/2010/main" val="13171716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568036" y="0"/>
            <a:ext cx="9660017" cy="1143000"/>
          </a:xfrm>
          <a:prstGeom prst="rect">
            <a:avLst/>
          </a:prstGeom>
          <a:noFill/>
          <a:ln>
            <a:noFill/>
          </a:ln>
        </p:spPr>
        <p:txBody>
          <a:bodyPr spcFirstLastPara="1" wrap="square" lIns="91425" tIns="45700" rIns="91425" bIns="45700" anchor="ctr" anchorCtr="0">
            <a:noAutofit/>
          </a:bodyPr>
          <a:lstStyle/>
          <a:p>
            <a:r>
              <a:rPr lang="en-US" sz="3600" dirty="0"/>
              <a:t>Event Association Mining (Ge et al., 2017)</a:t>
            </a:r>
            <a:endParaRPr sz="36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33</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524000" y="1066801"/>
            <a:ext cx="9144000" cy="5394577"/>
          </a:xfrm>
          <a:prstGeom prst="rect">
            <a:avLst/>
          </a:prstGeom>
        </p:spPr>
      </p:pic>
    </p:spTree>
    <p:extLst>
      <p:ext uri="{BB962C8B-B14F-4D97-AF65-F5344CB8AC3E}">
        <p14:creationId xmlns:p14="http://schemas.microsoft.com/office/powerpoint/2010/main" val="14646420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734291" y="0"/>
            <a:ext cx="9493762" cy="1143000"/>
          </a:xfrm>
          <a:prstGeom prst="rect">
            <a:avLst/>
          </a:prstGeom>
          <a:noFill/>
          <a:ln>
            <a:noFill/>
          </a:ln>
        </p:spPr>
        <p:txBody>
          <a:bodyPr spcFirstLastPara="1" wrap="square" lIns="91425" tIns="45700" rIns="91425" bIns="45700" anchor="ctr" anchorCtr="0">
            <a:noAutofit/>
          </a:bodyPr>
          <a:lstStyle/>
          <a:p>
            <a:r>
              <a:rPr lang="en-US" sz="3600" dirty="0"/>
              <a:t>Event Association Mining (Ge et al., 2017)</a:t>
            </a:r>
            <a:endParaRPr sz="36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34</a:t>
            </a:fld>
            <a:endParaRPr sz="1400" b="1">
              <a:solidFill>
                <a:srgbClr val="000000"/>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1524000" y="1489648"/>
            <a:ext cx="9144000" cy="3878705"/>
          </a:xfrm>
          <a:prstGeom prst="rect">
            <a:avLst/>
          </a:prstGeom>
        </p:spPr>
      </p:pic>
    </p:spTree>
    <p:extLst>
      <p:ext uri="{BB962C8B-B14F-4D97-AF65-F5344CB8AC3E}">
        <p14:creationId xmlns:p14="http://schemas.microsoft.com/office/powerpoint/2010/main" val="17939640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Commonsense is crucial for NLU</a:t>
            </a:r>
            <a:endParaRPr/>
          </a:p>
        </p:txBody>
      </p:sp>
      <p:sp>
        <p:nvSpPr>
          <p:cNvPr id="62" name="Google Shape;62;p15"/>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35</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15"/>
          <p:cNvSpPr txBox="1">
            <a:spLocks noGrp="1"/>
          </p:cNvSpPr>
          <p:nvPr>
            <p:ph type="body" idx="1"/>
          </p:nvPr>
        </p:nvSpPr>
        <p:spPr>
          <a:xfrm>
            <a:off x="838200" y="1309688"/>
            <a:ext cx="10515600" cy="56832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480"/>
              </a:spcBef>
              <a:spcAft>
                <a:spcPts val="0"/>
              </a:spcAft>
              <a:buSzPts val="1800"/>
              <a:buFont typeface="Noto Sans Symbols"/>
              <a:buNone/>
            </a:pPr>
            <a:r>
              <a:rPr lang="en-US"/>
              <a:t>Example: John stepped in a puddle and had to go home to change.</a:t>
            </a:r>
            <a:endParaRPr/>
          </a:p>
          <a:p>
            <a:pPr marL="457200" lvl="0" indent="-228600" algn="l" rtl="0">
              <a:lnSpc>
                <a:spcPct val="100000"/>
              </a:lnSpc>
              <a:spcBef>
                <a:spcPts val="480"/>
              </a:spcBef>
              <a:spcAft>
                <a:spcPts val="0"/>
              </a:spcAft>
              <a:buSzPts val="1800"/>
              <a:buNone/>
            </a:pPr>
            <a:endParaRPr/>
          </a:p>
          <a:p>
            <a:pPr marL="457200" lvl="0" indent="-228600" algn="l" rtl="0">
              <a:lnSpc>
                <a:spcPct val="100000"/>
              </a:lnSpc>
              <a:spcBef>
                <a:spcPts val="480"/>
              </a:spcBef>
              <a:spcAft>
                <a:spcPts val="0"/>
              </a:spcAft>
              <a:buSzPts val="1800"/>
              <a:buNone/>
            </a:pPr>
            <a:endParaRPr/>
          </a:p>
        </p:txBody>
      </p:sp>
      <p:sp>
        <p:nvSpPr>
          <p:cNvPr id="64" name="Google Shape;64;p15"/>
          <p:cNvSpPr/>
          <p:nvPr/>
        </p:nvSpPr>
        <p:spPr>
          <a:xfrm>
            <a:off x="2325688" y="2014538"/>
            <a:ext cx="2459037" cy="860425"/>
          </a:xfrm>
          <a:prstGeom prst="ellipse">
            <a:avLst/>
          </a:prstGeom>
          <a:solidFill>
            <a:srgbClr val="726A9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Step in a puddle</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5" name="Google Shape;65;p15"/>
          <p:cNvSpPr/>
          <p:nvPr/>
        </p:nvSpPr>
        <p:spPr>
          <a:xfrm>
            <a:off x="5530850" y="2552700"/>
            <a:ext cx="1797050" cy="582613"/>
          </a:xfrm>
          <a:prstGeom prst="ellipse">
            <a:avLst/>
          </a:prstGeom>
          <a:solidFill>
            <a:srgbClr val="A0C1B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a:ln>
                  <a:noFill/>
                </a:ln>
                <a:solidFill>
                  <a:srgbClr val="FFFFFF"/>
                </a:solidFill>
                <a:effectLst/>
                <a:uLnTx/>
                <a:uFillTx/>
                <a:latin typeface="Times New Roman"/>
                <a:ea typeface="Times New Roman"/>
                <a:cs typeface="Times New Roman"/>
                <a:sym typeface="Times New Roman"/>
              </a:rPr>
              <a:t>Causes</a:t>
            </a:r>
            <a:endParaRPr kumimoji="0" sz="1400" b="0" i="1"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66" name="Google Shape;66;p15"/>
          <p:cNvSpPr/>
          <p:nvPr/>
        </p:nvSpPr>
        <p:spPr>
          <a:xfrm>
            <a:off x="8080375" y="3138488"/>
            <a:ext cx="2574925" cy="777875"/>
          </a:xfrm>
          <a:prstGeom prst="ellipse">
            <a:avLst/>
          </a:prstGeom>
          <a:solidFill>
            <a:srgbClr val="726A9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Shoes get wet</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7" name="Google Shape;67;p15"/>
          <p:cNvSpPr/>
          <p:nvPr/>
        </p:nvSpPr>
        <p:spPr>
          <a:xfrm>
            <a:off x="5703888" y="3983038"/>
            <a:ext cx="1711325" cy="515937"/>
          </a:xfrm>
          <a:prstGeom prst="ellipse">
            <a:avLst/>
          </a:prstGeom>
          <a:solidFill>
            <a:srgbClr val="A0C1B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a:ln>
                  <a:noFill/>
                </a:ln>
                <a:solidFill>
                  <a:srgbClr val="FFFFFF"/>
                </a:solidFill>
                <a:effectLst/>
                <a:uLnTx/>
                <a:uFillTx/>
                <a:latin typeface="Times New Roman"/>
                <a:ea typeface="Times New Roman"/>
                <a:cs typeface="Times New Roman"/>
                <a:sym typeface="Times New Roman"/>
              </a:rPr>
              <a:t>Causes</a:t>
            </a:r>
            <a:endParaRPr kumimoji="0" sz="1400" b="0" i="1"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68" name="Google Shape;68;p15"/>
          <p:cNvSpPr/>
          <p:nvPr/>
        </p:nvSpPr>
        <p:spPr>
          <a:xfrm>
            <a:off x="2416175" y="4640263"/>
            <a:ext cx="2398713" cy="717550"/>
          </a:xfrm>
          <a:prstGeom prst="ellipse">
            <a:avLst/>
          </a:prstGeom>
          <a:solidFill>
            <a:srgbClr val="726A9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Feel uncomfortable</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cxnSp>
        <p:nvCxnSpPr>
          <p:cNvPr id="69" name="Google Shape;69;p15"/>
          <p:cNvCxnSpPr>
            <a:stCxn id="64" idx="6"/>
            <a:endCxn id="65" idx="1"/>
          </p:cNvCxnSpPr>
          <p:nvPr/>
        </p:nvCxnSpPr>
        <p:spPr>
          <a:xfrm>
            <a:off x="4784725" y="2444751"/>
            <a:ext cx="1009200" cy="193200"/>
          </a:xfrm>
          <a:prstGeom prst="straightConnector1">
            <a:avLst/>
          </a:prstGeom>
          <a:noFill/>
          <a:ln w="44450" cap="flat" cmpd="sng">
            <a:solidFill>
              <a:srgbClr val="709FB0"/>
            </a:solidFill>
            <a:prstDash val="solid"/>
            <a:round/>
            <a:headEnd type="none" w="sm" len="sm"/>
            <a:tailEnd type="triangle" w="med" len="med"/>
          </a:ln>
        </p:spPr>
      </p:cxnSp>
      <p:cxnSp>
        <p:nvCxnSpPr>
          <p:cNvPr id="70" name="Google Shape;70;p15"/>
          <p:cNvCxnSpPr>
            <a:stCxn id="65" idx="5"/>
            <a:endCxn id="66" idx="1"/>
          </p:cNvCxnSpPr>
          <p:nvPr/>
        </p:nvCxnSpPr>
        <p:spPr>
          <a:xfrm>
            <a:off x="7064728" y="3049991"/>
            <a:ext cx="1392600" cy="202500"/>
          </a:xfrm>
          <a:prstGeom prst="straightConnector1">
            <a:avLst/>
          </a:prstGeom>
          <a:noFill/>
          <a:ln w="44450" cap="flat" cmpd="sng">
            <a:solidFill>
              <a:srgbClr val="709FB0"/>
            </a:solidFill>
            <a:prstDash val="solid"/>
            <a:round/>
            <a:headEnd type="none" w="sm" len="sm"/>
            <a:tailEnd type="triangle" w="med" len="med"/>
          </a:ln>
        </p:spPr>
      </p:cxnSp>
      <p:cxnSp>
        <p:nvCxnSpPr>
          <p:cNvPr id="71" name="Google Shape;71;p15"/>
          <p:cNvCxnSpPr>
            <a:stCxn id="66" idx="3"/>
            <a:endCxn id="67" idx="7"/>
          </p:cNvCxnSpPr>
          <p:nvPr/>
        </p:nvCxnSpPr>
        <p:spPr>
          <a:xfrm flipH="1">
            <a:off x="7164464" y="3802446"/>
            <a:ext cx="1293000" cy="256200"/>
          </a:xfrm>
          <a:prstGeom prst="straightConnector1">
            <a:avLst/>
          </a:prstGeom>
          <a:noFill/>
          <a:ln w="44450" cap="flat" cmpd="sng">
            <a:solidFill>
              <a:srgbClr val="709FB0"/>
            </a:solidFill>
            <a:prstDash val="solid"/>
            <a:round/>
            <a:headEnd type="none" w="sm" len="sm"/>
            <a:tailEnd type="triangle" w="med" len="med"/>
          </a:ln>
        </p:spPr>
      </p:cxnSp>
      <p:cxnSp>
        <p:nvCxnSpPr>
          <p:cNvPr id="72" name="Google Shape;72;p15"/>
          <p:cNvCxnSpPr>
            <a:stCxn id="67" idx="3"/>
            <a:endCxn id="68" idx="7"/>
          </p:cNvCxnSpPr>
          <p:nvPr/>
        </p:nvCxnSpPr>
        <p:spPr>
          <a:xfrm flipH="1">
            <a:off x="4463506" y="4423418"/>
            <a:ext cx="1491000" cy="321900"/>
          </a:xfrm>
          <a:prstGeom prst="straightConnector1">
            <a:avLst/>
          </a:prstGeom>
          <a:noFill/>
          <a:ln w="44450" cap="flat" cmpd="sng">
            <a:solidFill>
              <a:srgbClr val="709FB0"/>
            </a:solidFill>
            <a:prstDash val="solid"/>
            <a:round/>
            <a:headEnd type="none" w="sm" len="sm"/>
            <a:tailEnd type="triangle" w="med" len="med"/>
          </a:ln>
        </p:spPr>
      </p:cxnSp>
      <p:sp>
        <p:nvSpPr>
          <p:cNvPr id="73" name="Google Shape;73;p15"/>
          <p:cNvSpPr/>
          <p:nvPr/>
        </p:nvSpPr>
        <p:spPr>
          <a:xfrm>
            <a:off x="5616575" y="5468938"/>
            <a:ext cx="1711325" cy="515937"/>
          </a:xfrm>
          <a:prstGeom prst="ellipse">
            <a:avLst/>
          </a:prstGeom>
          <a:solidFill>
            <a:srgbClr val="A0C1B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a:ln>
                  <a:noFill/>
                </a:ln>
                <a:solidFill>
                  <a:srgbClr val="FFFFFF"/>
                </a:solidFill>
                <a:effectLst/>
                <a:uLnTx/>
                <a:uFillTx/>
                <a:latin typeface="Times New Roman"/>
                <a:ea typeface="Times New Roman"/>
                <a:cs typeface="Times New Roman"/>
                <a:sym typeface="Times New Roman"/>
              </a:rPr>
              <a:t>Motivates</a:t>
            </a:r>
            <a:endParaRPr kumimoji="0" sz="1400" b="0" i="1"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74" name="Google Shape;74;p15"/>
          <p:cNvSpPr/>
          <p:nvPr/>
        </p:nvSpPr>
        <p:spPr>
          <a:xfrm>
            <a:off x="8080375" y="5891213"/>
            <a:ext cx="2398713" cy="717550"/>
          </a:xfrm>
          <a:prstGeom prst="ellipse">
            <a:avLst/>
          </a:prstGeom>
          <a:solidFill>
            <a:srgbClr val="726A9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Change</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cxnSp>
        <p:nvCxnSpPr>
          <p:cNvPr id="75" name="Google Shape;75;p15"/>
          <p:cNvCxnSpPr>
            <a:stCxn id="68" idx="5"/>
            <a:endCxn id="73" idx="1"/>
          </p:cNvCxnSpPr>
          <p:nvPr/>
        </p:nvCxnSpPr>
        <p:spPr>
          <a:xfrm>
            <a:off x="4463605" y="5252730"/>
            <a:ext cx="1403700" cy="291900"/>
          </a:xfrm>
          <a:prstGeom prst="straightConnector1">
            <a:avLst/>
          </a:prstGeom>
          <a:noFill/>
          <a:ln w="44450" cap="flat" cmpd="sng">
            <a:solidFill>
              <a:srgbClr val="709FB0"/>
            </a:solidFill>
            <a:prstDash val="solid"/>
            <a:round/>
            <a:headEnd type="none" w="sm" len="sm"/>
            <a:tailEnd type="triangle" w="med" len="med"/>
          </a:ln>
        </p:spPr>
      </p:cxnSp>
      <p:cxnSp>
        <p:nvCxnSpPr>
          <p:cNvPr id="76" name="Google Shape;76;p15"/>
          <p:cNvCxnSpPr>
            <a:stCxn id="73" idx="5"/>
            <a:endCxn id="74" idx="2"/>
          </p:cNvCxnSpPr>
          <p:nvPr/>
        </p:nvCxnSpPr>
        <p:spPr>
          <a:xfrm>
            <a:off x="7077282" y="5909318"/>
            <a:ext cx="1003200" cy="340800"/>
          </a:xfrm>
          <a:prstGeom prst="straightConnector1">
            <a:avLst/>
          </a:prstGeom>
          <a:noFill/>
          <a:ln w="44450" cap="flat" cmpd="sng">
            <a:solidFill>
              <a:srgbClr val="709FB0"/>
            </a:solidFill>
            <a:prstDash val="solid"/>
            <a:round/>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Commonsense Knowledge</a:t>
            </a:r>
            <a:endParaRPr/>
          </a:p>
        </p:txBody>
      </p:sp>
      <p:sp>
        <p:nvSpPr>
          <p:cNvPr id="91" name="Google Shape;91;p17"/>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36</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17"/>
          <p:cNvSpPr txBox="1"/>
          <p:nvPr/>
        </p:nvSpPr>
        <p:spPr>
          <a:xfrm>
            <a:off x="838200" y="1033463"/>
            <a:ext cx="10515600" cy="5143500"/>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
                <a:srgbClr val="11151A"/>
              </a:buClr>
              <a:buSzPts val="1800"/>
              <a:buFont typeface="Noto Sans Symbols"/>
              <a:buChar char="■"/>
              <a:tabLst/>
              <a:defRPr/>
            </a:pPr>
            <a:r>
              <a:rPr kumimoji="0" lang="en-US" sz="2400" b="0" i="0" u="none" strike="noStrike" kern="0" cap="none" spc="0" normalizeH="0" baseline="0" noProof="0">
                <a:ln>
                  <a:noFill/>
                </a:ln>
                <a:solidFill>
                  <a:srgbClr val="000000"/>
                </a:solidFill>
                <a:effectLst/>
                <a:uLnTx/>
                <a:uFillTx/>
                <a:latin typeface="Arial"/>
                <a:ea typeface="Arial"/>
                <a:cs typeface="Arial"/>
                <a:sym typeface="Arial"/>
              </a:rPr>
              <a:t>Modern Definition of Commonsense Knowledge (Liu &amp; Singh, 2004)</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742950" marR="0" lvl="1" indent="-285750" algn="l" defTabSz="914400" rtl="0" eaLnBrk="1" fontAlgn="auto" latinLnBrk="0" hangingPunct="1">
              <a:lnSpc>
                <a:spcPct val="100000"/>
              </a:lnSpc>
              <a:spcBef>
                <a:spcPts val="400"/>
              </a:spcBef>
              <a:spcAft>
                <a:spcPts val="0"/>
              </a:spcAft>
              <a:buClr>
                <a:srgbClr val="11151A"/>
              </a:buClr>
              <a:buSzPts val="1600"/>
              <a:buFont typeface="Noto Sans Symbols"/>
              <a:buChar char="◻"/>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“While to the average person the term ‘commonsense’ is regarded as synonymous with ‘</a:t>
            </a:r>
            <a:r>
              <a:rPr kumimoji="0" lang="en-US" sz="2000" b="0" i="0" u="none" strike="noStrike" kern="0" cap="none" spc="0" normalizeH="0" baseline="0" noProof="0">
                <a:ln>
                  <a:noFill/>
                </a:ln>
                <a:solidFill>
                  <a:srgbClr val="00B0F0"/>
                </a:solidFill>
                <a:effectLst/>
                <a:uLnTx/>
                <a:uFillTx/>
                <a:latin typeface="Arial"/>
                <a:ea typeface="Arial"/>
                <a:cs typeface="Arial"/>
                <a:sym typeface="Arial"/>
              </a:rPr>
              <a:t>good judgement</a:t>
            </a: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742950" marR="0" lvl="1" indent="-184150" algn="l" defTabSz="914400" rtl="0" eaLnBrk="1" fontAlgn="auto" latinLnBrk="0" hangingPunct="1">
              <a:lnSpc>
                <a:spcPct val="100000"/>
              </a:lnSpc>
              <a:spcBef>
                <a:spcPts val="400"/>
              </a:spcBef>
              <a:spcAft>
                <a:spcPts val="0"/>
              </a:spcAft>
              <a:buClr>
                <a:srgbClr val="11151A"/>
              </a:buClr>
              <a:buSzPts val="1600"/>
              <a:buFont typeface="Noto Sans Symbols"/>
              <a:buNone/>
              <a:tabLst/>
              <a:defRPr/>
            </a:pP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742950" marR="0" lvl="1" indent="-285750" algn="l" defTabSz="914400" rtl="0" eaLnBrk="1" fontAlgn="auto" latinLnBrk="0" hangingPunct="1">
              <a:lnSpc>
                <a:spcPct val="100000"/>
              </a:lnSpc>
              <a:spcBef>
                <a:spcPts val="400"/>
              </a:spcBef>
              <a:spcAft>
                <a:spcPts val="0"/>
              </a:spcAft>
              <a:buClr>
                <a:srgbClr val="11151A"/>
              </a:buClr>
              <a:buSzPts val="1600"/>
              <a:buFont typeface="Noto Sans Symbols"/>
              <a:buChar char="◻"/>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“the AI community it is used in a technical sense to refer to the </a:t>
            </a:r>
            <a:r>
              <a:rPr kumimoji="0" lang="en-US" sz="2000" b="0" i="0" u="none" strike="noStrike" kern="0" cap="none" spc="0" normalizeH="0" baseline="0" noProof="0">
                <a:ln>
                  <a:noFill/>
                </a:ln>
                <a:solidFill>
                  <a:srgbClr val="FF0000"/>
                </a:solidFill>
                <a:effectLst/>
                <a:uLnTx/>
                <a:uFillTx/>
                <a:latin typeface="Arial"/>
                <a:ea typeface="Arial"/>
                <a:cs typeface="Arial"/>
                <a:sym typeface="Arial"/>
              </a:rPr>
              <a:t>millions of basic facts and understandings possessed by most people</a:t>
            </a: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742950" marR="0" lvl="1" indent="-184150" algn="l" defTabSz="914400" rtl="0" eaLnBrk="1" fontAlgn="auto" latinLnBrk="0" hangingPunct="1">
              <a:lnSpc>
                <a:spcPct val="100000"/>
              </a:lnSpc>
              <a:spcBef>
                <a:spcPts val="400"/>
              </a:spcBef>
              <a:spcAft>
                <a:spcPts val="0"/>
              </a:spcAft>
              <a:buClr>
                <a:srgbClr val="11151A"/>
              </a:buClr>
              <a:buSzPts val="1600"/>
              <a:buFont typeface="Noto Sans Symbols"/>
              <a:buNone/>
              <a:tabLst/>
              <a:defRPr/>
            </a:pP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742950" marR="0" lvl="1" indent="-285750" algn="l" defTabSz="914400" rtl="0" eaLnBrk="1" fontAlgn="auto" latinLnBrk="0" hangingPunct="1">
              <a:lnSpc>
                <a:spcPct val="100000"/>
              </a:lnSpc>
              <a:spcBef>
                <a:spcPts val="400"/>
              </a:spcBef>
              <a:spcAft>
                <a:spcPts val="0"/>
              </a:spcAft>
              <a:buClr>
                <a:srgbClr val="11151A"/>
              </a:buClr>
              <a:buSzPts val="1600"/>
              <a:buFont typeface="Noto Sans Symbols"/>
              <a:buChar char="◻"/>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“Commonsense is about preference and not always true”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143000" marR="0" lvl="2" indent="-228600" algn="l" defTabSz="914400" rtl="0" eaLnBrk="1" fontAlgn="auto" latinLnBrk="0" hangingPunct="1">
              <a:lnSpc>
                <a:spcPct val="100000"/>
              </a:lnSpc>
              <a:spcBef>
                <a:spcPts val="280"/>
              </a:spcBef>
              <a:spcAft>
                <a:spcPts val="0"/>
              </a:spcAft>
              <a:buClr>
                <a:srgbClr val="11151A"/>
              </a:buClr>
              <a:buSzPts val="910"/>
              <a:buFont typeface="Noto Sans Symbols"/>
              <a:buChar char="■"/>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If you forget someone’s birthday, they may be unhappy with you.</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143000" marR="0" lvl="2" indent="-228600" algn="l" defTabSz="914400" rtl="0" eaLnBrk="1" fontAlgn="auto" latinLnBrk="0" hangingPunct="1">
              <a:lnSpc>
                <a:spcPct val="100000"/>
              </a:lnSpc>
              <a:spcBef>
                <a:spcPts val="280"/>
              </a:spcBef>
              <a:spcAft>
                <a:spcPts val="0"/>
              </a:spcAft>
              <a:buClr>
                <a:srgbClr val="11151A"/>
              </a:buClr>
              <a:buSzPts val="910"/>
              <a:buFont typeface="Noto Sans Symbols"/>
              <a:buChar char="■"/>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But if your friends understand that you are busy, he will not by angry.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1143000" marR="0" lvl="2" indent="-170814" algn="l" defTabSz="914400" rtl="0" eaLnBrk="1" fontAlgn="auto" latinLnBrk="0" hangingPunct="1">
              <a:lnSpc>
                <a:spcPct val="100000"/>
              </a:lnSpc>
              <a:spcBef>
                <a:spcPts val="280"/>
              </a:spcBef>
              <a:spcAft>
                <a:spcPts val="0"/>
              </a:spcAft>
              <a:buClr>
                <a:srgbClr val="11151A"/>
              </a:buClr>
              <a:buSzPts val="910"/>
              <a:buFont typeface="Noto Sans Symbols"/>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1143000" marR="0" lvl="2" indent="-170814" algn="l" defTabSz="914400" rtl="0" eaLnBrk="1" fontAlgn="auto" latinLnBrk="0" hangingPunct="1">
              <a:lnSpc>
                <a:spcPct val="100000"/>
              </a:lnSpc>
              <a:spcBef>
                <a:spcPts val="280"/>
              </a:spcBef>
              <a:spcAft>
                <a:spcPts val="0"/>
              </a:spcAft>
              <a:buClr>
                <a:srgbClr val="11151A"/>
              </a:buClr>
              <a:buSzPts val="910"/>
              <a:buFont typeface="Noto Sans Symbols"/>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1143000" marR="0" lvl="2" indent="-170814" algn="l" defTabSz="914400" rtl="0" eaLnBrk="1" fontAlgn="auto" latinLnBrk="0" hangingPunct="1">
              <a:lnSpc>
                <a:spcPct val="100000"/>
              </a:lnSpc>
              <a:spcBef>
                <a:spcPts val="280"/>
              </a:spcBef>
              <a:spcAft>
                <a:spcPts val="0"/>
              </a:spcAft>
              <a:buClr>
                <a:srgbClr val="11151A"/>
              </a:buClr>
              <a:buSzPts val="910"/>
              <a:buFont typeface="Noto Sans Symbols"/>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 name="Google Shape;93;p17"/>
          <p:cNvSpPr/>
          <p:nvPr/>
        </p:nvSpPr>
        <p:spPr>
          <a:xfrm>
            <a:off x="727075" y="6459538"/>
            <a:ext cx="5602288" cy="26193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Calibri"/>
                <a:ea typeface="Calibri"/>
                <a:cs typeface="Calibri"/>
                <a:sym typeface="Calibri"/>
              </a:rPr>
              <a:t>Hugo Liu and Push Singh, ConceptNet - a practical commonsense reasoning tool-kit, BTTJ, 2004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17"/>
          <p:cNvSpPr txBox="1"/>
          <p:nvPr/>
        </p:nvSpPr>
        <p:spPr>
          <a:xfrm>
            <a:off x="3446883" y="5032395"/>
            <a:ext cx="5298233" cy="369332"/>
          </a:xfrm>
          <a:prstGeom prst="rect">
            <a:avLst/>
          </a:prstGeom>
          <a:solidFill>
            <a:srgbClr val="FEE599"/>
          </a:solid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Unlike factual knowledge, they are not inevitably true.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 name="Google Shape;95;p17"/>
          <p:cNvSpPr txBox="1"/>
          <p:nvPr/>
        </p:nvSpPr>
        <p:spPr>
          <a:xfrm>
            <a:off x="4361134" y="5694961"/>
            <a:ext cx="3469730" cy="369332"/>
          </a:xfrm>
          <a:prstGeom prst="rect">
            <a:avLst/>
          </a:prstGeom>
          <a:solidFill>
            <a:srgbClr val="FEE599"/>
          </a:solid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Commonsense is about preference.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What kinds of preference?</a:t>
            </a:r>
            <a:endParaRPr/>
          </a:p>
        </p:txBody>
      </p:sp>
      <p:sp>
        <p:nvSpPr>
          <p:cNvPr id="102" name="Google Shape;102;p18"/>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37</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18"/>
          <p:cNvSpPr txBox="1"/>
          <p:nvPr/>
        </p:nvSpPr>
        <p:spPr>
          <a:xfrm>
            <a:off x="614680" y="1032933"/>
            <a:ext cx="10515600" cy="5144030"/>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
                <a:srgbClr val="11151A"/>
              </a:buClr>
              <a:buSzPts val="1800"/>
              <a:buFont typeface="Noto Sans Symbols"/>
              <a:buChar char="■"/>
              <a:tabLst/>
              <a:defRPr/>
            </a:pPr>
            <a:r>
              <a:rPr kumimoji="0" lang="en-US" sz="2400" b="0" i="0" u="none" strike="noStrike" kern="0" cap="none" spc="0" normalizeH="0" baseline="0" noProof="0">
                <a:ln>
                  <a:noFill/>
                </a:ln>
                <a:solidFill>
                  <a:srgbClr val="000000"/>
                </a:solidFill>
                <a:effectLst/>
                <a:uLnTx/>
                <a:uFillTx/>
                <a:latin typeface="Arial"/>
                <a:ea typeface="Arial"/>
                <a:cs typeface="Arial"/>
                <a:sym typeface="Arial"/>
              </a:rPr>
              <a:t>Semantic meaning in our language can be described as “</a:t>
            </a:r>
            <a:r>
              <a:rPr kumimoji="0" lang="en-US" sz="2400" b="0" i="0" u="none" strike="noStrike" kern="0" cap="none" spc="0" normalizeH="0" baseline="0" noProof="0">
                <a:ln>
                  <a:noFill/>
                </a:ln>
                <a:solidFill>
                  <a:srgbClr val="00B050"/>
                </a:solidFill>
                <a:effectLst/>
                <a:uLnTx/>
                <a:uFillTx/>
                <a:latin typeface="Arial"/>
                <a:ea typeface="Arial"/>
                <a:cs typeface="Arial"/>
                <a:sym typeface="Arial"/>
              </a:rPr>
              <a:t>a finite set </a:t>
            </a:r>
            <a:r>
              <a:rPr kumimoji="0" lang="en-US" sz="2400" b="0" i="0" u="none" strike="noStrike" kern="0" cap="none" spc="0" normalizeH="0" baseline="0" noProof="0">
                <a:ln>
                  <a:noFill/>
                </a:ln>
                <a:solidFill>
                  <a:srgbClr val="000000"/>
                </a:solidFill>
                <a:effectLst/>
                <a:uLnTx/>
                <a:uFillTx/>
                <a:latin typeface="Arial"/>
                <a:ea typeface="Arial"/>
                <a:cs typeface="Arial"/>
                <a:sym typeface="Arial"/>
              </a:rPr>
              <a:t>of mental </a:t>
            </a:r>
            <a:r>
              <a:rPr kumimoji="0" lang="en-US" sz="2400" b="0" i="0" u="none" strike="noStrike" kern="0" cap="none" spc="0" normalizeH="0" baseline="0" noProof="0">
                <a:ln>
                  <a:noFill/>
                </a:ln>
                <a:solidFill>
                  <a:srgbClr val="00B0F0"/>
                </a:solidFill>
                <a:effectLst/>
                <a:uLnTx/>
                <a:uFillTx/>
                <a:latin typeface="Arial"/>
                <a:ea typeface="Arial"/>
                <a:cs typeface="Arial"/>
                <a:sym typeface="Arial"/>
              </a:rPr>
              <a:t>primitives</a:t>
            </a:r>
            <a:r>
              <a:rPr kumimoji="0" lang="en-US" sz="2400" b="0" i="0" u="none" strike="noStrike" kern="0" cap="none" spc="0" normalizeH="0" baseline="0" noProof="0">
                <a:ln>
                  <a:noFill/>
                </a:ln>
                <a:solidFill>
                  <a:srgbClr val="000000"/>
                </a:solidFill>
                <a:effectLst/>
                <a:uLnTx/>
                <a:uFillTx/>
                <a:latin typeface="Arial"/>
                <a:ea typeface="Arial"/>
                <a:cs typeface="Arial"/>
                <a:sym typeface="Arial"/>
              </a:rPr>
              <a:t> and </a:t>
            </a:r>
            <a:r>
              <a:rPr kumimoji="0" lang="en-US" sz="2400" b="0" i="0" u="none" strike="noStrike" kern="0" cap="none" spc="0" normalizeH="0" baseline="0" noProof="0">
                <a:ln>
                  <a:noFill/>
                </a:ln>
                <a:solidFill>
                  <a:srgbClr val="00B050"/>
                </a:solidFill>
                <a:effectLst/>
                <a:uLnTx/>
                <a:uFillTx/>
                <a:latin typeface="Arial"/>
                <a:ea typeface="Arial"/>
                <a:cs typeface="Arial"/>
                <a:sym typeface="Arial"/>
              </a:rPr>
              <a:t>a finite set </a:t>
            </a:r>
            <a:r>
              <a:rPr kumimoji="0" lang="en-US" sz="2400" b="0" i="0" u="none" strike="noStrike" kern="0" cap="none" spc="0" normalizeH="0" baseline="0" noProof="0">
                <a:ln>
                  <a:noFill/>
                </a:ln>
                <a:solidFill>
                  <a:srgbClr val="000000"/>
                </a:solidFill>
                <a:effectLst/>
                <a:uLnTx/>
                <a:uFillTx/>
                <a:latin typeface="Arial"/>
                <a:ea typeface="Arial"/>
                <a:cs typeface="Arial"/>
                <a:sym typeface="Arial"/>
              </a:rPr>
              <a:t>of </a:t>
            </a:r>
            <a:r>
              <a:rPr kumimoji="0" lang="en-US" sz="2400" b="0" i="0" u="none" strike="noStrike" kern="0" cap="none" spc="0" normalizeH="0" baseline="0" noProof="0">
                <a:ln>
                  <a:noFill/>
                </a:ln>
                <a:solidFill>
                  <a:srgbClr val="FFC000"/>
                </a:solidFill>
                <a:effectLst/>
                <a:uLnTx/>
                <a:uFillTx/>
                <a:latin typeface="Arial"/>
                <a:ea typeface="Arial"/>
                <a:cs typeface="Arial"/>
                <a:sym typeface="Arial"/>
              </a:rPr>
              <a:t>mental combination</a:t>
            </a:r>
            <a:r>
              <a:rPr kumimoji="0" lang="en-US" sz="2400" b="0" i="0" u="none" strike="noStrike" kern="0" cap="none" spc="0" normalizeH="0" baseline="0" noProof="0">
                <a:ln>
                  <a:noFill/>
                </a:ln>
                <a:solidFill>
                  <a:srgbClr val="000000"/>
                </a:solidFill>
                <a:effectLst/>
                <a:uLnTx/>
                <a:uFillTx/>
                <a:latin typeface="Arial"/>
                <a:ea typeface="Arial"/>
                <a:cs typeface="Arial"/>
                <a:sym typeface="Arial"/>
              </a:rPr>
              <a:t>.”</a:t>
            </a:r>
            <a:r>
              <a:rPr kumimoji="0" lang="en-US" sz="2400" b="0" i="0" u="none" strike="noStrike" kern="0" cap="none" spc="0" normalizeH="0" baseline="0" noProof="0">
                <a:ln>
                  <a:noFill/>
                </a:ln>
                <a:solidFill>
                  <a:srgbClr val="FFC000"/>
                </a:solidFill>
                <a:effectLst/>
                <a:uLnTx/>
                <a:uFillTx/>
                <a:latin typeface="Arial"/>
                <a:ea typeface="Arial"/>
                <a:cs typeface="Arial"/>
                <a:sym typeface="Arial"/>
              </a:rPr>
              <a:t> </a:t>
            </a:r>
            <a:r>
              <a:rPr kumimoji="0" lang="en-US" sz="2400" b="0" i="0" u="none" strike="noStrike" kern="0" cap="none" spc="0" normalizeH="0" baseline="0" noProof="0">
                <a:ln>
                  <a:noFill/>
                </a:ln>
                <a:solidFill>
                  <a:srgbClr val="000000"/>
                </a:solidFill>
                <a:effectLst/>
                <a:uLnTx/>
                <a:uFillTx/>
                <a:latin typeface="Arial"/>
                <a:ea typeface="Arial"/>
                <a:cs typeface="Arial"/>
                <a:sym typeface="Arial"/>
              </a:rPr>
              <a:t>(Jackendoff, 1990)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480"/>
              </a:spcBef>
              <a:spcAft>
                <a:spcPts val="0"/>
              </a:spcAft>
              <a:buClr>
                <a:srgbClr val="11151A"/>
              </a:buClr>
              <a:buSzPts val="1800"/>
              <a:buFont typeface="Noto Sans Symbols"/>
              <a:buChar char="■"/>
              <a:tabLst/>
              <a:defRPr/>
            </a:pPr>
            <a:r>
              <a:rPr kumimoji="0" lang="en-US" sz="2400" b="0" i="0" u="none" strike="noStrike" kern="0" cap="none" spc="0" normalizeH="0" baseline="0" noProof="0">
                <a:ln>
                  <a:noFill/>
                </a:ln>
                <a:solidFill>
                  <a:srgbClr val="000000"/>
                </a:solidFill>
                <a:effectLst/>
                <a:uLnTx/>
                <a:uFillTx/>
                <a:latin typeface="Arial"/>
                <a:ea typeface="Arial"/>
                <a:cs typeface="Arial"/>
                <a:sym typeface="Arial"/>
              </a:rPr>
              <a:t>The </a:t>
            </a:r>
            <a:r>
              <a:rPr kumimoji="0" lang="en-US" sz="2400" b="0" i="0" u="none" strike="noStrike" kern="0" cap="none" spc="0" normalizeH="0" baseline="0" noProof="0">
                <a:ln>
                  <a:noFill/>
                </a:ln>
                <a:solidFill>
                  <a:srgbClr val="FF0000"/>
                </a:solidFill>
                <a:effectLst/>
                <a:uLnTx/>
                <a:uFillTx/>
                <a:latin typeface="Arial"/>
                <a:ea typeface="Arial"/>
                <a:cs typeface="Arial"/>
                <a:sym typeface="Arial"/>
              </a:rPr>
              <a:t>primitive units of semantic meanings </a:t>
            </a:r>
            <a:r>
              <a:rPr kumimoji="0" lang="en-US" sz="2400" b="0" i="0" u="none" strike="noStrike" kern="0" cap="none" spc="0" normalizeH="0" baseline="0" noProof="0">
                <a:ln>
                  <a:noFill/>
                </a:ln>
                <a:solidFill>
                  <a:srgbClr val="000000"/>
                </a:solidFill>
                <a:effectLst/>
                <a:uLnTx/>
                <a:uFillTx/>
                <a:latin typeface="Arial"/>
                <a:ea typeface="Arial"/>
                <a:cs typeface="Arial"/>
                <a:sym typeface="Arial"/>
              </a:rPr>
              <a:t>include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742950" marR="0" lvl="1" indent="-285750" algn="l" defTabSz="914400" rtl="0" eaLnBrk="1" fontAlgn="auto" latinLnBrk="0" hangingPunct="1">
              <a:lnSpc>
                <a:spcPct val="100000"/>
              </a:lnSpc>
              <a:spcBef>
                <a:spcPts val="400"/>
              </a:spcBef>
              <a:spcAft>
                <a:spcPts val="0"/>
              </a:spcAft>
              <a:buClr>
                <a:srgbClr val="11151A"/>
              </a:buClr>
              <a:buSzPts val="1600"/>
              <a:buFont typeface="Noto Sans Symbols"/>
              <a:buChar char="◻"/>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Thing (or entity)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143000" marR="0" lvl="2" indent="-228600" algn="l" defTabSz="914400" rtl="0" eaLnBrk="1" fontAlgn="auto" latinLnBrk="0" hangingPunct="1">
              <a:lnSpc>
                <a:spcPct val="100000"/>
              </a:lnSpc>
              <a:spcBef>
                <a:spcPts val="280"/>
              </a:spcBef>
              <a:spcAft>
                <a:spcPts val="0"/>
              </a:spcAft>
              <a:buClr>
                <a:srgbClr val="11151A"/>
              </a:buClr>
              <a:buSzPts val="910"/>
              <a:buFont typeface="Noto Sans Symbols"/>
              <a:buChar char="■"/>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cat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742950" marR="0" lvl="1" indent="-285750" algn="l" defTabSz="914400" rtl="0" eaLnBrk="1" fontAlgn="auto" latinLnBrk="0" hangingPunct="1">
              <a:lnSpc>
                <a:spcPct val="100000"/>
              </a:lnSpc>
              <a:spcBef>
                <a:spcPts val="400"/>
              </a:spcBef>
              <a:spcAft>
                <a:spcPts val="0"/>
              </a:spcAft>
              <a:buClr>
                <a:srgbClr val="11151A"/>
              </a:buClr>
              <a:buSzPts val="1600"/>
              <a:buFont typeface="Noto Sans Symbols"/>
              <a:buChar char="◻"/>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State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143000" marR="0" lvl="2" indent="-228600" algn="l" defTabSz="914400" rtl="0" eaLnBrk="1" fontAlgn="auto" latinLnBrk="0" hangingPunct="1">
              <a:lnSpc>
                <a:spcPct val="100000"/>
              </a:lnSpc>
              <a:spcBef>
                <a:spcPts val="280"/>
              </a:spcBef>
              <a:spcAft>
                <a:spcPts val="0"/>
              </a:spcAft>
              <a:buClr>
                <a:srgbClr val="11151A"/>
              </a:buClr>
              <a:buSzPts val="910"/>
              <a:buFont typeface="Noto Sans Symbols"/>
              <a:buChar char="■"/>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The cat is cute.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143000" marR="0" lvl="2" indent="-228600" algn="l" defTabSz="914400" rtl="0" eaLnBrk="1" fontAlgn="auto" latinLnBrk="0" hangingPunct="1">
              <a:lnSpc>
                <a:spcPct val="100000"/>
              </a:lnSpc>
              <a:spcBef>
                <a:spcPts val="280"/>
              </a:spcBef>
              <a:spcAft>
                <a:spcPts val="0"/>
              </a:spcAft>
              <a:buClr>
                <a:srgbClr val="11151A"/>
              </a:buClr>
              <a:buSzPts val="910"/>
              <a:buFont typeface="Noto Sans Symbols"/>
              <a:buChar char="■"/>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The cat is smiling.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742950" marR="0" lvl="1" indent="-285750" algn="l" defTabSz="914400" rtl="0" eaLnBrk="1" fontAlgn="auto" latinLnBrk="0" hangingPunct="1">
              <a:lnSpc>
                <a:spcPct val="100000"/>
              </a:lnSpc>
              <a:spcBef>
                <a:spcPts val="400"/>
              </a:spcBef>
              <a:spcAft>
                <a:spcPts val="0"/>
              </a:spcAft>
              <a:buClr>
                <a:srgbClr val="11151A"/>
              </a:buClr>
              <a:buSzPts val="1600"/>
              <a:buFont typeface="Noto Sans Symbols"/>
              <a:buChar char="◻"/>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Event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143000" marR="0" lvl="2" indent="-228600" algn="l" defTabSz="914400" rtl="0" eaLnBrk="1" fontAlgn="auto" latinLnBrk="0" hangingPunct="1">
              <a:lnSpc>
                <a:spcPct val="100000"/>
              </a:lnSpc>
              <a:spcBef>
                <a:spcPts val="280"/>
              </a:spcBef>
              <a:spcAft>
                <a:spcPts val="0"/>
              </a:spcAft>
              <a:buClr>
                <a:srgbClr val="11151A"/>
              </a:buClr>
              <a:buSzPts val="910"/>
              <a:buFont typeface="Noto Sans Symbols"/>
              <a:buChar char="■"/>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The cat is running.</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228600" algn="l" defTabSz="914400" rtl="0" eaLnBrk="1" fontAlgn="auto" latinLnBrk="0" hangingPunct="1">
              <a:lnSpc>
                <a:spcPct val="100000"/>
              </a:lnSpc>
              <a:spcBef>
                <a:spcPts val="480"/>
              </a:spcBef>
              <a:spcAft>
                <a:spcPts val="0"/>
              </a:spcAft>
              <a:buClr>
                <a:srgbClr val="11151A"/>
              </a:buClr>
              <a:buSzPts val="1800"/>
              <a:buFont typeface="Noto Sans Symbols"/>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228600" algn="l" defTabSz="914400" rtl="0" eaLnBrk="1" fontAlgn="auto" latinLnBrk="0" hangingPunct="1">
              <a:lnSpc>
                <a:spcPct val="100000"/>
              </a:lnSpc>
              <a:spcBef>
                <a:spcPts val="480"/>
              </a:spcBef>
              <a:spcAft>
                <a:spcPts val="0"/>
              </a:spcAft>
              <a:buClr>
                <a:srgbClr val="11151A"/>
              </a:buClr>
              <a:buSzPts val="1800"/>
              <a:buFont typeface="Noto Sans Symbols"/>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04" name="Google Shape;104;p18" descr="Image result for jackendoff ray"/>
          <p:cNvPicPr preferRelativeResize="0"/>
          <p:nvPr/>
        </p:nvPicPr>
        <p:blipFill rotWithShape="1">
          <a:blip r:embed="rId3">
            <a:alphaModFix/>
          </a:blip>
          <a:srcRect/>
          <a:stretch/>
        </p:blipFill>
        <p:spPr>
          <a:xfrm>
            <a:off x="9034780" y="2627336"/>
            <a:ext cx="2095500" cy="2790825"/>
          </a:xfrm>
          <a:prstGeom prst="rect">
            <a:avLst/>
          </a:prstGeom>
          <a:noFill/>
          <a:ln>
            <a:noFill/>
          </a:ln>
        </p:spPr>
      </p:pic>
      <p:sp>
        <p:nvSpPr>
          <p:cNvPr id="105" name="Google Shape;105;p18"/>
          <p:cNvSpPr/>
          <p:nvPr/>
        </p:nvSpPr>
        <p:spPr>
          <a:xfrm>
            <a:off x="317207" y="6516368"/>
            <a:ext cx="9961685" cy="2616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Arial"/>
                <a:ea typeface="Arial"/>
                <a:cs typeface="Arial"/>
                <a:sym typeface="Arial"/>
              </a:rPr>
              <a:t>Ray Jackendoff Semantic Structures. Cambridge, Massachusetts: MIT Press. 1990</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06" name="Google Shape;106;p18"/>
          <p:cNvPicPr preferRelativeResize="0"/>
          <p:nvPr/>
        </p:nvPicPr>
        <p:blipFill rotWithShape="1">
          <a:blip r:embed="rId4">
            <a:alphaModFix/>
          </a:blip>
          <a:srcRect/>
          <a:stretch/>
        </p:blipFill>
        <p:spPr>
          <a:xfrm>
            <a:off x="4560253" y="2834637"/>
            <a:ext cx="2564881" cy="1636748"/>
          </a:xfrm>
          <a:prstGeom prst="rect">
            <a:avLst/>
          </a:prstGeom>
          <a:noFill/>
          <a:ln>
            <a:noFill/>
          </a:ln>
        </p:spPr>
      </p:pic>
      <p:pic>
        <p:nvPicPr>
          <p:cNvPr id="107" name="Google Shape;107;p18"/>
          <p:cNvPicPr preferRelativeResize="0"/>
          <p:nvPr/>
        </p:nvPicPr>
        <p:blipFill rotWithShape="1">
          <a:blip r:embed="rId5">
            <a:alphaModFix/>
          </a:blip>
          <a:srcRect/>
          <a:stretch/>
        </p:blipFill>
        <p:spPr>
          <a:xfrm>
            <a:off x="4394940" y="4596279"/>
            <a:ext cx="2955080" cy="1643763"/>
          </a:xfrm>
          <a:prstGeom prst="rect">
            <a:avLst/>
          </a:prstGeom>
          <a:noFill/>
          <a:ln>
            <a:noFill/>
          </a:ln>
        </p:spPr>
      </p:pic>
      <p:sp>
        <p:nvSpPr>
          <p:cNvPr id="108" name="Google Shape;108;p18"/>
          <p:cNvSpPr txBox="1"/>
          <p:nvPr/>
        </p:nvSpPr>
        <p:spPr>
          <a:xfrm>
            <a:off x="614680" y="5418160"/>
            <a:ext cx="2826941" cy="369332"/>
          </a:xfrm>
          <a:prstGeom prst="rect">
            <a:avLst/>
          </a:prstGeom>
          <a:solidFill>
            <a:srgbClr val="FFF2CC"/>
          </a:solidFill>
          <a:ln w="1905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States describe things.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9" name="Google Shape;109;p18"/>
          <p:cNvSpPr txBox="1"/>
          <p:nvPr/>
        </p:nvSpPr>
        <p:spPr>
          <a:xfrm>
            <a:off x="182675" y="5967649"/>
            <a:ext cx="3735605" cy="369332"/>
          </a:xfrm>
          <a:prstGeom prst="rect">
            <a:avLst/>
          </a:prstGeom>
          <a:solidFill>
            <a:srgbClr val="FFF2CC"/>
          </a:solidFill>
          <a:ln w="1905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Events describe the changing of states.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0" name="Google Shape;110;p18"/>
          <p:cNvSpPr txBox="1"/>
          <p:nvPr/>
        </p:nvSpPr>
        <p:spPr>
          <a:xfrm>
            <a:off x="7994929" y="4683512"/>
            <a:ext cx="3423424" cy="146880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1" name="Google Shape;111;p18"/>
          <p:cNvSpPr txBox="1"/>
          <p:nvPr/>
        </p:nvSpPr>
        <p:spPr>
          <a:xfrm>
            <a:off x="8293170" y="4007976"/>
            <a:ext cx="2826941" cy="923330"/>
          </a:xfrm>
          <a:prstGeom prst="rect">
            <a:avLst/>
          </a:prstGeom>
          <a:solidFill>
            <a:srgbClr val="FFF2CC"/>
          </a:solidFill>
          <a:ln w="1905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We want to understand humans’ preferences about things, states, and events.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 name="Google Shape;112;p18"/>
          <p:cNvSpPr txBox="1"/>
          <p:nvPr/>
        </p:nvSpPr>
        <p:spPr>
          <a:xfrm>
            <a:off x="9408149" y="5250119"/>
            <a:ext cx="124411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eventuality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3" name="Google Shape;113;p18"/>
          <p:cNvSpPr/>
          <p:nvPr/>
        </p:nvSpPr>
        <p:spPr>
          <a:xfrm rot="-5400000">
            <a:off x="9838288" y="4468103"/>
            <a:ext cx="329048" cy="1180709"/>
          </a:xfrm>
          <a:prstGeom prst="leftBrace">
            <a:avLst>
              <a:gd name="adj1" fmla="val 8333"/>
              <a:gd name="adj2" fmla="val 50000"/>
            </a:avLst>
          </a:prstGeom>
          <a:noFill/>
          <a:ln w="19050" cap="flat" cmpd="sng">
            <a:solidFill>
              <a:srgbClr val="5597D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3">
                                            <p:txEl>
                                              <p:pRg st="10" end="1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1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1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9"/>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How to represent the preference?</a:t>
            </a:r>
            <a:endParaRPr/>
          </a:p>
        </p:txBody>
      </p:sp>
      <p:sp>
        <p:nvSpPr>
          <p:cNvPr id="120" name="Google Shape;120;p19"/>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38</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19"/>
          <p:cNvSpPr txBox="1">
            <a:spLocks noGrp="1"/>
          </p:cNvSpPr>
          <p:nvPr>
            <p:ph type="body" idx="1"/>
          </p:nvPr>
        </p:nvSpPr>
        <p:spPr>
          <a:xfrm>
            <a:off x="838200" y="1032933"/>
            <a:ext cx="10515600" cy="5144030"/>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480"/>
              </a:spcBef>
              <a:spcAft>
                <a:spcPts val="0"/>
              </a:spcAft>
              <a:buClr>
                <a:srgbClr val="11151A"/>
              </a:buClr>
              <a:buSzPts val="1800"/>
              <a:buChar char="■"/>
            </a:pPr>
            <a:r>
              <a:rPr lang="en-US"/>
              <a:t>The lower bound of a semantic theory (Katz and Fodor, 1963)</a:t>
            </a:r>
            <a:endParaRPr/>
          </a:p>
          <a:p>
            <a:pPr marL="914400" lvl="1" indent="-330200" algn="l" rtl="0">
              <a:lnSpc>
                <a:spcPct val="100000"/>
              </a:lnSpc>
              <a:spcBef>
                <a:spcPts val="400"/>
              </a:spcBef>
              <a:spcAft>
                <a:spcPts val="0"/>
              </a:spcAft>
              <a:buSzPts val="1600"/>
              <a:buChar char="◻"/>
            </a:pPr>
            <a:r>
              <a:rPr lang="en-US"/>
              <a:t>Linguistic description – grammar = semantics</a:t>
            </a:r>
            <a:endParaRPr/>
          </a:p>
          <a:p>
            <a:pPr marL="914400" lvl="1" indent="-330200" algn="l" rtl="0">
              <a:lnSpc>
                <a:spcPct val="100000"/>
              </a:lnSpc>
              <a:spcBef>
                <a:spcPts val="400"/>
              </a:spcBef>
              <a:spcAft>
                <a:spcPts val="0"/>
              </a:spcAft>
              <a:buSzPts val="1600"/>
              <a:buChar char="◻"/>
            </a:pPr>
            <a:r>
              <a:rPr lang="en-US"/>
              <a:t>Understanding language needs both “the speaker‘s knowledge of his language and his knowledge about world” (Katz and Fodor, 1963)</a:t>
            </a:r>
            <a:endParaRPr/>
          </a:p>
        </p:txBody>
      </p:sp>
      <p:sp>
        <p:nvSpPr>
          <p:cNvPr id="122" name="Google Shape;122;p19"/>
          <p:cNvSpPr/>
          <p:nvPr/>
        </p:nvSpPr>
        <p:spPr>
          <a:xfrm>
            <a:off x="473819" y="6538912"/>
            <a:ext cx="9961685" cy="2616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Arial"/>
                <a:ea typeface="Arial"/>
                <a:cs typeface="Arial"/>
                <a:sym typeface="Arial"/>
              </a:rPr>
              <a:t>Katz, J. J., &amp; Fodor, J. A. (1963). The structure of a semantic theory. Language, 39(2), 170–210.</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23" name="Google Shape;123;p19"/>
          <p:cNvPicPr preferRelativeResize="0"/>
          <p:nvPr/>
        </p:nvPicPr>
        <p:blipFill rotWithShape="1">
          <a:blip r:embed="rId3">
            <a:alphaModFix/>
          </a:blip>
          <a:srcRect/>
          <a:stretch/>
        </p:blipFill>
        <p:spPr>
          <a:xfrm>
            <a:off x="2628171" y="2654590"/>
            <a:ext cx="5375471" cy="3610914"/>
          </a:xfrm>
          <a:prstGeom prst="rect">
            <a:avLst/>
          </a:prstGeom>
          <a:noFill/>
          <a:ln>
            <a:noFill/>
          </a:ln>
        </p:spPr>
      </p:pic>
      <p:sp>
        <p:nvSpPr>
          <p:cNvPr id="124" name="Google Shape;124;p19"/>
          <p:cNvSpPr/>
          <p:nvPr/>
        </p:nvSpPr>
        <p:spPr>
          <a:xfrm>
            <a:off x="1638733" y="2152169"/>
            <a:ext cx="2567507" cy="326871"/>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5" name="Google Shape;125;p19"/>
          <p:cNvSpPr txBox="1"/>
          <p:nvPr/>
        </p:nvSpPr>
        <p:spPr>
          <a:xfrm>
            <a:off x="8610600" y="3813715"/>
            <a:ext cx="3478890" cy="923330"/>
          </a:xfrm>
          <a:prstGeom prst="rect">
            <a:avLst/>
          </a:prstGeom>
          <a:solidFill>
            <a:srgbClr val="FFF2CC"/>
          </a:solidFill>
          <a:ln w="1905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When the grammar is controlled, the selection we made can reflect our understanding about the world.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 name="Google Shape;126;p19"/>
          <p:cNvSpPr txBox="1"/>
          <p:nvPr/>
        </p:nvSpPr>
        <p:spPr>
          <a:xfrm>
            <a:off x="302359" y="4275382"/>
            <a:ext cx="243096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It is so dangerous!!!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 name="Google Shape;127;p19"/>
          <p:cNvSpPr/>
          <p:nvPr/>
        </p:nvSpPr>
        <p:spPr>
          <a:xfrm>
            <a:off x="2240521" y="3177657"/>
            <a:ext cx="401444" cy="2564781"/>
          </a:xfrm>
          <a:prstGeom prst="leftBrace">
            <a:avLst>
              <a:gd name="adj1" fmla="val 8333"/>
              <a:gd name="adj2" fmla="val 50000"/>
            </a:avLst>
          </a:prstGeom>
          <a:noFill/>
          <a:ln w="19050" cap="flat" cmpd="sng">
            <a:solidFill>
              <a:srgbClr val="5597D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28" name="Google Shape;128;p19"/>
          <p:cNvPicPr preferRelativeResize="0"/>
          <p:nvPr/>
        </p:nvPicPr>
        <p:blipFill rotWithShape="1">
          <a:blip r:embed="rId4">
            <a:alphaModFix/>
          </a:blip>
          <a:srcRect/>
          <a:stretch/>
        </p:blipFill>
        <p:spPr>
          <a:xfrm>
            <a:off x="8025245" y="4026914"/>
            <a:ext cx="496933" cy="49693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0"/>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Selectional Preference</a:t>
            </a:r>
            <a:endParaRPr/>
          </a:p>
        </p:txBody>
      </p:sp>
      <p:sp>
        <p:nvSpPr>
          <p:cNvPr id="135" name="Google Shape;135;p20"/>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39</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0"/>
          <p:cNvSpPr txBox="1">
            <a:spLocks noGrp="1"/>
          </p:cNvSpPr>
          <p:nvPr>
            <p:ph type="body" idx="1"/>
          </p:nvPr>
        </p:nvSpPr>
        <p:spPr>
          <a:xfrm>
            <a:off x="726440" y="1002453"/>
            <a:ext cx="10515600" cy="5144030"/>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480"/>
              </a:spcBef>
              <a:spcAft>
                <a:spcPts val="0"/>
              </a:spcAft>
              <a:buClr>
                <a:srgbClr val="11151A"/>
              </a:buClr>
              <a:buSzPts val="1800"/>
              <a:buChar char="■"/>
            </a:pPr>
            <a:r>
              <a:rPr lang="en-US"/>
              <a:t>Selectional Preference (Resnik, 1993)</a:t>
            </a:r>
            <a:endParaRPr/>
          </a:p>
          <a:p>
            <a:pPr marL="914400" lvl="1" indent="-330200" algn="l" rtl="0">
              <a:lnSpc>
                <a:spcPct val="100000"/>
              </a:lnSpc>
              <a:spcBef>
                <a:spcPts val="400"/>
              </a:spcBef>
              <a:spcAft>
                <a:spcPts val="0"/>
              </a:spcAft>
              <a:buSzPts val="1600"/>
              <a:buChar char="◻"/>
            </a:pPr>
            <a:r>
              <a:rPr lang="en-US"/>
              <a:t>A relaxation of selectional restrictions (Katz and Fodor, 1963) and is often used as syntactic features (Chomsky, 1965).</a:t>
            </a:r>
            <a:endParaRPr/>
          </a:p>
          <a:p>
            <a:pPr marL="914400" lvl="1" indent="-330200" algn="l" rtl="0">
              <a:lnSpc>
                <a:spcPct val="100000"/>
              </a:lnSpc>
              <a:spcBef>
                <a:spcPts val="400"/>
              </a:spcBef>
              <a:spcAft>
                <a:spcPts val="0"/>
              </a:spcAft>
              <a:buSzPts val="1600"/>
              <a:buChar char="◻"/>
            </a:pPr>
            <a:r>
              <a:rPr lang="en-US"/>
              <a:t>Applied to </a:t>
            </a:r>
            <a:r>
              <a:rPr lang="en-US">
                <a:solidFill>
                  <a:srgbClr val="FF0000"/>
                </a:solidFill>
              </a:rPr>
              <a:t>IsA hierarchy </a:t>
            </a:r>
            <a:r>
              <a:rPr lang="en-US"/>
              <a:t>in WordNet and </a:t>
            </a:r>
            <a:r>
              <a:rPr lang="en-US">
                <a:solidFill>
                  <a:srgbClr val="FF0000"/>
                </a:solidFill>
              </a:rPr>
              <a:t>verb-object</a:t>
            </a:r>
            <a:r>
              <a:rPr lang="en-US"/>
              <a:t> relations.</a:t>
            </a:r>
            <a:endParaRPr/>
          </a:p>
          <a:p>
            <a:pPr marL="914400" lvl="1" indent="-330200" algn="l" rtl="0">
              <a:lnSpc>
                <a:spcPct val="100000"/>
              </a:lnSpc>
              <a:spcBef>
                <a:spcPts val="400"/>
              </a:spcBef>
              <a:spcAft>
                <a:spcPts val="0"/>
              </a:spcAft>
              <a:buSzPts val="1600"/>
              <a:buChar char="◻"/>
            </a:pPr>
            <a:r>
              <a:rPr lang="en-US"/>
              <a:t>With this formulation, we can easily use the frequency/plausibility scores of different combinations to reflect humans’ preference.</a:t>
            </a:r>
            <a:endParaRPr/>
          </a:p>
          <a:p>
            <a:pPr marL="914400" lvl="1" indent="-228600" algn="l" rtl="0">
              <a:lnSpc>
                <a:spcPct val="100000"/>
              </a:lnSpc>
              <a:spcBef>
                <a:spcPts val="400"/>
              </a:spcBef>
              <a:spcAft>
                <a:spcPts val="0"/>
              </a:spcAft>
              <a:buSzPts val="1600"/>
              <a:buNone/>
            </a:pPr>
            <a:endParaRPr/>
          </a:p>
          <a:p>
            <a:pPr marL="914400" lvl="1" indent="-330200" algn="l" rtl="0">
              <a:lnSpc>
                <a:spcPct val="100000"/>
              </a:lnSpc>
              <a:spcBef>
                <a:spcPts val="400"/>
              </a:spcBef>
              <a:spcAft>
                <a:spcPts val="0"/>
              </a:spcAft>
              <a:buSzPts val="1600"/>
              <a:buChar char="◻"/>
            </a:pPr>
            <a:r>
              <a:rPr lang="en-US"/>
              <a:t>Examples: </a:t>
            </a:r>
            <a:endParaRPr/>
          </a:p>
          <a:p>
            <a:pPr marL="1371600" lvl="2" indent="-302894" algn="l" rtl="0">
              <a:lnSpc>
                <a:spcPct val="100000"/>
              </a:lnSpc>
              <a:spcBef>
                <a:spcPts val="360"/>
              </a:spcBef>
              <a:spcAft>
                <a:spcPts val="0"/>
              </a:spcAft>
              <a:buSzPts val="1170"/>
              <a:buChar char="■"/>
            </a:pPr>
            <a:r>
              <a:rPr lang="en-US"/>
              <a:t>(“Cat” -</a:t>
            </a:r>
            <a:r>
              <a:rPr lang="en-US">
                <a:solidFill>
                  <a:srgbClr val="FF0000"/>
                </a:solidFill>
              </a:rPr>
              <a:t>IsA</a:t>
            </a:r>
            <a:r>
              <a:rPr lang="en-US"/>
              <a:t>- “Animal”) &gt; (“Cat” -</a:t>
            </a:r>
            <a:r>
              <a:rPr lang="en-US">
                <a:solidFill>
                  <a:srgbClr val="FF0000"/>
                </a:solidFill>
              </a:rPr>
              <a:t>IsA</a:t>
            </a:r>
            <a:r>
              <a:rPr lang="en-US"/>
              <a:t>- “Plant”) </a:t>
            </a:r>
            <a:endParaRPr/>
          </a:p>
          <a:p>
            <a:pPr marL="1371600" lvl="2" indent="-302894" algn="l" rtl="0">
              <a:lnSpc>
                <a:spcPct val="100000"/>
              </a:lnSpc>
              <a:spcBef>
                <a:spcPts val="360"/>
              </a:spcBef>
              <a:spcAft>
                <a:spcPts val="0"/>
              </a:spcAft>
              <a:buSzPts val="1170"/>
              <a:buChar char="■"/>
            </a:pPr>
            <a:r>
              <a:rPr lang="en-US"/>
              <a:t>(“eat” -</a:t>
            </a:r>
            <a:r>
              <a:rPr lang="en-US">
                <a:solidFill>
                  <a:srgbClr val="FF0000"/>
                </a:solidFill>
              </a:rPr>
              <a:t>dobj</a:t>
            </a:r>
            <a:r>
              <a:rPr lang="en-US"/>
              <a:t>- “food”) &gt; (“eat” -</a:t>
            </a:r>
            <a:r>
              <a:rPr lang="en-US">
                <a:solidFill>
                  <a:srgbClr val="FF0000"/>
                </a:solidFill>
              </a:rPr>
              <a:t>dobj</a:t>
            </a:r>
            <a:r>
              <a:rPr lang="en-US"/>
              <a:t>- “rock”)</a:t>
            </a:r>
            <a:endParaRPr/>
          </a:p>
          <a:p>
            <a:pPr marL="457200" lvl="0" indent="-228600" algn="l" rtl="0">
              <a:lnSpc>
                <a:spcPct val="100000"/>
              </a:lnSpc>
              <a:spcBef>
                <a:spcPts val="480"/>
              </a:spcBef>
              <a:spcAft>
                <a:spcPts val="0"/>
              </a:spcAft>
              <a:buClr>
                <a:srgbClr val="11151A"/>
              </a:buClr>
              <a:buSzPts val="1800"/>
              <a:buNone/>
            </a:pPr>
            <a:endParaRPr/>
          </a:p>
        </p:txBody>
      </p:sp>
      <p:sp>
        <p:nvSpPr>
          <p:cNvPr id="137" name="Google Shape;137;p20"/>
          <p:cNvSpPr/>
          <p:nvPr/>
        </p:nvSpPr>
        <p:spPr>
          <a:xfrm>
            <a:off x="473820" y="6135852"/>
            <a:ext cx="9961685" cy="2616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Arial"/>
                <a:ea typeface="Arial"/>
                <a:cs typeface="Arial"/>
                <a:sym typeface="Arial"/>
              </a:rPr>
              <a:t>Katz, J. J., &amp; Fodor, J. A. (1963). The structure of a semantic theory. Language, 39(2), 170–210.</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 name="Google Shape;138;p20"/>
          <p:cNvSpPr/>
          <p:nvPr/>
        </p:nvSpPr>
        <p:spPr>
          <a:xfrm>
            <a:off x="473820" y="6327027"/>
            <a:ext cx="9961685" cy="2616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Arial"/>
                <a:ea typeface="Arial"/>
                <a:cs typeface="Arial"/>
                <a:sym typeface="Arial"/>
              </a:rPr>
              <a:t>Noam Chomsky. 1965. Aspects of the Theory of Syntax. MIT Press, Cambridge, MA.</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 name="Google Shape;139;p20"/>
          <p:cNvSpPr/>
          <p:nvPr/>
        </p:nvSpPr>
        <p:spPr>
          <a:xfrm>
            <a:off x="473819" y="6538912"/>
            <a:ext cx="9961685" cy="2616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Arial"/>
                <a:ea typeface="Arial"/>
                <a:cs typeface="Arial"/>
                <a:sym typeface="Arial"/>
              </a:rPr>
              <a:t>Philip Resnik. 1993. Selection and information: A class-based approach to lexical relationships. Ph.D. thesis, University of Pennsylvania.</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758EFE-665F-4341-B5B8-2DAEADA52F6C}" type="slidenum">
              <a:rPr lang="en-US" smtClean="0"/>
              <a:pPr/>
              <a:t>4</a:t>
            </a:fld>
            <a:endParaRPr lang="en-US" dirty="0"/>
          </a:p>
        </p:txBody>
      </p:sp>
      <p:sp>
        <p:nvSpPr>
          <p:cNvPr id="3" name="Title 2"/>
          <p:cNvSpPr>
            <a:spLocks noGrp="1"/>
          </p:cNvSpPr>
          <p:nvPr>
            <p:ph type="title"/>
          </p:nvPr>
        </p:nvSpPr>
        <p:spPr/>
        <p:txBody>
          <a:bodyPr>
            <a:normAutofit/>
          </a:bodyPr>
          <a:lstStyle/>
          <a:p>
            <a:r>
              <a:rPr lang="en-US" dirty="0"/>
              <a:t>Problem &amp; Motivation</a:t>
            </a:r>
          </a:p>
        </p:txBody>
      </p:sp>
      <p:sp>
        <p:nvSpPr>
          <p:cNvPr id="5" name="Content Placeholder 3"/>
          <p:cNvSpPr txBox="1">
            <a:spLocks/>
          </p:cNvSpPr>
          <p:nvPr/>
        </p:nvSpPr>
        <p:spPr>
          <a:xfrm>
            <a:off x="1981201" y="1873251"/>
            <a:ext cx="7890933" cy="3578622"/>
          </a:xfrm>
          <a:prstGeom prst="rect">
            <a:avLst/>
          </a:prstGeom>
        </p:spPr>
        <p:txBody>
          <a:bodyPr>
            <a:normAutofit/>
          </a:bodyPr>
          <a:lstStyle>
            <a:lvl1pPr marL="342900" indent="-342900" algn="l" defTabSz="457200" rtl="0" eaLnBrk="1" latinLnBrk="0" hangingPunct="1">
              <a:spcBef>
                <a:spcPct val="20000"/>
              </a:spcBef>
              <a:buClr>
                <a:schemeClr val="tx1"/>
              </a:buClr>
              <a:buFont typeface="Arial"/>
              <a:buChar char="•"/>
              <a:defRPr sz="2800" kern="1200">
                <a:solidFill>
                  <a:schemeClr val="accent6"/>
                </a:solidFill>
                <a:latin typeface="Gill Sans"/>
                <a:ea typeface="+mn-ea"/>
                <a:cs typeface="Gill Sans"/>
              </a:defRPr>
            </a:lvl1pPr>
            <a:lvl2pPr marL="742950" indent="-285750" algn="l" defTabSz="457200"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2pPr>
            <a:lvl3pPr marL="1143000" indent="-228600" algn="l" defTabSz="457200" rtl="0" eaLnBrk="1" latinLnBrk="0" hangingPunct="1">
              <a:spcBef>
                <a:spcPct val="20000"/>
              </a:spcBef>
              <a:buClr>
                <a:schemeClr val="tx1"/>
              </a:buClr>
              <a:buFont typeface="Arial"/>
              <a:buChar char="•"/>
              <a:defRPr sz="2000" kern="1200">
                <a:solidFill>
                  <a:schemeClr val="accent6"/>
                </a:solidFill>
                <a:latin typeface="Gill Sans"/>
                <a:ea typeface="+mn-ea"/>
                <a:cs typeface="Gill Sans"/>
              </a:defRPr>
            </a:lvl3pPr>
            <a:lvl4pPr marL="16002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4pPr>
            <a:lvl5pPr marL="20574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Examples:</a:t>
            </a:r>
          </a:p>
          <a:p>
            <a:pPr lvl="1"/>
            <a:r>
              <a:rPr lang="en-US" i="1" dirty="0"/>
              <a:t>“The concert lasted for two hours.”</a:t>
            </a:r>
          </a:p>
          <a:p>
            <a:pPr lvl="1"/>
            <a:r>
              <a:rPr lang="en-US" i="1" dirty="0"/>
              <a:t>“The concert started at 11 pm.”</a:t>
            </a:r>
          </a:p>
          <a:p>
            <a:pPr lvl="1"/>
            <a:r>
              <a:rPr lang="en-US" i="1" dirty="0"/>
              <a:t>“The concert had been sold out for months.”</a:t>
            </a:r>
          </a:p>
          <a:p>
            <a:r>
              <a:rPr lang="en-US" dirty="0"/>
              <a:t>Proposes an automated procedure to learn, for a set of events, different associated times</a:t>
            </a:r>
          </a:p>
        </p:txBody>
      </p:sp>
    </p:spTree>
    <p:extLst>
      <p:ext uri="{BB962C8B-B14F-4D97-AF65-F5344CB8AC3E}">
        <p14:creationId xmlns:p14="http://schemas.microsoft.com/office/powerpoint/2010/main" val="1867704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1"/>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Higher-order Selectional Preference</a:t>
            </a:r>
            <a:endParaRPr/>
          </a:p>
        </p:txBody>
      </p:sp>
      <p:sp>
        <p:nvSpPr>
          <p:cNvPr id="146" name="Google Shape;146;p21"/>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40</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1"/>
          <p:cNvSpPr txBox="1">
            <a:spLocks noGrp="1"/>
          </p:cNvSpPr>
          <p:nvPr>
            <p:ph type="body" idx="1"/>
          </p:nvPr>
        </p:nvSpPr>
        <p:spPr>
          <a:xfrm>
            <a:off x="777240" y="1033463"/>
            <a:ext cx="10993438" cy="5143500"/>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480"/>
              </a:spcBef>
              <a:spcAft>
                <a:spcPts val="0"/>
              </a:spcAft>
              <a:buSzPts val="1800"/>
              <a:buChar char="■"/>
            </a:pPr>
            <a:r>
              <a:rPr lang="en-US"/>
              <a:t>First-order</a:t>
            </a:r>
            <a:endParaRPr/>
          </a:p>
          <a:p>
            <a:pPr marL="914400" lvl="1" indent="-330200" algn="l" rtl="0">
              <a:lnSpc>
                <a:spcPct val="100000"/>
              </a:lnSpc>
              <a:spcBef>
                <a:spcPts val="400"/>
              </a:spcBef>
              <a:spcAft>
                <a:spcPts val="0"/>
              </a:spcAft>
              <a:buSzPts val="1600"/>
              <a:buChar char="◻"/>
            </a:pPr>
            <a:r>
              <a:rPr lang="en-US"/>
              <a:t>dobj: (“eat”–&gt;dobj-&gt;“food”) &gt; (“eat”-&gt;dobj-&gt;“house”)</a:t>
            </a:r>
            <a:endParaRPr/>
          </a:p>
          <a:p>
            <a:pPr marL="914400" lvl="1" indent="-330200" algn="l" rtl="0">
              <a:lnSpc>
                <a:spcPct val="100000"/>
              </a:lnSpc>
              <a:spcBef>
                <a:spcPts val="400"/>
              </a:spcBef>
              <a:spcAft>
                <a:spcPts val="0"/>
              </a:spcAft>
              <a:buSzPts val="1600"/>
              <a:buChar char="◻"/>
            </a:pPr>
            <a:r>
              <a:rPr lang="en-US"/>
              <a:t>Nsubj: (“sing”-&gt;nsubj-&gt;“singer”) &gt; (“sing”-&gt;nsubj-&gt;“house”)</a:t>
            </a:r>
            <a:endParaRPr/>
          </a:p>
          <a:p>
            <a:pPr marL="914400" lvl="1" indent="-330200" algn="l" rtl="0">
              <a:lnSpc>
                <a:spcPct val="100000"/>
              </a:lnSpc>
              <a:spcBef>
                <a:spcPts val="400"/>
              </a:spcBef>
              <a:spcAft>
                <a:spcPts val="0"/>
              </a:spcAft>
              <a:buSzPts val="1600"/>
              <a:buChar char="◻"/>
            </a:pPr>
            <a:r>
              <a:rPr lang="en-US"/>
              <a:t>…</a:t>
            </a:r>
            <a:endParaRPr/>
          </a:p>
          <a:p>
            <a:pPr marL="457200" lvl="0" indent="-342900" algn="l" rtl="0">
              <a:lnSpc>
                <a:spcPct val="100000"/>
              </a:lnSpc>
              <a:spcBef>
                <a:spcPts val="480"/>
              </a:spcBef>
              <a:spcAft>
                <a:spcPts val="0"/>
              </a:spcAft>
              <a:buSzPts val="1800"/>
              <a:buChar char="■"/>
            </a:pPr>
            <a:r>
              <a:rPr lang="en-US"/>
              <a:t>Second-order (Zhang et al., 2019)</a:t>
            </a:r>
            <a:endParaRPr/>
          </a:p>
          <a:p>
            <a:pPr marL="914400" lvl="1" indent="-330200" algn="l" rtl="0">
              <a:lnSpc>
                <a:spcPct val="100000"/>
              </a:lnSpc>
              <a:spcBef>
                <a:spcPts val="400"/>
              </a:spcBef>
              <a:spcAft>
                <a:spcPts val="0"/>
              </a:spcAft>
              <a:buSzPts val="1600"/>
              <a:buChar char="◻"/>
            </a:pPr>
            <a:r>
              <a:rPr lang="en-US"/>
              <a:t>Nsubj-amod / dobj-amod</a:t>
            </a:r>
            <a:endParaRPr/>
          </a:p>
          <a:p>
            <a:pPr marL="914400" lvl="1" indent="-330200" algn="l" rtl="0">
              <a:lnSpc>
                <a:spcPct val="100000"/>
              </a:lnSpc>
              <a:spcBef>
                <a:spcPts val="400"/>
              </a:spcBef>
              <a:spcAft>
                <a:spcPts val="0"/>
              </a:spcAft>
              <a:buSzPts val="1600"/>
              <a:buChar char="◻"/>
            </a:pPr>
            <a:r>
              <a:rPr lang="en-US"/>
              <a:t>(“eat”-&gt;nsubj-&gt;“[</a:t>
            </a:r>
            <a:r>
              <a:rPr lang="en-US">
                <a:solidFill>
                  <a:srgbClr val="A5A5A5"/>
                </a:solidFill>
              </a:rPr>
              <a:t>SUB</a:t>
            </a:r>
            <a:r>
              <a:rPr lang="en-US"/>
              <a:t>]”-&gt;amod-&gt;“hungry”) &gt; (“eat”-&gt;dobj&gt;“[</a:t>
            </a:r>
            <a:r>
              <a:rPr lang="en-US">
                <a:solidFill>
                  <a:srgbClr val="A5A5A5"/>
                </a:solidFill>
              </a:rPr>
              <a:t>OBJ</a:t>
            </a:r>
            <a:r>
              <a:rPr lang="en-US"/>
              <a:t>]”-&gt;amod-&gt;“hungry”)</a:t>
            </a:r>
            <a:endParaRPr/>
          </a:p>
          <a:p>
            <a:pPr marL="457200" lvl="0" indent="-342900" algn="l" rtl="0">
              <a:lnSpc>
                <a:spcPct val="100000"/>
              </a:lnSpc>
              <a:spcBef>
                <a:spcPts val="480"/>
              </a:spcBef>
              <a:spcAft>
                <a:spcPts val="0"/>
              </a:spcAft>
              <a:buSzPts val="1800"/>
              <a:buChar char="■"/>
            </a:pPr>
            <a:r>
              <a:rPr lang="en-US"/>
              <a:t>Higher-order</a:t>
            </a:r>
            <a:endParaRPr/>
          </a:p>
          <a:p>
            <a:pPr marL="914400" lvl="1" indent="-330200" algn="l" rtl="0">
              <a:lnSpc>
                <a:spcPct val="100000"/>
              </a:lnSpc>
              <a:spcBef>
                <a:spcPts val="400"/>
              </a:spcBef>
              <a:spcAft>
                <a:spcPts val="0"/>
              </a:spcAft>
              <a:buSzPts val="1600"/>
              <a:buChar char="◻"/>
            </a:pPr>
            <a:r>
              <a:rPr lang="en-US"/>
              <a:t>(“I eat dinner”-&gt;Causes-&gt;“I am full”) &gt; (“I eat dinner”-&gt;Causes-&gt;“I am hungry”)</a:t>
            </a:r>
            <a:endParaRPr/>
          </a:p>
          <a:p>
            <a:pPr marL="914400" lvl="1" indent="-228600" algn="l" rtl="0">
              <a:lnSpc>
                <a:spcPct val="100000"/>
              </a:lnSpc>
              <a:spcBef>
                <a:spcPts val="400"/>
              </a:spcBef>
              <a:spcAft>
                <a:spcPts val="0"/>
              </a:spcAft>
              <a:buSzPts val="1600"/>
              <a:buNone/>
            </a:pPr>
            <a:endParaRPr/>
          </a:p>
        </p:txBody>
      </p:sp>
      <p:sp>
        <p:nvSpPr>
          <p:cNvPr id="148" name="Google Shape;148;p21"/>
          <p:cNvSpPr/>
          <p:nvPr/>
        </p:nvSpPr>
        <p:spPr>
          <a:xfrm>
            <a:off x="412115" y="6538913"/>
            <a:ext cx="9963150" cy="26193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Calibri"/>
                <a:ea typeface="Calibri"/>
                <a:cs typeface="Calibri"/>
                <a:sym typeface="Calibri"/>
              </a:rPr>
              <a:t>Hongming Zhang, Hantian Ding, and Yangqiu Song. SP-10K: A Large-Scale Evaluation Set for Selectional Preference Acquisition. ACL 2019.</a:t>
            </a: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9" name="Google Shape;149;p21"/>
          <p:cNvSpPr txBox="1"/>
          <p:nvPr/>
        </p:nvSpPr>
        <p:spPr>
          <a:xfrm>
            <a:off x="1540385" y="5233353"/>
            <a:ext cx="9187866" cy="369332"/>
          </a:xfrm>
          <a:prstGeom prst="rect">
            <a:avLst/>
          </a:prstGeom>
          <a:solidFill>
            <a:srgbClr val="FFF2CC"/>
          </a:solidFill>
          <a:ln w="254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Commonsense can be represented by the higher-order selectional preference over eventualities.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2"/>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2800"/>
              <a:t>Transferability from event knowledge to Commonsense</a:t>
            </a:r>
            <a:endParaRPr sz="2800"/>
          </a:p>
        </p:txBody>
      </p:sp>
      <p:sp>
        <p:nvSpPr>
          <p:cNvPr id="156" name="Google Shape;156;p22"/>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41</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22"/>
          <p:cNvSpPr/>
          <p:nvPr/>
        </p:nvSpPr>
        <p:spPr>
          <a:xfrm rot="8042867">
            <a:off x="537369" y="4277519"/>
            <a:ext cx="1792288" cy="850900"/>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158" name="Google Shape;158;p22"/>
          <p:cNvGrpSpPr/>
          <p:nvPr/>
        </p:nvGrpSpPr>
        <p:grpSpPr>
          <a:xfrm>
            <a:off x="446088" y="3462338"/>
            <a:ext cx="3884612" cy="1727200"/>
            <a:chOff x="1247600" y="1111928"/>
            <a:chExt cx="3884123" cy="1726582"/>
          </a:xfrm>
        </p:grpSpPr>
        <p:sp>
          <p:nvSpPr>
            <p:cNvPr id="159" name="Google Shape;159;p22"/>
            <p:cNvSpPr txBox="1"/>
            <p:nvPr/>
          </p:nvSpPr>
          <p:spPr>
            <a:xfrm>
              <a:off x="2334596" y="1745673"/>
              <a:ext cx="673330"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eats</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0" name="Google Shape;160;p22"/>
            <p:cNvSpPr txBox="1"/>
            <p:nvPr/>
          </p:nvSpPr>
          <p:spPr>
            <a:xfrm>
              <a:off x="1565564" y="2438400"/>
              <a:ext cx="673330"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food</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1" name="Google Shape;161;p22"/>
            <p:cNvSpPr txBox="1"/>
            <p:nvPr/>
          </p:nvSpPr>
          <p:spPr>
            <a:xfrm>
              <a:off x="1247600" y="1111928"/>
              <a:ext cx="1210887"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customer</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2" name="Google Shape;162;p22"/>
            <p:cNvSpPr txBox="1"/>
            <p:nvPr/>
          </p:nvSpPr>
          <p:spPr>
            <a:xfrm>
              <a:off x="3435928" y="1745673"/>
              <a:ext cx="354676"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is</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3" name="Google Shape;163;p22"/>
            <p:cNvSpPr txBox="1"/>
            <p:nvPr/>
          </p:nvSpPr>
          <p:spPr>
            <a:xfrm>
              <a:off x="3940233" y="2438400"/>
              <a:ext cx="1191490"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full</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4" name="Google Shape;164;p22"/>
            <p:cNvSpPr txBox="1"/>
            <p:nvPr/>
          </p:nvSpPr>
          <p:spPr>
            <a:xfrm>
              <a:off x="3985945" y="1116613"/>
              <a:ext cx="457199"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he</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cxnSp>
          <p:nvCxnSpPr>
            <p:cNvPr id="165" name="Google Shape;165;p22"/>
            <p:cNvCxnSpPr/>
            <p:nvPr/>
          </p:nvCxnSpPr>
          <p:spPr>
            <a:xfrm rot="10800000">
              <a:off x="2130139" y="1480096"/>
              <a:ext cx="306348" cy="345951"/>
            </a:xfrm>
            <a:prstGeom prst="straightConnector1">
              <a:avLst/>
            </a:prstGeom>
            <a:noFill/>
            <a:ln w="25400" cap="flat" cmpd="sng">
              <a:solidFill>
                <a:schemeClr val="dk1"/>
              </a:solidFill>
              <a:prstDash val="solid"/>
              <a:round/>
              <a:headEnd type="none" w="sm" len="sm"/>
              <a:tailEnd type="stealth" w="med" len="med"/>
            </a:ln>
          </p:spPr>
        </p:cxnSp>
        <p:cxnSp>
          <p:nvCxnSpPr>
            <p:cNvPr id="166" name="Google Shape;166;p22"/>
            <p:cNvCxnSpPr/>
            <p:nvPr/>
          </p:nvCxnSpPr>
          <p:spPr>
            <a:xfrm rot="10800000" flipH="1">
              <a:off x="3704741" y="1402336"/>
              <a:ext cx="288889" cy="417364"/>
            </a:xfrm>
            <a:prstGeom prst="straightConnector1">
              <a:avLst/>
            </a:prstGeom>
            <a:noFill/>
            <a:ln w="25400" cap="flat" cmpd="sng">
              <a:solidFill>
                <a:schemeClr val="dk1"/>
              </a:solidFill>
              <a:prstDash val="solid"/>
              <a:round/>
              <a:headEnd type="none" w="sm" len="sm"/>
              <a:tailEnd type="stealth" w="med" len="med"/>
            </a:ln>
          </p:spPr>
        </p:cxnSp>
        <p:cxnSp>
          <p:nvCxnSpPr>
            <p:cNvPr id="167" name="Google Shape;167;p22"/>
            <p:cNvCxnSpPr/>
            <p:nvPr/>
          </p:nvCxnSpPr>
          <p:spPr>
            <a:xfrm flipH="1">
              <a:off x="2085694" y="2114869"/>
              <a:ext cx="349206" cy="412602"/>
            </a:xfrm>
            <a:prstGeom prst="straightConnector1">
              <a:avLst/>
            </a:prstGeom>
            <a:noFill/>
            <a:ln w="25400" cap="flat" cmpd="sng">
              <a:solidFill>
                <a:schemeClr val="dk1"/>
              </a:solidFill>
              <a:prstDash val="solid"/>
              <a:round/>
              <a:headEnd type="none" w="sm" len="sm"/>
              <a:tailEnd type="stealth" w="med" len="med"/>
            </a:ln>
          </p:spPr>
        </p:cxnSp>
        <p:cxnSp>
          <p:nvCxnSpPr>
            <p:cNvPr id="168" name="Google Shape;168;p22"/>
            <p:cNvCxnSpPr/>
            <p:nvPr/>
          </p:nvCxnSpPr>
          <p:spPr>
            <a:xfrm>
              <a:off x="3647598" y="2083130"/>
              <a:ext cx="401586" cy="387211"/>
            </a:xfrm>
            <a:prstGeom prst="straightConnector1">
              <a:avLst/>
            </a:prstGeom>
            <a:noFill/>
            <a:ln w="25400" cap="flat" cmpd="sng">
              <a:solidFill>
                <a:schemeClr val="dk1"/>
              </a:solidFill>
              <a:prstDash val="solid"/>
              <a:round/>
              <a:headEnd type="none" w="sm" len="sm"/>
              <a:tailEnd type="stealth" w="med" len="med"/>
            </a:ln>
          </p:spPr>
        </p:cxnSp>
        <p:cxnSp>
          <p:nvCxnSpPr>
            <p:cNvPr id="169" name="Google Shape;169;p22"/>
            <p:cNvCxnSpPr/>
            <p:nvPr/>
          </p:nvCxnSpPr>
          <p:spPr>
            <a:xfrm>
              <a:off x="2899979" y="1940306"/>
              <a:ext cx="531746" cy="0"/>
            </a:xfrm>
            <a:prstGeom prst="straightConnector1">
              <a:avLst/>
            </a:prstGeom>
            <a:noFill/>
            <a:ln w="25400" cap="flat" cmpd="sng">
              <a:solidFill>
                <a:schemeClr val="dk1"/>
              </a:solidFill>
              <a:prstDash val="solid"/>
              <a:round/>
              <a:headEnd type="none" w="sm" len="sm"/>
              <a:tailEnd type="stealth" w="med" len="med"/>
            </a:ln>
          </p:spPr>
        </p:cxnSp>
        <p:sp>
          <p:nvSpPr>
            <p:cNvPr id="170" name="Google Shape;170;p22"/>
            <p:cNvSpPr txBox="1"/>
            <p:nvPr/>
          </p:nvSpPr>
          <p:spPr>
            <a:xfrm>
              <a:off x="2257595" y="1445030"/>
              <a:ext cx="605449"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nsubj</a:t>
              </a:r>
              <a:endParaRPr kumimoji="0" sz="14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1" name="Google Shape;171;p22"/>
            <p:cNvSpPr txBox="1"/>
            <p:nvPr/>
          </p:nvSpPr>
          <p:spPr>
            <a:xfrm>
              <a:off x="3206051" y="1462251"/>
              <a:ext cx="669759"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nsubj</a:t>
              </a:r>
              <a:endParaRPr kumimoji="0" sz="14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2" name="Google Shape;172;p22"/>
            <p:cNvSpPr txBox="1"/>
            <p:nvPr/>
          </p:nvSpPr>
          <p:spPr>
            <a:xfrm>
              <a:off x="2241662" y="2153591"/>
              <a:ext cx="597136"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dobj</a:t>
              </a:r>
              <a:endParaRPr kumimoji="0" sz="14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3" name="Google Shape;173;p22"/>
            <p:cNvSpPr txBox="1"/>
            <p:nvPr/>
          </p:nvSpPr>
          <p:spPr>
            <a:xfrm>
              <a:off x="3220487" y="2158886"/>
              <a:ext cx="680261"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acomp</a:t>
              </a:r>
              <a:endParaRPr kumimoji="0" sz="14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4" name="Google Shape;174;p22"/>
            <p:cNvSpPr txBox="1"/>
            <p:nvPr/>
          </p:nvSpPr>
          <p:spPr>
            <a:xfrm>
              <a:off x="2826328" y="1600469"/>
              <a:ext cx="705298"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Result</a:t>
              </a:r>
              <a:endParaRPr kumimoji="0" sz="1400" b="1"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75" name="Google Shape;175;p22"/>
          <p:cNvSpPr/>
          <p:nvPr/>
        </p:nvSpPr>
        <p:spPr>
          <a:xfrm>
            <a:off x="463550" y="3232150"/>
            <a:ext cx="1133475" cy="896938"/>
          </a:xfrm>
          <a:prstGeom prst="ellipse">
            <a:avLst/>
          </a:prstGeom>
          <a:no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76" name="Google Shape;176;p22"/>
          <p:cNvSpPr txBox="1"/>
          <p:nvPr/>
        </p:nvSpPr>
        <p:spPr>
          <a:xfrm>
            <a:off x="361950" y="5702300"/>
            <a:ext cx="3687763" cy="4000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(‘customer’-</a:t>
            </a:r>
            <a:r>
              <a:rPr kumimoji="0" lang="en-US" sz="2000" b="0" i="1" u="none" strike="noStrike" kern="0" cap="none" spc="0" normalizeH="0" baseline="0" noProof="0">
                <a:ln>
                  <a:noFill/>
                </a:ln>
                <a:solidFill>
                  <a:srgbClr val="000000"/>
                </a:solidFill>
                <a:effectLst/>
                <a:uLnTx/>
                <a:uFillTx/>
                <a:latin typeface="Calibri"/>
                <a:ea typeface="Calibri"/>
                <a:cs typeface="Calibri"/>
                <a:sym typeface="Calibri"/>
              </a:rPr>
              <a:t>CapableOf</a:t>
            </a: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-‘eat food’)</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77" name="Google Shape;177;p22"/>
          <p:cNvGrpSpPr/>
          <p:nvPr/>
        </p:nvGrpSpPr>
        <p:grpSpPr>
          <a:xfrm>
            <a:off x="4446588" y="992188"/>
            <a:ext cx="3883025" cy="1725612"/>
            <a:chOff x="1247600" y="1111928"/>
            <a:chExt cx="3884123" cy="1726582"/>
          </a:xfrm>
        </p:grpSpPr>
        <p:sp>
          <p:nvSpPr>
            <p:cNvPr id="178" name="Google Shape;178;p22"/>
            <p:cNvSpPr txBox="1"/>
            <p:nvPr/>
          </p:nvSpPr>
          <p:spPr>
            <a:xfrm>
              <a:off x="2334596" y="1745673"/>
              <a:ext cx="673330"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eats</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9" name="Google Shape;179;p22"/>
            <p:cNvSpPr txBox="1"/>
            <p:nvPr/>
          </p:nvSpPr>
          <p:spPr>
            <a:xfrm>
              <a:off x="1565564" y="2438400"/>
              <a:ext cx="673330"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food</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0" name="Google Shape;180;p22"/>
            <p:cNvSpPr txBox="1"/>
            <p:nvPr/>
          </p:nvSpPr>
          <p:spPr>
            <a:xfrm>
              <a:off x="1247600" y="1111928"/>
              <a:ext cx="1210887"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customer</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1" name="Google Shape;181;p22"/>
            <p:cNvSpPr txBox="1"/>
            <p:nvPr/>
          </p:nvSpPr>
          <p:spPr>
            <a:xfrm>
              <a:off x="3435928" y="1745673"/>
              <a:ext cx="354676"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is</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2" name="Google Shape;182;p22"/>
            <p:cNvSpPr txBox="1"/>
            <p:nvPr/>
          </p:nvSpPr>
          <p:spPr>
            <a:xfrm>
              <a:off x="3940233" y="2438400"/>
              <a:ext cx="1191490"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full</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3" name="Google Shape;183;p22"/>
            <p:cNvSpPr txBox="1"/>
            <p:nvPr/>
          </p:nvSpPr>
          <p:spPr>
            <a:xfrm>
              <a:off x="3985945" y="1116613"/>
              <a:ext cx="457199"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he</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cxnSp>
          <p:nvCxnSpPr>
            <p:cNvPr id="184" name="Google Shape;184;p22"/>
            <p:cNvCxnSpPr/>
            <p:nvPr/>
          </p:nvCxnSpPr>
          <p:spPr>
            <a:xfrm rot="10800000">
              <a:off x="2128911" y="1478846"/>
              <a:ext cx="308062" cy="346270"/>
            </a:xfrm>
            <a:prstGeom prst="straightConnector1">
              <a:avLst/>
            </a:prstGeom>
            <a:noFill/>
            <a:ln w="25400" cap="flat" cmpd="sng">
              <a:solidFill>
                <a:schemeClr val="dk1"/>
              </a:solidFill>
              <a:prstDash val="solid"/>
              <a:round/>
              <a:headEnd type="none" w="sm" len="sm"/>
              <a:tailEnd type="stealth" w="med" len="med"/>
            </a:ln>
          </p:spPr>
        </p:cxnSp>
        <p:cxnSp>
          <p:nvCxnSpPr>
            <p:cNvPr id="185" name="Google Shape;185;p22"/>
            <p:cNvCxnSpPr/>
            <p:nvPr/>
          </p:nvCxnSpPr>
          <p:spPr>
            <a:xfrm rot="10800000" flipH="1">
              <a:off x="3704156" y="1402603"/>
              <a:ext cx="289007" cy="416159"/>
            </a:xfrm>
            <a:prstGeom prst="straightConnector1">
              <a:avLst/>
            </a:prstGeom>
            <a:noFill/>
            <a:ln w="25400" cap="flat" cmpd="sng">
              <a:solidFill>
                <a:schemeClr val="dk1"/>
              </a:solidFill>
              <a:prstDash val="solid"/>
              <a:round/>
              <a:headEnd type="none" w="sm" len="sm"/>
              <a:tailEnd type="stealth" w="med" len="med"/>
            </a:ln>
          </p:spPr>
        </p:cxnSp>
        <p:cxnSp>
          <p:nvCxnSpPr>
            <p:cNvPr id="186" name="Google Shape;186;p22"/>
            <p:cNvCxnSpPr/>
            <p:nvPr/>
          </p:nvCxnSpPr>
          <p:spPr>
            <a:xfrm flipH="1">
              <a:off x="2084449" y="2115792"/>
              <a:ext cx="350937" cy="411393"/>
            </a:xfrm>
            <a:prstGeom prst="straightConnector1">
              <a:avLst/>
            </a:prstGeom>
            <a:noFill/>
            <a:ln w="25400" cap="flat" cmpd="sng">
              <a:solidFill>
                <a:schemeClr val="dk1"/>
              </a:solidFill>
              <a:prstDash val="solid"/>
              <a:round/>
              <a:headEnd type="none" w="sm" len="sm"/>
              <a:tailEnd type="stealth" w="med" len="med"/>
            </a:ln>
          </p:spPr>
        </p:cxnSp>
        <p:cxnSp>
          <p:nvCxnSpPr>
            <p:cNvPr id="187" name="Google Shape;187;p22"/>
            <p:cNvCxnSpPr/>
            <p:nvPr/>
          </p:nvCxnSpPr>
          <p:spPr>
            <a:xfrm>
              <a:off x="3648579" y="2082435"/>
              <a:ext cx="401751" cy="387568"/>
            </a:xfrm>
            <a:prstGeom prst="straightConnector1">
              <a:avLst/>
            </a:prstGeom>
            <a:noFill/>
            <a:ln w="25400" cap="flat" cmpd="sng">
              <a:solidFill>
                <a:schemeClr val="dk1"/>
              </a:solidFill>
              <a:prstDash val="solid"/>
              <a:round/>
              <a:headEnd type="none" w="sm" len="sm"/>
              <a:tailEnd type="stealth" w="med" len="med"/>
            </a:ln>
          </p:spPr>
        </p:cxnSp>
        <p:cxnSp>
          <p:nvCxnSpPr>
            <p:cNvPr id="188" name="Google Shape;188;p22"/>
            <p:cNvCxnSpPr/>
            <p:nvPr/>
          </p:nvCxnSpPr>
          <p:spPr>
            <a:xfrm>
              <a:off x="2899067" y="1939480"/>
              <a:ext cx="531962" cy="0"/>
            </a:xfrm>
            <a:prstGeom prst="straightConnector1">
              <a:avLst/>
            </a:prstGeom>
            <a:noFill/>
            <a:ln w="25400" cap="flat" cmpd="sng">
              <a:solidFill>
                <a:schemeClr val="dk1"/>
              </a:solidFill>
              <a:prstDash val="solid"/>
              <a:round/>
              <a:headEnd type="none" w="sm" len="sm"/>
              <a:tailEnd type="stealth" w="med" len="med"/>
            </a:ln>
          </p:spPr>
        </p:cxnSp>
        <p:sp>
          <p:nvSpPr>
            <p:cNvPr id="189" name="Google Shape;189;p22"/>
            <p:cNvSpPr txBox="1"/>
            <p:nvPr/>
          </p:nvSpPr>
          <p:spPr>
            <a:xfrm>
              <a:off x="2257595" y="1445030"/>
              <a:ext cx="605449"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nsubj</a:t>
              </a:r>
              <a:endParaRPr kumimoji="0" sz="14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0" name="Google Shape;190;p22"/>
            <p:cNvSpPr txBox="1"/>
            <p:nvPr/>
          </p:nvSpPr>
          <p:spPr>
            <a:xfrm>
              <a:off x="3206051" y="1462251"/>
              <a:ext cx="669759"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nsubj</a:t>
              </a:r>
              <a:endParaRPr kumimoji="0" sz="14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1" name="Google Shape;191;p22"/>
            <p:cNvSpPr txBox="1"/>
            <p:nvPr/>
          </p:nvSpPr>
          <p:spPr>
            <a:xfrm>
              <a:off x="2241662" y="2153591"/>
              <a:ext cx="597136"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dobj</a:t>
              </a:r>
              <a:endParaRPr kumimoji="0" sz="14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2" name="Google Shape;192;p22"/>
            <p:cNvSpPr txBox="1"/>
            <p:nvPr/>
          </p:nvSpPr>
          <p:spPr>
            <a:xfrm>
              <a:off x="3220487" y="2158886"/>
              <a:ext cx="680261"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acomp</a:t>
              </a:r>
              <a:endParaRPr kumimoji="0" sz="14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3" name="Google Shape;193;p22"/>
            <p:cNvSpPr txBox="1"/>
            <p:nvPr/>
          </p:nvSpPr>
          <p:spPr>
            <a:xfrm>
              <a:off x="2826328" y="1600469"/>
              <a:ext cx="705298"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Result</a:t>
              </a:r>
              <a:endParaRPr kumimoji="0" sz="1400" b="1" i="0" u="none" strike="noStrike" kern="0" cap="none" spc="0" normalizeH="0" baseline="0" noProof="0">
                <a:ln>
                  <a:noFill/>
                </a:ln>
                <a:solidFill>
                  <a:srgbClr val="000000"/>
                </a:solidFill>
                <a:effectLst/>
                <a:uLnTx/>
                <a:uFillTx/>
                <a:latin typeface="Calibri"/>
                <a:ea typeface="Calibri"/>
                <a:cs typeface="Calibri"/>
                <a:sym typeface="Calibri"/>
              </a:endParaRPr>
            </a:p>
          </p:txBody>
        </p:sp>
      </p:grpSp>
      <p:cxnSp>
        <p:nvCxnSpPr>
          <p:cNvPr id="194" name="Google Shape;194;p22"/>
          <p:cNvCxnSpPr/>
          <p:nvPr/>
        </p:nvCxnSpPr>
        <p:spPr>
          <a:xfrm>
            <a:off x="4137025" y="3070225"/>
            <a:ext cx="0" cy="3203575"/>
          </a:xfrm>
          <a:prstGeom prst="straightConnector1">
            <a:avLst/>
          </a:prstGeom>
          <a:noFill/>
          <a:ln w="25400" cap="flat" cmpd="sng">
            <a:solidFill>
              <a:srgbClr val="BFBFBF"/>
            </a:solidFill>
            <a:prstDash val="dash"/>
            <a:round/>
            <a:headEnd type="none" w="sm" len="sm"/>
            <a:tailEnd type="none" w="sm" len="sm"/>
          </a:ln>
        </p:spPr>
      </p:cxnSp>
      <p:sp>
        <p:nvSpPr>
          <p:cNvPr id="195" name="Google Shape;195;p22"/>
          <p:cNvSpPr/>
          <p:nvPr/>
        </p:nvSpPr>
        <p:spPr>
          <a:xfrm>
            <a:off x="5451475" y="4032250"/>
            <a:ext cx="574675" cy="600075"/>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6" name="Google Shape;196;p22"/>
          <p:cNvSpPr/>
          <p:nvPr/>
        </p:nvSpPr>
        <p:spPr>
          <a:xfrm rot="8042867">
            <a:off x="4676775" y="4703763"/>
            <a:ext cx="627063" cy="636587"/>
          </a:xfrm>
          <a:prstGeom prst="ellipse">
            <a:avLst/>
          </a:prstGeom>
          <a:no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197" name="Google Shape;197;p22"/>
          <p:cNvGrpSpPr/>
          <p:nvPr/>
        </p:nvGrpSpPr>
        <p:grpSpPr>
          <a:xfrm>
            <a:off x="4349750" y="3462338"/>
            <a:ext cx="3884613" cy="1727200"/>
            <a:chOff x="1247600" y="1111928"/>
            <a:chExt cx="3884123" cy="1726582"/>
          </a:xfrm>
        </p:grpSpPr>
        <p:sp>
          <p:nvSpPr>
            <p:cNvPr id="198" name="Google Shape;198;p22"/>
            <p:cNvSpPr txBox="1"/>
            <p:nvPr/>
          </p:nvSpPr>
          <p:spPr>
            <a:xfrm>
              <a:off x="2334596" y="1745673"/>
              <a:ext cx="673330"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eats</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9" name="Google Shape;199;p22"/>
            <p:cNvSpPr txBox="1"/>
            <p:nvPr/>
          </p:nvSpPr>
          <p:spPr>
            <a:xfrm>
              <a:off x="1565564" y="2438400"/>
              <a:ext cx="673330"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food</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0" name="Google Shape;200;p22"/>
            <p:cNvSpPr txBox="1"/>
            <p:nvPr/>
          </p:nvSpPr>
          <p:spPr>
            <a:xfrm>
              <a:off x="1247600" y="1111928"/>
              <a:ext cx="1210887"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customer</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1" name="Google Shape;201;p22"/>
            <p:cNvSpPr txBox="1"/>
            <p:nvPr/>
          </p:nvSpPr>
          <p:spPr>
            <a:xfrm>
              <a:off x="3435928" y="1745673"/>
              <a:ext cx="354676"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is</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2" name="Google Shape;202;p22"/>
            <p:cNvSpPr txBox="1"/>
            <p:nvPr/>
          </p:nvSpPr>
          <p:spPr>
            <a:xfrm>
              <a:off x="3940233" y="2438400"/>
              <a:ext cx="1191490"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full</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3" name="Google Shape;203;p22"/>
            <p:cNvSpPr txBox="1"/>
            <p:nvPr/>
          </p:nvSpPr>
          <p:spPr>
            <a:xfrm>
              <a:off x="3985945" y="1116613"/>
              <a:ext cx="457199"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he</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cxnSp>
          <p:nvCxnSpPr>
            <p:cNvPr id="204" name="Google Shape;204;p22"/>
            <p:cNvCxnSpPr/>
            <p:nvPr/>
          </p:nvCxnSpPr>
          <p:spPr>
            <a:xfrm rot="10800000">
              <a:off x="2130139" y="1480096"/>
              <a:ext cx="306349" cy="345951"/>
            </a:xfrm>
            <a:prstGeom prst="straightConnector1">
              <a:avLst/>
            </a:prstGeom>
            <a:noFill/>
            <a:ln w="25400" cap="flat" cmpd="sng">
              <a:solidFill>
                <a:schemeClr val="dk1"/>
              </a:solidFill>
              <a:prstDash val="solid"/>
              <a:round/>
              <a:headEnd type="none" w="sm" len="sm"/>
              <a:tailEnd type="stealth" w="med" len="med"/>
            </a:ln>
          </p:spPr>
        </p:cxnSp>
        <p:cxnSp>
          <p:nvCxnSpPr>
            <p:cNvPr id="205" name="Google Shape;205;p22"/>
            <p:cNvCxnSpPr/>
            <p:nvPr/>
          </p:nvCxnSpPr>
          <p:spPr>
            <a:xfrm rot="10800000" flipH="1">
              <a:off x="3704740" y="1402336"/>
              <a:ext cx="288889" cy="417364"/>
            </a:xfrm>
            <a:prstGeom prst="straightConnector1">
              <a:avLst/>
            </a:prstGeom>
            <a:noFill/>
            <a:ln w="25400" cap="flat" cmpd="sng">
              <a:solidFill>
                <a:schemeClr val="dk1"/>
              </a:solidFill>
              <a:prstDash val="solid"/>
              <a:round/>
              <a:headEnd type="none" w="sm" len="sm"/>
              <a:tailEnd type="stealth" w="med" len="med"/>
            </a:ln>
          </p:spPr>
        </p:cxnSp>
        <p:cxnSp>
          <p:nvCxnSpPr>
            <p:cNvPr id="206" name="Google Shape;206;p22"/>
            <p:cNvCxnSpPr/>
            <p:nvPr/>
          </p:nvCxnSpPr>
          <p:spPr>
            <a:xfrm flipH="1">
              <a:off x="2085694" y="2114869"/>
              <a:ext cx="349206" cy="412602"/>
            </a:xfrm>
            <a:prstGeom prst="straightConnector1">
              <a:avLst/>
            </a:prstGeom>
            <a:noFill/>
            <a:ln w="25400" cap="flat" cmpd="sng">
              <a:solidFill>
                <a:schemeClr val="dk1"/>
              </a:solidFill>
              <a:prstDash val="solid"/>
              <a:round/>
              <a:headEnd type="none" w="sm" len="sm"/>
              <a:tailEnd type="stealth" w="med" len="med"/>
            </a:ln>
          </p:spPr>
        </p:cxnSp>
        <p:cxnSp>
          <p:nvCxnSpPr>
            <p:cNvPr id="207" name="Google Shape;207;p22"/>
            <p:cNvCxnSpPr/>
            <p:nvPr/>
          </p:nvCxnSpPr>
          <p:spPr>
            <a:xfrm>
              <a:off x="3647597" y="2083130"/>
              <a:ext cx="401587" cy="387211"/>
            </a:xfrm>
            <a:prstGeom prst="straightConnector1">
              <a:avLst/>
            </a:prstGeom>
            <a:noFill/>
            <a:ln w="25400" cap="flat" cmpd="sng">
              <a:solidFill>
                <a:schemeClr val="dk1"/>
              </a:solidFill>
              <a:prstDash val="solid"/>
              <a:round/>
              <a:headEnd type="none" w="sm" len="sm"/>
              <a:tailEnd type="stealth" w="med" len="med"/>
            </a:ln>
          </p:spPr>
        </p:cxnSp>
        <p:cxnSp>
          <p:nvCxnSpPr>
            <p:cNvPr id="208" name="Google Shape;208;p22"/>
            <p:cNvCxnSpPr/>
            <p:nvPr/>
          </p:nvCxnSpPr>
          <p:spPr>
            <a:xfrm>
              <a:off x="2899980" y="1940306"/>
              <a:ext cx="531745" cy="0"/>
            </a:xfrm>
            <a:prstGeom prst="straightConnector1">
              <a:avLst/>
            </a:prstGeom>
            <a:noFill/>
            <a:ln w="25400" cap="flat" cmpd="sng">
              <a:solidFill>
                <a:schemeClr val="dk1"/>
              </a:solidFill>
              <a:prstDash val="solid"/>
              <a:round/>
              <a:headEnd type="none" w="sm" len="sm"/>
              <a:tailEnd type="stealth" w="med" len="med"/>
            </a:ln>
          </p:spPr>
        </p:cxnSp>
        <p:sp>
          <p:nvSpPr>
            <p:cNvPr id="209" name="Google Shape;209;p22"/>
            <p:cNvSpPr txBox="1"/>
            <p:nvPr/>
          </p:nvSpPr>
          <p:spPr>
            <a:xfrm>
              <a:off x="2257595" y="1445030"/>
              <a:ext cx="605449"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nsubj</a:t>
              </a:r>
              <a:endParaRPr kumimoji="0" sz="14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 name="Google Shape;210;p22"/>
            <p:cNvSpPr txBox="1"/>
            <p:nvPr/>
          </p:nvSpPr>
          <p:spPr>
            <a:xfrm>
              <a:off x="3206051" y="1462251"/>
              <a:ext cx="669759"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nsubj</a:t>
              </a:r>
              <a:endParaRPr kumimoji="0" sz="14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1" name="Google Shape;211;p22"/>
            <p:cNvSpPr txBox="1"/>
            <p:nvPr/>
          </p:nvSpPr>
          <p:spPr>
            <a:xfrm>
              <a:off x="2241662" y="2153591"/>
              <a:ext cx="597136"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dobj</a:t>
              </a:r>
              <a:endParaRPr kumimoji="0" sz="14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2" name="Google Shape;212;p22"/>
            <p:cNvSpPr txBox="1"/>
            <p:nvPr/>
          </p:nvSpPr>
          <p:spPr>
            <a:xfrm>
              <a:off x="3220487" y="2158886"/>
              <a:ext cx="680261"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acomp</a:t>
              </a:r>
              <a:endParaRPr kumimoji="0" sz="14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3" name="Google Shape;213;p22"/>
            <p:cNvSpPr txBox="1"/>
            <p:nvPr/>
          </p:nvSpPr>
          <p:spPr>
            <a:xfrm>
              <a:off x="2826328" y="1600469"/>
              <a:ext cx="705298"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Result</a:t>
              </a:r>
              <a:endParaRPr kumimoji="0" sz="1400" b="1" i="0" u="none" strike="noStrike" kern="0" cap="none" spc="0" normalizeH="0" baseline="0" noProof="0">
                <a:ln>
                  <a:noFill/>
                </a:ln>
                <a:solidFill>
                  <a:srgbClr val="000000"/>
                </a:solidFill>
                <a:effectLst/>
                <a:uLnTx/>
                <a:uFillTx/>
                <a:latin typeface="Calibri"/>
                <a:ea typeface="Calibri"/>
                <a:cs typeface="Calibri"/>
                <a:sym typeface="Calibri"/>
              </a:endParaRPr>
            </a:p>
          </p:txBody>
        </p:sp>
      </p:grpSp>
      <p:cxnSp>
        <p:nvCxnSpPr>
          <p:cNvPr id="214" name="Google Shape;214;p22"/>
          <p:cNvCxnSpPr/>
          <p:nvPr/>
        </p:nvCxnSpPr>
        <p:spPr>
          <a:xfrm>
            <a:off x="8051800" y="3055938"/>
            <a:ext cx="0" cy="3203575"/>
          </a:xfrm>
          <a:prstGeom prst="straightConnector1">
            <a:avLst/>
          </a:prstGeom>
          <a:noFill/>
          <a:ln w="25400" cap="flat" cmpd="sng">
            <a:solidFill>
              <a:srgbClr val="BFBFBF"/>
            </a:solidFill>
            <a:prstDash val="dash"/>
            <a:round/>
            <a:headEnd type="none" w="sm" len="sm"/>
            <a:tailEnd type="none" w="sm" len="sm"/>
          </a:ln>
        </p:spPr>
      </p:cxnSp>
      <p:sp>
        <p:nvSpPr>
          <p:cNvPr id="215" name="Google Shape;215;p22"/>
          <p:cNvSpPr/>
          <p:nvPr/>
        </p:nvSpPr>
        <p:spPr>
          <a:xfrm>
            <a:off x="4702175" y="5713413"/>
            <a:ext cx="2816225" cy="368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(‘food’-</a:t>
            </a:r>
            <a:r>
              <a:rPr kumimoji="0" lang="en-US" sz="1400" b="0" i="1" u="none" strike="noStrike" kern="0" cap="none" spc="0" normalizeH="0" baseline="0" noProof="0">
                <a:ln>
                  <a:noFill/>
                </a:ln>
                <a:solidFill>
                  <a:srgbClr val="000000"/>
                </a:solidFill>
                <a:effectLst/>
                <a:uLnTx/>
                <a:uFillTx/>
                <a:latin typeface="Calibri"/>
                <a:ea typeface="Calibri"/>
                <a:cs typeface="Calibri"/>
                <a:sym typeface="Calibri"/>
              </a:rPr>
              <a:t>ReceivesAction-</a:t>
            </a: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‘eat’)</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6" name="Google Shape;216;p22"/>
          <p:cNvSpPr/>
          <p:nvPr/>
        </p:nvSpPr>
        <p:spPr>
          <a:xfrm rot="-2331603">
            <a:off x="9509125" y="4041775"/>
            <a:ext cx="569913" cy="534988"/>
          </a:xfrm>
          <a:prstGeom prst="ellipse">
            <a:avLst/>
          </a:prstGeom>
          <a:no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7" name="Google Shape;217;p22"/>
          <p:cNvSpPr/>
          <p:nvPr/>
        </p:nvSpPr>
        <p:spPr>
          <a:xfrm rot="8042867">
            <a:off x="10771188" y="3951288"/>
            <a:ext cx="695325" cy="1527175"/>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218" name="Google Shape;218;p22"/>
          <p:cNvGrpSpPr/>
          <p:nvPr/>
        </p:nvGrpSpPr>
        <p:grpSpPr>
          <a:xfrm>
            <a:off x="8397875" y="3462338"/>
            <a:ext cx="3884613" cy="1727200"/>
            <a:chOff x="1247600" y="1111928"/>
            <a:chExt cx="3884123" cy="1726582"/>
          </a:xfrm>
        </p:grpSpPr>
        <p:sp>
          <p:nvSpPr>
            <p:cNvPr id="219" name="Google Shape;219;p22"/>
            <p:cNvSpPr txBox="1"/>
            <p:nvPr/>
          </p:nvSpPr>
          <p:spPr>
            <a:xfrm>
              <a:off x="2334596" y="1745673"/>
              <a:ext cx="673330"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eats</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0" name="Google Shape;220;p22"/>
            <p:cNvSpPr txBox="1"/>
            <p:nvPr/>
          </p:nvSpPr>
          <p:spPr>
            <a:xfrm>
              <a:off x="1565564" y="2438400"/>
              <a:ext cx="673330"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food</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1" name="Google Shape;221;p22"/>
            <p:cNvSpPr txBox="1"/>
            <p:nvPr/>
          </p:nvSpPr>
          <p:spPr>
            <a:xfrm>
              <a:off x="1247600" y="1111928"/>
              <a:ext cx="1210887"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customer</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2" name="Google Shape;222;p22"/>
            <p:cNvSpPr txBox="1"/>
            <p:nvPr/>
          </p:nvSpPr>
          <p:spPr>
            <a:xfrm>
              <a:off x="3435928" y="1745673"/>
              <a:ext cx="354676"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is</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3" name="Google Shape;223;p22"/>
            <p:cNvSpPr txBox="1"/>
            <p:nvPr/>
          </p:nvSpPr>
          <p:spPr>
            <a:xfrm>
              <a:off x="3940233" y="2438400"/>
              <a:ext cx="1191490"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full</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4" name="Google Shape;224;p22"/>
            <p:cNvSpPr txBox="1"/>
            <p:nvPr/>
          </p:nvSpPr>
          <p:spPr>
            <a:xfrm>
              <a:off x="3985945" y="1116613"/>
              <a:ext cx="457199"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he</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cxnSp>
          <p:nvCxnSpPr>
            <p:cNvPr id="225" name="Google Shape;225;p22"/>
            <p:cNvCxnSpPr/>
            <p:nvPr/>
          </p:nvCxnSpPr>
          <p:spPr>
            <a:xfrm rot="10800000">
              <a:off x="2130139" y="1480096"/>
              <a:ext cx="306349" cy="345951"/>
            </a:xfrm>
            <a:prstGeom prst="straightConnector1">
              <a:avLst/>
            </a:prstGeom>
            <a:noFill/>
            <a:ln w="25400" cap="flat" cmpd="sng">
              <a:solidFill>
                <a:schemeClr val="dk1"/>
              </a:solidFill>
              <a:prstDash val="solid"/>
              <a:round/>
              <a:headEnd type="none" w="sm" len="sm"/>
              <a:tailEnd type="stealth" w="med" len="med"/>
            </a:ln>
          </p:spPr>
        </p:cxnSp>
        <p:cxnSp>
          <p:nvCxnSpPr>
            <p:cNvPr id="226" name="Google Shape;226;p22"/>
            <p:cNvCxnSpPr/>
            <p:nvPr/>
          </p:nvCxnSpPr>
          <p:spPr>
            <a:xfrm rot="10800000" flipH="1">
              <a:off x="3704740" y="1402336"/>
              <a:ext cx="288889" cy="417364"/>
            </a:xfrm>
            <a:prstGeom prst="straightConnector1">
              <a:avLst/>
            </a:prstGeom>
            <a:noFill/>
            <a:ln w="25400" cap="flat" cmpd="sng">
              <a:solidFill>
                <a:schemeClr val="dk1"/>
              </a:solidFill>
              <a:prstDash val="solid"/>
              <a:round/>
              <a:headEnd type="none" w="sm" len="sm"/>
              <a:tailEnd type="stealth" w="med" len="med"/>
            </a:ln>
          </p:spPr>
        </p:cxnSp>
        <p:cxnSp>
          <p:nvCxnSpPr>
            <p:cNvPr id="227" name="Google Shape;227;p22"/>
            <p:cNvCxnSpPr/>
            <p:nvPr/>
          </p:nvCxnSpPr>
          <p:spPr>
            <a:xfrm flipH="1">
              <a:off x="2085694" y="2114869"/>
              <a:ext cx="349206" cy="412602"/>
            </a:xfrm>
            <a:prstGeom prst="straightConnector1">
              <a:avLst/>
            </a:prstGeom>
            <a:noFill/>
            <a:ln w="25400" cap="flat" cmpd="sng">
              <a:solidFill>
                <a:schemeClr val="dk1"/>
              </a:solidFill>
              <a:prstDash val="solid"/>
              <a:round/>
              <a:headEnd type="none" w="sm" len="sm"/>
              <a:tailEnd type="stealth" w="med" len="med"/>
            </a:ln>
          </p:spPr>
        </p:cxnSp>
        <p:cxnSp>
          <p:nvCxnSpPr>
            <p:cNvPr id="228" name="Google Shape;228;p22"/>
            <p:cNvCxnSpPr/>
            <p:nvPr/>
          </p:nvCxnSpPr>
          <p:spPr>
            <a:xfrm>
              <a:off x="3647597" y="2083130"/>
              <a:ext cx="401587" cy="387211"/>
            </a:xfrm>
            <a:prstGeom prst="straightConnector1">
              <a:avLst/>
            </a:prstGeom>
            <a:noFill/>
            <a:ln w="25400" cap="flat" cmpd="sng">
              <a:solidFill>
                <a:schemeClr val="dk1"/>
              </a:solidFill>
              <a:prstDash val="solid"/>
              <a:round/>
              <a:headEnd type="none" w="sm" len="sm"/>
              <a:tailEnd type="stealth" w="med" len="med"/>
            </a:ln>
          </p:spPr>
        </p:cxnSp>
        <p:cxnSp>
          <p:nvCxnSpPr>
            <p:cNvPr id="229" name="Google Shape;229;p22"/>
            <p:cNvCxnSpPr/>
            <p:nvPr/>
          </p:nvCxnSpPr>
          <p:spPr>
            <a:xfrm>
              <a:off x="2899980" y="1940306"/>
              <a:ext cx="531745" cy="0"/>
            </a:xfrm>
            <a:prstGeom prst="straightConnector1">
              <a:avLst/>
            </a:prstGeom>
            <a:noFill/>
            <a:ln w="25400" cap="flat" cmpd="sng">
              <a:solidFill>
                <a:schemeClr val="dk1"/>
              </a:solidFill>
              <a:prstDash val="solid"/>
              <a:round/>
              <a:headEnd type="none" w="sm" len="sm"/>
              <a:tailEnd type="stealth" w="med" len="med"/>
            </a:ln>
          </p:spPr>
        </p:cxnSp>
        <p:sp>
          <p:nvSpPr>
            <p:cNvPr id="230" name="Google Shape;230;p22"/>
            <p:cNvSpPr txBox="1"/>
            <p:nvPr/>
          </p:nvSpPr>
          <p:spPr>
            <a:xfrm>
              <a:off x="2257595" y="1445030"/>
              <a:ext cx="605449"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nsubj</a:t>
              </a:r>
              <a:endParaRPr kumimoji="0" sz="14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1" name="Google Shape;231;p22"/>
            <p:cNvSpPr txBox="1"/>
            <p:nvPr/>
          </p:nvSpPr>
          <p:spPr>
            <a:xfrm>
              <a:off x="3206051" y="1462251"/>
              <a:ext cx="669759"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nsubj</a:t>
              </a:r>
              <a:endParaRPr kumimoji="0" sz="14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2" name="Google Shape;232;p22"/>
            <p:cNvSpPr txBox="1"/>
            <p:nvPr/>
          </p:nvSpPr>
          <p:spPr>
            <a:xfrm>
              <a:off x="2241662" y="2153591"/>
              <a:ext cx="597136"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dobj</a:t>
              </a:r>
              <a:endParaRPr kumimoji="0" sz="14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3" name="Google Shape;233;p22"/>
            <p:cNvSpPr txBox="1"/>
            <p:nvPr/>
          </p:nvSpPr>
          <p:spPr>
            <a:xfrm>
              <a:off x="3220487" y="2158886"/>
              <a:ext cx="680261"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acomp</a:t>
              </a:r>
              <a:endParaRPr kumimoji="0" sz="14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4" name="Google Shape;234;p22"/>
            <p:cNvSpPr txBox="1"/>
            <p:nvPr/>
          </p:nvSpPr>
          <p:spPr>
            <a:xfrm>
              <a:off x="2826328" y="1600469"/>
              <a:ext cx="705298"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Result</a:t>
              </a:r>
              <a:endParaRPr kumimoji="0" sz="1400" b="1"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35" name="Google Shape;235;p22"/>
          <p:cNvSpPr/>
          <p:nvPr/>
        </p:nvSpPr>
        <p:spPr>
          <a:xfrm>
            <a:off x="9055100" y="5710238"/>
            <a:ext cx="2232025" cy="369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(‘eat’-</a:t>
            </a:r>
            <a:r>
              <a:rPr kumimoji="0" lang="en-US" sz="1400" b="0" i="1" u="none" strike="noStrike" kern="0" cap="none" spc="0" normalizeH="0" baseline="0" noProof="0">
                <a:ln>
                  <a:noFill/>
                </a:ln>
                <a:solidFill>
                  <a:srgbClr val="000000"/>
                </a:solidFill>
                <a:effectLst/>
                <a:uLnTx/>
                <a:uFillTx/>
                <a:latin typeface="Calibri"/>
                <a:ea typeface="Calibri"/>
                <a:cs typeface="Calibri"/>
                <a:sym typeface="Calibri"/>
              </a:rPr>
              <a:t>Causes</a:t>
            </a: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-‘be full’)</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6" name="Google Shape;236;p22"/>
          <p:cNvSpPr/>
          <p:nvPr/>
        </p:nvSpPr>
        <p:spPr>
          <a:xfrm rot="-7625462">
            <a:off x="3563938" y="1924050"/>
            <a:ext cx="517525" cy="930275"/>
          </a:xfrm>
          <a:prstGeom prst="upArrow">
            <a:avLst>
              <a:gd name="adj1" fmla="val 50000"/>
              <a:gd name="adj2" fmla="val 50000"/>
            </a:avLst>
          </a:prstGeom>
          <a:solidFill>
            <a:schemeClr val="accent1"/>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7" name="Google Shape;237;p22"/>
          <p:cNvSpPr/>
          <p:nvPr/>
        </p:nvSpPr>
        <p:spPr>
          <a:xfrm rot="10800000">
            <a:off x="6016625" y="2465388"/>
            <a:ext cx="517525" cy="930275"/>
          </a:xfrm>
          <a:prstGeom prst="upArrow">
            <a:avLst>
              <a:gd name="adj1" fmla="val 50000"/>
              <a:gd name="adj2" fmla="val 50000"/>
            </a:avLst>
          </a:prstGeom>
          <a:solidFill>
            <a:schemeClr val="accent1"/>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8" name="Google Shape;238;p22"/>
          <p:cNvSpPr/>
          <p:nvPr/>
        </p:nvSpPr>
        <p:spPr>
          <a:xfrm rot="7721304">
            <a:off x="8305800" y="1884363"/>
            <a:ext cx="517525" cy="930275"/>
          </a:xfrm>
          <a:prstGeom prst="upArrow">
            <a:avLst>
              <a:gd name="adj1" fmla="val 50000"/>
              <a:gd name="adj2" fmla="val 50000"/>
            </a:avLst>
          </a:prstGeom>
          <a:solidFill>
            <a:schemeClr val="accent1"/>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9" name="Google Shape;239;p22"/>
          <p:cNvSpPr/>
          <p:nvPr/>
        </p:nvSpPr>
        <p:spPr>
          <a:xfrm>
            <a:off x="412115" y="6538913"/>
            <a:ext cx="9963150" cy="2616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Calibri"/>
                <a:ea typeface="Calibri"/>
                <a:cs typeface="Calibri"/>
                <a:sym typeface="Calibri"/>
              </a:rPr>
              <a:t>Hongming Zhang, Daniel Khashabi, Yangqiu Song, and Dan Roth. TransOMCS: From Linguistic Graphs to Commonsense Knowledge. IJCAI 2020.</a:t>
            </a: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3"/>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2800"/>
              <a:t>Transferability from event knowledge to Commonsense</a:t>
            </a:r>
            <a:endParaRPr sz="2800"/>
          </a:p>
        </p:txBody>
      </p:sp>
      <p:sp>
        <p:nvSpPr>
          <p:cNvPr id="246" name="Google Shape;246;p23"/>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42</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pic>
        <p:nvPicPr>
          <p:cNvPr id="247" name="Google Shape;247;p23"/>
          <p:cNvPicPr preferRelativeResize="0"/>
          <p:nvPr/>
        </p:nvPicPr>
        <p:blipFill rotWithShape="1">
          <a:blip r:embed="rId3">
            <a:alphaModFix/>
          </a:blip>
          <a:srcRect/>
          <a:stretch/>
        </p:blipFill>
        <p:spPr>
          <a:xfrm>
            <a:off x="443644" y="1943374"/>
            <a:ext cx="6226074" cy="2571391"/>
          </a:xfrm>
          <a:prstGeom prst="rect">
            <a:avLst/>
          </a:prstGeom>
          <a:noFill/>
          <a:ln>
            <a:noFill/>
          </a:ln>
        </p:spPr>
      </p:pic>
      <p:sp>
        <p:nvSpPr>
          <p:cNvPr id="248" name="Google Shape;248;p23"/>
          <p:cNvSpPr txBox="1"/>
          <p:nvPr/>
        </p:nvSpPr>
        <p:spPr>
          <a:xfrm>
            <a:off x="8113578" y="2438664"/>
            <a:ext cx="1870364" cy="1938992"/>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00000"/>
              </a:buClr>
              <a:buSzPts val="1200"/>
              <a:buFont typeface="Arial"/>
              <a:buAutoNum type="arabicPeriod"/>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stand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200"/>
              <a:buFont typeface="Arial"/>
              <a:buAutoNum type="arabicPeriod"/>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think</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200"/>
              <a:buFont typeface="Arial"/>
              <a:buAutoNum type="arabicPeriod"/>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die</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200"/>
              <a:buFont typeface="Arial"/>
              <a:buAutoNum type="arabicPeriod"/>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learn</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200"/>
              <a:buFont typeface="Arial"/>
              <a:buAutoNum type="arabicPeriod"/>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make mistake</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200"/>
              <a:buFont typeface="Arial"/>
              <a:buAutoNum type="arabicPeriod"/>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lie</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200"/>
              <a:buFont typeface="Arial"/>
              <a:buAutoNum type="arabicPeriod"/>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typically have</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200"/>
              <a:buFont typeface="Arial"/>
              <a:buAutoNum type="arabicPeriod"/>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create society</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200"/>
              <a:buFont typeface="Arial"/>
              <a:buAutoNum type="arabicPeriod"/>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have  cell</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200"/>
              <a:buFont typeface="Arial"/>
              <a:buAutoNum type="arabicPeriod"/>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create life</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9" name="Google Shape;249;p23"/>
          <p:cNvSpPr txBox="1"/>
          <p:nvPr/>
        </p:nvSpPr>
        <p:spPr>
          <a:xfrm>
            <a:off x="7706254" y="1852479"/>
            <a:ext cx="2277688"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“human” </a:t>
            </a:r>
            <a:r>
              <a:rPr kumimoji="0" lang="en-US" sz="1400" b="0" i="1" u="none" strike="noStrike" kern="0" cap="none" spc="0" normalizeH="0" baseline="0" noProof="0">
                <a:ln>
                  <a:noFill/>
                </a:ln>
                <a:solidFill>
                  <a:srgbClr val="000000"/>
                </a:solidFill>
                <a:effectLst/>
                <a:uLnTx/>
                <a:uFillTx/>
                <a:latin typeface="Arial"/>
                <a:ea typeface="Arial"/>
                <a:cs typeface="Arial"/>
                <a:sym typeface="Arial"/>
              </a:rPr>
              <a:t>CapableOf</a:t>
            </a:r>
            <a:endParaRPr kumimoji="0" sz="1400" b="0" i="1"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250" name="Google Shape;250;p23"/>
          <p:cNvCxnSpPr/>
          <p:nvPr/>
        </p:nvCxnSpPr>
        <p:spPr>
          <a:xfrm>
            <a:off x="9983942" y="1852479"/>
            <a:ext cx="0" cy="2445946"/>
          </a:xfrm>
          <a:prstGeom prst="straightConnector1">
            <a:avLst/>
          </a:prstGeom>
          <a:noFill/>
          <a:ln w="12700" cap="flat" cmpd="sng">
            <a:solidFill>
              <a:srgbClr val="7F7F7F"/>
            </a:solidFill>
            <a:prstDash val="dash"/>
            <a:round/>
            <a:headEnd type="none" w="sm" len="sm"/>
            <a:tailEnd type="none" w="sm" len="sm"/>
          </a:ln>
        </p:spPr>
      </p:cxnSp>
      <p:pic>
        <p:nvPicPr>
          <p:cNvPr id="251" name="Google Shape;251;p23"/>
          <p:cNvPicPr preferRelativeResize="0"/>
          <p:nvPr/>
        </p:nvPicPr>
        <p:blipFill rotWithShape="1">
          <a:blip r:embed="rId4">
            <a:alphaModFix/>
          </a:blip>
          <a:srcRect/>
          <a:stretch/>
        </p:blipFill>
        <p:spPr>
          <a:xfrm>
            <a:off x="9489891" y="3591105"/>
            <a:ext cx="179090" cy="179090"/>
          </a:xfrm>
          <a:prstGeom prst="rect">
            <a:avLst/>
          </a:prstGeom>
          <a:noFill/>
          <a:ln>
            <a:noFill/>
          </a:ln>
        </p:spPr>
      </p:pic>
      <p:sp>
        <p:nvSpPr>
          <p:cNvPr id="252" name="Google Shape;252;p23"/>
          <p:cNvSpPr txBox="1"/>
          <p:nvPr/>
        </p:nvSpPr>
        <p:spPr>
          <a:xfrm>
            <a:off x="10211490" y="1852479"/>
            <a:ext cx="1588626"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“love” </a:t>
            </a:r>
            <a:r>
              <a:rPr kumimoji="0" lang="en-US" sz="1400" b="0" i="1" u="none" strike="noStrike" kern="0" cap="none" spc="0" normalizeH="0" baseline="0" noProof="0">
                <a:ln>
                  <a:noFill/>
                </a:ln>
                <a:solidFill>
                  <a:srgbClr val="000000"/>
                </a:solidFill>
                <a:effectLst/>
                <a:uLnTx/>
                <a:uFillTx/>
                <a:latin typeface="Arial"/>
                <a:ea typeface="Arial"/>
                <a:cs typeface="Arial"/>
                <a:sym typeface="Arial"/>
              </a:rPr>
              <a:t>Causes</a:t>
            </a:r>
            <a:endParaRPr kumimoji="0" sz="1400" b="0" i="1"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3" name="Google Shape;253;p23"/>
          <p:cNvSpPr txBox="1"/>
          <p:nvPr/>
        </p:nvSpPr>
        <p:spPr>
          <a:xfrm>
            <a:off x="10211490" y="2438664"/>
            <a:ext cx="1870364" cy="1938992"/>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00000"/>
              </a:buClr>
              <a:buSzPts val="1200"/>
              <a:buFont typeface="Arial"/>
              <a:buAutoNum type="arabicPeriod"/>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be friendly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200"/>
              <a:buFont typeface="Arial"/>
              <a:buAutoNum type="arabicPeriod"/>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be happy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200"/>
              <a:buFont typeface="Arial"/>
              <a:buAutoNum type="arabicPeriod"/>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pain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200"/>
              <a:buFont typeface="Arial"/>
              <a:buAutoNum type="arabicPeriod"/>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marriage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200"/>
              <a:buFont typeface="Arial"/>
              <a:buAutoNum type="arabicPeriod"/>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be quaint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200"/>
              <a:buFont typeface="Arial"/>
              <a:buAutoNum type="arabicPeriod"/>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be unhappy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200"/>
              <a:buFont typeface="Arial"/>
              <a:buAutoNum type="arabicPeriod"/>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be allergic</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200"/>
              <a:buFont typeface="Arial"/>
              <a:buAutoNum type="arabicPeriod"/>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be desperate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200"/>
              <a:buFont typeface="Arial"/>
              <a:buAutoNum type="arabicPeriod"/>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be apart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200"/>
              <a:buFont typeface="Arial"/>
              <a:buAutoNum type="arabicPeriod"/>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be silly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54" name="Google Shape;254;p23"/>
          <p:cNvPicPr preferRelativeResize="0"/>
          <p:nvPr/>
        </p:nvPicPr>
        <p:blipFill rotWithShape="1">
          <a:blip r:embed="rId4">
            <a:alphaModFix/>
          </a:blip>
          <a:srcRect/>
          <a:stretch/>
        </p:blipFill>
        <p:spPr>
          <a:xfrm>
            <a:off x="11544719" y="3229070"/>
            <a:ext cx="179090" cy="179090"/>
          </a:xfrm>
          <a:prstGeom prst="rect">
            <a:avLst/>
          </a:prstGeom>
          <a:noFill/>
          <a:ln>
            <a:noFill/>
          </a:ln>
        </p:spPr>
      </p:pic>
      <p:pic>
        <p:nvPicPr>
          <p:cNvPr id="255" name="Google Shape;255;p23"/>
          <p:cNvPicPr preferRelativeResize="0"/>
          <p:nvPr/>
        </p:nvPicPr>
        <p:blipFill rotWithShape="1">
          <a:blip r:embed="rId4">
            <a:alphaModFix/>
          </a:blip>
          <a:srcRect/>
          <a:stretch/>
        </p:blipFill>
        <p:spPr>
          <a:xfrm>
            <a:off x="11549463" y="3591105"/>
            <a:ext cx="179090" cy="179090"/>
          </a:xfrm>
          <a:prstGeom prst="rect">
            <a:avLst/>
          </a:prstGeom>
          <a:noFill/>
          <a:ln>
            <a:noFill/>
          </a:ln>
        </p:spPr>
      </p:pic>
      <p:sp>
        <p:nvSpPr>
          <p:cNvPr id="256" name="Google Shape;256;p23"/>
          <p:cNvSpPr/>
          <p:nvPr/>
        </p:nvSpPr>
        <p:spPr>
          <a:xfrm>
            <a:off x="6814603" y="3062715"/>
            <a:ext cx="727587" cy="332708"/>
          </a:xfrm>
          <a:prstGeom prst="rightArrow">
            <a:avLst>
              <a:gd name="adj1" fmla="val 50000"/>
              <a:gd name="adj2" fmla="val 50000"/>
            </a:avLst>
          </a:prstGeom>
          <a:solidFill>
            <a:schemeClr val="lt1"/>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F3F3F"/>
              </a:solidFill>
              <a:effectLst/>
              <a:uLnTx/>
              <a:uFillTx/>
              <a:latin typeface="Helvetica Neue"/>
              <a:ea typeface="Helvetica Neue"/>
              <a:cs typeface="Helvetica Neue"/>
              <a:sym typeface="Helvetica Neue"/>
            </a:endParaRPr>
          </a:p>
        </p:txBody>
      </p:sp>
      <p:sp>
        <p:nvSpPr>
          <p:cNvPr id="257" name="Google Shape;257;p23"/>
          <p:cNvSpPr txBox="1"/>
          <p:nvPr/>
        </p:nvSpPr>
        <p:spPr>
          <a:xfrm>
            <a:off x="2497394" y="5142272"/>
            <a:ext cx="1809136"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Event-centric KG</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 name="Google Shape;258;p23"/>
          <p:cNvSpPr txBox="1"/>
          <p:nvPr/>
        </p:nvSpPr>
        <p:spPr>
          <a:xfrm>
            <a:off x="8429655" y="5142272"/>
            <a:ext cx="3087329"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Human-defined commonsense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5"/>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Event-centric KBs</a:t>
            </a:r>
            <a:endParaRPr/>
          </a:p>
        </p:txBody>
      </p:sp>
      <p:sp>
        <p:nvSpPr>
          <p:cNvPr id="273" name="Google Shape;273;p25"/>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43</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274" name="Google Shape;274;p25"/>
          <p:cNvGraphicFramePr/>
          <p:nvPr/>
        </p:nvGraphicFramePr>
        <p:xfrm>
          <a:off x="1066800" y="1138292"/>
          <a:ext cx="10348475" cy="4079350"/>
        </p:xfrm>
        <a:graphic>
          <a:graphicData uri="http://schemas.openxmlformats.org/drawingml/2006/table">
            <a:tbl>
              <a:tblPr firstRow="1" bandRow="1">
                <a:noFill/>
              </a:tblPr>
              <a:tblGrid>
                <a:gridCol w="3859150">
                  <a:extLst>
                    <a:ext uri="{9D8B030D-6E8A-4147-A177-3AD203B41FA5}">
                      <a16:colId xmlns:a16="http://schemas.microsoft.com/office/drawing/2014/main" xmlns="" val="20000"/>
                    </a:ext>
                  </a:extLst>
                </a:gridCol>
                <a:gridCol w="1315075">
                  <a:extLst>
                    <a:ext uri="{9D8B030D-6E8A-4147-A177-3AD203B41FA5}">
                      <a16:colId xmlns:a16="http://schemas.microsoft.com/office/drawing/2014/main" xmlns="" val="20001"/>
                    </a:ext>
                  </a:extLst>
                </a:gridCol>
                <a:gridCol w="2587125">
                  <a:extLst>
                    <a:ext uri="{9D8B030D-6E8A-4147-A177-3AD203B41FA5}">
                      <a16:colId xmlns:a16="http://schemas.microsoft.com/office/drawing/2014/main" xmlns="" val="20002"/>
                    </a:ext>
                  </a:extLst>
                </a:gridCol>
                <a:gridCol w="2587125">
                  <a:extLst>
                    <a:ext uri="{9D8B030D-6E8A-4147-A177-3AD203B41FA5}">
                      <a16:colId xmlns:a16="http://schemas.microsoft.com/office/drawing/2014/main" xmlns="" val="20003"/>
                    </a:ext>
                  </a:extLst>
                </a:gridCol>
              </a:tblGrid>
              <a:tr h="370850">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 Events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 Event relation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 Relation Types</a:t>
                      </a:r>
                      <a:endParaRPr sz="1400" u="none" strike="noStrike" cap="none"/>
                    </a:p>
                  </a:txBody>
                  <a:tcPr marL="91450" marR="91450" marT="45725" marB="45725"/>
                </a:tc>
                <a:extLst>
                  <a:ext uri="{0D108BD9-81ED-4DB2-BD59-A6C34878D82A}">
                    <a16:rowId xmlns:a16="http://schemas.microsoft.com/office/drawing/2014/main" xmlns="" val="10000"/>
                  </a:ext>
                </a:extLst>
              </a:tr>
              <a:tr h="370850">
                <a:tc>
                  <a:txBody>
                    <a:bodyPr/>
                    <a:lstStyle/>
                    <a:p>
                      <a:pPr marL="0" marR="0" lvl="0" indent="0" algn="l" rtl="0">
                        <a:lnSpc>
                          <a:spcPct val="100000"/>
                        </a:lnSpc>
                        <a:spcBef>
                          <a:spcPts val="0"/>
                        </a:spcBef>
                        <a:spcAft>
                          <a:spcPts val="0"/>
                        </a:spcAft>
                        <a:buNone/>
                      </a:pPr>
                      <a:r>
                        <a:rPr lang="en-US" sz="1400" u="none" strike="noStrike" cap="none"/>
                        <a:t>FrameNet (Baker et al., 1998)</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27,691</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1,709</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7</a:t>
                      </a:r>
                      <a:endParaRPr sz="1400" u="none" strike="noStrike" cap="none"/>
                    </a:p>
                  </a:txBody>
                  <a:tcPr marL="91450" marR="91450" marT="45725" marB="45725"/>
                </a:tc>
                <a:extLst>
                  <a:ext uri="{0D108BD9-81ED-4DB2-BD59-A6C34878D82A}">
                    <a16:rowId xmlns:a16="http://schemas.microsoft.com/office/drawing/2014/main" xmlns="" val="10001"/>
                  </a:ext>
                </a:extLst>
              </a:tr>
              <a:tr h="370850">
                <a:tc>
                  <a:txBody>
                    <a:bodyPr/>
                    <a:lstStyle/>
                    <a:p>
                      <a:pPr marL="0" marR="0" lvl="0" indent="0" algn="l" rtl="0">
                        <a:lnSpc>
                          <a:spcPct val="100000"/>
                        </a:lnSpc>
                        <a:spcBef>
                          <a:spcPts val="0"/>
                        </a:spcBef>
                        <a:spcAft>
                          <a:spcPts val="0"/>
                        </a:spcAft>
                        <a:buNone/>
                      </a:pPr>
                      <a:r>
                        <a:rPr lang="en-US" sz="1400" u="none" strike="noStrike" cap="none"/>
                        <a:t>ACE (Aguilar et al., 2014)</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3,290</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0</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0</a:t>
                      </a:r>
                      <a:endParaRPr sz="1400" u="none" strike="noStrike" cap="none"/>
                    </a:p>
                  </a:txBody>
                  <a:tcPr marL="91450" marR="91450" marT="45725" marB="45725"/>
                </a:tc>
                <a:extLst>
                  <a:ext uri="{0D108BD9-81ED-4DB2-BD59-A6C34878D82A}">
                    <a16:rowId xmlns:a16="http://schemas.microsoft.com/office/drawing/2014/main" xmlns="" val="10002"/>
                  </a:ext>
                </a:extLst>
              </a:tr>
              <a:tr h="370850">
                <a:tc>
                  <a:txBody>
                    <a:bodyPr/>
                    <a:lstStyle/>
                    <a:p>
                      <a:pPr marL="0" marR="0" lvl="0" indent="0" algn="l" rtl="0">
                        <a:lnSpc>
                          <a:spcPct val="100000"/>
                        </a:lnSpc>
                        <a:spcBef>
                          <a:spcPts val="0"/>
                        </a:spcBef>
                        <a:spcAft>
                          <a:spcPts val="0"/>
                        </a:spcAft>
                        <a:buNone/>
                      </a:pPr>
                      <a:r>
                        <a:rPr lang="en-US" sz="1400" u="none" strike="noStrike" cap="none"/>
                        <a:t>PropBank (Palmer et al., 2005)</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112,917</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0</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0</a:t>
                      </a:r>
                      <a:endParaRPr sz="1400" u="none" strike="noStrike" cap="none"/>
                    </a:p>
                  </a:txBody>
                  <a:tcPr marL="91450" marR="91450" marT="45725" marB="45725"/>
                </a:tc>
                <a:extLst>
                  <a:ext uri="{0D108BD9-81ED-4DB2-BD59-A6C34878D82A}">
                    <a16:rowId xmlns:a16="http://schemas.microsoft.com/office/drawing/2014/main" xmlns="" val="10003"/>
                  </a:ext>
                </a:extLst>
              </a:tr>
              <a:tr h="370850">
                <a:tc>
                  <a:txBody>
                    <a:bodyPr/>
                    <a:lstStyle/>
                    <a:p>
                      <a:pPr marL="0" marR="0" lvl="0" indent="0" algn="l" rtl="0">
                        <a:lnSpc>
                          <a:spcPct val="100000"/>
                        </a:lnSpc>
                        <a:spcBef>
                          <a:spcPts val="0"/>
                        </a:spcBef>
                        <a:spcAft>
                          <a:spcPts val="0"/>
                        </a:spcAft>
                        <a:buNone/>
                      </a:pPr>
                      <a:r>
                        <a:rPr lang="en-US" sz="1400" u="none" strike="noStrike" cap="none"/>
                        <a:t>NomBank (Meyers et al., 2004)</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114,576</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0</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0</a:t>
                      </a:r>
                      <a:endParaRPr sz="1400" u="none" strike="noStrike" cap="none"/>
                    </a:p>
                  </a:txBody>
                  <a:tcPr marL="91450" marR="91450" marT="45725" marB="45725"/>
                </a:tc>
                <a:extLst>
                  <a:ext uri="{0D108BD9-81ED-4DB2-BD59-A6C34878D82A}">
                    <a16:rowId xmlns:a16="http://schemas.microsoft.com/office/drawing/2014/main" xmlns="" val="10004"/>
                  </a:ext>
                </a:extLst>
              </a:tr>
              <a:tr h="370850">
                <a:tc>
                  <a:txBody>
                    <a:bodyPr/>
                    <a:lstStyle/>
                    <a:p>
                      <a:pPr marL="0" marR="0" lvl="0" indent="0" algn="l" rtl="0">
                        <a:lnSpc>
                          <a:spcPct val="100000"/>
                        </a:lnSpc>
                        <a:spcBef>
                          <a:spcPts val="0"/>
                        </a:spcBef>
                        <a:spcAft>
                          <a:spcPts val="0"/>
                        </a:spcAft>
                        <a:buNone/>
                      </a:pPr>
                      <a:r>
                        <a:rPr lang="en-US" sz="1400" u="none" strike="noStrike" cap="none"/>
                        <a:t>TimeBank (Pustejovsky et al., 2003)</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7,571</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8,242</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1</a:t>
                      </a:r>
                      <a:endParaRPr sz="1400" u="none" strike="noStrike" cap="none"/>
                    </a:p>
                  </a:txBody>
                  <a:tcPr marL="91450" marR="91450" marT="45725" marB="45725"/>
                </a:tc>
                <a:extLst>
                  <a:ext uri="{0D108BD9-81ED-4DB2-BD59-A6C34878D82A}">
                    <a16:rowId xmlns:a16="http://schemas.microsoft.com/office/drawing/2014/main" xmlns="" val="10005"/>
                  </a:ext>
                </a:extLst>
              </a:tr>
              <a:tr h="370850">
                <a:tc>
                  <a:txBody>
                    <a:bodyPr/>
                    <a:lstStyle/>
                    <a:p>
                      <a:pPr marL="0" marR="0" lvl="0" indent="0" algn="l" rtl="0">
                        <a:lnSpc>
                          <a:spcPct val="100000"/>
                        </a:lnSpc>
                        <a:spcBef>
                          <a:spcPts val="0"/>
                        </a:spcBef>
                        <a:spcAft>
                          <a:spcPts val="0"/>
                        </a:spcAft>
                        <a:buNone/>
                      </a:pPr>
                      <a:r>
                        <a:rPr lang="en-US" sz="1400" u="none" strike="noStrike" cap="none"/>
                        <a:t>ConceptNet (Liu and Singh, 2004)</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74,989</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116,097</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4</a:t>
                      </a:r>
                      <a:endParaRPr sz="1400" u="none" strike="noStrike" cap="none"/>
                    </a:p>
                  </a:txBody>
                  <a:tcPr marL="91450" marR="91450" marT="45725" marB="45725"/>
                </a:tc>
                <a:extLst>
                  <a:ext uri="{0D108BD9-81ED-4DB2-BD59-A6C34878D82A}">
                    <a16:rowId xmlns:a16="http://schemas.microsoft.com/office/drawing/2014/main" xmlns="" val="10006"/>
                  </a:ext>
                </a:extLst>
              </a:tr>
              <a:tr h="370850">
                <a:tc>
                  <a:txBody>
                    <a:bodyPr/>
                    <a:lstStyle/>
                    <a:p>
                      <a:pPr marL="0" marR="0" lvl="0" indent="0" algn="l" rtl="0">
                        <a:lnSpc>
                          <a:spcPct val="100000"/>
                        </a:lnSpc>
                        <a:spcBef>
                          <a:spcPts val="0"/>
                        </a:spcBef>
                        <a:spcAft>
                          <a:spcPts val="0"/>
                        </a:spcAft>
                        <a:buNone/>
                      </a:pPr>
                      <a:r>
                        <a:rPr lang="en-US" sz="1400" u="none" strike="noStrike" cap="none"/>
                        <a:t>Event2Mind (Smith et al., 2018)</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24,716</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57,097</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3</a:t>
                      </a:r>
                      <a:endParaRPr sz="1400" u="none" strike="noStrike" cap="none"/>
                    </a:p>
                  </a:txBody>
                  <a:tcPr marL="91450" marR="91450" marT="45725" marB="45725"/>
                </a:tc>
                <a:extLst>
                  <a:ext uri="{0D108BD9-81ED-4DB2-BD59-A6C34878D82A}">
                    <a16:rowId xmlns:a16="http://schemas.microsoft.com/office/drawing/2014/main" xmlns="" val="10007"/>
                  </a:ext>
                </a:extLst>
              </a:tr>
              <a:tr h="370850">
                <a:tc>
                  <a:txBody>
                    <a:bodyPr/>
                    <a:lstStyle/>
                    <a:p>
                      <a:pPr marL="0" marR="0" lvl="0" indent="0" algn="l" rtl="0">
                        <a:lnSpc>
                          <a:spcPct val="100000"/>
                        </a:lnSpc>
                        <a:spcBef>
                          <a:spcPts val="0"/>
                        </a:spcBef>
                        <a:spcAft>
                          <a:spcPts val="0"/>
                        </a:spcAft>
                        <a:buNone/>
                      </a:pPr>
                      <a:r>
                        <a:rPr lang="en-US" sz="1400" u="none" strike="noStrike" cap="none"/>
                        <a:t>ProPora (Dalvi et al., 2018)</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2,406</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16,269</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1</a:t>
                      </a:r>
                      <a:endParaRPr sz="1400" u="none" strike="noStrike" cap="none"/>
                    </a:p>
                  </a:txBody>
                  <a:tcPr marL="91450" marR="91450" marT="45725" marB="45725"/>
                </a:tc>
                <a:extLst>
                  <a:ext uri="{0D108BD9-81ED-4DB2-BD59-A6C34878D82A}">
                    <a16:rowId xmlns:a16="http://schemas.microsoft.com/office/drawing/2014/main" xmlns="" val="10008"/>
                  </a:ext>
                </a:extLst>
              </a:tr>
              <a:tr h="370850">
                <a:tc>
                  <a:txBody>
                    <a:bodyPr/>
                    <a:lstStyle/>
                    <a:p>
                      <a:pPr marL="0" marR="0" lvl="0" indent="0" algn="l" rtl="0">
                        <a:lnSpc>
                          <a:spcPct val="100000"/>
                        </a:lnSpc>
                        <a:spcBef>
                          <a:spcPts val="0"/>
                        </a:spcBef>
                        <a:spcAft>
                          <a:spcPts val="0"/>
                        </a:spcAft>
                        <a:buNone/>
                      </a:pPr>
                      <a:r>
                        <a:rPr lang="en-US" sz="1400" u="none" strike="noStrike" cap="none"/>
                        <a:t>ATOMIC (Sap et al., 2019)</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309,515</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877,108</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9</a:t>
                      </a:r>
                      <a:endParaRPr sz="1400" u="none" strike="noStrike" cap="none"/>
                    </a:p>
                  </a:txBody>
                  <a:tcPr marL="91450" marR="91450" marT="45725" marB="45725"/>
                </a:tc>
                <a:extLst>
                  <a:ext uri="{0D108BD9-81ED-4DB2-BD59-A6C34878D82A}">
                    <a16:rowId xmlns:a16="http://schemas.microsoft.com/office/drawing/2014/main" xmlns="" val="10009"/>
                  </a:ext>
                </a:extLst>
              </a:tr>
              <a:tr h="370850">
                <a:tc>
                  <a:txBody>
                    <a:bodyPr/>
                    <a:lstStyle/>
                    <a:p>
                      <a:pPr marL="0" marR="0" lvl="0" indent="0" algn="l" rtl="0">
                        <a:lnSpc>
                          <a:spcPct val="100000"/>
                        </a:lnSpc>
                        <a:spcBef>
                          <a:spcPts val="0"/>
                        </a:spcBef>
                        <a:spcAft>
                          <a:spcPts val="0"/>
                        </a:spcAft>
                        <a:buNone/>
                      </a:pPr>
                      <a:r>
                        <a:rPr lang="en-US" sz="1400" u="none" strike="noStrike" cap="none"/>
                        <a:t>ATOMIC 2020* (Hwang et al., 2020)</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165,164</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4</a:t>
                      </a:r>
                      <a:endParaRPr sz="1400" u="none" strike="noStrike" cap="none"/>
                    </a:p>
                  </a:txBody>
                  <a:tcPr marL="91450" marR="91450" marT="45725" marB="45725"/>
                </a:tc>
                <a:extLst>
                  <a:ext uri="{0D108BD9-81ED-4DB2-BD59-A6C34878D82A}">
                    <a16:rowId xmlns:a16="http://schemas.microsoft.com/office/drawing/2014/main" xmlns="" val="10010"/>
                  </a:ext>
                </a:extLst>
              </a:tr>
            </a:tbl>
          </a:graphicData>
        </a:graphic>
      </p:graphicFrame>
      <p:sp>
        <p:nvSpPr>
          <p:cNvPr id="275" name="Google Shape;275;p25"/>
          <p:cNvSpPr txBox="1"/>
          <p:nvPr/>
        </p:nvSpPr>
        <p:spPr>
          <a:xfrm>
            <a:off x="3584268" y="5441755"/>
            <a:ext cx="5313516" cy="646331"/>
          </a:xfrm>
          <a:prstGeom prst="rect">
            <a:avLst/>
          </a:prstGeom>
          <a:solidFill>
            <a:srgbClr val="FFF2CC"/>
          </a:solidFill>
          <a:ln w="1587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Pro: </a:t>
            </a:r>
            <a:r>
              <a:rPr kumimoji="0" lang="en-US" sz="1400" b="0" i="0" u="none" strike="noStrike" kern="0" cap="none" spc="0" normalizeH="0" baseline="0" noProof="0">
                <a:ln>
                  <a:noFill/>
                </a:ln>
                <a:solidFill>
                  <a:srgbClr val="00B050"/>
                </a:solidFill>
                <a:effectLst/>
                <a:uLnTx/>
                <a:uFillTx/>
                <a:latin typeface="Arial"/>
                <a:ea typeface="Arial"/>
                <a:cs typeface="Arial"/>
                <a:sym typeface="Arial"/>
              </a:rPr>
              <a:t>High quality</a:t>
            </a:r>
            <a:endParaRPr kumimoji="0" sz="1400" b="0" i="0" u="none" strike="noStrike" kern="0" cap="none" spc="0" normalizeH="0" baseline="0" noProof="0">
              <a:ln>
                <a:noFill/>
              </a:ln>
              <a:solidFill>
                <a:srgbClr val="00B05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Con: </a:t>
            </a:r>
            <a:r>
              <a:rPr kumimoji="0" lang="en-US" sz="1400" b="0" i="0" u="none" strike="noStrike" kern="0" cap="none" spc="0" normalizeH="0" baseline="0" noProof="0">
                <a:ln>
                  <a:noFill/>
                </a:ln>
                <a:solidFill>
                  <a:srgbClr val="FF0000"/>
                </a:solidFill>
                <a:effectLst/>
                <a:uLnTx/>
                <a:uFillTx/>
                <a:latin typeface="Arial"/>
                <a:ea typeface="Arial"/>
                <a:cs typeface="Arial"/>
                <a:sym typeface="Arial"/>
              </a:rPr>
              <a:t>Expensive; Small Scale; Limited relation types</a:t>
            </a:r>
            <a:endParaRPr kumimoji="0" sz="1400" b="0" i="0" u="none" strike="noStrike" kern="0" cap="none" spc="0" normalizeH="0" baseline="0" noProof="0">
              <a:ln>
                <a:noFill/>
              </a:ln>
              <a:solidFill>
                <a:srgbClr val="FF0000"/>
              </a:solidFill>
              <a:effectLst/>
              <a:uLnTx/>
              <a:uFillTx/>
              <a:latin typeface="Arial"/>
              <a:ea typeface="Arial"/>
              <a:cs typeface="Arial"/>
              <a:sym typeface="Arial"/>
            </a:endParaRPr>
          </a:p>
        </p:txBody>
      </p:sp>
      <p:sp>
        <p:nvSpPr>
          <p:cNvPr id="276" name="Google Shape;276;p25"/>
          <p:cNvSpPr txBox="1"/>
          <p:nvPr/>
        </p:nvSpPr>
        <p:spPr>
          <a:xfrm>
            <a:off x="457200" y="6490911"/>
            <a:ext cx="8128000" cy="2616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Arial"/>
                <a:ea typeface="Arial"/>
                <a:cs typeface="Arial"/>
                <a:sym typeface="Arial"/>
              </a:rPr>
              <a:t>*For ATOMIC 2020, we only count the unique edges and ignore the edges it inherits from other KBs.</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 name="Google Shape;277;p25"/>
          <p:cNvSpPr/>
          <p:nvPr/>
        </p:nvSpPr>
        <p:spPr>
          <a:xfrm>
            <a:off x="584790" y="1616148"/>
            <a:ext cx="396949" cy="180754"/>
          </a:xfrm>
          <a:prstGeom prst="rightArrow">
            <a:avLst>
              <a:gd name="adj1" fmla="val 50000"/>
              <a:gd name="adj2" fmla="val 50000"/>
            </a:avLst>
          </a:prstGeom>
          <a:solidFill>
            <a:schemeClr val="lt1"/>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F3F3F"/>
              </a:solidFill>
              <a:effectLst/>
              <a:uLnTx/>
              <a:uFillTx/>
              <a:latin typeface="Helvetica Neue"/>
              <a:ea typeface="Helvetica Neue"/>
              <a:cs typeface="Helvetica Neue"/>
              <a:sym typeface="Helvetica Neue"/>
            </a:endParaRPr>
          </a:p>
        </p:txBody>
      </p:sp>
      <p:sp>
        <p:nvSpPr>
          <p:cNvPr id="278" name="Google Shape;278;p25"/>
          <p:cNvSpPr/>
          <p:nvPr/>
        </p:nvSpPr>
        <p:spPr>
          <a:xfrm>
            <a:off x="584788" y="1968419"/>
            <a:ext cx="396949" cy="180754"/>
          </a:xfrm>
          <a:prstGeom prst="rightArrow">
            <a:avLst>
              <a:gd name="adj1" fmla="val 50000"/>
              <a:gd name="adj2" fmla="val 50000"/>
            </a:avLst>
          </a:prstGeom>
          <a:solidFill>
            <a:schemeClr val="lt1"/>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F3F3F"/>
              </a:solidFill>
              <a:effectLst/>
              <a:uLnTx/>
              <a:uFillTx/>
              <a:latin typeface="Helvetica Neue"/>
              <a:ea typeface="Helvetica Neue"/>
              <a:cs typeface="Helvetica Neue"/>
              <a:sym typeface="Helvetica Neue"/>
            </a:endParaRPr>
          </a:p>
        </p:txBody>
      </p:sp>
      <p:sp>
        <p:nvSpPr>
          <p:cNvPr id="279" name="Google Shape;279;p25"/>
          <p:cNvSpPr/>
          <p:nvPr/>
        </p:nvSpPr>
        <p:spPr>
          <a:xfrm>
            <a:off x="584788" y="2320691"/>
            <a:ext cx="396949" cy="180754"/>
          </a:xfrm>
          <a:prstGeom prst="rightArrow">
            <a:avLst>
              <a:gd name="adj1" fmla="val 50000"/>
              <a:gd name="adj2" fmla="val 50000"/>
            </a:avLst>
          </a:prstGeom>
          <a:solidFill>
            <a:schemeClr val="lt1"/>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F3F3F"/>
              </a:solidFill>
              <a:effectLst/>
              <a:uLnTx/>
              <a:uFillTx/>
              <a:latin typeface="Helvetica Neue"/>
              <a:ea typeface="Helvetica Neue"/>
              <a:cs typeface="Helvetica Neue"/>
              <a:sym typeface="Helvetica Neue"/>
            </a:endParaRPr>
          </a:p>
        </p:txBody>
      </p:sp>
      <p:sp>
        <p:nvSpPr>
          <p:cNvPr id="280" name="Google Shape;280;p25"/>
          <p:cNvSpPr/>
          <p:nvPr/>
        </p:nvSpPr>
        <p:spPr>
          <a:xfrm>
            <a:off x="584788" y="2723516"/>
            <a:ext cx="396949" cy="180754"/>
          </a:xfrm>
          <a:prstGeom prst="rightArrow">
            <a:avLst>
              <a:gd name="adj1" fmla="val 50000"/>
              <a:gd name="adj2" fmla="val 50000"/>
            </a:avLst>
          </a:prstGeom>
          <a:solidFill>
            <a:schemeClr val="lt1"/>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F3F3F"/>
              </a:solidFill>
              <a:effectLst/>
              <a:uLnTx/>
              <a:uFillTx/>
              <a:latin typeface="Helvetica Neue"/>
              <a:ea typeface="Helvetica Neue"/>
              <a:cs typeface="Helvetica Neue"/>
              <a:sym typeface="Helvetica Neue"/>
            </a:endParaRPr>
          </a:p>
        </p:txBody>
      </p:sp>
      <p:sp>
        <p:nvSpPr>
          <p:cNvPr id="281" name="Google Shape;281;p25"/>
          <p:cNvSpPr/>
          <p:nvPr/>
        </p:nvSpPr>
        <p:spPr>
          <a:xfrm>
            <a:off x="584788" y="3100653"/>
            <a:ext cx="396949" cy="180754"/>
          </a:xfrm>
          <a:prstGeom prst="rightArrow">
            <a:avLst>
              <a:gd name="adj1" fmla="val 50000"/>
              <a:gd name="adj2" fmla="val 50000"/>
            </a:avLst>
          </a:prstGeom>
          <a:solidFill>
            <a:schemeClr val="lt1"/>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F3F3F"/>
              </a:solidFill>
              <a:effectLst/>
              <a:uLnTx/>
              <a:uFillTx/>
              <a:latin typeface="Helvetica Neue"/>
              <a:ea typeface="Helvetica Neue"/>
              <a:cs typeface="Helvetica Neue"/>
              <a:sym typeface="Helvetica Neue"/>
            </a:endParaRPr>
          </a:p>
        </p:txBody>
      </p:sp>
      <p:sp>
        <p:nvSpPr>
          <p:cNvPr id="282" name="Google Shape;282;p25"/>
          <p:cNvSpPr/>
          <p:nvPr/>
        </p:nvSpPr>
        <p:spPr>
          <a:xfrm>
            <a:off x="584788" y="3482794"/>
            <a:ext cx="396949" cy="180754"/>
          </a:xfrm>
          <a:prstGeom prst="rightArrow">
            <a:avLst>
              <a:gd name="adj1" fmla="val 50000"/>
              <a:gd name="adj2" fmla="val 50000"/>
            </a:avLst>
          </a:prstGeom>
          <a:solidFill>
            <a:schemeClr val="lt1"/>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F3F3F"/>
              </a:solidFill>
              <a:effectLst/>
              <a:uLnTx/>
              <a:uFillTx/>
              <a:latin typeface="Helvetica Neue"/>
              <a:ea typeface="Helvetica Neue"/>
              <a:cs typeface="Helvetica Neue"/>
              <a:sym typeface="Helvetica Neue"/>
            </a:endParaRPr>
          </a:p>
        </p:txBody>
      </p:sp>
      <p:sp>
        <p:nvSpPr>
          <p:cNvPr id="283" name="Google Shape;283;p25"/>
          <p:cNvSpPr/>
          <p:nvPr/>
        </p:nvSpPr>
        <p:spPr>
          <a:xfrm>
            <a:off x="584787" y="3824749"/>
            <a:ext cx="396949" cy="180754"/>
          </a:xfrm>
          <a:prstGeom prst="rightArrow">
            <a:avLst>
              <a:gd name="adj1" fmla="val 50000"/>
              <a:gd name="adj2" fmla="val 50000"/>
            </a:avLst>
          </a:prstGeom>
          <a:solidFill>
            <a:schemeClr val="lt1"/>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F3F3F"/>
              </a:solidFill>
              <a:effectLst/>
              <a:uLnTx/>
              <a:uFillTx/>
              <a:latin typeface="Helvetica Neue"/>
              <a:ea typeface="Helvetica Neue"/>
              <a:cs typeface="Helvetica Neue"/>
              <a:sym typeface="Helvetica Neue"/>
            </a:endParaRPr>
          </a:p>
        </p:txBody>
      </p:sp>
      <p:sp>
        <p:nvSpPr>
          <p:cNvPr id="284" name="Google Shape;284;p25"/>
          <p:cNvSpPr/>
          <p:nvPr/>
        </p:nvSpPr>
        <p:spPr>
          <a:xfrm>
            <a:off x="584787" y="4191933"/>
            <a:ext cx="396949" cy="180754"/>
          </a:xfrm>
          <a:prstGeom prst="rightArrow">
            <a:avLst>
              <a:gd name="adj1" fmla="val 50000"/>
              <a:gd name="adj2" fmla="val 50000"/>
            </a:avLst>
          </a:prstGeom>
          <a:solidFill>
            <a:schemeClr val="lt1"/>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F3F3F"/>
              </a:solidFill>
              <a:effectLst/>
              <a:uLnTx/>
              <a:uFillTx/>
              <a:latin typeface="Helvetica Neue"/>
              <a:ea typeface="Helvetica Neue"/>
              <a:cs typeface="Helvetica Neue"/>
              <a:sym typeface="Helvetica Neue"/>
            </a:endParaRPr>
          </a:p>
        </p:txBody>
      </p:sp>
      <p:sp>
        <p:nvSpPr>
          <p:cNvPr id="285" name="Google Shape;285;p25"/>
          <p:cNvSpPr/>
          <p:nvPr/>
        </p:nvSpPr>
        <p:spPr>
          <a:xfrm>
            <a:off x="584787" y="4559117"/>
            <a:ext cx="396949" cy="180754"/>
          </a:xfrm>
          <a:prstGeom prst="rightArrow">
            <a:avLst>
              <a:gd name="adj1" fmla="val 50000"/>
              <a:gd name="adj2" fmla="val 50000"/>
            </a:avLst>
          </a:prstGeom>
          <a:solidFill>
            <a:schemeClr val="lt1"/>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F3F3F"/>
              </a:solidFill>
              <a:effectLst/>
              <a:uLnTx/>
              <a:uFillTx/>
              <a:latin typeface="Helvetica Neue"/>
              <a:ea typeface="Helvetica Neue"/>
              <a:cs typeface="Helvetica Neue"/>
              <a:sym typeface="Helvetica Neue"/>
            </a:endParaRPr>
          </a:p>
        </p:txBody>
      </p:sp>
      <p:sp>
        <p:nvSpPr>
          <p:cNvPr id="286" name="Google Shape;286;p25"/>
          <p:cNvSpPr/>
          <p:nvPr/>
        </p:nvSpPr>
        <p:spPr>
          <a:xfrm>
            <a:off x="584787" y="4944425"/>
            <a:ext cx="396949" cy="180754"/>
          </a:xfrm>
          <a:prstGeom prst="rightArrow">
            <a:avLst>
              <a:gd name="adj1" fmla="val 50000"/>
              <a:gd name="adj2" fmla="val 50000"/>
            </a:avLst>
          </a:prstGeom>
          <a:solidFill>
            <a:schemeClr val="lt1"/>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F3F3F"/>
              </a:solidFill>
              <a:effectLst/>
              <a:uLnTx/>
              <a:uFillTx/>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7"/>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a:t>Knowlywood (Tandon et al., 2015)</a:t>
            </a:r>
            <a:endParaRPr sz="3200"/>
          </a:p>
        </p:txBody>
      </p:sp>
      <p:sp>
        <p:nvSpPr>
          <p:cNvPr id="301" name="Google Shape;301;p27"/>
          <p:cNvSpPr txBox="1">
            <a:spLocks noGrp="1"/>
          </p:cNvSpPr>
          <p:nvPr>
            <p:ph type="body" idx="1"/>
          </p:nvPr>
        </p:nvSpPr>
        <p:spPr>
          <a:xfrm>
            <a:off x="609600" y="1251856"/>
            <a:ext cx="10972800" cy="4484915"/>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480"/>
              </a:spcBef>
              <a:spcAft>
                <a:spcPts val="0"/>
              </a:spcAft>
              <a:buClr>
                <a:srgbClr val="11151A"/>
              </a:buClr>
              <a:buSzPts val="1800"/>
              <a:buChar char="■"/>
            </a:pPr>
            <a:r>
              <a:rPr lang="en-US"/>
              <a:t>KG Format</a:t>
            </a:r>
            <a:endParaRPr/>
          </a:p>
          <a:p>
            <a:pPr marL="914400" lvl="1" indent="-330200" algn="l" rtl="0">
              <a:lnSpc>
                <a:spcPct val="100000"/>
              </a:lnSpc>
              <a:spcBef>
                <a:spcPts val="400"/>
              </a:spcBef>
              <a:spcAft>
                <a:spcPts val="0"/>
              </a:spcAft>
              <a:buSzPts val="1600"/>
              <a:buChar char="◻"/>
            </a:pPr>
            <a:r>
              <a:rPr lang="en-US"/>
              <a:t>Node: Verb + Object</a:t>
            </a:r>
            <a:endParaRPr/>
          </a:p>
          <a:p>
            <a:pPr marL="914400" lvl="1" indent="-330200" algn="l" rtl="0">
              <a:lnSpc>
                <a:spcPct val="100000"/>
              </a:lnSpc>
              <a:spcBef>
                <a:spcPts val="400"/>
              </a:spcBef>
              <a:spcAft>
                <a:spcPts val="0"/>
              </a:spcAft>
              <a:buSzPts val="1600"/>
              <a:buChar char="◻"/>
            </a:pPr>
            <a:r>
              <a:rPr lang="en-US"/>
              <a:t>Edge: Temporal Relation</a:t>
            </a:r>
            <a:endParaRPr/>
          </a:p>
          <a:p>
            <a:pPr marL="457200" lvl="0" indent="-342900" algn="l" rtl="0">
              <a:lnSpc>
                <a:spcPct val="100000"/>
              </a:lnSpc>
              <a:spcBef>
                <a:spcPts val="480"/>
              </a:spcBef>
              <a:spcAft>
                <a:spcPts val="0"/>
              </a:spcAft>
              <a:buClr>
                <a:srgbClr val="11151A"/>
              </a:buClr>
              <a:buSzPts val="1800"/>
              <a:buChar char="■"/>
            </a:pPr>
            <a:r>
              <a:rPr lang="en-US"/>
              <a:t>Resource</a:t>
            </a:r>
            <a:endParaRPr/>
          </a:p>
          <a:p>
            <a:pPr marL="914400" lvl="1" indent="-330200" algn="l" rtl="0">
              <a:lnSpc>
                <a:spcPct val="100000"/>
              </a:lnSpc>
              <a:spcBef>
                <a:spcPts val="400"/>
              </a:spcBef>
              <a:spcAft>
                <a:spcPts val="0"/>
              </a:spcAft>
              <a:buSzPts val="1600"/>
              <a:buChar char="◻"/>
            </a:pPr>
            <a:r>
              <a:rPr lang="en-US"/>
              <a:t>560 movie scripts </a:t>
            </a:r>
            <a:endParaRPr/>
          </a:p>
          <a:p>
            <a:pPr marL="457200" lvl="0" indent="-342900" algn="l" rtl="0">
              <a:lnSpc>
                <a:spcPct val="100000"/>
              </a:lnSpc>
              <a:spcBef>
                <a:spcPts val="480"/>
              </a:spcBef>
              <a:spcAft>
                <a:spcPts val="0"/>
              </a:spcAft>
              <a:buClr>
                <a:srgbClr val="11151A"/>
              </a:buClr>
              <a:buSzPts val="1800"/>
              <a:buChar char="■"/>
            </a:pPr>
            <a:r>
              <a:rPr lang="en-US"/>
              <a:t>Extraction Methodology</a:t>
            </a:r>
            <a:endParaRPr/>
          </a:p>
          <a:p>
            <a:pPr marL="457200" lvl="0" indent="-228600" algn="l" rtl="0">
              <a:lnSpc>
                <a:spcPct val="100000"/>
              </a:lnSpc>
              <a:spcBef>
                <a:spcPts val="480"/>
              </a:spcBef>
              <a:spcAft>
                <a:spcPts val="0"/>
              </a:spcAft>
              <a:buClr>
                <a:srgbClr val="11151A"/>
              </a:buClr>
              <a:buSzPts val="1800"/>
              <a:buNone/>
            </a:pPr>
            <a:endParaRPr/>
          </a:p>
        </p:txBody>
      </p:sp>
      <p:sp>
        <p:nvSpPr>
          <p:cNvPr id="302" name="Google Shape;302;p27"/>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44</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27"/>
          <p:cNvSpPr/>
          <p:nvPr/>
        </p:nvSpPr>
        <p:spPr>
          <a:xfrm>
            <a:off x="412115" y="6538913"/>
            <a:ext cx="9963150" cy="2616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Calibri"/>
                <a:ea typeface="Calibri"/>
                <a:cs typeface="Calibri"/>
                <a:sym typeface="Calibri"/>
              </a:rPr>
              <a:t>Niket Tandon, Gerard de Melo, Abir De, and Gerhard Weikum. 2015. Knowlywood: Mining Activity Knowledge From Hollywood Narratives. CIKM 2015.</a:t>
            </a: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304" name="Google Shape;304;p27"/>
          <p:cNvPicPr preferRelativeResize="0"/>
          <p:nvPr/>
        </p:nvPicPr>
        <p:blipFill rotWithShape="1">
          <a:blip r:embed="rId3">
            <a:alphaModFix/>
          </a:blip>
          <a:srcRect/>
          <a:stretch/>
        </p:blipFill>
        <p:spPr>
          <a:xfrm>
            <a:off x="853457" y="3999117"/>
            <a:ext cx="10485086" cy="19338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28"/>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Knowlywood</a:t>
            </a:r>
            <a:endParaRPr/>
          </a:p>
        </p:txBody>
      </p:sp>
      <p:sp>
        <p:nvSpPr>
          <p:cNvPr id="311" name="Google Shape;311;p28"/>
          <p:cNvSpPr txBox="1">
            <a:spLocks noGrp="1"/>
          </p:cNvSpPr>
          <p:nvPr>
            <p:ph type="body" idx="1"/>
          </p:nvPr>
        </p:nvSpPr>
        <p:spPr>
          <a:xfrm>
            <a:off x="609600" y="1251856"/>
            <a:ext cx="10972800" cy="4484915"/>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480"/>
              </a:spcBef>
              <a:spcAft>
                <a:spcPts val="0"/>
              </a:spcAft>
              <a:buClr>
                <a:srgbClr val="11151A"/>
              </a:buClr>
              <a:buSzPts val="1800"/>
              <a:buChar char="■"/>
            </a:pPr>
            <a:r>
              <a:rPr lang="en-US"/>
              <a:t>Example</a:t>
            </a:r>
            <a:endParaRPr/>
          </a:p>
          <a:p>
            <a:pPr marL="457200" lvl="0" indent="-228600" algn="l" rtl="0">
              <a:lnSpc>
                <a:spcPct val="100000"/>
              </a:lnSpc>
              <a:spcBef>
                <a:spcPts val="480"/>
              </a:spcBef>
              <a:spcAft>
                <a:spcPts val="0"/>
              </a:spcAft>
              <a:buClr>
                <a:srgbClr val="11151A"/>
              </a:buClr>
              <a:buSzPts val="1800"/>
              <a:buNone/>
            </a:pPr>
            <a:endParaRPr/>
          </a:p>
          <a:p>
            <a:pPr marL="457200" lvl="0" indent="-228600" algn="l" rtl="0">
              <a:lnSpc>
                <a:spcPct val="100000"/>
              </a:lnSpc>
              <a:spcBef>
                <a:spcPts val="480"/>
              </a:spcBef>
              <a:spcAft>
                <a:spcPts val="0"/>
              </a:spcAft>
              <a:buClr>
                <a:srgbClr val="11151A"/>
              </a:buClr>
              <a:buSzPts val="1800"/>
              <a:buNone/>
            </a:pPr>
            <a:endParaRPr/>
          </a:p>
          <a:p>
            <a:pPr marL="457200" lvl="0" indent="-228600" algn="l" rtl="0">
              <a:lnSpc>
                <a:spcPct val="100000"/>
              </a:lnSpc>
              <a:spcBef>
                <a:spcPts val="480"/>
              </a:spcBef>
              <a:spcAft>
                <a:spcPts val="0"/>
              </a:spcAft>
              <a:buClr>
                <a:srgbClr val="11151A"/>
              </a:buClr>
              <a:buSzPts val="1800"/>
              <a:buNone/>
            </a:pPr>
            <a:endParaRPr/>
          </a:p>
          <a:p>
            <a:pPr marL="457200" lvl="0" indent="-228600" algn="l" rtl="0">
              <a:lnSpc>
                <a:spcPct val="100000"/>
              </a:lnSpc>
              <a:spcBef>
                <a:spcPts val="480"/>
              </a:spcBef>
              <a:spcAft>
                <a:spcPts val="0"/>
              </a:spcAft>
              <a:buClr>
                <a:srgbClr val="11151A"/>
              </a:buClr>
              <a:buSzPts val="1800"/>
              <a:buNone/>
            </a:pPr>
            <a:endParaRPr/>
          </a:p>
          <a:p>
            <a:pPr marL="457200" lvl="0" indent="-228600" algn="l" rtl="0">
              <a:lnSpc>
                <a:spcPct val="100000"/>
              </a:lnSpc>
              <a:spcBef>
                <a:spcPts val="480"/>
              </a:spcBef>
              <a:spcAft>
                <a:spcPts val="0"/>
              </a:spcAft>
              <a:buClr>
                <a:srgbClr val="11151A"/>
              </a:buClr>
              <a:buSzPts val="1800"/>
              <a:buNone/>
            </a:pPr>
            <a:endParaRPr/>
          </a:p>
          <a:p>
            <a:pPr marL="457200" lvl="0" indent="-342900" algn="l" rtl="0">
              <a:lnSpc>
                <a:spcPct val="100000"/>
              </a:lnSpc>
              <a:spcBef>
                <a:spcPts val="480"/>
              </a:spcBef>
              <a:spcAft>
                <a:spcPts val="0"/>
              </a:spcAft>
              <a:buClr>
                <a:srgbClr val="11151A"/>
              </a:buClr>
              <a:buSzPts val="1800"/>
              <a:buChar char="■"/>
            </a:pPr>
            <a:r>
              <a:rPr lang="en-US"/>
              <a:t>Quantity</a:t>
            </a:r>
            <a:endParaRPr/>
          </a:p>
        </p:txBody>
      </p:sp>
      <p:sp>
        <p:nvSpPr>
          <p:cNvPr id="312" name="Google Shape;312;p28"/>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45</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pic>
        <p:nvPicPr>
          <p:cNvPr id="313" name="Google Shape;313;p28"/>
          <p:cNvPicPr preferRelativeResize="0"/>
          <p:nvPr/>
        </p:nvPicPr>
        <p:blipFill rotWithShape="1">
          <a:blip r:embed="rId3">
            <a:alphaModFix/>
          </a:blip>
          <a:srcRect/>
          <a:stretch/>
        </p:blipFill>
        <p:spPr>
          <a:xfrm>
            <a:off x="3066273" y="966721"/>
            <a:ext cx="4937184" cy="2999224"/>
          </a:xfrm>
          <a:prstGeom prst="rect">
            <a:avLst/>
          </a:prstGeom>
          <a:noFill/>
          <a:ln>
            <a:noFill/>
          </a:ln>
        </p:spPr>
      </p:pic>
      <p:pic>
        <p:nvPicPr>
          <p:cNvPr id="314" name="Google Shape;314;p28"/>
          <p:cNvPicPr preferRelativeResize="0"/>
          <p:nvPr/>
        </p:nvPicPr>
        <p:blipFill rotWithShape="1">
          <a:blip r:embed="rId4">
            <a:alphaModFix/>
          </a:blip>
          <a:srcRect/>
          <a:stretch/>
        </p:blipFill>
        <p:spPr>
          <a:xfrm>
            <a:off x="2093042" y="4364921"/>
            <a:ext cx="7848600" cy="2159000"/>
          </a:xfrm>
          <a:prstGeom prst="rect">
            <a:avLst/>
          </a:prstGeom>
          <a:noFill/>
          <a:ln>
            <a:noFill/>
          </a:ln>
        </p:spPr>
      </p:pic>
      <p:sp>
        <p:nvSpPr>
          <p:cNvPr id="315" name="Google Shape;315;p28"/>
          <p:cNvSpPr txBox="1"/>
          <p:nvPr/>
        </p:nvSpPr>
        <p:spPr>
          <a:xfrm>
            <a:off x="8532970" y="2224310"/>
            <a:ext cx="2519917"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“Knock door”-&gt;“open up entrance”-&gt;“enter office”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6" name="Google Shape;316;p28"/>
          <p:cNvSpPr/>
          <p:nvPr/>
        </p:nvSpPr>
        <p:spPr>
          <a:xfrm>
            <a:off x="4816549" y="5911702"/>
            <a:ext cx="744279" cy="520996"/>
          </a:xfrm>
          <a:prstGeom prst="rect">
            <a:avLst/>
          </a:prstGeom>
          <a:noFill/>
          <a:ln w="25400" cap="flat" cmpd="sng">
            <a:solidFill>
              <a:srgbClr val="FF000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F3F3F"/>
              </a:solidFill>
              <a:effectLst/>
              <a:uLnTx/>
              <a:uFillTx/>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29"/>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ASER (Zhang et al., 2020)</a:t>
            </a:r>
            <a:endParaRPr/>
          </a:p>
        </p:txBody>
      </p:sp>
      <p:sp>
        <p:nvSpPr>
          <p:cNvPr id="323" name="Google Shape;323;p29"/>
          <p:cNvSpPr txBox="1">
            <a:spLocks noGrp="1"/>
          </p:cNvSpPr>
          <p:nvPr>
            <p:ph type="body" idx="1"/>
          </p:nvPr>
        </p:nvSpPr>
        <p:spPr>
          <a:xfrm>
            <a:off x="609600" y="1251856"/>
            <a:ext cx="10972800" cy="4484915"/>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480"/>
              </a:spcBef>
              <a:spcAft>
                <a:spcPts val="0"/>
              </a:spcAft>
              <a:buClr>
                <a:srgbClr val="11151A"/>
              </a:buClr>
              <a:buSzPts val="1800"/>
              <a:buChar char="■"/>
            </a:pPr>
            <a:r>
              <a:rPr lang="en-US"/>
              <a:t>KG Format</a:t>
            </a:r>
            <a:endParaRPr/>
          </a:p>
          <a:p>
            <a:pPr marL="914400" lvl="1" indent="-330200" algn="l" rtl="0">
              <a:lnSpc>
                <a:spcPct val="100000"/>
              </a:lnSpc>
              <a:spcBef>
                <a:spcPts val="400"/>
              </a:spcBef>
              <a:spcAft>
                <a:spcPts val="0"/>
              </a:spcAft>
              <a:buSzPts val="1600"/>
              <a:buChar char="◻"/>
            </a:pPr>
            <a:r>
              <a:rPr lang="en-US"/>
              <a:t>A Hybrid graph</a:t>
            </a:r>
            <a:endParaRPr/>
          </a:p>
          <a:p>
            <a:pPr marL="914400" lvl="1" indent="-330200" algn="l" rtl="0">
              <a:lnSpc>
                <a:spcPct val="100000"/>
              </a:lnSpc>
              <a:spcBef>
                <a:spcPts val="400"/>
              </a:spcBef>
              <a:spcAft>
                <a:spcPts val="0"/>
              </a:spcAft>
              <a:buSzPts val="1600"/>
              <a:buChar char="◻"/>
            </a:pPr>
            <a:r>
              <a:rPr lang="en-US"/>
              <a:t>Node: Eventualities in the format of dependency graphs</a:t>
            </a:r>
            <a:endParaRPr/>
          </a:p>
          <a:p>
            <a:pPr marL="914400" lvl="1" indent="-330200" algn="l" rtl="0">
              <a:lnSpc>
                <a:spcPct val="100000"/>
              </a:lnSpc>
              <a:spcBef>
                <a:spcPts val="400"/>
              </a:spcBef>
              <a:spcAft>
                <a:spcPts val="0"/>
              </a:spcAft>
              <a:buSzPts val="1600"/>
              <a:buChar char="◻"/>
            </a:pPr>
            <a:r>
              <a:rPr lang="en-US"/>
              <a:t>Edge: All discourse relations</a:t>
            </a:r>
            <a:endParaRPr/>
          </a:p>
          <a:p>
            <a:pPr marL="457200" lvl="0" indent="-342900" algn="l" rtl="0">
              <a:lnSpc>
                <a:spcPct val="100000"/>
              </a:lnSpc>
              <a:spcBef>
                <a:spcPts val="480"/>
              </a:spcBef>
              <a:spcAft>
                <a:spcPts val="0"/>
              </a:spcAft>
              <a:buClr>
                <a:srgbClr val="11151A"/>
              </a:buClr>
              <a:buSzPts val="1800"/>
              <a:buChar char="■"/>
            </a:pPr>
            <a:r>
              <a:rPr lang="en-US"/>
              <a:t>Resource</a:t>
            </a:r>
            <a:endParaRPr/>
          </a:p>
          <a:p>
            <a:pPr marL="914400" lvl="1" indent="-330200" algn="l" rtl="0">
              <a:lnSpc>
                <a:spcPct val="100000"/>
              </a:lnSpc>
              <a:spcBef>
                <a:spcPts val="400"/>
              </a:spcBef>
              <a:spcAft>
                <a:spcPts val="0"/>
              </a:spcAft>
              <a:buSzPts val="1600"/>
              <a:buChar char="◻"/>
            </a:pPr>
            <a:r>
              <a:rPr lang="en-US"/>
              <a:t>11B token textual corpora (i.e., Yelp, NYT, Wikipedia, Reddit, Subtitles, E-books)</a:t>
            </a:r>
            <a:endParaRPr/>
          </a:p>
          <a:p>
            <a:pPr marL="457200" lvl="0" indent="-342900" algn="l" rtl="0">
              <a:lnSpc>
                <a:spcPct val="100000"/>
              </a:lnSpc>
              <a:spcBef>
                <a:spcPts val="480"/>
              </a:spcBef>
              <a:spcAft>
                <a:spcPts val="0"/>
              </a:spcAft>
              <a:buClr>
                <a:srgbClr val="11151A"/>
              </a:buClr>
              <a:buSzPts val="1800"/>
              <a:buChar char="■"/>
            </a:pPr>
            <a:r>
              <a:rPr lang="en-US"/>
              <a:t>Extraction</a:t>
            </a:r>
            <a:endParaRPr/>
          </a:p>
        </p:txBody>
      </p:sp>
      <p:sp>
        <p:nvSpPr>
          <p:cNvPr id="324" name="Google Shape;324;p29"/>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46</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pic>
        <p:nvPicPr>
          <p:cNvPr id="325" name="Google Shape;325;p29"/>
          <p:cNvPicPr preferRelativeResize="0"/>
          <p:nvPr/>
        </p:nvPicPr>
        <p:blipFill rotWithShape="1">
          <a:blip r:embed="rId3">
            <a:alphaModFix/>
          </a:blip>
          <a:srcRect/>
          <a:stretch/>
        </p:blipFill>
        <p:spPr>
          <a:xfrm>
            <a:off x="2522076" y="3549234"/>
            <a:ext cx="6907059" cy="3045970"/>
          </a:xfrm>
          <a:prstGeom prst="rect">
            <a:avLst/>
          </a:prstGeom>
          <a:noFill/>
          <a:ln>
            <a:noFill/>
          </a:ln>
        </p:spPr>
      </p:pic>
      <p:sp>
        <p:nvSpPr>
          <p:cNvPr id="326" name="Google Shape;326;p29"/>
          <p:cNvSpPr/>
          <p:nvPr/>
        </p:nvSpPr>
        <p:spPr>
          <a:xfrm>
            <a:off x="412115" y="6538913"/>
            <a:ext cx="9963150" cy="2616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Calibri"/>
                <a:ea typeface="Calibri"/>
                <a:cs typeface="Calibri"/>
                <a:sym typeface="Calibri"/>
              </a:rPr>
              <a:t>Hongming Zhang, Xin Liu, Haojie Pan, Yangqiu Song, and Cane Wing-Ki Leung. ASER: A Large-scale Eventuality Knowledge Graph. WWW 2020.</a:t>
            </a: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7" name="Google Shape;327;p29"/>
          <p:cNvSpPr/>
          <p:nvPr/>
        </p:nvSpPr>
        <p:spPr>
          <a:xfrm>
            <a:off x="2522076" y="3646967"/>
            <a:ext cx="1677784" cy="2601431"/>
          </a:xfrm>
          <a:prstGeom prst="rect">
            <a:avLst/>
          </a:prstGeom>
          <a:noFill/>
          <a:ln w="25400" cap="flat" cmpd="sng">
            <a:solidFill>
              <a:srgbClr val="FF000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F3F3F"/>
              </a:solidFill>
              <a:effectLst/>
              <a:uLnTx/>
              <a:uFillTx/>
              <a:latin typeface="Helvetica Neue"/>
              <a:ea typeface="Helvetica Neue"/>
              <a:cs typeface="Helvetica Neue"/>
              <a:sym typeface="Helvetica Neue"/>
            </a:endParaRPr>
          </a:p>
        </p:txBody>
      </p:sp>
      <p:sp>
        <p:nvSpPr>
          <p:cNvPr id="328" name="Google Shape;328;p29"/>
          <p:cNvSpPr/>
          <p:nvPr/>
        </p:nvSpPr>
        <p:spPr>
          <a:xfrm>
            <a:off x="2522076" y="3549234"/>
            <a:ext cx="4495412" cy="958972"/>
          </a:xfrm>
          <a:prstGeom prst="rect">
            <a:avLst/>
          </a:prstGeom>
          <a:noFill/>
          <a:ln w="25400" cap="flat" cmpd="sng">
            <a:solidFill>
              <a:srgbClr val="FF000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F3F3F"/>
              </a:solidFill>
              <a:effectLst/>
              <a:uLnTx/>
              <a:uFillTx/>
              <a:latin typeface="Helvetica Neue"/>
              <a:ea typeface="Helvetica Neue"/>
              <a:cs typeface="Helvetica Neue"/>
              <a:sym typeface="Helvetica Neue"/>
            </a:endParaRPr>
          </a:p>
        </p:txBody>
      </p:sp>
      <p:sp>
        <p:nvSpPr>
          <p:cNvPr id="329" name="Google Shape;329;p29"/>
          <p:cNvSpPr/>
          <p:nvPr/>
        </p:nvSpPr>
        <p:spPr>
          <a:xfrm>
            <a:off x="5662225" y="3549234"/>
            <a:ext cx="1461588" cy="2699164"/>
          </a:xfrm>
          <a:prstGeom prst="rect">
            <a:avLst/>
          </a:prstGeom>
          <a:noFill/>
          <a:ln w="25400" cap="flat" cmpd="sng">
            <a:solidFill>
              <a:srgbClr val="FF000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F3F3F"/>
              </a:solidFill>
              <a:effectLst/>
              <a:uLnTx/>
              <a:uFillTx/>
              <a:latin typeface="Helvetica Neue"/>
              <a:ea typeface="Helvetica Neue"/>
              <a:cs typeface="Helvetica Neue"/>
              <a:sym typeface="Helvetica Neue"/>
            </a:endParaRPr>
          </a:p>
        </p:txBody>
      </p:sp>
      <p:sp>
        <p:nvSpPr>
          <p:cNvPr id="330" name="Google Shape;330;p29"/>
          <p:cNvSpPr/>
          <p:nvPr/>
        </p:nvSpPr>
        <p:spPr>
          <a:xfrm>
            <a:off x="5555899" y="3549233"/>
            <a:ext cx="3873235" cy="2989679"/>
          </a:xfrm>
          <a:prstGeom prst="rect">
            <a:avLst/>
          </a:prstGeom>
          <a:noFill/>
          <a:ln w="25400" cap="flat" cmpd="sng">
            <a:solidFill>
              <a:srgbClr val="FF000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F3F3F"/>
              </a:solidFill>
              <a:effectLst/>
              <a:uLnTx/>
              <a:uFillTx/>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30"/>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ASER Example</a:t>
            </a:r>
            <a:endParaRPr/>
          </a:p>
        </p:txBody>
      </p:sp>
      <p:sp>
        <p:nvSpPr>
          <p:cNvPr id="337" name="Google Shape;337;p30"/>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47</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grpSp>
        <p:nvGrpSpPr>
          <p:cNvPr id="338" name="Google Shape;338;p30"/>
          <p:cNvGrpSpPr/>
          <p:nvPr/>
        </p:nvGrpSpPr>
        <p:grpSpPr>
          <a:xfrm>
            <a:off x="992548" y="2411847"/>
            <a:ext cx="7480121" cy="3005334"/>
            <a:chOff x="327529" y="3509127"/>
            <a:chExt cx="7480121" cy="3005334"/>
          </a:xfrm>
        </p:grpSpPr>
        <p:grpSp>
          <p:nvGrpSpPr>
            <p:cNvPr id="339" name="Google Shape;339;p30"/>
            <p:cNvGrpSpPr/>
            <p:nvPr/>
          </p:nvGrpSpPr>
          <p:grpSpPr>
            <a:xfrm>
              <a:off x="327529" y="6081818"/>
              <a:ext cx="973123" cy="390699"/>
              <a:chOff x="1487710" y="4039985"/>
              <a:chExt cx="973123" cy="390699"/>
            </a:xfrm>
          </p:grpSpPr>
          <p:sp>
            <p:nvSpPr>
              <p:cNvPr id="340" name="Google Shape;340;p30"/>
              <p:cNvSpPr/>
              <p:nvPr/>
            </p:nvSpPr>
            <p:spPr>
              <a:xfrm>
                <a:off x="1487710" y="4039985"/>
                <a:ext cx="973123" cy="390699"/>
              </a:xfrm>
              <a:prstGeom prst="roundRect">
                <a:avLst>
                  <a:gd name="adj" fmla="val 16667"/>
                </a:avLst>
              </a:prstGeom>
              <a:no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I sleep</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41" name="Google Shape;341;p30"/>
              <p:cNvSpPr txBox="1"/>
              <p:nvPr/>
            </p:nvSpPr>
            <p:spPr>
              <a:xfrm>
                <a:off x="1487710" y="4050668"/>
                <a:ext cx="973123"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I sleep</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42" name="Google Shape;342;p30"/>
            <p:cNvGrpSpPr/>
            <p:nvPr/>
          </p:nvGrpSpPr>
          <p:grpSpPr>
            <a:xfrm>
              <a:off x="2228910" y="5495837"/>
              <a:ext cx="1215416" cy="390699"/>
              <a:chOff x="1487710" y="4039985"/>
              <a:chExt cx="1065517" cy="390699"/>
            </a:xfrm>
          </p:grpSpPr>
          <p:sp>
            <p:nvSpPr>
              <p:cNvPr id="343" name="Google Shape;343;p30"/>
              <p:cNvSpPr/>
              <p:nvPr/>
            </p:nvSpPr>
            <p:spPr>
              <a:xfrm>
                <a:off x="1487710" y="4039985"/>
                <a:ext cx="1044429" cy="390699"/>
              </a:xfrm>
              <a:prstGeom prst="roundRect">
                <a:avLst>
                  <a:gd name="adj" fmla="val 16667"/>
                </a:avLst>
              </a:prstGeom>
              <a:no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I sleep</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44" name="Google Shape;344;p30"/>
              <p:cNvSpPr txBox="1"/>
              <p:nvPr/>
            </p:nvSpPr>
            <p:spPr>
              <a:xfrm>
                <a:off x="1487764" y="4049238"/>
                <a:ext cx="1065463"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I am tired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45" name="Google Shape;345;p30"/>
            <p:cNvGrpSpPr/>
            <p:nvPr/>
          </p:nvGrpSpPr>
          <p:grpSpPr>
            <a:xfrm>
              <a:off x="3663549" y="6123762"/>
              <a:ext cx="2072020" cy="390699"/>
              <a:chOff x="1416402" y="4039985"/>
              <a:chExt cx="1845517" cy="390699"/>
            </a:xfrm>
          </p:grpSpPr>
          <p:sp>
            <p:nvSpPr>
              <p:cNvPr id="346" name="Google Shape;346;p30"/>
              <p:cNvSpPr/>
              <p:nvPr/>
            </p:nvSpPr>
            <p:spPr>
              <a:xfrm>
                <a:off x="1487710" y="4039985"/>
                <a:ext cx="1623207" cy="390699"/>
              </a:xfrm>
              <a:prstGeom prst="roundRect">
                <a:avLst>
                  <a:gd name="adj" fmla="val 16667"/>
                </a:avLst>
              </a:prstGeom>
              <a:no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I sleep</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47" name="Google Shape;347;p30"/>
              <p:cNvSpPr txBox="1"/>
              <p:nvPr/>
            </p:nvSpPr>
            <p:spPr>
              <a:xfrm>
                <a:off x="1416402" y="4058002"/>
                <a:ext cx="1845517"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I rest on a bench</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48" name="Google Shape;348;p30"/>
            <p:cNvGrpSpPr/>
            <p:nvPr/>
          </p:nvGrpSpPr>
          <p:grpSpPr>
            <a:xfrm>
              <a:off x="335917" y="4254416"/>
              <a:ext cx="1381326" cy="390699"/>
              <a:chOff x="1487710" y="4039985"/>
              <a:chExt cx="973123" cy="390699"/>
            </a:xfrm>
          </p:grpSpPr>
          <p:sp>
            <p:nvSpPr>
              <p:cNvPr id="349" name="Google Shape;349;p30"/>
              <p:cNvSpPr/>
              <p:nvPr/>
            </p:nvSpPr>
            <p:spPr>
              <a:xfrm>
                <a:off x="1487710" y="4039985"/>
                <a:ext cx="973123" cy="390699"/>
              </a:xfrm>
              <a:prstGeom prst="roundRect">
                <a:avLst>
                  <a:gd name="adj" fmla="val 16667"/>
                </a:avLst>
              </a:prstGeom>
              <a:no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I sleep</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50" name="Google Shape;350;p30"/>
              <p:cNvSpPr txBox="1"/>
              <p:nvPr/>
            </p:nvSpPr>
            <p:spPr>
              <a:xfrm>
                <a:off x="1487710" y="4050668"/>
                <a:ext cx="973123"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I make a call</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51" name="Google Shape;351;p30"/>
            <p:cNvGrpSpPr/>
            <p:nvPr/>
          </p:nvGrpSpPr>
          <p:grpSpPr>
            <a:xfrm>
              <a:off x="1494996" y="3509127"/>
              <a:ext cx="1463818" cy="390699"/>
              <a:chOff x="1487710" y="4039985"/>
              <a:chExt cx="973123" cy="390699"/>
            </a:xfrm>
          </p:grpSpPr>
          <p:sp>
            <p:nvSpPr>
              <p:cNvPr id="352" name="Google Shape;352;p30"/>
              <p:cNvSpPr/>
              <p:nvPr/>
            </p:nvSpPr>
            <p:spPr>
              <a:xfrm>
                <a:off x="1487710" y="4039985"/>
                <a:ext cx="973123" cy="390699"/>
              </a:xfrm>
              <a:prstGeom prst="roundRect">
                <a:avLst>
                  <a:gd name="adj" fmla="val 16667"/>
                </a:avLst>
              </a:prstGeom>
              <a:no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I sleep</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53" name="Google Shape;353;p30"/>
              <p:cNvSpPr txBox="1"/>
              <p:nvPr/>
            </p:nvSpPr>
            <p:spPr>
              <a:xfrm>
                <a:off x="1487710" y="4050668"/>
                <a:ext cx="973123"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I depart away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54" name="Google Shape;354;p30"/>
            <p:cNvGrpSpPr/>
            <p:nvPr/>
          </p:nvGrpSpPr>
          <p:grpSpPr>
            <a:xfrm>
              <a:off x="1834689" y="4712227"/>
              <a:ext cx="669082" cy="390699"/>
              <a:chOff x="1487710" y="4039985"/>
              <a:chExt cx="973123" cy="390699"/>
            </a:xfrm>
          </p:grpSpPr>
          <p:sp>
            <p:nvSpPr>
              <p:cNvPr id="355" name="Google Shape;355;p30"/>
              <p:cNvSpPr/>
              <p:nvPr/>
            </p:nvSpPr>
            <p:spPr>
              <a:xfrm>
                <a:off x="1487710" y="4039985"/>
                <a:ext cx="973123" cy="390699"/>
              </a:xfrm>
              <a:prstGeom prst="roundRect">
                <a:avLst>
                  <a:gd name="adj" fmla="val 16667"/>
                </a:avLst>
              </a:prstGeom>
              <a:no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I sleep</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56" name="Google Shape;356;p30"/>
              <p:cNvSpPr txBox="1"/>
              <p:nvPr/>
            </p:nvSpPr>
            <p:spPr>
              <a:xfrm>
                <a:off x="1487710" y="4050668"/>
                <a:ext cx="973123"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I go</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57" name="Google Shape;357;p30"/>
            <p:cNvGrpSpPr/>
            <p:nvPr/>
          </p:nvGrpSpPr>
          <p:grpSpPr>
            <a:xfrm>
              <a:off x="3445497" y="4675979"/>
              <a:ext cx="1384061" cy="390699"/>
              <a:chOff x="1487710" y="4039985"/>
              <a:chExt cx="973123" cy="390699"/>
            </a:xfrm>
          </p:grpSpPr>
          <p:sp>
            <p:nvSpPr>
              <p:cNvPr id="358" name="Google Shape;358;p30"/>
              <p:cNvSpPr/>
              <p:nvPr/>
            </p:nvSpPr>
            <p:spPr>
              <a:xfrm>
                <a:off x="1487710" y="4039985"/>
                <a:ext cx="973123" cy="390699"/>
              </a:xfrm>
              <a:prstGeom prst="roundRect">
                <a:avLst>
                  <a:gd name="adj" fmla="val 16667"/>
                </a:avLst>
              </a:prstGeom>
              <a:no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I sleep</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59" name="Google Shape;359;p30"/>
              <p:cNvSpPr txBox="1"/>
              <p:nvPr/>
            </p:nvSpPr>
            <p:spPr>
              <a:xfrm>
                <a:off x="1487710" y="4050668"/>
                <a:ext cx="973123"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I am hungry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60" name="Google Shape;360;p30"/>
            <p:cNvGrpSpPr/>
            <p:nvPr/>
          </p:nvGrpSpPr>
          <p:grpSpPr>
            <a:xfrm>
              <a:off x="3995947" y="3515590"/>
              <a:ext cx="1373668" cy="390699"/>
              <a:chOff x="1487710" y="4039985"/>
              <a:chExt cx="973123" cy="390699"/>
            </a:xfrm>
          </p:grpSpPr>
          <p:sp>
            <p:nvSpPr>
              <p:cNvPr id="361" name="Google Shape;361;p30"/>
              <p:cNvSpPr/>
              <p:nvPr/>
            </p:nvSpPr>
            <p:spPr>
              <a:xfrm>
                <a:off x="1487710" y="4039985"/>
                <a:ext cx="973123" cy="390699"/>
              </a:xfrm>
              <a:prstGeom prst="roundRect">
                <a:avLst>
                  <a:gd name="adj" fmla="val 16667"/>
                </a:avLst>
              </a:prstGeom>
              <a:no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I sleep</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62" name="Google Shape;362;p30"/>
              <p:cNvSpPr txBox="1"/>
              <p:nvPr/>
            </p:nvSpPr>
            <p:spPr>
              <a:xfrm>
                <a:off x="1487710" y="4050668"/>
                <a:ext cx="973123"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I eat food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363" name="Google Shape;363;p30"/>
            <p:cNvCxnSpPr>
              <a:stCxn id="344" idx="0"/>
              <a:endCxn id="355" idx="2"/>
            </p:cNvCxnSpPr>
            <p:nvPr/>
          </p:nvCxnSpPr>
          <p:spPr>
            <a:xfrm rot="10800000">
              <a:off x="2169149" y="5102790"/>
              <a:ext cx="667500" cy="402300"/>
            </a:xfrm>
            <a:prstGeom prst="straightConnector1">
              <a:avLst/>
            </a:prstGeom>
            <a:noFill/>
            <a:ln w="25400" cap="flat" cmpd="sng">
              <a:solidFill>
                <a:srgbClr val="5597D3"/>
              </a:solidFill>
              <a:prstDash val="solid"/>
              <a:round/>
              <a:headEnd type="none" w="sm" len="sm"/>
              <a:tailEnd type="triangle" w="lg" len="lg"/>
            </a:ln>
          </p:spPr>
        </p:cxnSp>
        <p:cxnSp>
          <p:nvCxnSpPr>
            <p:cNvPr id="364" name="Google Shape;364;p30"/>
            <p:cNvCxnSpPr>
              <a:stCxn id="343" idx="0"/>
            </p:cNvCxnSpPr>
            <p:nvPr/>
          </p:nvCxnSpPr>
          <p:spPr>
            <a:xfrm rot="10800000" flipH="1">
              <a:off x="2824591" y="5066537"/>
              <a:ext cx="1279500" cy="429300"/>
            </a:xfrm>
            <a:prstGeom prst="straightConnector1">
              <a:avLst/>
            </a:prstGeom>
            <a:noFill/>
            <a:ln w="25400" cap="flat" cmpd="sng">
              <a:solidFill>
                <a:srgbClr val="5597D3"/>
              </a:solidFill>
              <a:prstDash val="solid"/>
              <a:round/>
              <a:headEnd type="none" w="sm" len="sm"/>
              <a:tailEnd type="triangle" w="lg" len="lg"/>
            </a:ln>
          </p:spPr>
        </p:cxnSp>
        <p:cxnSp>
          <p:nvCxnSpPr>
            <p:cNvPr id="365" name="Google Shape;365;p30"/>
            <p:cNvCxnSpPr>
              <a:stCxn id="343" idx="3"/>
              <a:endCxn id="346" idx="0"/>
            </p:cNvCxnSpPr>
            <p:nvPr/>
          </p:nvCxnSpPr>
          <p:spPr>
            <a:xfrm>
              <a:off x="3420271" y="5691187"/>
              <a:ext cx="1234500" cy="432600"/>
            </a:xfrm>
            <a:prstGeom prst="straightConnector1">
              <a:avLst/>
            </a:prstGeom>
            <a:noFill/>
            <a:ln w="25400" cap="flat" cmpd="sng">
              <a:solidFill>
                <a:srgbClr val="5597D3"/>
              </a:solidFill>
              <a:prstDash val="solid"/>
              <a:round/>
              <a:headEnd type="none" w="sm" len="sm"/>
              <a:tailEnd type="triangle" w="lg" len="lg"/>
            </a:ln>
          </p:spPr>
        </p:cxnSp>
        <p:cxnSp>
          <p:nvCxnSpPr>
            <p:cNvPr id="366" name="Google Shape;366;p30"/>
            <p:cNvCxnSpPr>
              <a:stCxn id="349" idx="0"/>
            </p:cNvCxnSpPr>
            <p:nvPr/>
          </p:nvCxnSpPr>
          <p:spPr>
            <a:xfrm rot="10800000" flipH="1">
              <a:off x="1026580" y="3898016"/>
              <a:ext cx="1236000" cy="356400"/>
            </a:xfrm>
            <a:prstGeom prst="straightConnector1">
              <a:avLst/>
            </a:prstGeom>
            <a:noFill/>
            <a:ln w="25400" cap="flat" cmpd="sng">
              <a:solidFill>
                <a:srgbClr val="5597D3"/>
              </a:solidFill>
              <a:prstDash val="solid"/>
              <a:round/>
              <a:headEnd type="none" w="med" len="med"/>
              <a:tailEnd type="triangle" w="lg" len="lg"/>
            </a:ln>
          </p:spPr>
        </p:cxnSp>
        <p:cxnSp>
          <p:nvCxnSpPr>
            <p:cNvPr id="367" name="Google Shape;367;p30"/>
            <p:cNvCxnSpPr>
              <a:endCxn id="356" idx="1"/>
            </p:cNvCxnSpPr>
            <p:nvPr/>
          </p:nvCxnSpPr>
          <p:spPr>
            <a:xfrm>
              <a:off x="1026489" y="4645076"/>
              <a:ext cx="808200" cy="262500"/>
            </a:xfrm>
            <a:prstGeom prst="straightConnector1">
              <a:avLst/>
            </a:prstGeom>
            <a:noFill/>
            <a:ln w="25400" cap="flat" cmpd="sng">
              <a:solidFill>
                <a:srgbClr val="5597D3"/>
              </a:solidFill>
              <a:prstDash val="solid"/>
              <a:round/>
              <a:headEnd type="none" w="sm" len="sm"/>
              <a:tailEnd type="triangle" w="lg" len="lg"/>
            </a:ln>
          </p:spPr>
        </p:cxnSp>
        <p:cxnSp>
          <p:nvCxnSpPr>
            <p:cNvPr id="368" name="Google Shape;368;p30"/>
            <p:cNvCxnSpPr>
              <a:stCxn id="359" idx="0"/>
            </p:cNvCxnSpPr>
            <p:nvPr/>
          </p:nvCxnSpPr>
          <p:spPr>
            <a:xfrm rot="10800000" flipH="1">
              <a:off x="4137528" y="3897962"/>
              <a:ext cx="517200" cy="788700"/>
            </a:xfrm>
            <a:prstGeom prst="straightConnector1">
              <a:avLst/>
            </a:prstGeom>
            <a:noFill/>
            <a:ln w="25400" cap="flat" cmpd="sng">
              <a:solidFill>
                <a:srgbClr val="5597D3"/>
              </a:solidFill>
              <a:prstDash val="solid"/>
              <a:round/>
              <a:headEnd type="none" w="sm" len="sm"/>
              <a:tailEnd type="triangle" w="lg" len="lg"/>
            </a:ln>
          </p:spPr>
        </p:cxnSp>
        <p:sp>
          <p:nvSpPr>
            <p:cNvPr id="369" name="Google Shape;369;p30"/>
            <p:cNvSpPr txBox="1"/>
            <p:nvPr/>
          </p:nvSpPr>
          <p:spPr>
            <a:xfrm>
              <a:off x="363851" y="3858468"/>
              <a:ext cx="1265307"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Precedence (2)</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0" name="Google Shape;370;p30"/>
            <p:cNvSpPr txBox="1"/>
            <p:nvPr/>
          </p:nvSpPr>
          <p:spPr>
            <a:xfrm>
              <a:off x="442958" y="4757046"/>
              <a:ext cx="1274285"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Precedence (3)</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 name="Google Shape;371;p30"/>
            <p:cNvSpPr txBox="1"/>
            <p:nvPr/>
          </p:nvSpPr>
          <p:spPr>
            <a:xfrm>
              <a:off x="1406850" y="5194325"/>
              <a:ext cx="1028385"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Contrast (3)</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 name="Google Shape;372;p30"/>
            <p:cNvSpPr txBox="1"/>
            <p:nvPr/>
          </p:nvSpPr>
          <p:spPr>
            <a:xfrm>
              <a:off x="3360575" y="4182232"/>
              <a:ext cx="980348"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Result (11)</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 name="Google Shape;373;p30"/>
            <p:cNvSpPr txBox="1"/>
            <p:nvPr/>
          </p:nvSpPr>
          <p:spPr>
            <a:xfrm>
              <a:off x="3440716" y="5224793"/>
              <a:ext cx="1486749"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Conjunction (11)</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4" name="Google Shape;374;p30"/>
            <p:cNvSpPr txBox="1"/>
            <p:nvPr/>
          </p:nvSpPr>
          <p:spPr>
            <a:xfrm>
              <a:off x="960803" y="5686126"/>
              <a:ext cx="988287"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Reason (6)</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5" name="Google Shape;375;p30"/>
            <p:cNvSpPr txBox="1"/>
            <p:nvPr/>
          </p:nvSpPr>
          <p:spPr>
            <a:xfrm>
              <a:off x="3871123" y="5647129"/>
              <a:ext cx="948677"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Result (3)</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376" name="Google Shape;376;p30"/>
            <p:cNvCxnSpPr>
              <a:stCxn id="340" idx="3"/>
            </p:cNvCxnSpPr>
            <p:nvPr/>
          </p:nvCxnSpPr>
          <p:spPr>
            <a:xfrm rot="10800000" flipH="1">
              <a:off x="1300652" y="5686168"/>
              <a:ext cx="922800" cy="591000"/>
            </a:xfrm>
            <a:prstGeom prst="straightConnector1">
              <a:avLst/>
            </a:prstGeom>
            <a:noFill/>
            <a:ln w="25400" cap="flat" cmpd="sng">
              <a:solidFill>
                <a:srgbClr val="5597D3"/>
              </a:solidFill>
              <a:prstDash val="solid"/>
              <a:round/>
              <a:headEnd type="none" w="sm" len="sm"/>
              <a:tailEnd type="triangle" w="lg" len="lg"/>
            </a:ln>
          </p:spPr>
        </p:cxnSp>
        <p:cxnSp>
          <p:nvCxnSpPr>
            <p:cNvPr id="377" name="Google Shape;377;p30"/>
            <p:cNvCxnSpPr/>
            <p:nvPr/>
          </p:nvCxnSpPr>
          <p:spPr>
            <a:xfrm>
              <a:off x="3425674" y="5710860"/>
              <a:ext cx="317935" cy="615585"/>
            </a:xfrm>
            <a:prstGeom prst="straightConnector1">
              <a:avLst/>
            </a:prstGeom>
            <a:noFill/>
            <a:ln w="25400" cap="flat" cmpd="sng">
              <a:solidFill>
                <a:srgbClr val="5597D3"/>
              </a:solidFill>
              <a:prstDash val="solid"/>
              <a:round/>
              <a:headEnd type="none" w="sm" len="sm"/>
              <a:tailEnd type="triangle" w="lg" len="lg"/>
            </a:ln>
          </p:spPr>
        </p:cxnSp>
        <p:sp>
          <p:nvSpPr>
            <p:cNvPr id="378" name="Google Shape;378;p30"/>
            <p:cNvSpPr txBox="1"/>
            <p:nvPr/>
          </p:nvSpPr>
          <p:spPr>
            <a:xfrm>
              <a:off x="2342526" y="6037015"/>
              <a:ext cx="1347310"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Conjunction (1)</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 name="Google Shape;379;p30"/>
            <p:cNvSpPr/>
            <p:nvPr/>
          </p:nvSpPr>
          <p:spPr>
            <a:xfrm>
              <a:off x="6054351" y="4373972"/>
              <a:ext cx="1753299" cy="1442959"/>
            </a:xfrm>
            <a:prstGeom prst="roundRect">
              <a:avLst>
                <a:gd name="adj" fmla="val 16667"/>
              </a:avLst>
            </a:prstGeom>
            <a:no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80" name="Google Shape;380;p30"/>
            <p:cNvSpPr txBox="1"/>
            <p:nvPr/>
          </p:nvSpPr>
          <p:spPr>
            <a:xfrm>
              <a:off x="6574467" y="4588264"/>
              <a:ext cx="713065"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eat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 name="Google Shape;381;p30"/>
            <p:cNvSpPr txBox="1"/>
            <p:nvPr/>
          </p:nvSpPr>
          <p:spPr>
            <a:xfrm>
              <a:off x="7083050" y="5270706"/>
              <a:ext cx="713065"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food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 name="Google Shape;382;p30"/>
            <p:cNvSpPr txBox="1"/>
            <p:nvPr/>
          </p:nvSpPr>
          <p:spPr>
            <a:xfrm>
              <a:off x="6066873" y="5255983"/>
              <a:ext cx="713065"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I</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3" name="Google Shape;383;p30"/>
            <p:cNvSpPr/>
            <p:nvPr/>
          </p:nvSpPr>
          <p:spPr>
            <a:xfrm>
              <a:off x="6649969" y="4645115"/>
              <a:ext cx="545285" cy="262461"/>
            </a:xfrm>
            <a:prstGeom prst="rect">
              <a:avLst/>
            </a:prstGeom>
            <a:noFill/>
            <a:ln w="25400" cap="flat" cmpd="sng">
              <a:solidFill>
                <a:srgbClr val="42719B"/>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84" name="Google Shape;384;p30"/>
            <p:cNvSpPr/>
            <p:nvPr/>
          </p:nvSpPr>
          <p:spPr>
            <a:xfrm>
              <a:off x="7166939" y="5326196"/>
              <a:ext cx="545285" cy="262461"/>
            </a:xfrm>
            <a:prstGeom prst="rect">
              <a:avLst/>
            </a:prstGeom>
            <a:noFill/>
            <a:ln w="25400" cap="flat" cmpd="sng">
              <a:solidFill>
                <a:srgbClr val="42719B"/>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85" name="Google Shape;385;p30"/>
            <p:cNvSpPr/>
            <p:nvPr/>
          </p:nvSpPr>
          <p:spPr>
            <a:xfrm>
              <a:off x="6276598" y="5317807"/>
              <a:ext cx="297869" cy="262461"/>
            </a:xfrm>
            <a:prstGeom prst="rect">
              <a:avLst/>
            </a:prstGeom>
            <a:noFill/>
            <a:ln w="25400" cap="flat" cmpd="sng">
              <a:solidFill>
                <a:srgbClr val="42719B"/>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cxnSp>
          <p:nvCxnSpPr>
            <p:cNvPr id="386" name="Google Shape;386;p30"/>
            <p:cNvCxnSpPr>
              <a:stCxn id="383" idx="2"/>
              <a:endCxn id="385" idx="0"/>
            </p:cNvCxnSpPr>
            <p:nvPr/>
          </p:nvCxnSpPr>
          <p:spPr>
            <a:xfrm flipH="1">
              <a:off x="6425511" y="4907576"/>
              <a:ext cx="497100" cy="410100"/>
            </a:xfrm>
            <a:prstGeom prst="straightConnector1">
              <a:avLst/>
            </a:prstGeom>
            <a:noFill/>
            <a:ln w="12700" cap="flat" cmpd="sng">
              <a:solidFill>
                <a:srgbClr val="5597D3"/>
              </a:solidFill>
              <a:prstDash val="solid"/>
              <a:round/>
              <a:headEnd type="none" w="sm" len="sm"/>
              <a:tailEnd type="triangle" w="lg" len="lg"/>
            </a:ln>
          </p:spPr>
        </p:cxnSp>
        <p:cxnSp>
          <p:nvCxnSpPr>
            <p:cNvPr id="387" name="Google Shape;387;p30"/>
            <p:cNvCxnSpPr>
              <a:stCxn id="383" idx="2"/>
              <a:endCxn id="384" idx="0"/>
            </p:cNvCxnSpPr>
            <p:nvPr/>
          </p:nvCxnSpPr>
          <p:spPr>
            <a:xfrm>
              <a:off x="6922611" y="4907576"/>
              <a:ext cx="516900" cy="418500"/>
            </a:xfrm>
            <a:prstGeom prst="straightConnector1">
              <a:avLst/>
            </a:prstGeom>
            <a:noFill/>
            <a:ln w="12700" cap="flat" cmpd="sng">
              <a:solidFill>
                <a:srgbClr val="5597D3"/>
              </a:solidFill>
              <a:prstDash val="solid"/>
              <a:round/>
              <a:headEnd type="none" w="sm" len="sm"/>
              <a:tailEnd type="triangle" w="lg" len="lg"/>
            </a:ln>
          </p:spPr>
        </p:cxnSp>
        <p:sp>
          <p:nvSpPr>
            <p:cNvPr id="388" name="Google Shape;388;p30"/>
            <p:cNvSpPr txBox="1"/>
            <p:nvPr/>
          </p:nvSpPr>
          <p:spPr>
            <a:xfrm>
              <a:off x="6139274" y="4909577"/>
              <a:ext cx="623948"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nsubj</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9" name="Google Shape;389;p30"/>
            <p:cNvSpPr txBox="1"/>
            <p:nvPr/>
          </p:nvSpPr>
          <p:spPr>
            <a:xfrm>
              <a:off x="7097717" y="4894594"/>
              <a:ext cx="570451"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dobj</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390" name="Google Shape;390;p30"/>
            <p:cNvCxnSpPr/>
            <p:nvPr/>
          </p:nvCxnSpPr>
          <p:spPr>
            <a:xfrm>
              <a:off x="5315876" y="3941549"/>
              <a:ext cx="738475" cy="1744577"/>
            </a:xfrm>
            <a:prstGeom prst="straightConnector1">
              <a:avLst/>
            </a:prstGeom>
            <a:noFill/>
            <a:ln w="25400" cap="flat" cmpd="sng">
              <a:solidFill>
                <a:srgbClr val="323F4F"/>
              </a:solidFill>
              <a:prstDash val="dot"/>
              <a:round/>
              <a:headEnd type="none" w="sm" len="sm"/>
              <a:tailEnd type="none" w="sm" len="sm"/>
            </a:ln>
          </p:spPr>
        </p:cxnSp>
        <p:cxnSp>
          <p:nvCxnSpPr>
            <p:cNvPr id="391" name="Google Shape;391;p30"/>
            <p:cNvCxnSpPr/>
            <p:nvPr/>
          </p:nvCxnSpPr>
          <p:spPr>
            <a:xfrm>
              <a:off x="5369615" y="3509127"/>
              <a:ext cx="2298553" cy="864845"/>
            </a:xfrm>
            <a:prstGeom prst="straightConnector1">
              <a:avLst/>
            </a:prstGeom>
            <a:noFill/>
            <a:ln w="25400" cap="flat" cmpd="sng">
              <a:solidFill>
                <a:srgbClr val="323F4F"/>
              </a:solidFill>
              <a:prstDash val="dot"/>
              <a:round/>
              <a:headEnd type="none" w="sm" len="sm"/>
              <a:tailEnd type="none" w="sm" len="sm"/>
            </a:ln>
          </p:spPr>
        </p:cxnSp>
      </p:grpSp>
      <p:sp>
        <p:nvSpPr>
          <p:cNvPr id="392" name="Google Shape;392;p30"/>
          <p:cNvSpPr txBox="1"/>
          <p:nvPr/>
        </p:nvSpPr>
        <p:spPr>
          <a:xfrm>
            <a:off x="7339091" y="1243742"/>
            <a:ext cx="4470326" cy="923330"/>
          </a:xfrm>
          <a:prstGeom prst="rect">
            <a:avLst/>
          </a:prstGeom>
          <a:gradFill>
            <a:gsLst>
              <a:gs pos="0">
                <a:srgbClr val="306CD7"/>
              </a:gs>
              <a:gs pos="100000">
                <a:srgbClr val="90B0FF"/>
              </a:gs>
            </a:gsLst>
            <a:lin ang="16200000" scaled="0"/>
          </a:gradFill>
          <a:ln w="9525" cap="flat" cmpd="sng">
            <a:solidFill>
              <a:srgbClr val="3E6EC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A hybrid graph of</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Each eventuality is a hyper-edge of words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Heterogeneous edges among eventualities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30"/>
          <p:cNvSpPr txBox="1"/>
          <p:nvPr/>
        </p:nvSpPr>
        <p:spPr>
          <a:xfrm>
            <a:off x="3901182" y="5853489"/>
            <a:ext cx="4389636"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194 million eventualities, 64 million edges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4" name="Google Shape;394;p30"/>
          <p:cNvSpPr/>
          <p:nvPr/>
        </p:nvSpPr>
        <p:spPr>
          <a:xfrm rot="-1835883">
            <a:off x="214170" y="2216899"/>
            <a:ext cx="3886952" cy="1585802"/>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95" name="Google Shape;395;p30"/>
          <p:cNvSpPr/>
          <p:nvPr/>
        </p:nvSpPr>
        <p:spPr>
          <a:xfrm rot="-2069935">
            <a:off x="2583321" y="3437175"/>
            <a:ext cx="3198941" cy="1580451"/>
          </a:xfrm>
          <a:prstGeom prst="ellipse">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96" name="Google Shape;396;p30"/>
          <p:cNvSpPr txBox="1"/>
          <p:nvPr/>
        </p:nvSpPr>
        <p:spPr>
          <a:xfrm>
            <a:off x="8545023" y="3860316"/>
            <a:ext cx="1012903"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(~3000)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30"/>
          <p:cNvSpPr/>
          <p:nvPr/>
        </p:nvSpPr>
        <p:spPr>
          <a:xfrm>
            <a:off x="6426990" y="2915076"/>
            <a:ext cx="2995790" cy="2332436"/>
          </a:xfrm>
          <a:prstGeom prst="ellipse">
            <a:avLst/>
          </a:prstGeom>
          <a:no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98" name="Google Shape;398;p30"/>
          <p:cNvSpPr txBox="1"/>
          <p:nvPr/>
        </p:nvSpPr>
        <p:spPr>
          <a:xfrm>
            <a:off x="9403126" y="3874585"/>
            <a:ext cx="209670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&gt; [I eat rock (0)]</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31"/>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ASER Quantity and Quality (Eventuality)</a:t>
            </a:r>
            <a:endParaRPr/>
          </a:p>
        </p:txBody>
      </p:sp>
      <p:sp>
        <p:nvSpPr>
          <p:cNvPr id="405" name="Google Shape;405;p31"/>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48</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406" name="Google Shape;406;p31"/>
          <p:cNvGraphicFramePr/>
          <p:nvPr/>
        </p:nvGraphicFramePr>
        <p:xfrm>
          <a:off x="196361" y="1426593"/>
          <a:ext cx="11799277" cy="458562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32"/>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ASER Quantity and Quality (Edge)</a:t>
            </a:r>
            <a:endParaRPr/>
          </a:p>
        </p:txBody>
      </p:sp>
      <p:sp>
        <p:nvSpPr>
          <p:cNvPr id="413" name="Google Shape;413;p32"/>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49</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pic>
        <p:nvPicPr>
          <p:cNvPr id="414" name="Google Shape;414;p32"/>
          <p:cNvPicPr preferRelativeResize="0"/>
          <p:nvPr/>
        </p:nvPicPr>
        <p:blipFill rotWithShape="1">
          <a:blip r:embed="rId3">
            <a:alphaModFix/>
          </a:blip>
          <a:srcRect/>
          <a:stretch/>
        </p:blipFill>
        <p:spPr>
          <a:xfrm>
            <a:off x="2187598" y="1646783"/>
            <a:ext cx="7822118" cy="391407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758EFE-665F-4341-B5B8-2DAEADA52F6C}" type="slidenum">
              <a:rPr lang="en-US" smtClean="0"/>
              <a:pPr/>
              <a:t>5</a:t>
            </a:fld>
            <a:endParaRPr lang="en-US" dirty="0"/>
          </a:p>
        </p:txBody>
      </p:sp>
      <p:sp>
        <p:nvSpPr>
          <p:cNvPr id="3" name="Title 2"/>
          <p:cNvSpPr>
            <a:spLocks noGrp="1"/>
          </p:cNvSpPr>
          <p:nvPr>
            <p:ph type="title"/>
          </p:nvPr>
        </p:nvSpPr>
        <p:spPr/>
        <p:txBody>
          <a:bodyPr>
            <a:normAutofit/>
          </a:bodyPr>
          <a:lstStyle/>
          <a:p>
            <a:r>
              <a:rPr lang="en-US" dirty="0"/>
              <a:t>Previous approaches</a:t>
            </a:r>
          </a:p>
        </p:txBody>
      </p:sp>
      <p:sp>
        <p:nvSpPr>
          <p:cNvPr id="5" name="Content Placeholder 3"/>
          <p:cNvSpPr txBox="1">
            <a:spLocks/>
          </p:cNvSpPr>
          <p:nvPr/>
        </p:nvSpPr>
        <p:spPr>
          <a:xfrm>
            <a:off x="1981201" y="1873251"/>
            <a:ext cx="4740133" cy="3578622"/>
          </a:xfrm>
          <a:prstGeom prst="rect">
            <a:avLst/>
          </a:prstGeom>
        </p:spPr>
        <p:txBody>
          <a:bodyPr>
            <a:normAutofit fontScale="70000" lnSpcReduction="20000"/>
          </a:bodyPr>
          <a:lstStyle>
            <a:lvl1pPr marL="342900" indent="-342900" algn="l" defTabSz="457200" rtl="0" eaLnBrk="1" latinLnBrk="0" hangingPunct="1">
              <a:spcBef>
                <a:spcPct val="20000"/>
              </a:spcBef>
              <a:buClr>
                <a:schemeClr val="tx1"/>
              </a:buClr>
              <a:buFont typeface="Arial"/>
              <a:buChar char="•"/>
              <a:defRPr sz="2800" kern="1200">
                <a:solidFill>
                  <a:schemeClr val="accent6"/>
                </a:solidFill>
                <a:latin typeface="Gill Sans"/>
                <a:ea typeface="+mn-ea"/>
                <a:cs typeface="Gill Sans"/>
              </a:defRPr>
            </a:lvl1pPr>
            <a:lvl2pPr marL="742950" indent="-285750" algn="l" defTabSz="457200"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2pPr>
            <a:lvl3pPr marL="1143000" indent="-228600" algn="l" defTabSz="457200" rtl="0" eaLnBrk="1" latinLnBrk="0" hangingPunct="1">
              <a:spcBef>
                <a:spcPct val="20000"/>
              </a:spcBef>
              <a:buClr>
                <a:schemeClr val="tx1"/>
              </a:buClr>
              <a:buFont typeface="Arial"/>
              <a:buChar char="•"/>
              <a:defRPr sz="2000" kern="1200">
                <a:solidFill>
                  <a:schemeClr val="accent6"/>
                </a:solidFill>
                <a:latin typeface="Gill Sans"/>
                <a:ea typeface="+mn-ea"/>
                <a:cs typeface="Gill Sans"/>
              </a:defRPr>
            </a:lvl3pPr>
            <a:lvl4pPr marL="16002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4pPr>
            <a:lvl5pPr marL="20574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a:t>TimeML</a:t>
            </a:r>
            <a:endParaRPr lang="en-US" dirty="0"/>
          </a:p>
          <a:p>
            <a:pPr lvl="1"/>
            <a:r>
              <a:rPr lang="en-US" dirty="0"/>
              <a:t>J. </a:t>
            </a:r>
            <a:r>
              <a:rPr lang="en-US" dirty="0" err="1"/>
              <a:t>Pustejovsky</a:t>
            </a:r>
            <a:r>
              <a:rPr lang="en-US" dirty="0"/>
              <a:t>, J. </a:t>
            </a:r>
            <a:r>
              <a:rPr lang="en-US" dirty="0" err="1"/>
              <a:t>Castao</a:t>
            </a:r>
            <a:r>
              <a:rPr lang="en-US" dirty="0"/>
              <a:t>, R. Ingria, R. Saur, R. </a:t>
            </a:r>
            <a:r>
              <a:rPr lang="en-US" dirty="0" err="1"/>
              <a:t>Gaizauskas</a:t>
            </a:r>
            <a:r>
              <a:rPr lang="en-US" dirty="0"/>
              <a:t>, A. </a:t>
            </a:r>
            <a:r>
              <a:rPr lang="en-US" dirty="0" err="1"/>
              <a:t>Setzer</a:t>
            </a:r>
            <a:r>
              <a:rPr lang="en-US" dirty="0"/>
              <a:t>, and G. Katz, Fifth International Workshop on Computational Semantics (IWCS-5, 2003</a:t>
            </a:r>
          </a:p>
          <a:p>
            <a:pPr lvl="1"/>
            <a:r>
              <a:rPr lang="en-US" dirty="0"/>
              <a:t>Rich specification language for event and temporal expressions in natural language text</a:t>
            </a:r>
          </a:p>
          <a:p>
            <a:pPr lvl="2"/>
            <a:r>
              <a:rPr lang="en-US" dirty="0"/>
              <a:t>Time stamping of events</a:t>
            </a:r>
          </a:p>
          <a:p>
            <a:pPr lvl="2"/>
            <a:r>
              <a:rPr lang="en-US" dirty="0"/>
              <a:t>Ordering events with respect to each other</a:t>
            </a:r>
          </a:p>
          <a:p>
            <a:pPr lvl="2"/>
            <a:r>
              <a:rPr lang="en-US" dirty="0"/>
              <a:t>Reasoning with contextually underspecified temporal expressions</a:t>
            </a:r>
          </a:p>
          <a:p>
            <a:pPr lvl="2"/>
            <a:r>
              <a:rPr lang="en-US" dirty="0"/>
              <a:t>Reasoning about the persistence of events</a:t>
            </a:r>
          </a:p>
        </p:txBody>
      </p:sp>
      <p:sp>
        <p:nvSpPr>
          <p:cNvPr id="6" name="Content Placeholder 3"/>
          <p:cNvSpPr txBox="1">
            <a:spLocks/>
          </p:cNvSpPr>
          <p:nvPr/>
        </p:nvSpPr>
        <p:spPr>
          <a:xfrm>
            <a:off x="6650539" y="2285720"/>
            <a:ext cx="3516017" cy="2712879"/>
          </a:xfrm>
          <a:prstGeom prst="rect">
            <a:avLst/>
          </a:prstGeom>
        </p:spPr>
        <p:txBody>
          <a:bodyPr>
            <a:normAutofit fontScale="92500" lnSpcReduction="20000"/>
          </a:bodyPr>
          <a:lstStyle>
            <a:lvl1pPr marL="342900" indent="-342900" algn="l" defTabSz="457200" rtl="0" eaLnBrk="1" latinLnBrk="0" hangingPunct="1">
              <a:spcBef>
                <a:spcPct val="20000"/>
              </a:spcBef>
              <a:buClr>
                <a:schemeClr val="tx1"/>
              </a:buClr>
              <a:buFont typeface="Arial"/>
              <a:buChar char="•"/>
              <a:defRPr sz="2800" kern="1200">
                <a:solidFill>
                  <a:schemeClr val="accent6"/>
                </a:solidFill>
                <a:latin typeface="Gill Sans"/>
                <a:ea typeface="+mn-ea"/>
                <a:cs typeface="Gill Sans"/>
              </a:defRPr>
            </a:lvl1pPr>
            <a:lvl2pPr marL="742950" indent="-285750" algn="l" defTabSz="457200"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2pPr>
            <a:lvl3pPr marL="1143000" indent="-228600" algn="l" defTabSz="457200" rtl="0" eaLnBrk="1" latinLnBrk="0" hangingPunct="1">
              <a:spcBef>
                <a:spcPct val="20000"/>
              </a:spcBef>
              <a:buClr>
                <a:schemeClr val="tx1"/>
              </a:buClr>
              <a:buFont typeface="Arial"/>
              <a:buChar char="•"/>
              <a:defRPr sz="2000" kern="1200">
                <a:solidFill>
                  <a:schemeClr val="accent6"/>
                </a:solidFill>
                <a:latin typeface="Gill Sans"/>
                <a:ea typeface="+mn-ea"/>
                <a:cs typeface="Gill Sans"/>
              </a:defRPr>
            </a:lvl3pPr>
            <a:lvl4pPr marL="16002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4pPr>
            <a:lvl5pPr marL="20574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dirty="0"/>
              <a:t>“John left two days before the attack.”</a:t>
            </a:r>
          </a:p>
          <a:p>
            <a:pPr lvl="2"/>
            <a:r>
              <a:rPr lang="en-US" dirty="0"/>
              <a:t>Event: </a:t>
            </a:r>
            <a:r>
              <a:rPr lang="en-US" dirty="0">
                <a:solidFill>
                  <a:srgbClr val="FF0000"/>
                </a:solidFill>
              </a:rPr>
              <a:t>left</a:t>
            </a:r>
          </a:p>
          <a:p>
            <a:pPr lvl="2"/>
            <a:r>
              <a:rPr lang="en-US" dirty="0"/>
              <a:t>Duration: </a:t>
            </a:r>
            <a:r>
              <a:rPr lang="en-US" dirty="0">
                <a:solidFill>
                  <a:srgbClr val="FF0000"/>
                </a:solidFill>
              </a:rPr>
              <a:t>two days</a:t>
            </a:r>
          </a:p>
          <a:p>
            <a:pPr lvl="2"/>
            <a:r>
              <a:rPr lang="en-US" dirty="0"/>
              <a:t>Link: </a:t>
            </a:r>
            <a:r>
              <a:rPr lang="en-US" dirty="0">
                <a:solidFill>
                  <a:srgbClr val="FF0000"/>
                </a:solidFill>
              </a:rPr>
              <a:t>before</a:t>
            </a:r>
          </a:p>
          <a:p>
            <a:pPr lvl="2"/>
            <a:r>
              <a:rPr lang="en-US" dirty="0"/>
              <a:t>Event: the </a:t>
            </a:r>
            <a:r>
              <a:rPr lang="en-US" dirty="0">
                <a:solidFill>
                  <a:srgbClr val="FF0000"/>
                </a:solidFill>
              </a:rPr>
              <a:t>attack</a:t>
            </a:r>
          </a:p>
          <a:p>
            <a:pPr lvl="2"/>
            <a:endParaRPr lang="en-US" dirty="0">
              <a:solidFill>
                <a:srgbClr val="FF0000"/>
              </a:solidFill>
            </a:endParaRPr>
          </a:p>
          <a:p>
            <a:pPr lvl="2"/>
            <a:endParaRPr lang="en-US" dirty="0">
              <a:solidFill>
                <a:srgbClr val="FF0000"/>
              </a:solidFill>
            </a:endParaRPr>
          </a:p>
          <a:p>
            <a:pPr lvl="1"/>
            <a:r>
              <a:rPr lang="en-US" dirty="0" err="1"/>
              <a:t>TimeBank</a:t>
            </a:r>
            <a:r>
              <a:rPr lang="en-US" dirty="0"/>
              <a:t> corpus</a:t>
            </a:r>
          </a:p>
        </p:txBody>
      </p:sp>
    </p:spTree>
    <p:extLst>
      <p:ext uri="{BB962C8B-B14F-4D97-AF65-F5344CB8AC3E}">
        <p14:creationId xmlns:p14="http://schemas.microsoft.com/office/powerpoint/2010/main" val="2024585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33"/>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48611"/>
              <a:buNone/>
            </a:pPr>
            <a:r>
              <a:rPr lang="en-US"/>
              <a:t>Comparison with Other event KGs</a:t>
            </a:r>
            <a:endParaRPr/>
          </a:p>
        </p:txBody>
      </p:sp>
      <p:sp>
        <p:nvSpPr>
          <p:cNvPr id="421" name="Google Shape;421;p3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50</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aphicFrame>
        <p:nvGraphicFramePr>
          <p:cNvPr id="422" name="Google Shape;422;p33"/>
          <p:cNvGraphicFramePr/>
          <p:nvPr/>
        </p:nvGraphicFramePr>
        <p:xfrm>
          <a:off x="838200" y="1033463"/>
          <a:ext cx="10515600" cy="5143500"/>
        </p:xfrm>
        <a:graphic>
          <a:graphicData uri="http://schemas.openxmlformats.org/drawingml/2006/chart">
            <c:chart xmlns:c="http://schemas.openxmlformats.org/drawingml/2006/chart" xmlns:r="http://schemas.openxmlformats.org/officeDocument/2006/relationships" r:id="rId3"/>
          </a:graphicData>
        </a:graphic>
      </p:graphicFrame>
      <p:sp>
        <p:nvSpPr>
          <p:cNvPr id="423" name="Google Shape;423;p33"/>
          <p:cNvSpPr txBox="1"/>
          <p:nvPr/>
        </p:nvSpPr>
        <p:spPr>
          <a:xfrm>
            <a:off x="292433" y="6441860"/>
            <a:ext cx="9888510" cy="2616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Arial"/>
                <a:ea typeface="Arial"/>
                <a:cs typeface="Arial"/>
                <a:sym typeface="Arial"/>
              </a:rPr>
              <a:t>PS: In ConceptNet 5.0, more edges are added, but only the core part, which is inherited from ConceptNet 1.0 (Liu &amp; Singh, 2004), is related to commonsense knowledge.</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4" name="Google Shape;424;p33"/>
          <p:cNvSpPr txBox="1"/>
          <p:nvPr/>
        </p:nvSpPr>
        <p:spPr>
          <a:xfrm>
            <a:off x="3719946" y="1539778"/>
            <a:ext cx="2130248"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FF0000"/>
                </a:solidFill>
                <a:effectLst/>
                <a:uLnTx/>
                <a:uFillTx/>
                <a:latin typeface="Arial"/>
                <a:ea typeface="Arial"/>
                <a:cs typeface="Arial"/>
                <a:sym typeface="Arial"/>
              </a:rPr>
              <a:t>1,000X larger !!!</a:t>
            </a:r>
            <a:endParaRPr kumimoji="0" sz="2400" b="0" i="0" u="none" strike="noStrike" kern="0" cap="none" spc="0" normalizeH="0" baseline="0" noProof="0">
              <a:ln>
                <a:noFill/>
              </a:ln>
              <a:solidFill>
                <a:srgbClr val="FF0000"/>
              </a:solidFill>
              <a:effectLst/>
              <a:uLnTx/>
              <a:uFillTx/>
              <a:latin typeface="Arial"/>
              <a:ea typeface="Arial"/>
              <a:cs typeface="Arial"/>
              <a:sym typeface="Arial"/>
            </a:endParaRPr>
          </a:p>
        </p:txBody>
      </p:sp>
      <p:sp>
        <p:nvSpPr>
          <p:cNvPr id="425" name="Google Shape;425;p33"/>
          <p:cNvSpPr txBox="1"/>
          <p:nvPr/>
        </p:nvSpPr>
        <p:spPr>
          <a:xfrm>
            <a:off x="7160502" y="1399920"/>
            <a:ext cx="2028305"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FF0000"/>
                </a:solidFill>
                <a:effectLst/>
                <a:uLnTx/>
                <a:uFillTx/>
                <a:latin typeface="Arial"/>
                <a:ea typeface="Arial"/>
                <a:cs typeface="Arial"/>
                <a:sym typeface="Arial"/>
              </a:rPr>
              <a:t>100X larger !!!</a:t>
            </a:r>
            <a:endParaRPr kumimoji="0" sz="2400" b="0" i="0" u="none" strike="noStrike" kern="0" cap="none" spc="0" normalizeH="0" baseline="0" noProof="0">
              <a:ln>
                <a:noFill/>
              </a:ln>
              <a:solidFill>
                <a:srgbClr val="FF0000"/>
              </a:solidFill>
              <a:effectLst/>
              <a:uLnTx/>
              <a:uFillTx/>
              <a:latin typeface="Arial"/>
              <a:ea typeface="Arial"/>
              <a:cs typeface="Arial"/>
              <a:sym typeface="Arial"/>
            </a:endParaRPr>
          </a:p>
        </p:txBody>
      </p:sp>
      <p:cxnSp>
        <p:nvCxnSpPr>
          <p:cNvPr id="426" name="Google Shape;426;p33"/>
          <p:cNvCxnSpPr/>
          <p:nvPr/>
        </p:nvCxnSpPr>
        <p:spPr>
          <a:xfrm>
            <a:off x="9188807" y="1436177"/>
            <a:ext cx="0" cy="425408"/>
          </a:xfrm>
          <a:prstGeom prst="straightConnector1">
            <a:avLst/>
          </a:prstGeom>
          <a:noFill/>
          <a:ln w="25400" cap="flat" cmpd="sng">
            <a:solidFill>
              <a:srgbClr val="FF0000"/>
            </a:solidFill>
            <a:prstDash val="solid"/>
            <a:round/>
            <a:headEnd type="stealth" w="med" len="med"/>
            <a:tailEnd type="stealth" w="med" len="med"/>
          </a:ln>
        </p:spPr>
      </p:cxnSp>
      <p:cxnSp>
        <p:nvCxnSpPr>
          <p:cNvPr id="427" name="Google Shape;427;p33"/>
          <p:cNvCxnSpPr/>
          <p:nvPr/>
        </p:nvCxnSpPr>
        <p:spPr>
          <a:xfrm>
            <a:off x="5985501" y="1487978"/>
            <a:ext cx="0" cy="731115"/>
          </a:xfrm>
          <a:prstGeom prst="straightConnector1">
            <a:avLst/>
          </a:prstGeom>
          <a:noFill/>
          <a:ln w="25400" cap="flat" cmpd="sng">
            <a:solidFill>
              <a:srgbClr val="FF0000"/>
            </a:solidFill>
            <a:prstDash val="solid"/>
            <a:round/>
            <a:headEnd type="stealth" w="med" len="med"/>
            <a:tailEnd type="stealth"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35"/>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2800"/>
              <a:t>Knowledge Discovery from Pre-trained LMs</a:t>
            </a:r>
            <a:endParaRPr sz="2800"/>
          </a:p>
        </p:txBody>
      </p:sp>
      <p:sp>
        <p:nvSpPr>
          <p:cNvPr id="442" name="Google Shape;442;p35"/>
          <p:cNvSpPr txBox="1">
            <a:spLocks noGrp="1"/>
          </p:cNvSpPr>
          <p:nvPr>
            <p:ph type="body" idx="1"/>
          </p:nvPr>
        </p:nvSpPr>
        <p:spPr>
          <a:xfrm>
            <a:off x="609600" y="1251857"/>
            <a:ext cx="10972800" cy="1786312"/>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480"/>
              </a:spcBef>
              <a:spcAft>
                <a:spcPts val="0"/>
              </a:spcAft>
              <a:buClr>
                <a:srgbClr val="11151A"/>
              </a:buClr>
              <a:buSzPts val="1800"/>
              <a:buChar char="■"/>
            </a:pPr>
            <a:r>
              <a:rPr lang="en-US"/>
              <a:t>Language Model </a:t>
            </a:r>
            <a:endParaRPr/>
          </a:p>
          <a:p>
            <a:pPr marL="914400" lvl="1" indent="-330200" algn="l" rtl="0">
              <a:lnSpc>
                <a:spcPct val="100000"/>
              </a:lnSpc>
              <a:spcBef>
                <a:spcPts val="400"/>
              </a:spcBef>
              <a:spcAft>
                <a:spcPts val="0"/>
              </a:spcAft>
              <a:buSzPts val="1600"/>
              <a:buChar char="◻"/>
            </a:pPr>
            <a:r>
              <a:rPr lang="en-US"/>
              <a:t>Examples: GPT-1/2/3</a:t>
            </a:r>
            <a:endParaRPr/>
          </a:p>
          <a:p>
            <a:pPr marL="457200" lvl="0" indent="-342900" algn="l" rtl="0">
              <a:lnSpc>
                <a:spcPct val="100000"/>
              </a:lnSpc>
              <a:spcBef>
                <a:spcPts val="480"/>
              </a:spcBef>
              <a:spcAft>
                <a:spcPts val="0"/>
              </a:spcAft>
              <a:buClr>
                <a:srgbClr val="11151A"/>
              </a:buClr>
              <a:buSzPts val="1800"/>
              <a:buChar char="■"/>
            </a:pPr>
            <a:r>
              <a:rPr lang="en-US"/>
              <a:t>COMET (Bosselut et al., 2019):</a:t>
            </a:r>
            <a:endParaRPr/>
          </a:p>
          <a:p>
            <a:pPr marL="914400" lvl="1" indent="-330200" algn="l" rtl="0">
              <a:lnSpc>
                <a:spcPct val="100000"/>
              </a:lnSpc>
              <a:spcBef>
                <a:spcPts val="400"/>
              </a:spcBef>
              <a:spcAft>
                <a:spcPts val="0"/>
              </a:spcAft>
              <a:buSzPts val="1600"/>
              <a:buChar char="◻"/>
            </a:pPr>
            <a:r>
              <a:rPr lang="en-US"/>
              <a:t>Commonsense Transformers for Automatic Knowledge Graph Construction</a:t>
            </a:r>
            <a:endParaRPr/>
          </a:p>
          <a:p>
            <a:pPr marL="457200" lvl="0" indent="-228600" algn="l" rtl="0">
              <a:lnSpc>
                <a:spcPct val="100000"/>
              </a:lnSpc>
              <a:spcBef>
                <a:spcPts val="480"/>
              </a:spcBef>
              <a:spcAft>
                <a:spcPts val="0"/>
              </a:spcAft>
              <a:buClr>
                <a:srgbClr val="11151A"/>
              </a:buClr>
              <a:buSzPts val="1800"/>
              <a:buNone/>
            </a:pPr>
            <a:endParaRPr/>
          </a:p>
        </p:txBody>
      </p:sp>
      <p:sp>
        <p:nvSpPr>
          <p:cNvPr id="443" name="Google Shape;443;p35"/>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51</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35"/>
          <p:cNvSpPr/>
          <p:nvPr/>
        </p:nvSpPr>
        <p:spPr>
          <a:xfrm>
            <a:off x="63326" y="6507416"/>
            <a:ext cx="11593072" cy="2616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Calibri"/>
                <a:ea typeface="Calibri"/>
                <a:cs typeface="Calibri"/>
                <a:sym typeface="Calibri"/>
              </a:rPr>
              <a:t>Antoine Bosselut, Hannah Rashkin, Maarten Sap, Chaitanya Malaviya, Asli Celikyilmaz, and Yejin Choi. COMET: Commonsense Transformers for Automatic Knowledge Graph Construction. ACL 2019.</a:t>
            </a: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445" name="Google Shape;445;p35"/>
          <p:cNvPicPr preferRelativeResize="0"/>
          <p:nvPr/>
        </p:nvPicPr>
        <p:blipFill rotWithShape="1">
          <a:blip r:embed="rId3">
            <a:alphaModFix/>
          </a:blip>
          <a:srcRect/>
          <a:stretch/>
        </p:blipFill>
        <p:spPr>
          <a:xfrm>
            <a:off x="1710485" y="2866512"/>
            <a:ext cx="8298754" cy="3558549"/>
          </a:xfrm>
          <a:prstGeom prst="rect">
            <a:avLst/>
          </a:prstGeom>
          <a:noFill/>
          <a:ln>
            <a:noFill/>
          </a:ln>
        </p:spPr>
      </p:pic>
      <p:sp>
        <p:nvSpPr>
          <p:cNvPr id="446" name="Google Shape;446;p35"/>
          <p:cNvSpPr txBox="1"/>
          <p:nvPr/>
        </p:nvSpPr>
        <p:spPr>
          <a:xfrm>
            <a:off x="6489290" y="6169581"/>
            <a:ext cx="894736"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Event 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7" name="Google Shape;447;p35"/>
          <p:cNvSpPr txBox="1"/>
          <p:nvPr/>
        </p:nvSpPr>
        <p:spPr>
          <a:xfrm>
            <a:off x="8755626" y="6169581"/>
            <a:ext cx="894736"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Event 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36"/>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Event Temporal Commonsense</a:t>
            </a:r>
            <a:endParaRPr/>
          </a:p>
        </p:txBody>
      </p:sp>
      <p:sp>
        <p:nvSpPr>
          <p:cNvPr id="454" name="Google Shape;454;p36"/>
          <p:cNvSpPr txBox="1">
            <a:spLocks noGrp="1"/>
          </p:cNvSpPr>
          <p:nvPr>
            <p:ph type="body" idx="1"/>
          </p:nvPr>
        </p:nvSpPr>
        <p:spPr>
          <a:xfrm>
            <a:off x="609600" y="1251857"/>
            <a:ext cx="10972800" cy="940738"/>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480"/>
              </a:spcBef>
              <a:spcAft>
                <a:spcPts val="0"/>
              </a:spcAft>
              <a:buClr>
                <a:srgbClr val="11151A"/>
              </a:buClr>
              <a:buSzPts val="1800"/>
              <a:buChar char="■"/>
            </a:pPr>
            <a:r>
              <a:rPr lang="en-US"/>
              <a:t>TacoLM (Zhou et al., 2020)</a:t>
            </a:r>
            <a:endParaRPr/>
          </a:p>
          <a:p>
            <a:pPr marL="914400" lvl="1" indent="-330200" algn="l" rtl="0">
              <a:lnSpc>
                <a:spcPct val="100000"/>
              </a:lnSpc>
              <a:spcBef>
                <a:spcPts val="400"/>
              </a:spcBef>
              <a:spcAft>
                <a:spcPts val="0"/>
              </a:spcAft>
              <a:buSzPts val="1600"/>
              <a:buChar char="◻"/>
            </a:pPr>
            <a:r>
              <a:rPr lang="en-US"/>
              <a:t>a general time-aware language model that distincts temporal properties in fine grained contexts.</a:t>
            </a:r>
            <a:endParaRPr/>
          </a:p>
          <a:p>
            <a:pPr marL="914400" lvl="1" indent="-228600" algn="l" rtl="0">
              <a:lnSpc>
                <a:spcPct val="100000"/>
              </a:lnSpc>
              <a:spcBef>
                <a:spcPts val="400"/>
              </a:spcBef>
              <a:spcAft>
                <a:spcPts val="0"/>
              </a:spcAft>
              <a:buSzPts val="1600"/>
              <a:buNone/>
            </a:pPr>
            <a:endParaRPr/>
          </a:p>
        </p:txBody>
      </p:sp>
      <p:sp>
        <p:nvSpPr>
          <p:cNvPr id="455" name="Google Shape;455;p36"/>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52</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pic>
        <p:nvPicPr>
          <p:cNvPr id="456" name="Google Shape;456;p36"/>
          <p:cNvPicPr preferRelativeResize="0"/>
          <p:nvPr/>
        </p:nvPicPr>
        <p:blipFill rotWithShape="1">
          <a:blip r:embed="rId3">
            <a:alphaModFix/>
          </a:blip>
          <a:srcRect/>
          <a:stretch/>
        </p:blipFill>
        <p:spPr>
          <a:xfrm>
            <a:off x="1536887" y="2101049"/>
            <a:ext cx="9118226" cy="4245892"/>
          </a:xfrm>
          <a:prstGeom prst="rect">
            <a:avLst/>
          </a:prstGeom>
          <a:noFill/>
          <a:ln>
            <a:noFill/>
          </a:ln>
        </p:spPr>
      </p:pic>
      <p:sp>
        <p:nvSpPr>
          <p:cNvPr id="457" name="Google Shape;457;p36"/>
          <p:cNvSpPr/>
          <p:nvPr/>
        </p:nvSpPr>
        <p:spPr>
          <a:xfrm>
            <a:off x="299464" y="6507416"/>
            <a:ext cx="11593072" cy="2616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Calibri"/>
                <a:ea typeface="Calibri"/>
                <a:cs typeface="Calibri"/>
                <a:sym typeface="Calibri"/>
              </a:rPr>
              <a:t>Ben Zhou, Qiang Ning, Daniel Khashabi,, and Dan Roth. Temporal Common Sense Acquisition with Minimal Supervision. ACL 2020.</a:t>
            </a: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37"/>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Event Temporal Commonsense</a:t>
            </a:r>
            <a:endParaRPr/>
          </a:p>
        </p:txBody>
      </p:sp>
      <p:sp>
        <p:nvSpPr>
          <p:cNvPr id="464" name="Google Shape;464;p37"/>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53</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37"/>
          <p:cNvSpPr txBox="1">
            <a:spLocks noGrp="1"/>
          </p:cNvSpPr>
          <p:nvPr>
            <p:ph type="body" idx="1"/>
          </p:nvPr>
        </p:nvSpPr>
        <p:spPr>
          <a:xfrm>
            <a:off x="609600" y="1251856"/>
            <a:ext cx="10972800" cy="5399315"/>
          </a:xfrm>
          <a:prstGeom prst="rect">
            <a:avLst/>
          </a:prstGeom>
          <a:noFill/>
          <a:ln>
            <a:noFill/>
          </a:ln>
        </p:spPr>
        <p:txBody>
          <a:bodyPr spcFirstLastPara="1" wrap="square" lIns="91425" tIns="45700" rIns="91425" bIns="45700" anchor="t" anchorCtr="0">
            <a:noAutofit/>
          </a:bodyPr>
          <a:lstStyle/>
          <a:p>
            <a:pPr marL="914400" lvl="1" indent="-228600" algn="l" rtl="0">
              <a:lnSpc>
                <a:spcPct val="100000"/>
              </a:lnSpc>
              <a:spcBef>
                <a:spcPts val="400"/>
              </a:spcBef>
              <a:spcAft>
                <a:spcPts val="0"/>
              </a:spcAft>
              <a:buSzPts val="1600"/>
              <a:buNone/>
            </a:pPr>
            <a:endParaRPr/>
          </a:p>
          <a:p>
            <a:pPr marL="914400" lvl="1" indent="-228600" algn="l" rtl="0">
              <a:lnSpc>
                <a:spcPct val="100000"/>
              </a:lnSpc>
              <a:spcBef>
                <a:spcPts val="400"/>
              </a:spcBef>
              <a:spcAft>
                <a:spcPts val="0"/>
              </a:spcAft>
              <a:buSzPts val="1600"/>
              <a:buNone/>
            </a:pPr>
            <a:endParaRPr/>
          </a:p>
          <a:p>
            <a:pPr marL="914400" lvl="1" indent="-330200" algn="l" rtl="0">
              <a:lnSpc>
                <a:spcPct val="100000"/>
              </a:lnSpc>
              <a:spcBef>
                <a:spcPts val="400"/>
              </a:spcBef>
              <a:spcAft>
                <a:spcPts val="0"/>
              </a:spcAft>
              <a:buSzPts val="1600"/>
              <a:buChar char="◻"/>
            </a:pPr>
            <a:r>
              <a:rPr lang="en-US"/>
              <a:t>Use high-precision patterns to acquire temporal information</a:t>
            </a:r>
            <a:endParaRPr/>
          </a:p>
          <a:p>
            <a:pPr marL="1371600" lvl="2" indent="-302894" algn="l" rtl="0">
              <a:lnSpc>
                <a:spcPct val="100000"/>
              </a:lnSpc>
              <a:spcBef>
                <a:spcPts val="360"/>
              </a:spcBef>
              <a:spcAft>
                <a:spcPts val="0"/>
              </a:spcAft>
              <a:buSzPts val="1170"/>
              <a:buChar char="■"/>
            </a:pPr>
            <a:r>
              <a:rPr lang="en-US"/>
              <a:t>Unsupervised automatic extraction</a:t>
            </a:r>
            <a:endParaRPr/>
          </a:p>
          <a:p>
            <a:pPr marL="914400" lvl="1" indent="-330200" algn="l" rtl="0">
              <a:lnSpc>
                <a:spcPct val="100000"/>
              </a:lnSpc>
              <a:spcBef>
                <a:spcPts val="400"/>
              </a:spcBef>
              <a:spcAft>
                <a:spcPts val="0"/>
              </a:spcAft>
              <a:buSzPts val="1600"/>
              <a:buChar char="◻"/>
            </a:pPr>
            <a:r>
              <a:rPr lang="en-US"/>
              <a:t>Overcomes reporting biases with a large amount of natural text</a:t>
            </a:r>
            <a:endParaRPr/>
          </a:p>
          <a:p>
            <a:pPr marL="914400" lvl="1" indent="-228600" algn="l" rtl="0">
              <a:lnSpc>
                <a:spcPct val="100000"/>
              </a:lnSpc>
              <a:spcBef>
                <a:spcPts val="400"/>
              </a:spcBef>
              <a:spcAft>
                <a:spcPts val="0"/>
              </a:spcAft>
              <a:buSzPts val="1600"/>
              <a:buNone/>
            </a:pPr>
            <a:endParaRPr/>
          </a:p>
          <a:p>
            <a:pPr marL="914400" lvl="1" indent="-228600" algn="l" rtl="0">
              <a:lnSpc>
                <a:spcPct val="100000"/>
              </a:lnSpc>
              <a:spcBef>
                <a:spcPts val="400"/>
              </a:spcBef>
              <a:spcAft>
                <a:spcPts val="0"/>
              </a:spcAft>
              <a:buSzPts val="1600"/>
              <a:buNone/>
            </a:pPr>
            <a:endParaRPr/>
          </a:p>
          <a:p>
            <a:pPr marL="914400" lvl="1" indent="-330200" algn="l" rtl="0">
              <a:lnSpc>
                <a:spcPct val="100000"/>
              </a:lnSpc>
              <a:spcBef>
                <a:spcPts val="400"/>
              </a:spcBef>
              <a:spcAft>
                <a:spcPts val="0"/>
              </a:spcAft>
              <a:buSzPts val="1600"/>
              <a:buChar char="◻"/>
            </a:pPr>
            <a:r>
              <a:rPr lang="en-US"/>
              <a:t>Multiple temporal dimensions</a:t>
            </a:r>
            <a:endParaRPr/>
          </a:p>
          <a:p>
            <a:pPr marL="1371600" lvl="2" indent="-302894" algn="l" rtl="0">
              <a:lnSpc>
                <a:spcPct val="100000"/>
              </a:lnSpc>
              <a:spcBef>
                <a:spcPts val="360"/>
              </a:spcBef>
              <a:spcAft>
                <a:spcPts val="0"/>
              </a:spcAft>
              <a:buSzPts val="1170"/>
              <a:buChar char="■"/>
            </a:pPr>
            <a:r>
              <a:rPr lang="en-US"/>
              <a:t>Duration ~ 1 / Frequency </a:t>
            </a:r>
            <a:endParaRPr/>
          </a:p>
          <a:p>
            <a:pPr marL="1371600" lvl="2" indent="-228599" algn="l" rtl="0">
              <a:lnSpc>
                <a:spcPct val="100000"/>
              </a:lnSpc>
              <a:spcBef>
                <a:spcPts val="360"/>
              </a:spcBef>
              <a:spcAft>
                <a:spcPts val="0"/>
              </a:spcAft>
              <a:buSzPts val="1170"/>
              <a:buNone/>
            </a:pPr>
            <a:endParaRPr/>
          </a:p>
          <a:p>
            <a:pPr marL="1371600" lvl="2" indent="-228599" algn="l" rtl="0">
              <a:lnSpc>
                <a:spcPct val="100000"/>
              </a:lnSpc>
              <a:spcBef>
                <a:spcPts val="360"/>
              </a:spcBef>
              <a:spcAft>
                <a:spcPts val="0"/>
              </a:spcAft>
              <a:buSzPts val="1170"/>
              <a:buNone/>
            </a:pPr>
            <a:endParaRPr/>
          </a:p>
          <a:p>
            <a:pPr marL="1371600" lvl="2" indent="-302894" algn="l" rtl="0">
              <a:lnSpc>
                <a:spcPct val="100000"/>
              </a:lnSpc>
              <a:spcBef>
                <a:spcPts val="360"/>
              </a:spcBef>
              <a:spcAft>
                <a:spcPts val="0"/>
              </a:spcAft>
              <a:buSzPts val="1170"/>
              <a:buChar char="■"/>
            </a:pPr>
            <a:r>
              <a:rPr lang="en-US"/>
              <a:t>Further generalization to combat reporting biases</a:t>
            </a:r>
            <a:endParaRPr/>
          </a:p>
          <a:p>
            <a:pPr marL="457200" lvl="1" indent="0" algn="l" rtl="0">
              <a:lnSpc>
                <a:spcPct val="100000"/>
              </a:lnSpc>
              <a:spcBef>
                <a:spcPts val="400"/>
              </a:spcBef>
              <a:spcAft>
                <a:spcPts val="0"/>
              </a:spcAft>
              <a:buSzPts val="1600"/>
              <a:buNone/>
            </a:pPr>
            <a:endParaRPr/>
          </a:p>
          <a:p>
            <a:pPr marL="457200" lvl="1" indent="0" algn="l" rtl="0">
              <a:lnSpc>
                <a:spcPct val="100000"/>
              </a:lnSpc>
              <a:spcBef>
                <a:spcPts val="400"/>
              </a:spcBef>
              <a:spcAft>
                <a:spcPts val="0"/>
              </a:spcAft>
              <a:buSzPts val="1600"/>
              <a:buNone/>
            </a:pPr>
            <a:endParaRPr/>
          </a:p>
        </p:txBody>
      </p:sp>
      <p:sp>
        <p:nvSpPr>
          <p:cNvPr id="466" name="Google Shape;466;p37"/>
          <p:cNvSpPr/>
          <p:nvPr/>
        </p:nvSpPr>
        <p:spPr>
          <a:xfrm>
            <a:off x="1802709" y="4586111"/>
            <a:ext cx="1930400" cy="508000"/>
          </a:xfrm>
          <a:prstGeom prst="homePlate">
            <a:avLst>
              <a:gd name="adj" fmla="val 50000"/>
            </a:avLst>
          </a:prstGeom>
          <a:solidFill>
            <a:schemeClr val="lt1"/>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0" cap="none" spc="0" normalizeH="0" baseline="0" noProof="0">
                <a:ln>
                  <a:noFill/>
                </a:ln>
                <a:solidFill>
                  <a:srgbClr val="3F3F3F"/>
                </a:solidFill>
                <a:effectLst/>
                <a:uLnTx/>
                <a:uFillTx/>
                <a:latin typeface="Helvetica Neue"/>
                <a:ea typeface="Helvetica Neue"/>
                <a:cs typeface="Helvetica Neue"/>
                <a:sym typeface="Helvetica Neue"/>
              </a:rPr>
              <a:t>“I brush my teeth every morning”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37"/>
          <p:cNvSpPr/>
          <p:nvPr/>
        </p:nvSpPr>
        <p:spPr>
          <a:xfrm>
            <a:off x="3887955" y="4586111"/>
            <a:ext cx="2054578" cy="508000"/>
          </a:xfrm>
          <a:prstGeom prst="flowChartProcess">
            <a:avLst/>
          </a:prstGeom>
          <a:solidFill>
            <a:schemeClr val="lt1"/>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0" cap="none" spc="0" normalizeH="0" baseline="0" noProof="0">
                <a:ln>
                  <a:noFill/>
                </a:ln>
                <a:solidFill>
                  <a:srgbClr val="3F3F3F"/>
                </a:solidFill>
                <a:effectLst/>
                <a:uLnTx/>
                <a:uFillTx/>
                <a:latin typeface="Helvetica Neue"/>
                <a:ea typeface="Helvetica Neue"/>
                <a:cs typeface="Helvetica Neue"/>
                <a:sym typeface="Helvetica Neue"/>
              </a:rPr>
              <a:t>Duration of “brushing teeth” &lt; morning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37"/>
          <p:cNvSpPr/>
          <p:nvPr/>
        </p:nvSpPr>
        <p:spPr>
          <a:xfrm>
            <a:off x="609599" y="1329669"/>
            <a:ext cx="4007555" cy="603956"/>
          </a:xfrm>
          <a:prstGeom prst="roundRect">
            <a:avLst>
              <a:gd name="adj" fmla="val 16667"/>
            </a:avLst>
          </a:prstGeom>
          <a:solidFill>
            <a:schemeClr val="lt1"/>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0000"/>
                </a:solidFill>
                <a:effectLst/>
                <a:uLnTx/>
                <a:uFillTx/>
                <a:latin typeface="Arial"/>
                <a:ea typeface="Arial"/>
                <a:cs typeface="Arial"/>
                <a:sym typeface="Arial"/>
              </a:rPr>
              <a:t>Step 1: </a:t>
            </a:r>
            <a:r>
              <a:rPr kumimoji="0" lang="en-US" sz="2400" b="0" i="0" u="none" strike="noStrike" kern="0" cap="none" spc="0" normalizeH="0" baseline="0" noProof="0">
                <a:ln>
                  <a:noFill/>
                </a:ln>
                <a:solidFill>
                  <a:srgbClr val="000000"/>
                </a:solidFill>
                <a:effectLst/>
                <a:uLnTx/>
                <a:uFillTx/>
                <a:latin typeface="Arial"/>
                <a:ea typeface="Arial"/>
                <a:cs typeface="Arial"/>
                <a:sym typeface="Arial"/>
              </a:rPr>
              <a:t>Information Extraction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37"/>
          <p:cNvSpPr/>
          <p:nvPr/>
        </p:nvSpPr>
        <p:spPr>
          <a:xfrm>
            <a:off x="609598" y="3127022"/>
            <a:ext cx="5486402" cy="603956"/>
          </a:xfrm>
          <a:prstGeom prst="roundRect">
            <a:avLst>
              <a:gd name="adj" fmla="val 16667"/>
            </a:avLst>
          </a:prstGeom>
          <a:solidFill>
            <a:schemeClr val="lt1"/>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0000"/>
                </a:solidFill>
                <a:effectLst/>
                <a:uLnTx/>
                <a:uFillTx/>
                <a:latin typeface="Arial"/>
                <a:ea typeface="Arial"/>
                <a:cs typeface="Arial"/>
                <a:sym typeface="Arial"/>
              </a:rPr>
              <a:t>Step 2: </a:t>
            </a:r>
            <a:r>
              <a:rPr kumimoji="0" lang="en-US" sz="2400" b="0" i="0" u="none" strike="noStrike" kern="0" cap="none" spc="0" normalizeH="0" baseline="0" noProof="0">
                <a:ln>
                  <a:noFill/>
                </a:ln>
                <a:solidFill>
                  <a:srgbClr val="000000"/>
                </a:solidFill>
                <a:effectLst/>
                <a:uLnTx/>
                <a:uFillTx/>
                <a:latin typeface="Arial"/>
                <a:ea typeface="Arial"/>
                <a:cs typeface="Arial"/>
                <a:sym typeface="Arial"/>
              </a:rPr>
              <a:t>Joint Language Model Pre-training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37"/>
          <p:cNvSpPr/>
          <p:nvPr/>
        </p:nvSpPr>
        <p:spPr>
          <a:xfrm>
            <a:off x="609597" y="5844341"/>
            <a:ext cx="5837501" cy="603956"/>
          </a:xfrm>
          <a:prstGeom prst="roundRect">
            <a:avLst>
              <a:gd name="adj" fmla="val 16667"/>
            </a:avLst>
          </a:prstGeom>
          <a:solidFill>
            <a:schemeClr val="lt1"/>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0000"/>
                </a:solidFill>
                <a:effectLst/>
                <a:uLnTx/>
                <a:uFillTx/>
                <a:latin typeface="Arial"/>
                <a:ea typeface="Arial"/>
                <a:cs typeface="Arial"/>
                <a:sym typeface="Arial"/>
              </a:rPr>
              <a:t>Output: </a:t>
            </a:r>
            <a:r>
              <a:rPr kumimoji="0" lang="en-US" sz="2400" b="0" i="0" u="sng" strike="noStrike" kern="0" cap="none" spc="0" normalizeH="0" baseline="0" noProof="0">
                <a:ln>
                  <a:noFill/>
                </a:ln>
                <a:solidFill>
                  <a:srgbClr val="000000"/>
                </a:solidFill>
                <a:effectLst/>
                <a:uLnTx/>
                <a:uFillTx/>
                <a:latin typeface="Arial"/>
                <a:ea typeface="Arial"/>
                <a:cs typeface="Arial"/>
                <a:sym typeface="Arial"/>
              </a:rPr>
              <a:t>TacoLM</a:t>
            </a:r>
            <a:r>
              <a:rPr kumimoji="0" lang="en-US" sz="2400" b="0" i="0" u="none" strike="noStrike" kern="0" cap="none" spc="0" normalizeH="0" baseline="0" noProof="0">
                <a:ln>
                  <a:noFill/>
                </a:ln>
                <a:solidFill>
                  <a:srgbClr val="000000"/>
                </a:solidFill>
                <a:effectLst/>
                <a:uLnTx/>
                <a:uFillTx/>
                <a:latin typeface="Arial"/>
                <a:ea typeface="Arial"/>
                <a:cs typeface="Arial"/>
                <a:sym typeface="Arial"/>
              </a:rPr>
              <a:t>-</a:t>
            </a:r>
            <a:r>
              <a:rPr kumimoji="0" lang="en-US" sz="2400" b="1" i="0" u="none" strike="noStrike" kern="0" cap="none" spc="0" normalizeH="0" baseline="0" noProof="0">
                <a:ln>
                  <a:noFill/>
                </a:ln>
                <a:solidFill>
                  <a:srgbClr val="000000"/>
                </a:solidFill>
                <a:effectLst/>
                <a:uLnTx/>
                <a:uFillTx/>
                <a:latin typeface="Arial"/>
                <a:ea typeface="Arial"/>
                <a:cs typeface="Arial"/>
                <a:sym typeface="Arial"/>
              </a:rPr>
              <a:t> </a:t>
            </a:r>
            <a:r>
              <a:rPr kumimoji="0" lang="en-US" sz="2400" b="0" i="0" u="none" strike="noStrike" kern="0" cap="none" spc="0" normalizeH="0" baseline="0" noProof="0">
                <a:ln>
                  <a:noFill/>
                </a:ln>
                <a:solidFill>
                  <a:srgbClr val="000000"/>
                </a:solidFill>
                <a:effectLst/>
                <a:uLnTx/>
                <a:uFillTx/>
                <a:latin typeface="Arial"/>
                <a:ea typeface="Arial"/>
                <a:cs typeface="Arial"/>
                <a:sym typeface="Arial"/>
              </a:rPr>
              <a:t>a time-aware general BERT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37"/>
          <p:cNvSpPr/>
          <p:nvPr/>
        </p:nvSpPr>
        <p:spPr>
          <a:xfrm>
            <a:off x="609599" y="2136422"/>
            <a:ext cx="381001" cy="805543"/>
          </a:xfrm>
          <a:prstGeom prst="downArrow">
            <a:avLst>
              <a:gd name="adj1" fmla="val 50000"/>
              <a:gd name="adj2" fmla="val 50000"/>
            </a:avLst>
          </a:prstGeom>
          <a:solidFill>
            <a:schemeClr val="lt1"/>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F3F3F"/>
              </a:solidFill>
              <a:effectLst/>
              <a:uLnTx/>
              <a:uFillTx/>
              <a:latin typeface="Helvetica Neue"/>
              <a:ea typeface="Helvetica Neue"/>
              <a:cs typeface="Helvetica Neue"/>
              <a:sym typeface="Helvetica Neue"/>
            </a:endParaRPr>
          </a:p>
        </p:txBody>
      </p:sp>
      <p:sp>
        <p:nvSpPr>
          <p:cNvPr id="472" name="Google Shape;472;p37"/>
          <p:cNvSpPr/>
          <p:nvPr/>
        </p:nvSpPr>
        <p:spPr>
          <a:xfrm>
            <a:off x="609598" y="3929185"/>
            <a:ext cx="381001" cy="1840244"/>
          </a:xfrm>
          <a:prstGeom prst="downArrow">
            <a:avLst>
              <a:gd name="adj1" fmla="val 50000"/>
              <a:gd name="adj2" fmla="val 50000"/>
            </a:avLst>
          </a:prstGeom>
          <a:solidFill>
            <a:schemeClr val="lt1"/>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F3F3F"/>
              </a:solidFill>
              <a:effectLst/>
              <a:uLnTx/>
              <a:uFillTx/>
              <a:latin typeface="Helvetica Neue"/>
              <a:ea typeface="Helvetica Neue"/>
              <a:cs typeface="Helvetica Neue"/>
              <a:sym typeface="Helvetica Neue"/>
            </a:endParaRPr>
          </a:p>
        </p:txBody>
      </p:sp>
      <p:sp>
        <p:nvSpPr>
          <p:cNvPr id="473" name="Google Shape;473;p37"/>
          <p:cNvSpPr/>
          <p:nvPr/>
        </p:nvSpPr>
        <p:spPr>
          <a:xfrm>
            <a:off x="8426370" y="1029053"/>
            <a:ext cx="2726850" cy="1205187"/>
          </a:xfrm>
          <a:prstGeom prst="roundRect">
            <a:avLst>
              <a:gd name="adj" fmla="val 16667"/>
            </a:avLst>
          </a:prstGeom>
          <a:solidFill>
            <a:srgbClr val="FFF2CC"/>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3F3F3F"/>
                </a:solidFill>
                <a:effectLst/>
                <a:uLnTx/>
                <a:uFillTx/>
                <a:latin typeface="Helvetica Neue"/>
                <a:ea typeface="Helvetica Neue"/>
                <a:cs typeface="Helvetica Neue"/>
                <a:sym typeface="Helvetica Neue"/>
              </a:rPr>
              <a:t>Goal: </a:t>
            </a:r>
            <a:r>
              <a:rPr kumimoji="0" lang="en-US" sz="1400" b="0" i="0" u="none" strike="noStrike" kern="0" cap="none" spc="0" normalizeH="0" baseline="0" noProof="0">
                <a:ln>
                  <a:noFill/>
                </a:ln>
                <a:solidFill>
                  <a:srgbClr val="3F3F3F"/>
                </a:solidFill>
                <a:effectLst/>
                <a:uLnTx/>
                <a:uFillTx/>
                <a:latin typeface="Helvetica Neue"/>
                <a:ea typeface="Helvetica Neue"/>
                <a:cs typeface="Helvetica Neue"/>
                <a:sym typeface="Helvetica Neue"/>
              </a:rPr>
              <a:t>build a general time-aware LM with minimal supervision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71"/>
                                        </p:tgtEl>
                                        <p:attrNameLst>
                                          <p:attrName>style.visibility</p:attrName>
                                        </p:attrNameLst>
                                      </p:cBhvr>
                                      <p:to>
                                        <p:strVal val="visible"/>
                                      </p:to>
                                    </p:set>
                                    <p:animEffect transition="in" filter="fade">
                                      <p:cBhvr>
                                        <p:cTn id="11" dur="500"/>
                                        <p:tgtEl>
                                          <p:spTgt spid="471"/>
                                        </p:tgtEl>
                                      </p:cBhvr>
                                    </p:animEffect>
                                  </p:childTnLst>
                                </p:cTn>
                              </p:par>
                              <p:par>
                                <p:cTn id="12" presetID="10" presetClass="entr" presetSubtype="0" fill="hold" nodeType="withEffect">
                                  <p:stCondLst>
                                    <p:cond delay="0"/>
                                  </p:stCondLst>
                                  <p:childTnLst>
                                    <p:set>
                                      <p:cBhvr>
                                        <p:cTn id="13" dur="1" fill="hold">
                                          <p:stCondLst>
                                            <p:cond delay="0"/>
                                          </p:stCondLst>
                                        </p:cTn>
                                        <p:tgtEl>
                                          <p:spTgt spid="469"/>
                                        </p:tgtEl>
                                        <p:attrNameLst>
                                          <p:attrName>style.visibility</p:attrName>
                                        </p:attrNameLst>
                                      </p:cBhvr>
                                      <p:to>
                                        <p:strVal val="visible"/>
                                      </p:to>
                                    </p:set>
                                    <p:animEffect transition="in" filter="fade">
                                      <p:cBhvr>
                                        <p:cTn id="14" dur="500"/>
                                        <p:tgtEl>
                                          <p:spTgt spid="46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72"/>
                                        </p:tgtEl>
                                        <p:attrNameLst>
                                          <p:attrName>style.visibility</p:attrName>
                                        </p:attrNameLst>
                                      </p:cBhvr>
                                      <p:to>
                                        <p:strVal val="visible"/>
                                      </p:to>
                                    </p:set>
                                    <p:animEffect transition="in" filter="fade">
                                      <p:cBhvr>
                                        <p:cTn id="25" dur="500"/>
                                        <p:tgtEl>
                                          <p:spTgt spid="472"/>
                                        </p:tgtEl>
                                      </p:cBhvr>
                                    </p:animEffect>
                                  </p:childTnLst>
                                </p:cTn>
                              </p:par>
                              <p:par>
                                <p:cTn id="26" presetID="10" presetClass="entr" presetSubtype="0" fill="hold" nodeType="withEffect">
                                  <p:stCondLst>
                                    <p:cond delay="0"/>
                                  </p:stCondLst>
                                  <p:childTnLst>
                                    <p:set>
                                      <p:cBhvr>
                                        <p:cTn id="27" dur="1" fill="hold">
                                          <p:stCondLst>
                                            <p:cond delay="0"/>
                                          </p:stCondLst>
                                        </p:cTn>
                                        <p:tgtEl>
                                          <p:spTgt spid="470"/>
                                        </p:tgtEl>
                                        <p:attrNameLst>
                                          <p:attrName>style.visibility</p:attrName>
                                        </p:attrNameLst>
                                      </p:cBhvr>
                                      <p:to>
                                        <p:strVal val="visible"/>
                                      </p:to>
                                    </p:set>
                                    <p:animEffect transition="in" filter="fade">
                                      <p:cBhvr>
                                        <p:cTn id="28" dur="500"/>
                                        <p:tgtEl>
                                          <p:spTgt spid="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Event Temporal Commonsense</a:t>
            </a:r>
            <a:endParaRPr/>
          </a:p>
        </p:txBody>
      </p:sp>
      <p:sp>
        <p:nvSpPr>
          <p:cNvPr id="480" name="Google Shape;480;p38"/>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54</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38"/>
          <p:cNvSpPr/>
          <p:nvPr/>
        </p:nvSpPr>
        <p:spPr>
          <a:xfrm>
            <a:off x="1229266" y="1080370"/>
            <a:ext cx="3840167" cy="597312"/>
          </a:xfrm>
          <a:prstGeom prst="roundRect">
            <a:avLst>
              <a:gd name="adj" fmla="val 16667"/>
            </a:avLst>
          </a:prstGeom>
          <a:solidFill>
            <a:schemeClr val="lt1"/>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3F3F3F"/>
                </a:solidFill>
                <a:effectLst/>
                <a:uLnTx/>
                <a:uFillTx/>
                <a:latin typeface="Helvetica Neue"/>
                <a:ea typeface="Helvetica Neue"/>
                <a:cs typeface="Helvetica Neue"/>
                <a:sym typeface="Helvetica Neue"/>
              </a:rPr>
              <a:t>I played basketball for 2 hours.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38"/>
          <p:cNvSpPr txBox="1"/>
          <p:nvPr/>
        </p:nvSpPr>
        <p:spPr>
          <a:xfrm>
            <a:off x="5233470" y="1132804"/>
            <a:ext cx="870857" cy="4924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0" i="1" u="none" strike="noStrike" kern="0" cap="none" spc="0" normalizeH="0" baseline="0" noProof="0">
                <a:ln>
                  <a:noFill/>
                </a:ln>
                <a:solidFill>
                  <a:srgbClr val="000000"/>
                </a:solidFill>
                <a:effectLst/>
                <a:uLnTx/>
                <a:uFillTx/>
                <a:latin typeface="Arial"/>
                <a:ea typeface="Arial"/>
                <a:cs typeface="Arial"/>
                <a:sym typeface="Arial"/>
              </a:rPr>
              <a:t>Original sentence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38"/>
          <p:cNvSpPr/>
          <p:nvPr/>
        </p:nvSpPr>
        <p:spPr>
          <a:xfrm>
            <a:off x="1229266" y="2546447"/>
            <a:ext cx="3840167" cy="597312"/>
          </a:xfrm>
          <a:prstGeom prst="roundRect">
            <a:avLst>
              <a:gd name="adj" fmla="val 16667"/>
            </a:avLst>
          </a:prstGeom>
          <a:solidFill>
            <a:schemeClr val="lt1"/>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3F3F3F"/>
                </a:solidFill>
                <a:effectLst/>
                <a:uLnTx/>
                <a:uFillTx/>
                <a:latin typeface="Helvetica Neue"/>
                <a:ea typeface="Helvetica Neue"/>
                <a:cs typeface="Helvetica Neue"/>
                <a:sym typeface="Helvetica Neue"/>
              </a:rPr>
              <a:t>I </a:t>
            </a:r>
            <a:r>
              <a:rPr kumimoji="0" lang="en-US" sz="2000" b="0" i="0" u="none" strike="noStrike" kern="0" cap="none" spc="0" normalizeH="0" baseline="0" noProof="0">
                <a:ln>
                  <a:noFill/>
                </a:ln>
                <a:solidFill>
                  <a:srgbClr val="C55A11"/>
                </a:solidFill>
                <a:effectLst/>
                <a:uLnTx/>
                <a:uFillTx/>
                <a:latin typeface="Helvetica Neue"/>
                <a:ea typeface="Helvetica Neue"/>
                <a:cs typeface="Helvetica Neue"/>
                <a:sym typeface="Helvetica Neue"/>
              </a:rPr>
              <a:t>played</a:t>
            </a:r>
            <a:r>
              <a:rPr kumimoji="0" lang="en-US" sz="2000" b="0" i="0" u="none" strike="noStrike" kern="0" cap="none" spc="0" normalizeH="0" baseline="0" noProof="0">
                <a:ln>
                  <a:noFill/>
                </a:ln>
                <a:solidFill>
                  <a:srgbClr val="3F3F3F"/>
                </a:solidFill>
                <a:effectLst/>
                <a:uLnTx/>
                <a:uFillTx/>
                <a:latin typeface="Helvetica Neue"/>
                <a:ea typeface="Helvetica Neue"/>
                <a:cs typeface="Helvetica Neue"/>
                <a:sym typeface="Helvetica Neue"/>
              </a:rPr>
              <a:t> basketball </a:t>
            </a:r>
            <a:r>
              <a:rPr kumimoji="0" lang="en-US" sz="2000" b="0" i="0" u="none" strike="noStrike" kern="0" cap="none" spc="0" normalizeH="0" baseline="0" noProof="0">
                <a:ln>
                  <a:noFill/>
                </a:ln>
                <a:solidFill>
                  <a:srgbClr val="2F5496"/>
                </a:solidFill>
                <a:effectLst/>
                <a:uLnTx/>
                <a:uFillTx/>
                <a:latin typeface="Helvetica Neue"/>
                <a:ea typeface="Helvetica Neue"/>
                <a:cs typeface="Helvetica Neue"/>
                <a:sym typeface="Helvetica Neue"/>
              </a:rPr>
              <a:t>for 2 hours</a:t>
            </a:r>
            <a:r>
              <a:rPr kumimoji="0" lang="en-US" sz="2000" b="0" i="0" u="none" strike="noStrike" kern="0" cap="none" spc="0" normalizeH="0" baseline="0" noProof="0">
                <a:ln>
                  <a:noFill/>
                </a:ln>
                <a:solidFill>
                  <a:srgbClr val="3F3F3F"/>
                </a:solidFill>
                <a:effectLst/>
                <a:uLnTx/>
                <a:uFillTx/>
                <a:latin typeface="Helvetica Neue"/>
                <a:ea typeface="Helvetica Neue"/>
                <a:cs typeface="Helvetica Neue"/>
                <a:sym typeface="Helvetica Neue"/>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38"/>
          <p:cNvSpPr/>
          <p:nvPr/>
        </p:nvSpPr>
        <p:spPr>
          <a:xfrm>
            <a:off x="1644810" y="3043584"/>
            <a:ext cx="609600" cy="304800"/>
          </a:xfrm>
          <a:prstGeom prst="roundRect">
            <a:avLst>
              <a:gd name="adj" fmla="val 16667"/>
            </a:avLst>
          </a:prstGeom>
          <a:solidFill>
            <a:srgbClr val="F4B081"/>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0" cap="none" spc="0" normalizeH="0" baseline="0" noProof="0">
                <a:ln>
                  <a:noFill/>
                </a:ln>
                <a:solidFill>
                  <a:srgbClr val="3F3F3F"/>
                </a:solidFill>
                <a:effectLst/>
                <a:uLnTx/>
                <a:uFillTx/>
                <a:latin typeface="Helvetica Neue"/>
                <a:ea typeface="Helvetica Neue"/>
                <a:cs typeface="Helvetica Neue"/>
                <a:sym typeface="Helvetica Neue"/>
              </a:rPr>
              <a:t>Verb</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38"/>
          <p:cNvSpPr/>
          <p:nvPr/>
        </p:nvSpPr>
        <p:spPr>
          <a:xfrm>
            <a:off x="938228" y="2337816"/>
            <a:ext cx="762001" cy="304800"/>
          </a:xfrm>
          <a:prstGeom prst="roundRect">
            <a:avLst>
              <a:gd name="adj" fmla="val 16667"/>
            </a:avLst>
          </a:prstGeom>
          <a:solidFill>
            <a:schemeClr val="lt1"/>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0" cap="none" spc="0" normalizeH="0" baseline="0" noProof="0">
                <a:ln>
                  <a:noFill/>
                </a:ln>
                <a:solidFill>
                  <a:srgbClr val="3F3F3F"/>
                </a:solidFill>
                <a:effectLst/>
                <a:uLnTx/>
                <a:uFillTx/>
                <a:latin typeface="Helvetica Neue"/>
                <a:ea typeface="Helvetica Neue"/>
                <a:cs typeface="Helvetica Neue"/>
                <a:sym typeface="Helvetica Neue"/>
              </a:rPr>
              <a:t>Arg-0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38"/>
          <p:cNvSpPr/>
          <p:nvPr/>
        </p:nvSpPr>
        <p:spPr>
          <a:xfrm>
            <a:off x="2409733" y="2337816"/>
            <a:ext cx="975097" cy="304800"/>
          </a:xfrm>
          <a:prstGeom prst="roundRect">
            <a:avLst>
              <a:gd name="adj" fmla="val 16667"/>
            </a:avLst>
          </a:prstGeom>
          <a:solidFill>
            <a:schemeClr val="lt1"/>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0" cap="none" spc="0" normalizeH="0" baseline="0" noProof="0">
                <a:ln>
                  <a:noFill/>
                </a:ln>
                <a:solidFill>
                  <a:srgbClr val="3F3F3F"/>
                </a:solidFill>
                <a:effectLst/>
                <a:uLnTx/>
                <a:uFillTx/>
                <a:latin typeface="Helvetica Neue"/>
                <a:ea typeface="Helvetica Neue"/>
                <a:cs typeface="Helvetica Neue"/>
                <a:sym typeface="Helvetica Neue"/>
              </a:rPr>
              <a:t>Arg-1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38"/>
          <p:cNvSpPr/>
          <p:nvPr/>
        </p:nvSpPr>
        <p:spPr>
          <a:xfrm>
            <a:off x="3593355" y="3043584"/>
            <a:ext cx="1302656" cy="304800"/>
          </a:xfrm>
          <a:prstGeom prst="roundRect">
            <a:avLst>
              <a:gd name="adj" fmla="val 16667"/>
            </a:avLst>
          </a:prstGeom>
          <a:solidFill>
            <a:srgbClr val="B3C6E7"/>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0" cap="none" spc="0" normalizeH="0" baseline="0" noProof="0">
                <a:ln>
                  <a:noFill/>
                </a:ln>
                <a:solidFill>
                  <a:srgbClr val="3F3F3F"/>
                </a:solidFill>
                <a:effectLst/>
                <a:uLnTx/>
                <a:uFillTx/>
                <a:latin typeface="Helvetica Neue"/>
                <a:ea typeface="Helvetica Neue"/>
                <a:cs typeface="Helvetica Neue"/>
                <a:sym typeface="Helvetica Neue"/>
              </a:rPr>
              <a:t>Arg-Tmp</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38"/>
          <p:cNvSpPr/>
          <p:nvPr/>
        </p:nvSpPr>
        <p:spPr>
          <a:xfrm>
            <a:off x="4118649" y="1832085"/>
            <a:ext cx="252068" cy="493353"/>
          </a:xfrm>
          <a:prstGeom prst="downArrow">
            <a:avLst>
              <a:gd name="adj1" fmla="val 50000"/>
              <a:gd name="adj2" fmla="val 50000"/>
            </a:avLst>
          </a:prstGeom>
          <a:solidFill>
            <a:schemeClr val="lt1"/>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F3F3F"/>
              </a:solidFill>
              <a:effectLst/>
              <a:uLnTx/>
              <a:uFillTx/>
              <a:latin typeface="Helvetica Neue"/>
              <a:ea typeface="Helvetica Neue"/>
              <a:cs typeface="Helvetica Neue"/>
              <a:sym typeface="Helvetica Neue"/>
            </a:endParaRPr>
          </a:p>
        </p:txBody>
      </p:sp>
      <p:sp>
        <p:nvSpPr>
          <p:cNvPr id="489" name="Google Shape;489;p38"/>
          <p:cNvSpPr txBox="1"/>
          <p:nvPr/>
        </p:nvSpPr>
        <p:spPr>
          <a:xfrm>
            <a:off x="4370717" y="1800070"/>
            <a:ext cx="870857" cy="55399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a:ln>
                  <a:noFill/>
                </a:ln>
                <a:solidFill>
                  <a:srgbClr val="000000"/>
                </a:solidFill>
                <a:effectLst/>
                <a:uLnTx/>
                <a:uFillTx/>
                <a:latin typeface="Arial"/>
                <a:ea typeface="Arial"/>
                <a:cs typeface="Arial"/>
                <a:sym typeface="Arial"/>
              </a:rPr>
              <a:t>SRL Parse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38"/>
          <p:cNvSpPr/>
          <p:nvPr/>
        </p:nvSpPr>
        <p:spPr>
          <a:xfrm>
            <a:off x="596129" y="4012524"/>
            <a:ext cx="4497688" cy="597312"/>
          </a:xfrm>
          <a:prstGeom prst="roundRect">
            <a:avLst>
              <a:gd name="adj" fmla="val 16667"/>
            </a:avLst>
          </a:prstGeom>
          <a:solidFill>
            <a:schemeClr val="lt1"/>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2F5496"/>
                </a:solidFill>
                <a:effectLst/>
                <a:uLnTx/>
                <a:uFillTx/>
                <a:latin typeface="Helvetica Neue"/>
                <a:ea typeface="Helvetica Neue"/>
                <a:cs typeface="Helvetica Neue"/>
                <a:sym typeface="Helvetica Neue"/>
              </a:rPr>
              <a:t>for 2 hours</a:t>
            </a:r>
            <a:r>
              <a:rPr kumimoji="0" lang="en-US" sz="2000" b="0" i="0" u="none" strike="noStrike" kern="0" cap="none" spc="0" normalizeH="0" baseline="0" noProof="0">
                <a:ln>
                  <a:noFill/>
                </a:ln>
                <a:solidFill>
                  <a:srgbClr val="3F3F3F"/>
                </a:solidFill>
                <a:effectLst/>
                <a:uLnTx/>
                <a:uFillTx/>
                <a:latin typeface="Helvetica Neue"/>
                <a:ea typeface="Helvetica Neue"/>
                <a:cs typeface="Helvetica Neue"/>
                <a:sym typeface="Helvetica Neue"/>
              </a:rPr>
              <a:t>: matches Duration pattern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38"/>
          <p:cNvSpPr/>
          <p:nvPr/>
        </p:nvSpPr>
        <p:spPr>
          <a:xfrm>
            <a:off x="4118649" y="3450362"/>
            <a:ext cx="252068" cy="493353"/>
          </a:xfrm>
          <a:prstGeom prst="downArrow">
            <a:avLst>
              <a:gd name="adj1" fmla="val 50000"/>
              <a:gd name="adj2" fmla="val 50000"/>
            </a:avLst>
          </a:prstGeom>
          <a:solidFill>
            <a:schemeClr val="lt1"/>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F3F3F"/>
              </a:solidFill>
              <a:effectLst/>
              <a:uLnTx/>
              <a:uFillTx/>
              <a:latin typeface="Helvetica Neue"/>
              <a:ea typeface="Helvetica Neue"/>
              <a:cs typeface="Helvetica Neue"/>
              <a:sym typeface="Helvetica Neue"/>
            </a:endParaRPr>
          </a:p>
        </p:txBody>
      </p:sp>
      <p:sp>
        <p:nvSpPr>
          <p:cNvPr id="492" name="Google Shape;492;p38"/>
          <p:cNvSpPr txBox="1"/>
          <p:nvPr/>
        </p:nvSpPr>
        <p:spPr>
          <a:xfrm>
            <a:off x="4370716" y="3418347"/>
            <a:ext cx="1284681" cy="55399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a:ln>
                  <a:noFill/>
                </a:ln>
                <a:solidFill>
                  <a:srgbClr val="000000"/>
                </a:solidFill>
                <a:effectLst/>
                <a:uLnTx/>
                <a:uFillTx/>
                <a:latin typeface="Arial"/>
                <a:ea typeface="Arial"/>
                <a:cs typeface="Arial"/>
                <a:sym typeface="Arial"/>
              </a:rPr>
              <a:t>Pattern Matching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38"/>
          <p:cNvSpPr/>
          <p:nvPr/>
        </p:nvSpPr>
        <p:spPr>
          <a:xfrm>
            <a:off x="648437" y="5317007"/>
            <a:ext cx="4497688" cy="597312"/>
          </a:xfrm>
          <a:prstGeom prst="roundRect">
            <a:avLst>
              <a:gd name="adj" fmla="val 16667"/>
            </a:avLst>
          </a:prstGeom>
          <a:solidFill>
            <a:schemeClr val="lt1"/>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BF9000"/>
                </a:solidFill>
                <a:effectLst/>
                <a:uLnTx/>
                <a:uFillTx/>
                <a:latin typeface="Helvetica Neue"/>
                <a:ea typeface="Helvetica Neue"/>
                <a:cs typeface="Helvetica Neue"/>
                <a:sym typeface="Helvetica Neue"/>
              </a:rPr>
              <a:t>I played basketball</a:t>
            </a:r>
            <a:r>
              <a:rPr kumimoji="0" lang="en-US" sz="2000" b="0" i="0" u="none" strike="noStrike" kern="0" cap="none" spc="0" normalizeH="0" baseline="0" noProof="0">
                <a:ln>
                  <a:noFill/>
                </a:ln>
                <a:solidFill>
                  <a:srgbClr val="3F3F3F"/>
                </a:solidFill>
                <a:effectLst/>
                <a:uLnTx/>
                <a:uFillTx/>
                <a:latin typeface="Helvetica Neue"/>
                <a:ea typeface="Helvetica Neue"/>
                <a:cs typeface="Helvetica Neue"/>
                <a:sym typeface="Helvetica Neue"/>
              </a:rPr>
              <a:t>, </a:t>
            </a:r>
            <a:r>
              <a:rPr kumimoji="0" lang="en-US" sz="2000" b="0" i="0" u="none" strike="noStrike" kern="0" cap="none" spc="0" normalizeH="0" baseline="0" noProof="0">
                <a:ln>
                  <a:noFill/>
                </a:ln>
                <a:solidFill>
                  <a:srgbClr val="548135"/>
                </a:solidFill>
                <a:effectLst/>
                <a:uLnTx/>
                <a:uFillTx/>
                <a:latin typeface="Helvetica Neue"/>
                <a:ea typeface="Helvetica Neue"/>
                <a:cs typeface="Helvetica Neue"/>
                <a:sym typeface="Helvetica Neue"/>
              </a:rPr>
              <a:t>Duration</a:t>
            </a:r>
            <a:r>
              <a:rPr kumimoji="0" lang="en-US" sz="2000" b="0" i="0" u="none" strike="noStrike" kern="0" cap="none" spc="0" normalizeH="0" baseline="0" noProof="0">
                <a:ln>
                  <a:noFill/>
                </a:ln>
                <a:solidFill>
                  <a:srgbClr val="3F3F3F"/>
                </a:solidFill>
                <a:effectLst/>
                <a:uLnTx/>
                <a:uFillTx/>
                <a:latin typeface="Helvetica Neue"/>
                <a:ea typeface="Helvetica Neue"/>
                <a:cs typeface="Helvetica Neue"/>
                <a:sym typeface="Helvetica Neue"/>
              </a:rPr>
              <a:t>, </a:t>
            </a:r>
            <a:r>
              <a:rPr kumimoji="0" lang="en-US" sz="2000" b="0" i="0" u="none" strike="noStrike" kern="0" cap="none" spc="0" normalizeH="0" baseline="0" noProof="0">
                <a:ln>
                  <a:noFill/>
                </a:ln>
                <a:solidFill>
                  <a:srgbClr val="C00000"/>
                </a:solidFill>
                <a:effectLst/>
                <a:uLnTx/>
                <a:uFillTx/>
                <a:latin typeface="Helvetica Neue"/>
                <a:ea typeface="Helvetica Neue"/>
                <a:cs typeface="Helvetica Neue"/>
                <a:sym typeface="Helvetica Neue"/>
              </a:rPr>
              <a:t>Hours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38"/>
          <p:cNvSpPr/>
          <p:nvPr/>
        </p:nvSpPr>
        <p:spPr>
          <a:xfrm>
            <a:off x="938228" y="5121576"/>
            <a:ext cx="1947554" cy="304800"/>
          </a:xfrm>
          <a:prstGeom prst="roundRect">
            <a:avLst>
              <a:gd name="adj" fmla="val 16667"/>
            </a:avLst>
          </a:prstGeom>
          <a:solidFill>
            <a:srgbClr val="FEE599"/>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0" cap="none" spc="0" normalizeH="0" baseline="0" noProof="0">
                <a:ln>
                  <a:noFill/>
                </a:ln>
                <a:solidFill>
                  <a:srgbClr val="3F3F3F"/>
                </a:solidFill>
                <a:effectLst/>
                <a:uLnTx/>
                <a:uFillTx/>
                <a:latin typeface="Helvetica Neue"/>
                <a:ea typeface="Helvetica Neue"/>
                <a:cs typeface="Helvetica Neue"/>
                <a:sym typeface="Helvetica Neue"/>
              </a:rPr>
              <a:t>Event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38"/>
          <p:cNvSpPr/>
          <p:nvPr/>
        </p:nvSpPr>
        <p:spPr>
          <a:xfrm>
            <a:off x="3070535" y="5827344"/>
            <a:ext cx="1166043" cy="304800"/>
          </a:xfrm>
          <a:prstGeom prst="roundRect">
            <a:avLst>
              <a:gd name="adj" fmla="val 16667"/>
            </a:avLst>
          </a:prstGeom>
          <a:solidFill>
            <a:srgbClr val="C4E0B2"/>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0" cap="none" spc="0" normalizeH="0" baseline="0" noProof="0">
                <a:ln>
                  <a:noFill/>
                </a:ln>
                <a:solidFill>
                  <a:srgbClr val="3F3F3F"/>
                </a:solidFill>
                <a:effectLst/>
                <a:uLnTx/>
                <a:uFillTx/>
                <a:latin typeface="Helvetica Neue"/>
                <a:ea typeface="Helvetica Neue"/>
                <a:cs typeface="Helvetica Neue"/>
                <a:sym typeface="Helvetica Neue"/>
              </a:rPr>
              <a:t>Dimension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38"/>
          <p:cNvSpPr/>
          <p:nvPr/>
        </p:nvSpPr>
        <p:spPr>
          <a:xfrm>
            <a:off x="4118649" y="5099182"/>
            <a:ext cx="912895" cy="304800"/>
          </a:xfrm>
          <a:prstGeom prst="roundRect">
            <a:avLst>
              <a:gd name="adj" fmla="val 16667"/>
            </a:avLst>
          </a:prstGeom>
          <a:solidFill>
            <a:srgbClr val="FF9E87"/>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0" cap="none" spc="0" normalizeH="0" baseline="0" noProof="0">
                <a:ln>
                  <a:noFill/>
                </a:ln>
                <a:solidFill>
                  <a:srgbClr val="3F3F3F"/>
                </a:solidFill>
                <a:effectLst/>
                <a:uLnTx/>
                <a:uFillTx/>
                <a:latin typeface="Helvetica Neue"/>
                <a:ea typeface="Helvetica Neue"/>
                <a:cs typeface="Helvetica Neue"/>
                <a:sym typeface="Helvetica Neue"/>
              </a:rPr>
              <a:t>Value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38"/>
          <p:cNvSpPr/>
          <p:nvPr/>
        </p:nvSpPr>
        <p:spPr>
          <a:xfrm>
            <a:off x="4118649" y="4693047"/>
            <a:ext cx="252068" cy="340152"/>
          </a:xfrm>
          <a:prstGeom prst="downArrow">
            <a:avLst>
              <a:gd name="adj1" fmla="val 50000"/>
              <a:gd name="adj2" fmla="val 50000"/>
            </a:avLst>
          </a:prstGeom>
          <a:solidFill>
            <a:schemeClr val="lt1"/>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F3F3F"/>
              </a:solidFill>
              <a:effectLst/>
              <a:uLnTx/>
              <a:uFillTx/>
              <a:latin typeface="Helvetica Neue"/>
              <a:ea typeface="Helvetica Neue"/>
              <a:cs typeface="Helvetica Neue"/>
              <a:sym typeface="Helvetica Neue"/>
            </a:endParaRPr>
          </a:p>
        </p:txBody>
      </p:sp>
      <p:sp>
        <p:nvSpPr>
          <p:cNvPr id="498" name="Google Shape;498;p38"/>
          <p:cNvSpPr txBox="1"/>
          <p:nvPr/>
        </p:nvSpPr>
        <p:spPr>
          <a:xfrm>
            <a:off x="5287901" y="5287247"/>
            <a:ext cx="1007894" cy="6924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0" i="1" u="none" strike="noStrike" kern="0" cap="none" spc="0" normalizeH="0" baseline="0" noProof="0">
                <a:ln>
                  <a:noFill/>
                </a:ln>
                <a:solidFill>
                  <a:srgbClr val="000000"/>
                </a:solidFill>
                <a:effectLst/>
                <a:uLnTx/>
                <a:uFillTx/>
                <a:latin typeface="Arial"/>
                <a:ea typeface="Arial"/>
                <a:cs typeface="Arial"/>
                <a:sym typeface="Arial"/>
              </a:rPr>
              <a:t>Formatted Output Instance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38"/>
          <p:cNvSpPr txBox="1"/>
          <p:nvPr/>
        </p:nvSpPr>
        <p:spPr>
          <a:xfrm>
            <a:off x="1884556" y="6311590"/>
            <a:ext cx="266514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Information Extraction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0" name="Google Shape;500;p38"/>
          <p:cNvSpPr txBox="1"/>
          <p:nvPr/>
        </p:nvSpPr>
        <p:spPr>
          <a:xfrm>
            <a:off x="7682837" y="6311590"/>
            <a:ext cx="3609279"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Joint training with language model</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501" name="Google Shape;501;p38"/>
          <p:cNvCxnSpPr/>
          <p:nvPr/>
        </p:nvCxnSpPr>
        <p:spPr>
          <a:xfrm>
            <a:off x="6378498" y="1080370"/>
            <a:ext cx="0" cy="5231220"/>
          </a:xfrm>
          <a:prstGeom prst="straightConnector1">
            <a:avLst/>
          </a:prstGeom>
          <a:noFill/>
          <a:ln w="25400" cap="flat" cmpd="sng">
            <a:solidFill>
              <a:srgbClr val="BFBFBF"/>
            </a:solidFill>
            <a:prstDash val="dash"/>
            <a:round/>
            <a:headEnd type="none" w="sm" len="sm"/>
            <a:tailEnd type="none" w="sm" len="sm"/>
          </a:ln>
        </p:spPr>
      </p:cxnSp>
      <p:sp>
        <p:nvSpPr>
          <p:cNvPr id="502" name="Google Shape;502;p38"/>
          <p:cNvSpPr txBox="1">
            <a:spLocks noGrp="1"/>
          </p:cNvSpPr>
          <p:nvPr>
            <p:ph type="body" idx="1"/>
          </p:nvPr>
        </p:nvSpPr>
        <p:spPr>
          <a:xfrm>
            <a:off x="6459636" y="1251223"/>
            <a:ext cx="5516536" cy="5399315"/>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480"/>
              </a:spcBef>
              <a:spcAft>
                <a:spcPts val="0"/>
              </a:spcAft>
              <a:buClr>
                <a:srgbClr val="11151A"/>
              </a:buClr>
              <a:buSzPts val="1800"/>
              <a:buNone/>
            </a:pPr>
            <a:endParaRPr sz="1800"/>
          </a:p>
          <a:p>
            <a:pPr marL="457200" lvl="0" indent="-342900" algn="l" rtl="0">
              <a:lnSpc>
                <a:spcPct val="100000"/>
              </a:lnSpc>
              <a:spcBef>
                <a:spcPts val="480"/>
              </a:spcBef>
              <a:spcAft>
                <a:spcPts val="0"/>
              </a:spcAft>
              <a:buClr>
                <a:srgbClr val="11151A"/>
              </a:buClr>
              <a:buSzPts val="1800"/>
              <a:buChar char="■"/>
            </a:pPr>
            <a:r>
              <a:rPr lang="en-US" sz="1800"/>
              <a:t>Baseline Model: Pre-trained BERT-base</a:t>
            </a:r>
            <a:endParaRPr/>
          </a:p>
          <a:p>
            <a:pPr marL="457200" lvl="0" indent="-342900" algn="l" rtl="0">
              <a:lnSpc>
                <a:spcPct val="100000"/>
              </a:lnSpc>
              <a:spcBef>
                <a:spcPts val="480"/>
              </a:spcBef>
              <a:spcAft>
                <a:spcPts val="0"/>
              </a:spcAft>
              <a:buClr>
                <a:srgbClr val="11151A"/>
              </a:buClr>
              <a:buSzPts val="1800"/>
              <a:buChar char="■"/>
            </a:pPr>
            <a:r>
              <a:rPr lang="en-US" sz="1800"/>
              <a:t>Main objective: mask some tokens and recover them</a:t>
            </a:r>
            <a:endParaRPr/>
          </a:p>
          <a:p>
            <a:pPr marL="457200" lvl="0" indent="-342900" algn="l" rtl="0">
              <a:lnSpc>
                <a:spcPct val="100000"/>
              </a:lnSpc>
              <a:spcBef>
                <a:spcPts val="480"/>
              </a:spcBef>
              <a:spcAft>
                <a:spcPts val="0"/>
              </a:spcAft>
              <a:buClr>
                <a:srgbClr val="11151A"/>
              </a:buClr>
              <a:buSzPts val="1800"/>
              <a:buChar char="■"/>
            </a:pPr>
            <a:r>
              <a:rPr lang="en-US" sz="1800"/>
              <a:t>How we mask: </a:t>
            </a:r>
            <a:endParaRPr/>
          </a:p>
          <a:p>
            <a:pPr marL="914400" lvl="1" indent="-330200" algn="l" rtl="0">
              <a:lnSpc>
                <a:spcPct val="100000"/>
              </a:lnSpc>
              <a:spcBef>
                <a:spcPts val="400"/>
              </a:spcBef>
              <a:spcAft>
                <a:spcPts val="0"/>
              </a:spcAft>
              <a:buSzPts val="1600"/>
              <a:buChar char="◻"/>
            </a:pPr>
            <a:r>
              <a:rPr lang="en-US" sz="1800"/>
              <a:t>With some probability, mask </a:t>
            </a:r>
            <a:r>
              <a:rPr lang="en-US" sz="1800">
                <a:solidFill>
                  <a:srgbClr val="7030A0"/>
                </a:solidFill>
              </a:rPr>
              <a:t>temporal value</a:t>
            </a:r>
            <a:r>
              <a:rPr lang="en-US" sz="1800"/>
              <a:t> while keeping others </a:t>
            </a:r>
            <a:endParaRPr/>
          </a:p>
          <a:p>
            <a:pPr marL="914400" lvl="1" indent="-228600" algn="l" rtl="0">
              <a:lnSpc>
                <a:spcPct val="100000"/>
              </a:lnSpc>
              <a:spcBef>
                <a:spcPts val="400"/>
              </a:spcBef>
              <a:spcAft>
                <a:spcPts val="0"/>
              </a:spcAft>
              <a:buSzPts val="1600"/>
              <a:buNone/>
            </a:pPr>
            <a:endParaRPr sz="1800"/>
          </a:p>
          <a:p>
            <a:pPr marL="914400" lvl="1" indent="-228600" algn="l" rtl="0">
              <a:lnSpc>
                <a:spcPct val="100000"/>
              </a:lnSpc>
              <a:spcBef>
                <a:spcPts val="400"/>
              </a:spcBef>
              <a:spcAft>
                <a:spcPts val="0"/>
              </a:spcAft>
              <a:buSzPts val="1600"/>
              <a:buNone/>
            </a:pPr>
            <a:endParaRPr sz="1800"/>
          </a:p>
          <a:p>
            <a:pPr marL="914400" lvl="1" indent="-330200" algn="l" rtl="0">
              <a:lnSpc>
                <a:spcPct val="100000"/>
              </a:lnSpc>
              <a:spcBef>
                <a:spcPts val="400"/>
              </a:spcBef>
              <a:spcAft>
                <a:spcPts val="0"/>
              </a:spcAft>
              <a:buSzPts val="1600"/>
              <a:buChar char="◻"/>
            </a:pPr>
            <a:r>
              <a:rPr lang="en-US" sz="1800"/>
              <a:t>Otherwise, mask a certain portion of E1...En while keeping </a:t>
            </a:r>
            <a:r>
              <a:rPr lang="en-US" sz="1800">
                <a:solidFill>
                  <a:srgbClr val="7030A0"/>
                </a:solidFill>
              </a:rPr>
              <a:t>temporal value </a:t>
            </a:r>
            <a:r>
              <a:rPr lang="en-US" sz="1800"/>
              <a:t>unchanged</a:t>
            </a:r>
            <a:endParaRPr/>
          </a:p>
          <a:p>
            <a:pPr marL="914400" lvl="1" indent="-228600" algn="l" rtl="0">
              <a:lnSpc>
                <a:spcPct val="100000"/>
              </a:lnSpc>
              <a:spcBef>
                <a:spcPts val="400"/>
              </a:spcBef>
              <a:spcAft>
                <a:spcPts val="0"/>
              </a:spcAft>
              <a:buSzPts val="1600"/>
              <a:buNone/>
            </a:pPr>
            <a:endParaRPr sz="1800"/>
          </a:p>
          <a:p>
            <a:pPr marL="914400" lvl="1" indent="-228600" algn="l" rtl="0">
              <a:lnSpc>
                <a:spcPct val="100000"/>
              </a:lnSpc>
              <a:spcBef>
                <a:spcPts val="400"/>
              </a:spcBef>
              <a:spcAft>
                <a:spcPts val="0"/>
              </a:spcAft>
              <a:buSzPts val="1600"/>
              <a:buNone/>
            </a:pPr>
            <a:endParaRPr sz="1800"/>
          </a:p>
          <a:p>
            <a:pPr marL="914400" lvl="1" indent="-330200" algn="l" rtl="0">
              <a:lnSpc>
                <a:spcPct val="100000"/>
              </a:lnSpc>
              <a:spcBef>
                <a:spcPts val="400"/>
              </a:spcBef>
              <a:spcAft>
                <a:spcPts val="0"/>
              </a:spcAft>
              <a:buSzPts val="1600"/>
              <a:buChar char="◻"/>
            </a:pPr>
            <a:r>
              <a:rPr lang="en-US" sz="1800"/>
              <a:t>Max (P(Event|Dim,Val) + P(Val|Event,Dim)); Preserving original LM capability</a:t>
            </a:r>
            <a:endParaRPr/>
          </a:p>
        </p:txBody>
      </p:sp>
      <p:sp>
        <p:nvSpPr>
          <p:cNvPr id="503" name="Google Shape;503;p38"/>
          <p:cNvSpPr/>
          <p:nvPr/>
        </p:nvSpPr>
        <p:spPr>
          <a:xfrm>
            <a:off x="6729892" y="3270731"/>
            <a:ext cx="5045629" cy="359261"/>
          </a:xfrm>
          <a:prstGeom prst="roundRect">
            <a:avLst>
              <a:gd name="adj" fmla="val 16667"/>
            </a:avLst>
          </a:prstGeom>
          <a:solidFill>
            <a:schemeClr val="lt1"/>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7F7F7F"/>
                </a:solidFill>
                <a:effectLst/>
                <a:uLnTx/>
                <a:uFillTx/>
                <a:latin typeface="Helvetica Neue"/>
                <a:ea typeface="Helvetica Neue"/>
                <a:cs typeface="Helvetica Neue"/>
                <a:sym typeface="Helvetica Neue"/>
              </a:rPr>
              <a:t>I [M] played basketball [SEP] [M] [DUR] </a:t>
            </a:r>
            <a:r>
              <a:rPr kumimoji="0" lang="en-US" sz="1600" b="1" i="0" u="none" strike="noStrike" kern="0" cap="none" spc="0" normalizeH="0" baseline="0" noProof="0">
                <a:ln>
                  <a:noFill/>
                </a:ln>
                <a:solidFill>
                  <a:srgbClr val="7030A0"/>
                </a:solidFill>
                <a:effectLst/>
                <a:uLnTx/>
                <a:uFillTx/>
                <a:latin typeface="Helvetica Neue"/>
                <a:ea typeface="Helvetica Neue"/>
                <a:cs typeface="Helvetica Neue"/>
                <a:sym typeface="Helvetica Neue"/>
              </a:rPr>
              <a:t>[MASK]</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38"/>
          <p:cNvSpPr/>
          <p:nvPr/>
        </p:nvSpPr>
        <p:spPr>
          <a:xfrm>
            <a:off x="6794675" y="4538065"/>
            <a:ext cx="4846457" cy="359261"/>
          </a:xfrm>
          <a:prstGeom prst="roundRect">
            <a:avLst>
              <a:gd name="adj" fmla="val 16667"/>
            </a:avLst>
          </a:prstGeom>
          <a:solidFill>
            <a:schemeClr val="lt1"/>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I</a:t>
            </a:r>
            <a:r>
              <a:rPr kumimoji="0" lang="en-US" sz="16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 </a:t>
            </a:r>
            <a:r>
              <a:rPr kumimoji="0" lang="en-US" sz="1600" b="0" i="0" u="none" strike="noStrike" kern="0" cap="none" spc="0" normalizeH="0" baseline="0" noProof="0">
                <a:ln>
                  <a:noFill/>
                </a:ln>
                <a:solidFill>
                  <a:srgbClr val="3F3F3F"/>
                </a:solidFill>
                <a:effectLst/>
                <a:uLnTx/>
                <a:uFillTx/>
                <a:latin typeface="Helvetica Neue"/>
                <a:ea typeface="Helvetica Neue"/>
                <a:cs typeface="Helvetica Neue"/>
                <a:sym typeface="Helvetica Neue"/>
              </a:rPr>
              <a:t>[M] </a:t>
            </a:r>
            <a:r>
              <a:rPr kumimoji="0" lang="en-US" sz="1600"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[MASK] [MASK] </a:t>
            </a:r>
            <a:r>
              <a:rPr kumimoji="0" lang="en-US" sz="1600" b="0" i="0" u="none" strike="noStrike" kern="0" cap="none" spc="0" normalizeH="0" baseline="0" noProof="0">
                <a:ln>
                  <a:noFill/>
                </a:ln>
                <a:solidFill>
                  <a:srgbClr val="7F7F7F"/>
                </a:solidFill>
                <a:effectLst/>
                <a:uLnTx/>
                <a:uFillTx/>
                <a:latin typeface="Helvetica Neue"/>
                <a:ea typeface="Helvetica Neue"/>
                <a:cs typeface="Helvetica Neue"/>
                <a:sym typeface="Helvetica Neue"/>
              </a:rPr>
              <a:t>[SEP] [M] [DUR]</a:t>
            </a:r>
            <a:r>
              <a:rPr kumimoji="0" lang="en-US" sz="1600" b="1" i="0" u="none" strike="noStrike" kern="0" cap="none" spc="0" normalizeH="0" baseline="0" noProof="0">
                <a:ln>
                  <a:noFill/>
                </a:ln>
                <a:solidFill>
                  <a:srgbClr val="7F7F7F"/>
                </a:solidFill>
                <a:effectLst/>
                <a:uLnTx/>
                <a:uFillTx/>
                <a:latin typeface="Helvetica Neue"/>
                <a:ea typeface="Helvetica Neue"/>
                <a:cs typeface="Helvetica Neue"/>
                <a:sym typeface="Helvetica Neue"/>
              </a:rPr>
              <a:t> </a:t>
            </a:r>
            <a:r>
              <a:rPr kumimoji="0" lang="en-US" sz="1600" b="1" i="0" u="none" strike="noStrike" kern="0" cap="none" spc="0" normalizeH="0" baseline="0" noProof="0">
                <a:ln>
                  <a:noFill/>
                </a:ln>
                <a:solidFill>
                  <a:srgbClr val="7030A0"/>
                </a:solidFill>
                <a:effectLst/>
                <a:uLnTx/>
                <a:uFillTx/>
                <a:latin typeface="Helvetica Neue"/>
                <a:ea typeface="Helvetica Neue"/>
                <a:cs typeface="Helvetica Neue"/>
                <a:sym typeface="Helvetica Neue"/>
              </a:rPr>
              <a:t>[HRS]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38"/>
          <p:cNvSpPr/>
          <p:nvPr/>
        </p:nvSpPr>
        <p:spPr>
          <a:xfrm>
            <a:off x="6582468" y="1044393"/>
            <a:ext cx="5340479" cy="413660"/>
          </a:xfrm>
          <a:prstGeom prst="roundRect">
            <a:avLst>
              <a:gd name="adj" fmla="val 16667"/>
            </a:avLst>
          </a:prstGeom>
          <a:solidFill>
            <a:schemeClr val="lt1"/>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3F3F3F"/>
                </a:solidFill>
                <a:effectLst/>
                <a:uLnTx/>
                <a:uFillTx/>
                <a:latin typeface="Helvetica Neue"/>
                <a:ea typeface="Helvetica Neue"/>
                <a:cs typeface="Helvetica Neue"/>
                <a:sym typeface="Helvetica Neue"/>
              </a:rPr>
              <a:t>I </a:t>
            </a:r>
            <a:r>
              <a:rPr kumimoji="0" lang="en-US" sz="2000" b="0" i="0" u="none" strike="noStrike" kern="0" cap="none" spc="0" normalizeH="0" baseline="0" noProof="0">
                <a:ln>
                  <a:noFill/>
                </a:ln>
                <a:solidFill>
                  <a:srgbClr val="2E75B5"/>
                </a:solidFill>
                <a:effectLst/>
                <a:uLnTx/>
                <a:uFillTx/>
                <a:latin typeface="Helvetica Neue"/>
                <a:ea typeface="Helvetica Neue"/>
                <a:cs typeface="Helvetica Neue"/>
                <a:sym typeface="Helvetica Neue"/>
              </a:rPr>
              <a:t>[M] </a:t>
            </a:r>
            <a:r>
              <a:rPr kumimoji="0" lang="en-US" sz="2000" b="0" i="0" u="none" strike="noStrike" kern="0" cap="none" spc="0" normalizeH="0" baseline="0" noProof="0">
                <a:ln>
                  <a:noFill/>
                </a:ln>
                <a:solidFill>
                  <a:srgbClr val="FF0000"/>
                </a:solidFill>
                <a:effectLst/>
                <a:uLnTx/>
                <a:uFillTx/>
                <a:latin typeface="Helvetica Neue"/>
                <a:ea typeface="Helvetica Neue"/>
                <a:cs typeface="Helvetica Neue"/>
                <a:sym typeface="Helvetica Neue"/>
              </a:rPr>
              <a:t>played</a:t>
            </a:r>
            <a:r>
              <a:rPr kumimoji="0" lang="en-US" sz="2000" b="0" i="0" u="none" strike="noStrike" kern="0" cap="none" spc="0" normalizeH="0" baseline="0" noProof="0">
                <a:ln>
                  <a:noFill/>
                </a:ln>
                <a:solidFill>
                  <a:srgbClr val="3F3F3F"/>
                </a:solidFill>
                <a:effectLst/>
                <a:uLnTx/>
                <a:uFillTx/>
                <a:latin typeface="Helvetica Neue"/>
                <a:ea typeface="Helvetica Neue"/>
                <a:cs typeface="Helvetica Neue"/>
                <a:sym typeface="Helvetica Neue"/>
              </a:rPr>
              <a:t> basketball </a:t>
            </a:r>
            <a:r>
              <a:rPr kumimoji="0" lang="en-US" sz="2000" b="0" i="0" u="none" strike="noStrike" kern="0" cap="none" spc="0" normalizeH="0" baseline="0" noProof="0">
                <a:ln>
                  <a:noFill/>
                </a:ln>
                <a:solidFill>
                  <a:srgbClr val="2E75B5"/>
                </a:solidFill>
                <a:effectLst/>
                <a:uLnTx/>
                <a:uFillTx/>
                <a:latin typeface="Helvetica Neue"/>
                <a:ea typeface="Helvetica Neue"/>
                <a:cs typeface="Helvetica Neue"/>
                <a:sym typeface="Helvetica Neue"/>
              </a:rPr>
              <a:t>[SEP] [M]</a:t>
            </a:r>
            <a:r>
              <a:rPr kumimoji="0" lang="en-US" sz="2000" b="0" i="0" u="none" strike="noStrike" kern="0" cap="none" spc="0" normalizeH="0" baseline="0" noProof="0">
                <a:ln>
                  <a:noFill/>
                </a:ln>
                <a:solidFill>
                  <a:srgbClr val="00B050"/>
                </a:solidFill>
                <a:effectLst/>
                <a:uLnTx/>
                <a:uFillTx/>
                <a:latin typeface="Helvetica Neue"/>
                <a:ea typeface="Helvetica Neue"/>
                <a:cs typeface="Helvetica Neue"/>
                <a:sym typeface="Helvetica Neue"/>
              </a:rPr>
              <a:t> [DUR] </a:t>
            </a:r>
            <a:r>
              <a:rPr kumimoji="0" lang="en-US" sz="2000" b="0" i="0" u="none" strike="noStrike" kern="0" cap="none" spc="0" normalizeH="0" baseline="0" noProof="0">
                <a:ln>
                  <a:noFill/>
                </a:ln>
                <a:solidFill>
                  <a:srgbClr val="7030A0"/>
                </a:solidFill>
                <a:effectLst/>
                <a:uLnTx/>
                <a:uFillTx/>
                <a:latin typeface="Helvetica Neue"/>
                <a:ea typeface="Helvetica Neue"/>
                <a:cs typeface="Helvetica Neue"/>
                <a:sym typeface="Helvetica Neue"/>
              </a:rPr>
              <a:t>[HRS]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9"/>
                                        </p:tgtEl>
                                        <p:attrNameLst>
                                          <p:attrName>style.visibility</p:attrName>
                                        </p:attrNameLst>
                                      </p:cBhvr>
                                      <p:to>
                                        <p:strVal val="visible"/>
                                      </p:to>
                                    </p:set>
                                    <p:animEffect transition="in" filter="fade">
                                      <p:cBhvr>
                                        <p:cTn id="7" dur="500"/>
                                        <p:tgtEl>
                                          <p:spTgt spid="489"/>
                                        </p:tgtEl>
                                      </p:cBhvr>
                                    </p:animEffect>
                                  </p:childTnLst>
                                </p:cTn>
                              </p:par>
                              <p:par>
                                <p:cTn id="8" presetID="10" presetClass="entr" presetSubtype="0" fill="hold" nodeType="withEffect">
                                  <p:stCondLst>
                                    <p:cond delay="0"/>
                                  </p:stCondLst>
                                  <p:childTnLst>
                                    <p:set>
                                      <p:cBhvr>
                                        <p:cTn id="9" dur="1" fill="hold">
                                          <p:stCondLst>
                                            <p:cond delay="0"/>
                                          </p:stCondLst>
                                        </p:cTn>
                                        <p:tgtEl>
                                          <p:spTgt spid="488"/>
                                        </p:tgtEl>
                                        <p:attrNameLst>
                                          <p:attrName>style.visibility</p:attrName>
                                        </p:attrNameLst>
                                      </p:cBhvr>
                                      <p:to>
                                        <p:strVal val="visible"/>
                                      </p:to>
                                    </p:set>
                                    <p:animEffect transition="in" filter="fade">
                                      <p:cBhvr>
                                        <p:cTn id="10" dur="500"/>
                                        <p:tgtEl>
                                          <p:spTgt spid="488"/>
                                        </p:tgtEl>
                                      </p:cBhvr>
                                    </p:animEffect>
                                  </p:childTnLst>
                                </p:cTn>
                              </p:par>
                              <p:par>
                                <p:cTn id="11" presetID="10" presetClass="entr" presetSubtype="0" fill="hold" nodeType="withEffect">
                                  <p:stCondLst>
                                    <p:cond delay="0"/>
                                  </p:stCondLst>
                                  <p:childTnLst>
                                    <p:set>
                                      <p:cBhvr>
                                        <p:cTn id="12" dur="1" fill="hold">
                                          <p:stCondLst>
                                            <p:cond delay="0"/>
                                          </p:stCondLst>
                                        </p:cTn>
                                        <p:tgtEl>
                                          <p:spTgt spid="486"/>
                                        </p:tgtEl>
                                        <p:attrNameLst>
                                          <p:attrName>style.visibility</p:attrName>
                                        </p:attrNameLst>
                                      </p:cBhvr>
                                      <p:to>
                                        <p:strVal val="visible"/>
                                      </p:to>
                                    </p:set>
                                    <p:animEffect transition="in" filter="fade">
                                      <p:cBhvr>
                                        <p:cTn id="13" dur="500"/>
                                        <p:tgtEl>
                                          <p:spTgt spid="486"/>
                                        </p:tgtEl>
                                      </p:cBhvr>
                                    </p:animEffect>
                                  </p:childTnLst>
                                </p:cTn>
                              </p:par>
                              <p:par>
                                <p:cTn id="14" presetID="10" presetClass="entr" presetSubtype="0" fill="hold" nodeType="withEffect">
                                  <p:stCondLst>
                                    <p:cond delay="0"/>
                                  </p:stCondLst>
                                  <p:childTnLst>
                                    <p:set>
                                      <p:cBhvr>
                                        <p:cTn id="15" dur="1" fill="hold">
                                          <p:stCondLst>
                                            <p:cond delay="0"/>
                                          </p:stCondLst>
                                        </p:cTn>
                                        <p:tgtEl>
                                          <p:spTgt spid="485"/>
                                        </p:tgtEl>
                                        <p:attrNameLst>
                                          <p:attrName>style.visibility</p:attrName>
                                        </p:attrNameLst>
                                      </p:cBhvr>
                                      <p:to>
                                        <p:strVal val="visible"/>
                                      </p:to>
                                    </p:set>
                                    <p:animEffect transition="in" filter="fade">
                                      <p:cBhvr>
                                        <p:cTn id="16" dur="500"/>
                                        <p:tgtEl>
                                          <p:spTgt spid="485"/>
                                        </p:tgtEl>
                                      </p:cBhvr>
                                    </p:animEffect>
                                  </p:childTnLst>
                                </p:cTn>
                              </p:par>
                              <p:par>
                                <p:cTn id="17" presetID="10" presetClass="entr" presetSubtype="0" fill="hold" nodeType="withEffect">
                                  <p:stCondLst>
                                    <p:cond delay="0"/>
                                  </p:stCondLst>
                                  <p:childTnLst>
                                    <p:set>
                                      <p:cBhvr>
                                        <p:cTn id="18" dur="1" fill="hold">
                                          <p:stCondLst>
                                            <p:cond delay="0"/>
                                          </p:stCondLst>
                                        </p:cTn>
                                        <p:tgtEl>
                                          <p:spTgt spid="483"/>
                                        </p:tgtEl>
                                        <p:attrNameLst>
                                          <p:attrName>style.visibility</p:attrName>
                                        </p:attrNameLst>
                                      </p:cBhvr>
                                      <p:to>
                                        <p:strVal val="visible"/>
                                      </p:to>
                                    </p:set>
                                    <p:animEffect transition="in" filter="fade">
                                      <p:cBhvr>
                                        <p:cTn id="19" dur="500"/>
                                        <p:tgtEl>
                                          <p:spTgt spid="483"/>
                                        </p:tgtEl>
                                      </p:cBhvr>
                                    </p:animEffect>
                                  </p:childTnLst>
                                </p:cTn>
                              </p:par>
                              <p:par>
                                <p:cTn id="20" presetID="10" presetClass="entr" presetSubtype="0" fill="hold" nodeType="withEffect">
                                  <p:stCondLst>
                                    <p:cond delay="0"/>
                                  </p:stCondLst>
                                  <p:childTnLst>
                                    <p:set>
                                      <p:cBhvr>
                                        <p:cTn id="21" dur="1" fill="hold">
                                          <p:stCondLst>
                                            <p:cond delay="0"/>
                                          </p:stCondLst>
                                        </p:cTn>
                                        <p:tgtEl>
                                          <p:spTgt spid="484"/>
                                        </p:tgtEl>
                                        <p:attrNameLst>
                                          <p:attrName>style.visibility</p:attrName>
                                        </p:attrNameLst>
                                      </p:cBhvr>
                                      <p:to>
                                        <p:strVal val="visible"/>
                                      </p:to>
                                    </p:set>
                                    <p:animEffect transition="in" filter="fade">
                                      <p:cBhvr>
                                        <p:cTn id="22" dur="500"/>
                                        <p:tgtEl>
                                          <p:spTgt spid="484"/>
                                        </p:tgtEl>
                                      </p:cBhvr>
                                    </p:animEffect>
                                  </p:childTnLst>
                                </p:cTn>
                              </p:par>
                              <p:par>
                                <p:cTn id="23" presetID="10" presetClass="entr" presetSubtype="0" fill="hold" nodeType="withEffect">
                                  <p:stCondLst>
                                    <p:cond delay="0"/>
                                  </p:stCondLst>
                                  <p:childTnLst>
                                    <p:set>
                                      <p:cBhvr>
                                        <p:cTn id="24" dur="1" fill="hold">
                                          <p:stCondLst>
                                            <p:cond delay="0"/>
                                          </p:stCondLst>
                                        </p:cTn>
                                        <p:tgtEl>
                                          <p:spTgt spid="487"/>
                                        </p:tgtEl>
                                        <p:attrNameLst>
                                          <p:attrName>style.visibility</p:attrName>
                                        </p:attrNameLst>
                                      </p:cBhvr>
                                      <p:to>
                                        <p:strVal val="visible"/>
                                      </p:to>
                                    </p:set>
                                    <p:animEffect transition="in" filter="fade">
                                      <p:cBhvr>
                                        <p:cTn id="25" dur="500"/>
                                        <p:tgtEl>
                                          <p:spTgt spid="48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92"/>
                                        </p:tgtEl>
                                        <p:attrNameLst>
                                          <p:attrName>style.visibility</p:attrName>
                                        </p:attrNameLst>
                                      </p:cBhvr>
                                      <p:to>
                                        <p:strVal val="visible"/>
                                      </p:to>
                                    </p:set>
                                    <p:animEffect transition="in" filter="fade">
                                      <p:cBhvr>
                                        <p:cTn id="30" dur="500"/>
                                        <p:tgtEl>
                                          <p:spTgt spid="492"/>
                                        </p:tgtEl>
                                      </p:cBhvr>
                                    </p:animEffect>
                                  </p:childTnLst>
                                </p:cTn>
                              </p:par>
                              <p:par>
                                <p:cTn id="31" presetID="10" presetClass="entr" presetSubtype="0" fill="hold" nodeType="withEffect">
                                  <p:stCondLst>
                                    <p:cond delay="0"/>
                                  </p:stCondLst>
                                  <p:childTnLst>
                                    <p:set>
                                      <p:cBhvr>
                                        <p:cTn id="32" dur="1" fill="hold">
                                          <p:stCondLst>
                                            <p:cond delay="0"/>
                                          </p:stCondLst>
                                        </p:cTn>
                                        <p:tgtEl>
                                          <p:spTgt spid="491"/>
                                        </p:tgtEl>
                                        <p:attrNameLst>
                                          <p:attrName>style.visibility</p:attrName>
                                        </p:attrNameLst>
                                      </p:cBhvr>
                                      <p:to>
                                        <p:strVal val="visible"/>
                                      </p:to>
                                    </p:set>
                                    <p:animEffect transition="in" filter="fade">
                                      <p:cBhvr>
                                        <p:cTn id="33" dur="500"/>
                                        <p:tgtEl>
                                          <p:spTgt spid="491"/>
                                        </p:tgtEl>
                                      </p:cBhvr>
                                    </p:animEffect>
                                  </p:childTnLst>
                                </p:cTn>
                              </p:par>
                              <p:par>
                                <p:cTn id="34" presetID="10" presetClass="entr" presetSubtype="0" fill="hold" nodeType="withEffect">
                                  <p:stCondLst>
                                    <p:cond delay="0"/>
                                  </p:stCondLst>
                                  <p:childTnLst>
                                    <p:set>
                                      <p:cBhvr>
                                        <p:cTn id="35" dur="1" fill="hold">
                                          <p:stCondLst>
                                            <p:cond delay="0"/>
                                          </p:stCondLst>
                                        </p:cTn>
                                        <p:tgtEl>
                                          <p:spTgt spid="490"/>
                                        </p:tgtEl>
                                        <p:attrNameLst>
                                          <p:attrName>style.visibility</p:attrName>
                                        </p:attrNameLst>
                                      </p:cBhvr>
                                      <p:to>
                                        <p:strVal val="visible"/>
                                      </p:to>
                                    </p:set>
                                    <p:animEffect transition="in" filter="fade">
                                      <p:cBhvr>
                                        <p:cTn id="36" dur="500"/>
                                        <p:tgtEl>
                                          <p:spTgt spid="49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97"/>
                                        </p:tgtEl>
                                        <p:attrNameLst>
                                          <p:attrName>style.visibility</p:attrName>
                                        </p:attrNameLst>
                                      </p:cBhvr>
                                      <p:to>
                                        <p:strVal val="visible"/>
                                      </p:to>
                                    </p:set>
                                    <p:animEffect transition="in" filter="fade">
                                      <p:cBhvr>
                                        <p:cTn id="41" dur="500"/>
                                        <p:tgtEl>
                                          <p:spTgt spid="497"/>
                                        </p:tgtEl>
                                      </p:cBhvr>
                                    </p:animEffect>
                                  </p:childTnLst>
                                </p:cTn>
                              </p:par>
                              <p:par>
                                <p:cTn id="42" presetID="10" presetClass="entr" presetSubtype="0" fill="hold" nodeType="withEffect">
                                  <p:stCondLst>
                                    <p:cond delay="0"/>
                                  </p:stCondLst>
                                  <p:childTnLst>
                                    <p:set>
                                      <p:cBhvr>
                                        <p:cTn id="43" dur="1" fill="hold">
                                          <p:stCondLst>
                                            <p:cond delay="0"/>
                                          </p:stCondLst>
                                        </p:cTn>
                                        <p:tgtEl>
                                          <p:spTgt spid="496"/>
                                        </p:tgtEl>
                                        <p:attrNameLst>
                                          <p:attrName>style.visibility</p:attrName>
                                        </p:attrNameLst>
                                      </p:cBhvr>
                                      <p:to>
                                        <p:strVal val="visible"/>
                                      </p:to>
                                    </p:set>
                                    <p:animEffect transition="in" filter="fade">
                                      <p:cBhvr>
                                        <p:cTn id="44" dur="500"/>
                                        <p:tgtEl>
                                          <p:spTgt spid="496"/>
                                        </p:tgtEl>
                                      </p:cBhvr>
                                    </p:animEffect>
                                  </p:childTnLst>
                                </p:cTn>
                              </p:par>
                              <p:par>
                                <p:cTn id="45" presetID="10" presetClass="entr" presetSubtype="0" fill="hold" nodeType="withEffect">
                                  <p:stCondLst>
                                    <p:cond delay="0"/>
                                  </p:stCondLst>
                                  <p:childTnLst>
                                    <p:set>
                                      <p:cBhvr>
                                        <p:cTn id="46" dur="1" fill="hold">
                                          <p:stCondLst>
                                            <p:cond delay="0"/>
                                          </p:stCondLst>
                                        </p:cTn>
                                        <p:tgtEl>
                                          <p:spTgt spid="494"/>
                                        </p:tgtEl>
                                        <p:attrNameLst>
                                          <p:attrName>style.visibility</p:attrName>
                                        </p:attrNameLst>
                                      </p:cBhvr>
                                      <p:to>
                                        <p:strVal val="visible"/>
                                      </p:to>
                                    </p:set>
                                    <p:animEffect transition="in" filter="fade">
                                      <p:cBhvr>
                                        <p:cTn id="47" dur="500"/>
                                        <p:tgtEl>
                                          <p:spTgt spid="494"/>
                                        </p:tgtEl>
                                      </p:cBhvr>
                                    </p:animEffect>
                                  </p:childTnLst>
                                </p:cTn>
                              </p:par>
                              <p:par>
                                <p:cTn id="48" presetID="10" presetClass="entr" presetSubtype="0" fill="hold" nodeType="withEffect">
                                  <p:stCondLst>
                                    <p:cond delay="0"/>
                                  </p:stCondLst>
                                  <p:childTnLst>
                                    <p:set>
                                      <p:cBhvr>
                                        <p:cTn id="49" dur="1" fill="hold">
                                          <p:stCondLst>
                                            <p:cond delay="0"/>
                                          </p:stCondLst>
                                        </p:cTn>
                                        <p:tgtEl>
                                          <p:spTgt spid="493"/>
                                        </p:tgtEl>
                                        <p:attrNameLst>
                                          <p:attrName>style.visibility</p:attrName>
                                        </p:attrNameLst>
                                      </p:cBhvr>
                                      <p:to>
                                        <p:strVal val="visible"/>
                                      </p:to>
                                    </p:set>
                                    <p:animEffect transition="in" filter="fade">
                                      <p:cBhvr>
                                        <p:cTn id="50" dur="500"/>
                                        <p:tgtEl>
                                          <p:spTgt spid="493"/>
                                        </p:tgtEl>
                                      </p:cBhvr>
                                    </p:animEffect>
                                  </p:childTnLst>
                                </p:cTn>
                              </p:par>
                              <p:par>
                                <p:cTn id="51" presetID="10" presetClass="entr" presetSubtype="0" fill="hold" nodeType="withEffect">
                                  <p:stCondLst>
                                    <p:cond delay="0"/>
                                  </p:stCondLst>
                                  <p:childTnLst>
                                    <p:set>
                                      <p:cBhvr>
                                        <p:cTn id="52" dur="1" fill="hold">
                                          <p:stCondLst>
                                            <p:cond delay="0"/>
                                          </p:stCondLst>
                                        </p:cTn>
                                        <p:tgtEl>
                                          <p:spTgt spid="495"/>
                                        </p:tgtEl>
                                        <p:attrNameLst>
                                          <p:attrName>style.visibility</p:attrName>
                                        </p:attrNameLst>
                                      </p:cBhvr>
                                      <p:to>
                                        <p:strVal val="visible"/>
                                      </p:to>
                                    </p:set>
                                    <p:animEffect transition="in" filter="fade">
                                      <p:cBhvr>
                                        <p:cTn id="53" dur="500"/>
                                        <p:tgtEl>
                                          <p:spTgt spid="495"/>
                                        </p:tgtEl>
                                      </p:cBhvr>
                                    </p:animEffect>
                                  </p:childTnLst>
                                </p:cTn>
                              </p:par>
                              <p:par>
                                <p:cTn id="54" presetID="10" presetClass="entr" presetSubtype="0" fill="hold" nodeType="withEffect">
                                  <p:stCondLst>
                                    <p:cond delay="0"/>
                                  </p:stCondLst>
                                  <p:childTnLst>
                                    <p:set>
                                      <p:cBhvr>
                                        <p:cTn id="55" dur="1" fill="hold">
                                          <p:stCondLst>
                                            <p:cond delay="0"/>
                                          </p:stCondLst>
                                        </p:cTn>
                                        <p:tgtEl>
                                          <p:spTgt spid="498"/>
                                        </p:tgtEl>
                                        <p:attrNameLst>
                                          <p:attrName>style.visibility</p:attrName>
                                        </p:attrNameLst>
                                      </p:cBhvr>
                                      <p:to>
                                        <p:strVal val="visible"/>
                                      </p:to>
                                    </p:set>
                                    <p:animEffect transition="in" filter="fade">
                                      <p:cBhvr>
                                        <p:cTn id="56" dur="500"/>
                                        <p:tgtEl>
                                          <p:spTgt spid="498"/>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0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0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3725" y="3348533"/>
            <a:ext cx="7000876" cy="3509468"/>
          </a:xfrm>
          <a:prstGeom prst="rect">
            <a:avLst/>
          </a:prstGeom>
        </p:spPr>
      </p:pic>
      <p:sp>
        <p:nvSpPr>
          <p:cNvPr id="3" name="Content Placeholder 2">
            <a:extLst>
              <a:ext uri="{FF2B5EF4-FFF2-40B4-BE49-F238E27FC236}">
                <a16:creationId xmlns="" xmlns:a16="http://schemas.microsoft.com/office/drawing/2014/main" id="{B5673F34-4FAF-2742-8BAB-A70C4A314CB7}"/>
              </a:ext>
            </a:extLst>
          </p:cNvPr>
          <p:cNvSpPr>
            <a:spLocks noGrp="1"/>
          </p:cNvSpPr>
          <p:nvPr>
            <p:ph idx="1"/>
          </p:nvPr>
        </p:nvSpPr>
        <p:spPr/>
        <p:txBody>
          <a:bodyPr>
            <a:normAutofit/>
          </a:bodyPr>
          <a:lstStyle/>
          <a:p>
            <a:r>
              <a:rPr lang="en-US" sz="2000" b="1" dirty="0"/>
              <a:t>Temporal and Schema Composition</a:t>
            </a:r>
          </a:p>
          <a:p>
            <a:pPr lvl="1"/>
            <a:r>
              <a:rPr lang="en-US" sz="1800" dirty="0"/>
              <a:t>Distinguish actual events from intentions, opinions, hypotheses, future events, etc. </a:t>
            </a:r>
          </a:p>
          <a:p>
            <a:pPr lvl="1"/>
            <a:r>
              <a:rPr lang="en-US" sz="1800" dirty="0"/>
              <a:t>Temporal relation discovery from videos and common sequential event relations in text.  Use page view info from Wikipedia to discover periodicity.</a:t>
            </a:r>
          </a:p>
        </p:txBody>
      </p:sp>
      <p:sp>
        <p:nvSpPr>
          <p:cNvPr id="5" name="Slide Number Placeholder 4">
            <a:extLst>
              <a:ext uri="{FF2B5EF4-FFF2-40B4-BE49-F238E27FC236}">
                <a16:creationId xmlns="" xmlns:a16="http://schemas.microsoft.com/office/drawing/2014/main" id="{DCA92E6C-3E04-8C43-BCA8-DFC885EA3646}"/>
              </a:ext>
            </a:extLst>
          </p:cNvPr>
          <p:cNvSpPr>
            <a:spLocks noGrp="1"/>
          </p:cNvSpPr>
          <p:nvPr>
            <p:ph type="sldNum" sz="quarter" idx="12"/>
          </p:nvPr>
        </p:nvSpPr>
        <p:spPr/>
        <p:txBody>
          <a:bodyPr/>
          <a:lstStyle/>
          <a:p>
            <a:fld id="{C15EC6CD-959F-7F4A-9DAB-F4C6252E2A97}" type="slidenum">
              <a:rPr lang="en-US" smtClean="0"/>
              <a:t>55</a:t>
            </a:fld>
            <a:endParaRPr lang="en-US"/>
          </a:p>
        </p:txBody>
      </p:sp>
      <p:sp>
        <p:nvSpPr>
          <p:cNvPr id="6" name="Title 1">
            <a:extLst>
              <a:ext uri="{FF2B5EF4-FFF2-40B4-BE49-F238E27FC236}">
                <a16:creationId xmlns="" xmlns:a16="http://schemas.microsoft.com/office/drawing/2014/main" id="{D5B0861A-20D5-C945-99A2-5642B806E3BB}"/>
              </a:ext>
            </a:extLst>
          </p:cNvPr>
          <p:cNvSpPr>
            <a:spLocks noGrp="1"/>
          </p:cNvSpPr>
          <p:nvPr>
            <p:ph type="title"/>
          </p:nvPr>
        </p:nvSpPr>
        <p:spPr>
          <a:xfrm>
            <a:off x="2037633" y="-79836"/>
            <a:ext cx="7886700" cy="762216"/>
          </a:xfrm>
        </p:spPr>
        <p:txBody>
          <a:bodyPr>
            <a:normAutofit/>
          </a:bodyPr>
          <a:lstStyle/>
          <a:p>
            <a:r>
              <a:rPr lang="en-US" smtClean="0"/>
              <a:t>Temporal Knowledge Acquisition</a:t>
            </a:r>
            <a:endParaRPr lang="en-US" dirty="0"/>
          </a:p>
        </p:txBody>
      </p:sp>
      <p:sp>
        <p:nvSpPr>
          <p:cNvPr id="9" name="TextBox 8"/>
          <p:cNvSpPr txBox="1"/>
          <p:nvPr/>
        </p:nvSpPr>
        <p:spPr>
          <a:xfrm>
            <a:off x="6253163" y="3416670"/>
            <a:ext cx="3241729" cy="646331"/>
          </a:xfrm>
          <a:prstGeom prst="rect">
            <a:avLst/>
          </a:prstGeom>
          <a:noFill/>
        </p:spPr>
        <p:txBody>
          <a:bodyPr wrap="square" rtlCol="0">
            <a:spAutoFit/>
          </a:bodyPr>
          <a:lstStyle/>
          <a:p>
            <a:pPr algn="ctr"/>
            <a:r>
              <a:rPr lang="en-US" dirty="0"/>
              <a:t>The </a:t>
            </a:r>
            <a:r>
              <a:rPr lang="en-US" i="1" dirty="0"/>
              <a:t>Super Bowl </a:t>
            </a:r>
            <a:r>
              <a:rPr lang="en-US" dirty="0"/>
              <a:t>happens once every year in February </a:t>
            </a:r>
          </a:p>
        </p:txBody>
      </p:sp>
      <p:sp>
        <p:nvSpPr>
          <p:cNvPr id="11" name="TextBox 10"/>
          <p:cNvSpPr txBox="1"/>
          <p:nvPr/>
        </p:nvSpPr>
        <p:spPr>
          <a:xfrm>
            <a:off x="3015777" y="6056940"/>
            <a:ext cx="649537" cy="646331"/>
          </a:xfrm>
          <a:prstGeom prst="rect">
            <a:avLst/>
          </a:prstGeom>
          <a:noFill/>
        </p:spPr>
        <p:txBody>
          <a:bodyPr wrap="square" rtlCol="0">
            <a:spAutoFit/>
          </a:bodyPr>
          <a:lstStyle/>
          <a:p>
            <a:r>
              <a:rPr lang="en-US" dirty="0"/>
              <a:t>Time</a:t>
            </a:r>
          </a:p>
        </p:txBody>
      </p:sp>
      <p:cxnSp>
        <p:nvCxnSpPr>
          <p:cNvPr id="13" name="Straight Arrow Connector 12"/>
          <p:cNvCxnSpPr/>
          <p:nvPr/>
        </p:nvCxnSpPr>
        <p:spPr>
          <a:xfrm>
            <a:off x="3665314" y="6306247"/>
            <a:ext cx="995919" cy="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2108769" y="4248809"/>
            <a:ext cx="369332" cy="1928154"/>
            <a:chOff x="1631879" y="4206490"/>
            <a:chExt cx="369332" cy="1928154"/>
          </a:xfrm>
        </p:grpSpPr>
        <p:sp>
          <p:nvSpPr>
            <p:cNvPr id="16" name="TextBox 15"/>
            <p:cNvSpPr txBox="1"/>
            <p:nvPr/>
          </p:nvSpPr>
          <p:spPr>
            <a:xfrm rot="16200000">
              <a:off x="1035222" y="5168656"/>
              <a:ext cx="1562645" cy="369332"/>
            </a:xfrm>
            <a:prstGeom prst="rect">
              <a:avLst/>
            </a:prstGeom>
            <a:noFill/>
          </p:spPr>
          <p:txBody>
            <a:bodyPr wrap="square" rtlCol="0">
              <a:spAutoFit/>
            </a:bodyPr>
            <a:lstStyle/>
            <a:p>
              <a:r>
                <a:rPr lang="en-US" dirty="0"/>
                <a:t>Page views</a:t>
              </a:r>
            </a:p>
          </p:txBody>
        </p:sp>
        <p:cxnSp>
          <p:nvCxnSpPr>
            <p:cNvPr id="17" name="Straight Arrow Connector 16"/>
            <p:cNvCxnSpPr/>
            <p:nvPr/>
          </p:nvCxnSpPr>
          <p:spPr>
            <a:xfrm flipV="1">
              <a:off x="1826988" y="4206490"/>
              <a:ext cx="0" cy="731017"/>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193463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4ACE47-ABBC-44E8-B79C-7A8CCCBE1184}"/>
              </a:ext>
            </a:extLst>
          </p:cNvPr>
          <p:cNvSpPr>
            <a:spLocks noGrp="1"/>
          </p:cNvSpPr>
          <p:nvPr>
            <p:ph type="title"/>
          </p:nvPr>
        </p:nvSpPr>
        <p:spPr>
          <a:xfrm>
            <a:off x="2152650" y="365127"/>
            <a:ext cx="8315053" cy="762216"/>
          </a:xfrm>
        </p:spPr>
        <p:txBody>
          <a:bodyPr>
            <a:normAutofit fontScale="90000"/>
          </a:bodyPr>
          <a:lstStyle/>
          <a:p>
            <a:r>
              <a:rPr lang="en-US" dirty="0"/>
              <a:t>Many Forms of </a:t>
            </a:r>
            <a:r>
              <a:rPr lang="en-US" dirty="0" smtClean="0"/>
              <a:t>Common </a:t>
            </a:r>
            <a:r>
              <a:rPr lang="en-US" dirty="0"/>
              <a:t>Sense</a:t>
            </a:r>
            <a:br>
              <a:rPr lang="en-US" dirty="0"/>
            </a:br>
            <a:r>
              <a:rPr lang="en-US" sz="2700" dirty="0"/>
              <a:t>[</a:t>
            </a:r>
            <a:r>
              <a:rPr lang="en-US" sz="1800" dirty="0"/>
              <a:t>ACL’19, EMNLP’19]</a:t>
            </a:r>
            <a:endParaRPr lang="en-US" dirty="0"/>
          </a:p>
        </p:txBody>
      </p:sp>
      <p:sp>
        <p:nvSpPr>
          <p:cNvPr id="3" name="Content Placeholder 2">
            <a:extLst>
              <a:ext uri="{FF2B5EF4-FFF2-40B4-BE49-F238E27FC236}">
                <a16:creationId xmlns="" xmlns:a16="http://schemas.microsoft.com/office/drawing/2014/main" id="{54A3A4E4-E0BC-49C1-8DD3-28049194875F}"/>
              </a:ext>
            </a:extLst>
          </p:cNvPr>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 xmlns:a16="http://schemas.microsoft.com/office/drawing/2014/main" id="{4F8B19FD-D4BC-42D3-B16A-468220BC1F3F}"/>
              </a:ext>
            </a:extLst>
          </p:cNvPr>
          <p:cNvSpPr>
            <a:spLocks noGrp="1"/>
          </p:cNvSpPr>
          <p:nvPr>
            <p:ph type="sldNum" sz="quarter" idx="11"/>
          </p:nvPr>
        </p:nvSpPr>
        <p:spPr/>
        <p:txBody>
          <a:bodyPr/>
          <a:lstStyle/>
          <a:p>
            <a:fld id="{BDF588C3-71D6-5D45-B118-1C664482E1C2}" type="slidenum">
              <a:rPr lang="en-US" smtClean="0"/>
              <a:t>56</a:t>
            </a:fld>
            <a:endParaRPr lang="en-US"/>
          </a:p>
        </p:txBody>
      </p:sp>
      <p:pic>
        <p:nvPicPr>
          <p:cNvPr id="5" name="Picture 4">
            <a:extLst>
              <a:ext uri="{FF2B5EF4-FFF2-40B4-BE49-F238E27FC236}">
                <a16:creationId xmlns="" xmlns:a16="http://schemas.microsoft.com/office/drawing/2014/main" id="{84A85705-15E1-4CBD-B10C-1F99F60257FF}"/>
              </a:ext>
            </a:extLst>
          </p:cNvPr>
          <p:cNvPicPr>
            <a:picLocks noChangeAspect="1"/>
          </p:cNvPicPr>
          <p:nvPr/>
        </p:nvPicPr>
        <p:blipFill>
          <a:blip r:embed="rId2"/>
          <a:stretch>
            <a:fillRect/>
          </a:stretch>
        </p:blipFill>
        <p:spPr>
          <a:xfrm>
            <a:off x="2200985" y="1209420"/>
            <a:ext cx="3398936" cy="2468880"/>
          </a:xfrm>
          <a:prstGeom prst="rect">
            <a:avLst/>
          </a:prstGeom>
        </p:spPr>
      </p:pic>
      <p:pic>
        <p:nvPicPr>
          <p:cNvPr id="6" name="Picture 5">
            <a:extLst>
              <a:ext uri="{FF2B5EF4-FFF2-40B4-BE49-F238E27FC236}">
                <a16:creationId xmlns="" xmlns:a16="http://schemas.microsoft.com/office/drawing/2014/main" id="{A1D1B728-9452-4C61-BD55-30D541CF3DCC}"/>
              </a:ext>
            </a:extLst>
          </p:cNvPr>
          <p:cNvPicPr>
            <a:picLocks noChangeAspect="1"/>
          </p:cNvPicPr>
          <p:nvPr/>
        </p:nvPicPr>
        <p:blipFill>
          <a:blip r:embed="rId3"/>
          <a:stretch>
            <a:fillRect/>
          </a:stretch>
        </p:blipFill>
        <p:spPr>
          <a:xfrm>
            <a:off x="6384609" y="1220630"/>
            <a:ext cx="3566618" cy="2400300"/>
          </a:xfrm>
          <a:prstGeom prst="rect">
            <a:avLst/>
          </a:prstGeom>
        </p:spPr>
      </p:pic>
      <p:sp>
        <p:nvSpPr>
          <p:cNvPr id="7" name="Rectangle 18">
            <a:extLst>
              <a:ext uri="{FF2B5EF4-FFF2-40B4-BE49-F238E27FC236}">
                <a16:creationId xmlns="" xmlns:a16="http://schemas.microsoft.com/office/drawing/2014/main" id="{61D6D940-8F83-414C-A8D8-BD981413FFD9}"/>
              </a:ext>
            </a:extLst>
          </p:cNvPr>
          <p:cNvSpPr>
            <a:spLocks noChangeArrowheads="1"/>
          </p:cNvSpPr>
          <p:nvPr/>
        </p:nvSpPr>
        <p:spPr bwMode="auto">
          <a:xfrm>
            <a:off x="3313721" y="3726758"/>
            <a:ext cx="1119658" cy="507831"/>
          </a:xfrm>
          <a:prstGeom prst="rect">
            <a:avLst/>
          </a:prstGeom>
          <a:solidFill>
            <a:srgbClr val="FAE1AF"/>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350" dirty="0">
                <a:solidFill>
                  <a:srgbClr val="000000"/>
                </a:solidFill>
                <a:cs typeface="Arial" charset="0"/>
              </a:rPr>
              <a:t>Typical Time</a:t>
            </a:r>
          </a:p>
        </p:txBody>
      </p:sp>
      <p:sp>
        <p:nvSpPr>
          <p:cNvPr id="8" name="Rectangle 18">
            <a:extLst>
              <a:ext uri="{FF2B5EF4-FFF2-40B4-BE49-F238E27FC236}">
                <a16:creationId xmlns="" xmlns:a16="http://schemas.microsoft.com/office/drawing/2014/main" id="{8E0AD9FD-995D-4BCC-8171-E26F9E249AFB}"/>
              </a:ext>
            </a:extLst>
          </p:cNvPr>
          <p:cNvSpPr>
            <a:spLocks noChangeArrowheads="1"/>
          </p:cNvSpPr>
          <p:nvPr/>
        </p:nvSpPr>
        <p:spPr bwMode="auto">
          <a:xfrm>
            <a:off x="7770132" y="3687570"/>
            <a:ext cx="795572" cy="507831"/>
          </a:xfrm>
          <a:prstGeom prst="rect">
            <a:avLst/>
          </a:prstGeom>
          <a:solidFill>
            <a:srgbClr val="FAE1AF"/>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350" dirty="0">
                <a:solidFill>
                  <a:srgbClr val="000000"/>
                </a:solidFill>
                <a:cs typeface="Arial" charset="0"/>
              </a:rPr>
              <a:t>Duration</a:t>
            </a:r>
          </a:p>
        </p:txBody>
      </p:sp>
      <p:pic>
        <p:nvPicPr>
          <p:cNvPr id="9" name="Picture 8"/>
          <p:cNvPicPr>
            <a:picLocks noChangeAspect="1"/>
          </p:cNvPicPr>
          <p:nvPr/>
        </p:nvPicPr>
        <p:blipFill>
          <a:blip r:embed="rId4"/>
          <a:stretch>
            <a:fillRect/>
          </a:stretch>
        </p:blipFill>
        <p:spPr>
          <a:xfrm>
            <a:off x="6174786" y="4026840"/>
            <a:ext cx="3657192" cy="2587047"/>
          </a:xfrm>
          <a:prstGeom prst="rect">
            <a:avLst/>
          </a:prstGeom>
        </p:spPr>
      </p:pic>
      <p:pic>
        <p:nvPicPr>
          <p:cNvPr id="10" name="Picture 9"/>
          <p:cNvPicPr>
            <a:picLocks noChangeAspect="1"/>
          </p:cNvPicPr>
          <p:nvPr/>
        </p:nvPicPr>
        <p:blipFill>
          <a:blip r:embed="rId5"/>
          <a:stretch>
            <a:fillRect/>
          </a:stretch>
        </p:blipFill>
        <p:spPr>
          <a:xfrm>
            <a:off x="2200985" y="4209373"/>
            <a:ext cx="3307186" cy="2321663"/>
          </a:xfrm>
          <a:prstGeom prst="rect">
            <a:avLst/>
          </a:prstGeom>
        </p:spPr>
      </p:pic>
    </p:spTree>
    <p:extLst>
      <p:ext uri="{BB962C8B-B14F-4D97-AF65-F5344CB8AC3E}">
        <p14:creationId xmlns:p14="http://schemas.microsoft.com/office/powerpoint/2010/main" val="83597405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 xmlns:a16="http://schemas.microsoft.com/office/drawing/2014/main" id="{256372E4-154A-426F-984B-E68843429810}"/>
              </a:ext>
            </a:extLst>
          </p:cNvPr>
          <p:cNvGrpSpPr/>
          <p:nvPr/>
        </p:nvGrpSpPr>
        <p:grpSpPr>
          <a:xfrm>
            <a:off x="2615565" y="2010859"/>
            <a:ext cx="3486116" cy="1572817"/>
            <a:chOff x="2990850" y="567266"/>
            <a:chExt cx="6257926" cy="5418667"/>
          </a:xfrm>
        </p:grpSpPr>
        <p:graphicFrame>
          <p:nvGraphicFramePr>
            <p:cNvPr id="35" name="Chart 34">
              <a:extLst>
                <a:ext uri="{FF2B5EF4-FFF2-40B4-BE49-F238E27FC236}">
                  <a16:creationId xmlns="" xmlns:a16="http://schemas.microsoft.com/office/drawing/2014/main" id="{A0AEE44E-D9FC-45DF-A88D-ACDA6468085F}"/>
                </a:ext>
              </a:extLst>
            </p:cNvPr>
            <p:cNvGraphicFramePr/>
            <p:nvPr/>
          </p:nvGraphicFramePr>
          <p:xfrm>
            <a:off x="6143626" y="567266"/>
            <a:ext cx="3105150" cy="53161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6" name="Chart 35" title="‰">
              <a:extLst>
                <a:ext uri="{FF2B5EF4-FFF2-40B4-BE49-F238E27FC236}">
                  <a16:creationId xmlns="" xmlns:a16="http://schemas.microsoft.com/office/drawing/2014/main" id="{401D81E2-6BFB-4D12-86A1-BECC96D72668}"/>
                </a:ext>
              </a:extLst>
            </p:cNvPr>
            <p:cNvGraphicFramePr/>
            <p:nvPr/>
          </p:nvGraphicFramePr>
          <p:xfrm>
            <a:off x="2990850" y="567266"/>
            <a:ext cx="3105150" cy="5418667"/>
          </p:xfrm>
          <a:graphic>
            <a:graphicData uri="http://schemas.openxmlformats.org/drawingml/2006/chart">
              <c:chart xmlns:c="http://schemas.openxmlformats.org/drawingml/2006/chart" xmlns:r="http://schemas.openxmlformats.org/officeDocument/2006/relationships" r:id="rId4"/>
            </a:graphicData>
          </a:graphic>
        </p:graphicFrame>
      </p:grpSp>
      <p:sp>
        <p:nvSpPr>
          <p:cNvPr id="2" name="Title 1"/>
          <p:cNvSpPr>
            <a:spLocks noGrp="1"/>
          </p:cNvSpPr>
          <p:nvPr>
            <p:ph type="title"/>
          </p:nvPr>
        </p:nvSpPr>
        <p:spPr/>
        <p:txBody>
          <a:bodyPr>
            <a:normAutofit fontScale="90000"/>
          </a:bodyPr>
          <a:lstStyle/>
          <a:p>
            <a:r>
              <a:rPr lang="en-US"/>
              <a:t>Event distributions from TemProb</a:t>
            </a:r>
            <a:endParaRPr lang="en-US" dirty="0"/>
          </a:p>
        </p:txBody>
      </p:sp>
      <p:grpSp>
        <p:nvGrpSpPr>
          <p:cNvPr id="37" name="Group 36">
            <a:extLst>
              <a:ext uri="{FF2B5EF4-FFF2-40B4-BE49-F238E27FC236}">
                <a16:creationId xmlns="" xmlns:a16="http://schemas.microsoft.com/office/drawing/2014/main" id="{60DBE023-6F6D-4A6A-AD2E-1F4DD648E333}"/>
              </a:ext>
            </a:extLst>
          </p:cNvPr>
          <p:cNvGrpSpPr/>
          <p:nvPr/>
        </p:nvGrpSpPr>
        <p:grpSpPr>
          <a:xfrm>
            <a:off x="5996344" y="2001029"/>
            <a:ext cx="3486116" cy="1592477"/>
            <a:chOff x="2990850" y="567264"/>
            <a:chExt cx="6257926" cy="5486400"/>
          </a:xfrm>
        </p:grpSpPr>
        <p:graphicFrame>
          <p:nvGraphicFramePr>
            <p:cNvPr id="38" name="Chart 37">
              <a:extLst>
                <a:ext uri="{FF2B5EF4-FFF2-40B4-BE49-F238E27FC236}">
                  <a16:creationId xmlns="" xmlns:a16="http://schemas.microsoft.com/office/drawing/2014/main" id="{8E55CE37-515A-4AF3-908E-A9A686DCC65B}"/>
                </a:ext>
              </a:extLst>
            </p:cNvPr>
            <p:cNvGraphicFramePr/>
            <p:nvPr/>
          </p:nvGraphicFramePr>
          <p:xfrm>
            <a:off x="6143626" y="567264"/>
            <a:ext cx="3105150" cy="54864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9" name="Chart 38" title="‰">
              <a:extLst>
                <a:ext uri="{FF2B5EF4-FFF2-40B4-BE49-F238E27FC236}">
                  <a16:creationId xmlns="" xmlns:a16="http://schemas.microsoft.com/office/drawing/2014/main" id="{F3F024C7-EFC7-45B1-A25B-4B19640666AF}"/>
                </a:ext>
              </a:extLst>
            </p:cNvPr>
            <p:cNvGraphicFramePr/>
            <p:nvPr/>
          </p:nvGraphicFramePr>
          <p:xfrm>
            <a:off x="2990850" y="567266"/>
            <a:ext cx="3105150" cy="5418668"/>
          </p:xfrm>
          <a:graphic>
            <a:graphicData uri="http://schemas.openxmlformats.org/drawingml/2006/chart">
              <c:chart xmlns:c="http://schemas.openxmlformats.org/drawingml/2006/chart" xmlns:r="http://schemas.openxmlformats.org/officeDocument/2006/relationships" r:id="rId6"/>
            </a:graphicData>
          </a:graphic>
        </p:graphicFrame>
      </p:grpSp>
      <p:grpSp>
        <p:nvGrpSpPr>
          <p:cNvPr id="40" name="Group 39">
            <a:extLst>
              <a:ext uri="{FF2B5EF4-FFF2-40B4-BE49-F238E27FC236}">
                <a16:creationId xmlns="" xmlns:a16="http://schemas.microsoft.com/office/drawing/2014/main" id="{256372E4-154A-426F-984B-E68843429810}"/>
              </a:ext>
            </a:extLst>
          </p:cNvPr>
          <p:cNvGrpSpPr/>
          <p:nvPr/>
        </p:nvGrpSpPr>
        <p:grpSpPr>
          <a:xfrm>
            <a:off x="2604526" y="3551703"/>
            <a:ext cx="3486116" cy="1657752"/>
            <a:chOff x="2990850" y="567266"/>
            <a:chExt cx="6257926" cy="5711284"/>
          </a:xfrm>
        </p:grpSpPr>
        <p:graphicFrame>
          <p:nvGraphicFramePr>
            <p:cNvPr id="41" name="Chart 40">
              <a:extLst>
                <a:ext uri="{FF2B5EF4-FFF2-40B4-BE49-F238E27FC236}">
                  <a16:creationId xmlns="" xmlns:a16="http://schemas.microsoft.com/office/drawing/2014/main" id="{A0AEE44E-D9FC-45DF-A88D-ACDA6468085F}"/>
                </a:ext>
              </a:extLst>
            </p:cNvPr>
            <p:cNvGraphicFramePr/>
            <p:nvPr/>
          </p:nvGraphicFramePr>
          <p:xfrm>
            <a:off x="6143626" y="567266"/>
            <a:ext cx="3105150" cy="571128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2" name="Chart 41" title="‰">
              <a:extLst>
                <a:ext uri="{FF2B5EF4-FFF2-40B4-BE49-F238E27FC236}">
                  <a16:creationId xmlns="" xmlns:a16="http://schemas.microsoft.com/office/drawing/2014/main" id="{401D81E2-6BFB-4D12-86A1-BECC96D72668}"/>
                </a:ext>
              </a:extLst>
            </p:cNvPr>
            <p:cNvGraphicFramePr/>
            <p:nvPr/>
          </p:nvGraphicFramePr>
          <p:xfrm>
            <a:off x="2990850" y="567266"/>
            <a:ext cx="3105150" cy="5418667"/>
          </p:xfrm>
          <a:graphic>
            <a:graphicData uri="http://schemas.openxmlformats.org/drawingml/2006/chart">
              <c:chart xmlns:c="http://schemas.openxmlformats.org/drawingml/2006/chart" xmlns:r="http://schemas.openxmlformats.org/officeDocument/2006/relationships" r:id="rId8"/>
            </a:graphicData>
          </a:graphic>
        </p:graphicFrame>
      </p:grpSp>
      <p:grpSp>
        <p:nvGrpSpPr>
          <p:cNvPr id="43" name="Group 42">
            <a:extLst>
              <a:ext uri="{FF2B5EF4-FFF2-40B4-BE49-F238E27FC236}">
                <a16:creationId xmlns="" xmlns:a16="http://schemas.microsoft.com/office/drawing/2014/main" id="{256372E4-154A-426F-984B-E68843429810}"/>
              </a:ext>
            </a:extLst>
          </p:cNvPr>
          <p:cNvGrpSpPr/>
          <p:nvPr/>
        </p:nvGrpSpPr>
        <p:grpSpPr>
          <a:xfrm>
            <a:off x="5867400" y="3571363"/>
            <a:ext cx="3657600" cy="1657752"/>
            <a:chOff x="2990850" y="567266"/>
            <a:chExt cx="6257926" cy="5711284"/>
          </a:xfrm>
        </p:grpSpPr>
        <p:graphicFrame>
          <p:nvGraphicFramePr>
            <p:cNvPr id="44" name="Chart 43">
              <a:extLst>
                <a:ext uri="{FF2B5EF4-FFF2-40B4-BE49-F238E27FC236}">
                  <a16:creationId xmlns="" xmlns:a16="http://schemas.microsoft.com/office/drawing/2014/main" id="{A0AEE44E-D9FC-45DF-A88D-ACDA6468085F}"/>
                </a:ext>
              </a:extLst>
            </p:cNvPr>
            <p:cNvGraphicFramePr/>
            <p:nvPr/>
          </p:nvGraphicFramePr>
          <p:xfrm>
            <a:off x="6143626" y="567266"/>
            <a:ext cx="3105150" cy="5711284"/>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45" name="Chart 44" title="‰">
              <a:extLst>
                <a:ext uri="{FF2B5EF4-FFF2-40B4-BE49-F238E27FC236}">
                  <a16:creationId xmlns="" xmlns:a16="http://schemas.microsoft.com/office/drawing/2014/main" id="{401D81E2-6BFB-4D12-86A1-BECC96D72668}"/>
                </a:ext>
              </a:extLst>
            </p:cNvPr>
            <p:cNvGraphicFramePr/>
            <p:nvPr/>
          </p:nvGraphicFramePr>
          <p:xfrm>
            <a:off x="2990850" y="567266"/>
            <a:ext cx="3105150" cy="5418667"/>
          </p:xfrm>
          <a:graphic>
            <a:graphicData uri="http://schemas.openxmlformats.org/drawingml/2006/chart">
              <c:chart xmlns:c="http://schemas.openxmlformats.org/drawingml/2006/chart" xmlns:r="http://schemas.openxmlformats.org/officeDocument/2006/relationships" r:id="rId10"/>
            </a:graphicData>
          </a:graphic>
        </p:graphicFrame>
      </p:grpSp>
      <p:sp>
        <p:nvSpPr>
          <p:cNvPr id="3" name="Slide Number Placeholder 2">
            <a:extLst>
              <a:ext uri="{FF2B5EF4-FFF2-40B4-BE49-F238E27FC236}">
                <a16:creationId xmlns="" xmlns:a16="http://schemas.microsoft.com/office/drawing/2014/main" id="{E3712526-B355-43EA-BF6D-0C79570FCE1B}"/>
              </a:ext>
            </a:extLst>
          </p:cNvPr>
          <p:cNvSpPr>
            <a:spLocks noGrp="1"/>
          </p:cNvSpPr>
          <p:nvPr>
            <p:ph type="sldNum" sz="quarter" idx="4294967295"/>
          </p:nvPr>
        </p:nvSpPr>
        <p:spPr>
          <a:xfrm>
            <a:off x="8077200" y="5556250"/>
            <a:ext cx="2133600" cy="273844"/>
          </a:xfrm>
        </p:spPr>
        <p:txBody>
          <a:bodyPr/>
          <a:lstStyle/>
          <a:p>
            <a:fld id="{8A758EFE-665F-4341-B5B8-2DAEADA52F6C}" type="slidenum">
              <a:rPr lang="en-US" smtClean="0"/>
              <a:pPr/>
              <a:t>57</a:t>
            </a:fld>
            <a:endParaRPr lang="en-US" dirty="0"/>
          </a:p>
        </p:txBody>
      </p:sp>
    </p:spTree>
    <p:extLst>
      <p:ext uri="{BB962C8B-B14F-4D97-AF65-F5344CB8AC3E}">
        <p14:creationId xmlns:p14="http://schemas.microsoft.com/office/powerpoint/2010/main" val="103526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46"/>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Key takeaways</a:t>
            </a:r>
            <a:endParaRPr/>
          </a:p>
        </p:txBody>
      </p:sp>
      <p:sp>
        <p:nvSpPr>
          <p:cNvPr id="601" name="Google Shape;601;p46"/>
          <p:cNvSpPr txBox="1">
            <a:spLocks noGrp="1"/>
          </p:cNvSpPr>
          <p:nvPr>
            <p:ph type="body" idx="1"/>
          </p:nvPr>
        </p:nvSpPr>
        <p:spPr>
          <a:xfrm>
            <a:off x="609600" y="1251856"/>
            <a:ext cx="10972800" cy="4484915"/>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480"/>
              </a:spcBef>
              <a:spcAft>
                <a:spcPts val="0"/>
              </a:spcAft>
              <a:buClr>
                <a:srgbClr val="11151A"/>
              </a:buClr>
              <a:buSzPts val="1800"/>
              <a:buChar char="■"/>
            </a:pPr>
            <a:r>
              <a:rPr lang="en-US"/>
              <a:t>There is a transferability from event knowledge to commonsense knowledge</a:t>
            </a:r>
            <a:endParaRPr/>
          </a:p>
          <a:p>
            <a:pPr marL="457200" lvl="0" indent="-342900" algn="l" rtl="0">
              <a:lnSpc>
                <a:spcPct val="100000"/>
              </a:lnSpc>
              <a:spcBef>
                <a:spcPts val="480"/>
              </a:spcBef>
              <a:spcAft>
                <a:spcPts val="0"/>
              </a:spcAft>
              <a:buClr>
                <a:srgbClr val="11151A"/>
              </a:buClr>
              <a:buSzPts val="1800"/>
              <a:buChar char="■"/>
            </a:pPr>
            <a:r>
              <a:rPr lang="en-US"/>
              <a:t>Compared with commonsense, acquiring event knowledge is cheaper and more scalable.</a:t>
            </a:r>
            <a:endParaRPr/>
          </a:p>
          <a:p>
            <a:pPr marL="457200" lvl="0" indent="-342900" algn="l" rtl="0">
              <a:lnSpc>
                <a:spcPct val="100000"/>
              </a:lnSpc>
              <a:spcBef>
                <a:spcPts val="480"/>
              </a:spcBef>
              <a:spcAft>
                <a:spcPts val="0"/>
              </a:spcAft>
              <a:buClr>
                <a:srgbClr val="11151A"/>
              </a:buClr>
              <a:buSzPts val="1800"/>
              <a:buChar char="■"/>
            </a:pPr>
            <a:r>
              <a:rPr lang="en-US"/>
              <a:t>All existing acquisition systems have advantages and limitations.</a:t>
            </a:r>
            <a:endParaRPr/>
          </a:p>
          <a:p>
            <a:pPr marL="457200" lvl="0" indent="-228600" algn="l" rtl="0">
              <a:lnSpc>
                <a:spcPct val="100000"/>
              </a:lnSpc>
              <a:spcBef>
                <a:spcPts val="480"/>
              </a:spcBef>
              <a:spcAft>
                <a:spcPts val="0"/>
              </a:spcAft>
              <a:buClr>
                <a:srgbClr val="11151A"/>
              </a:buClr>
              <a:buSzPts val="1800"/>
              <a:buNone/>
            </a:pPr>
            <a:endParaRPr/>
          </a:p>
        </p:txBody>
      </p:sp>
      <p:sp>
        <p:nvSpPr>
          <p:cNvPr id="602" name="Google Shape;602;p46"/>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58</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603" name="Google Shape;603;p46"/>
          <p:cNvGraphicFramePr/>
          <p:nvPr/>
        </p:nvGraphicFramePr>
        <p:xfrm>
          <a:off x="609600" y="3116795"/>
          <a:ext cx="10798100" cy="2246600"/>
        </p:xfrm>
        <a:graphic>
          <a:graphicData uri="http://schemas.openxmlformats.org/drawingml/2006/table">
            <a:tbl>
              <a:tblPr firstRow="1" bandRow="1">
                <a:noFill/>
              </a:tblPr>
              <a:tblGrid>
                <a:gridCol w="2423525">
                  <a:extLst>
                    <a:ext uri="{9D8B030D-6E8A-4147-A177-3AD203B41FA5}">
                      <a16:colId xmlns:a16="http://schemas.microsoft.com/office/drawing/2014/main" xmlns="" val="20000"/>
                    </a:ext>
                  </a:extLst>
                </a:gridCol>
                <a:gridCol w="1327000">
                  <a:extLst>
                    <a:ext uri="{9D8B030D-6E8A-4147-A177-3AD203B41FA5}">
                      <a16:colId xmlns:a16="http://schemas.microsoft.com/office/drawing/2014/main" xmlns="" val="20001"/>
                    </a:ext>
                  </a:extLst>
                </a:gridCol>
                <a:gridCol w="1103975">
                  <a:extLst>
                    <a:ext uri="{9D8B030D-6E8A-4147-A177-3AD203B41FA5}">
                      <a16:colId xmlns:a16="http://schemas.microsoft.com/office/drawing/2014/main" xmlns="" val="20002"/>
                    </a:ext>
                  </a:extLst>
                </a:gridCol>
                <a:gridCol w="1449650">
                  <a:extLst>
                    <a:ext uri="{9D8B030D-6E8A-4147-A177-3AD203B41FA5}">
                      <a16:colId xmlns:a16="http://schemas.microsoft.com/office/drawing/2014/main" xmlns="" val="20003"/>
                    </a:ext>
                  </a:extLst>
                </a:gridCol>
                <a:gridCol w="1527725">
                  <a:extLst>
                    <a:ext uri="{9D8B030D-6E8A-4147-A177-3AD203B41FA5}">
                      <a16:colId xmlns:a16="http://schemas.microsoft.com/office/drawing/2014/main" xmlns="" val="20004"/>
                    </a:ext>
                  </a:extLst>
                </a:gridCol>
                <a:gridCol w="1423650">
                  <a:extLst>
                    <a:ext uri="{9D8B030D-6E8A-4147-A177-3AD203B41FA5}">
                      <a16:colId xmlns:a16="http://schemas.microsoft.com/office/drawing/2014/main" xmlns="" val="20005"/>
                    </a:ext>
                  </a:extLst>
                </a:gridCol>
                <a:gridCol w="1542575">
                  <a:extLst>
                    <a:ext uri="{9D8B030D-6E8A-4147-A177-3AD203B41FA5}">
                      <a16:colId xmlns:a16="http://schemas.microsoft.com/office/drawing/2014/main" xmlns="" val="20006"/>
                    </a:ext>
                  </a:extLst>
                </a:gridCol>
              </a:tblGrid>
              <a:tr h="561650">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a:t>Quality</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a:t>Scale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a:t>Relation Coverage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a:t>Explainability</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a:t>Robustness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a:t>Downstream Task</a:t>
                      </a:r>
                      <a:endParaRPr sz="1400" u="none" strike="noStrike" cap="none"/>
                    </a:p>
                  </a:txBody>
                  <a:tcPr marL="91450" marR="91450" marT="45725" marB="45725"/>
                </a:tc>
                <a:extLst>
                  <a:ext uri="{0D108BD9-81ED-4DB2-BD59-A6C34878D82A}">
                    <a16:rowId xmlns:a16="http://schemas.microsoft.com/office/drawing/2014/main" xmlns="" val="10000"/>
                  </a:ext>
                </a:extLst>
              </a:tr>
              <a:tr h="561650">
                <a:tc>
                  <a:txBody>
                    <a:bodyPr/>
                    <a:lstStyle/>
                    <a:p>
                      <a:pPr marL="0" marR="0" lvl="0" indent="0" algn="l" rtl="0">
                        <a:lnSpc>
                          <a:spcPct val="100000"/>
                        </a:lnSpc>
                        <a:spcBef>
                          <a:spcPts val="0"/>
                        </a:spcBef>
                        <a:spcAft>
                          <a:spcPts val="0"/>
                        </a:spcAft>
                        <a:buNone/>
                      </a:pPr>
                      <a:r>
                        <a:rPr lang="en-US" sz="1400" u="none" strike="noStrike" cap="none"/>
                        <a:t>Human Annotation</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n-US" sz="1400" b="1" u="none" strike="noStrike" cap="none">
                          <a:solidFill>
                            <a:srgbClr val="00B050"/>
                          </a:solidFill>
                        </a:rPr>
                        <a:t>High</a:t>
                      </a:r>
                      <a:endParaRPr sz="1400" b="1" u="none" strike="noStrike" cap="none">
                        <a:solidFill>
                          <a:srgbClr val="00B050"/>
                        </a:solidFill>
                      </a:endParaRPr>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a:solidFill>
                            <a:srgbClr val="FF0000"/>
                          </a:solidFill>
                        </a:rPr>
                        <a:t>Small</a:t>
                      </a:r>
                      <a:endParaRPr sz="1400" u="none" strike="noStrike" cap="none">
                        <a:solidFill>
                          <a:srgbClr val="FF0000"/>
                        </a:solidFill>
                      </a:endParaRPr>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a:t>Middle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n-US" sz="1400" b="1" u="none" strike="noStrike" cap="none">
                          <a:solidFill>
                            <a:srgbClr val="00B050"/>
                          </a:solidFill>
                        </a:rPr>
                        <a:t>High</a:t>
                      </a:r>
                      <a:endParaRPr sz="1400" b="1" u="none" strike="noStrike" cap="none">
                        <a:solidFill>
                          <a:srgbClr val="00B050"/>
                        </a:solidFill>
                      </a:endParaRPr>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a:t>High</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a:solidFill>
                            <a:srgbClr val="FF0000"/>
                          </a:solidFill>
                        </a:rPr>
                        <a:t>Difficult</a:t>
                      </a:r>
                      <a:endParaRPr sz="1400" u="none" strike="noStrike" cap="none">
                        <a:solidFill>
                          <a:srgbClr val="FF0000"/>
                        </a:solidFill>
                      </a:endParaRPr>
                    </a:p>
                  </a:txBody>
                  <a:tcPr marL="91450" marR="91450" marT="45725" marB="45725"/>
                </a:tc>
                <a:extLst>
                  <a:ext uri="{0D108BD9-81ED-4DB2-BD59-A6C34878D82A}">
                    <a16:rowId xmlns:a16="http://schemas.microsoft.com/office/drawing/2014/main" xmlns="" val="10001"/>
                  </a:ext>
                </a:extLst>
              </a:tr>
              <a:tr h="561650">
                <a:tc>
                  <a:txBody>
                    <a:bodyPr/>
                    <a:lstStyle/>
                    <a:p>
                      <a:pPr marL="0" marR="0" lvl="0" indent="0" algn="l" rtl="0">
                        <a:lnSpc>
                          <a:spcPct val="100000"/>
                        </a:lnSpc>
                        <a:spcBef>
                          <a:spcPts val="0"/>
                        </a:spcBef>
                        <a:spcAft>
                          <a:spcPts val="0"/>
                        </a:spcAft>
                        <a:buNone/>
                      </a:pPr>
                      <a:r>
                        <a:rPr lang="en-US" sz="1400" u="none" strike="noStrike" cap="none"/>
                        <a:t>Automatic Event Knowledge Extraction</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a:t>Middle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n-US" sz="1400" b="1" u="none" strike="noStrike" cap="none">
                          <a:solidFill>
                            <a:srgbClr val="00B050"/>
                          </a:solidFill>
                        </a:rPr>
                        <a:t>Large</a:t>
                      </a:r>
                      <a:endParaRPr sz="1400" b="1" u="none" strike="noStrike" cap="none">
                        <a:solidFill>
                          <a:srgbClr val="00B050"/>
                        </a:solidFill>
                      </a:endParaRPr>
                    </a:p>
                  </a:txBody>
                  <a:tcPr marL="91450" marR="91450" marT="45725" marB="45725"/>
                </a:tc>
                <a:tc>
                  <a:txBody>
                    <a:bodyPr/>
                    <a:lstStyle/>
                    <a:p>
                      <a:pPr marL="0" marR="0" lvl="0" indent="0" algn="ctr" rtl="0">
                        <a:lnSpc>
                          <a:spcPct val="100000"/>
                        </a:lnSpc>
                        <a:spcBef>
                          <a:spcPts val="0"/>
                        </a:spcBef>
                        <a:spcAft>
                          <a:spcPts val="0"/>
                        </a:spcAft>
                        <a:buNone/>
                      </a:pPr>
                      <a:r>
                        <a:rPr lang="en-US" sz="1400" b="1" u="none" strike="noStrike" cap="none">
                          <a:solidFill>
                            <a:srgbClr val="00B050"/>
                          </a:solidFill>
                        </a:rPr>
                        <a:t>High</a:t>
                      </a:r>
                      <a:endParaRPr sz="1400" b="1" u="none" strike="noStrike" cap="none">
                        <a:solidFill>
                          <a:srgbClr val="00B050"/>
                        </a:solidFill>
                      </a:endParaRPr>
                    </a:p>
                  </a:txBody>
                  <a:tcPr marL="91450" marR="91450" marT="45725" marB="45725"/>
                </a:tc>
                <a:tc>
                  <a:txBody>
                    <a:bodyPr/>
                    <a:lstStyle/>
                    <a:p>
                      <a:pPr marL="0" marR="0" lvl="0" indent="0" algn="ctr" rtl="0">
                        <a:lnSpc>
                          <a:spcPct val="100000"/>
                        </a:lnSpc>
                        <a:spcBef>
                          <a:spcPts val="0"/>
                        </a:spcBef>
                        <a:spcAft>
                          <a:spcPts val="0"/>
                        </a:spcAft>
                        <a:buNone/>
                      </a:pPr>
                      <a:r>
                        <a:rPr lang="en-US" sz="1400" b="1" u="none" strike="noStrike" cap="none">
                          <a:solidFill>
                            <a:srgbClr val="00B050"/>
                          </a:solidFill>
                        </a:rPr>
                        <a:t>High</a:t>
                      </a:r>
                      <a:endParaRPr sz="1400" b="1" u="none" strike="noStrike" cap="none">
                        <a:solidFill>
                          <a:srgbClr val="00B050"/>
                        </a:solidFill>
                      </a:endParaRPr>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a:t>Middle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a:solidFill>
                            <a:srgbClr val="FF0000"/>
                          </a:solidFill>
                        </a:rPr>
                        <a:t>Difficult</a:t>
                      </a:r>
                      <a:endParaRPr sz="1400" u="none" strike="noStrike" cap="none">
                        <a:solidFill>
                          <a:srgbClr val="FF0000"/>
                        </a:solidFill>
                      </a:endParaRPr>
                    </a:p>
                  </a:txBody>
                  <a:tcPr marL="91450" marR="91450" marT="45725" marB="45725"/>
                </a:tc>
                <a:extLst>
                  <a:ext uri="{0D108BD9-81ED-4DB2-BD59-A6C34878D82A}">
                    <a16:rowId xmlns:a16="http://schemas.microsoft.com/office/drawing/2014/main" xmlns="" val="10002"/>
                  </a:ext>
                </a:extLst>
              </a:tr>
              <a:tr h="561650">
                <a:tc>
                  <a:txBody>
                    <a:bodyPr/>
                    <a:lstStyle/>
                    <a:p>
                      <a:pPr marL="0" marR="0" lvl="0" indent="0" algn="l" rtl="0">
                        <a:lnSpc>
                          <a:spcPct val="100000"/>
                        </a:lnSpc>
                        <a:spcBef>
                          <a:spcPts val="0"/>
                        </a:spcBef>
                        <a:spcAft>
                          <a:spcPts val="0"/>
                        </a:spcAft>
                        <a:buNone/>
                      </a:pPr>
                      <a:r>
                        <a:rPr lang="en-US" sz="1400" u="none" strike="noStrike" cap="none"/>
                        <a:t>Language Model</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a:t>Middle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n-US" sz="1400" b="1" u="none" strike="noStrike" cap="none">
                          <a:solidFill>
                            <a:srgbClr val="00B050"/>
                          </a:solidFill>
                        </a:rPr>
                        <a:t>Large</a:t>
                      </a:r>
                      <a:endParaRPr sz="1400" b="1" u="none" strike="noStrike" cap="none">
                        <a:solidFill>
                          <a:srgbClr val="00B050"/>
                        </a:solidFill>
                      </a:endParaRPr>
                    </a:p>
                  </a:txBody>
                  <a:tcPr marL="91450" marR="91450" marT="45725" marB="45725"/>
                </a:tc>
                <a:tc>
                  <a:txBody>
                    <a:bodyPr/>
                    <a:lstStyle/>
                    <a:p>
                      <a:pPr marL="0" marR="0" lvl="0" indent="0" algn="ctr" rtl="0">
                        <a:lnSpc>
                          <a:spcPct val="100000"/>
                        </a:lnSpc>
                        <a:spcBef>
                          <a:spcPts val="0"/>
                        </a:spcBef>
                        <a:spcAft>
                          <a:spcPts val="0"/>
                        </a:spcAft>
                        <a:buNone/>
                      </a:pPr>
                      <a:r>
                        <a:rPr lang="en-US" sz="1400" b="1" u="none" strike="noStrike" cap="none" dirty="0">
                          <a:solidFill>
                            <a:srgbClr val="00B050"/>
                          </a:solidFill>
                        </a:rPr>
                        <a:t>High</a:t>
                      </a:r>
                      <a:endParaRPr sz="1400" b="1" u="none" strike="noStrike" cap="none" dirty="0">
                        <a:solidFill>
                          <a:srgbClr val="00B050"/>
                        </a:solidFill>
                      </a:endParaRPr>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a:solidFill>
                            <a:srgbClr val="FF0000"/>
                          </a:solidFill>
                        </a:rPr>
                        <a:t>Low</a:t>
                      </a:r>
                      <a:endParaRPr sz="1400" u="none" strike="noStrike" cap="none">
                        <a:solidFill>
                          <a:srgbClr val="FF0000"/>
                        </a:solidFill>
                      </a:endParaRPr>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a:solidFill>
                            <a:srgbClr val="FF0000"/>
                          </a:solidFill>
                        </a:rPr>
                        <a:t>Low</a:t>
                      </a:r>
                      <a:endParaRPr sz="1400" u="none" strike="noStrike" cap="none">
                        <a:solidFill>
                          <a:srgbClr val="FF0000"/>
                        </a:solidFill>
                      </a:endParaRPr>
                    </a:p>
                  </a:txBody>
                  <a:tcPr marL="91450" marR="91450" marT="45725" marB="45725"/>
                </a:tc>
                <a:tc>
                  <a:txBody>
                    <a:bodyPr/>
                    <a:lstStyle/>
                    <a:p>
                      <a:pPr marL="0" marR="0" lvl="0" indent="0" algn="ctr" rtl="0">
                        <a:lnSpc>
                          <a:spcPct val="100000"/>
                        </a:lnSpc>
                        <a:spcBef>
                          <a:spcPts val="0"/>
                        </a:spcBef>
                        <a:spcAft>
                          <a:spcPts val="0"/>
                        </a:spcAft>
                        <a:buNone/>
                      </a:pPr>
                      <a:r>
                        <a:rPr lang="en-US" sz="1400" b="1" u="none" strike="noStrike" cap="none" dirty="0">
                          <a:solidFill>
                            <a:srgbClr val="00B050"/>
                          </a:solidFill>
                        </a:rPr>
                        <a:t>Easy</a:t>
                      </a:r>
                      <a:endParaRPr sz="1400" b="1" u="none" strike="noStrike" cap="none" dirty="0">
                        <a:solidFill>
                          <a:srgbClr val="00B050"/>
                        </a:solidFill>
                      </a:endParaRPr>
                    </a:p>
                  </a:txBody>
                  <a:tcPr marL="91450" marR="91450" marT="45725" marB="45725"/>
                </a:tc>
                <a:extLst>
                  <a:ext uri="{0D108BD9-81ED-4DB2-BD59-A6C34878D82A}">
                    <a16:rowId xmlns:a16="http://schemas.microsoft.com/office/drawing/2014/main" xmlns=""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47"/>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Key References</a:t>
            </a:r>
            <a:endParaRPr/>
          </a:p>
        </p:txBody>
      </p:sp>
      <p:sp>
        <p:nvSpPr>
          <p:cNvPr id="611" name="Google Shape;611;p47"/>
          <p:cNvSpPr txBox="1">
            <a:spLocks noGrp="1"/>
          </p:cNvSpPr>
          <p:nvPr>
            <p:ph type="body" idx="1"/>
          </p:nvPr>
        </p:nvSpPr>
        <p:spPr>
          <a:xfrm>
            <a:off x="4356" y="1201056"/>
            <a:ext cx="11287760" cy="5322865"/>
          </a:xfrm>
          <a:prstGeom prst="rect">
            <a:avLst/>
          </a:prstGeom>
          <a:noFill/>
          <a:ln>
            <a:noFill/>
          </a:ln>
        </p:spPr>
        <p:txBody>
          <a:bodyPr spcFirstLastPara="1" wrap="square" lIns="91425" tIns="45700" rIns="91425" bIns="45700" anchor="t" anchorCtr="0">
            <a:noAutofit/>
          </a:bodyPr>
          <a:lstStyle/>
          <a:p>
            <a:pPr marL="1371600" lvl="2" indent="-302894" algn="l" rtl="0">
              <a:lnSpc>
                <a:spcPct val="100000"/>
              </a:lnSpc>
              <a:spcBef>
                <a:spcPts val="360"/>
              </a:spcBef>
              <a:spcAft>
                <a:spcPts val="0"/>
              </a:spcAft>
              <a:buSzPts val="1170"/>
              <a:buChar char="■"/>
            </a:pPr>
            <a:r>
              <a:rPr lang="en-US" sz="1600"/>
              <a:t>WSC: Hector Levesque, Ernest Davis, and Leora Morgenstern. The winograd schema challenge. KRR 2012.</a:t>
            </a:r>
            <a:endParaRPr sz="1600"/>
          </a:p>
          <a:p>
            <a:pPr marL="1371600" lvl="2" indent="-302894" algn="l" rtl="0">
              <a:lnSpc>
                <a:spcPct val="100000"/>
              </a:lnSpc>
              <a:spcBef>
                <a:spcPts val="360"/>
              </a:spcBef>
              <a:spcAft>
                <a:spcPts val="0"/>
              </a:spcAft>
              <a:buSzPts val="1170"/>
              <a:buChar char="■"/>
            </a:pPr>
            <a:r>
              <a:rPr lang="en-US" sz="1600" i="1"/>
              <a:t>ConceptNet: </a:t>
            </a:r>
            <a:r>
              <a:rPr lang="en-US" sz="1600"/>
              <a:t>Hugo Liu and Push Singh, ConceptNet - a practical commonsense reasoning tool-kit, BTTJ, 2004</a:t>
            </a:r>
            <a:endParaRPr/>
          </a:p>
          <a:p>
            <a:pPr marL="1371600" lvl="2" indent="-302894" algn="l" rtl="0">
              <a:lnSpc>
                <a:spcPct val="100000"/>
              </a:lnSpc>
              <a:spcBef>
                <a:spcPts val="360"/>
              </a:spcBef>
              <a:spcAft>
                <a:spcPts val="0"/>
              </a:spcAft>
              <a:buSzPts val="1170"/>
              <a:buChar char="■"/>
            </a:pPr>
            <a:r>
              <a:rPr lang="en-US" sz="1600"/>
              <a:t>ATOMIC: Maarten Sap, Ronan LeBras, Emily Allaway, Chandra Bhagavatula, Nicholas Lourie, Hannah Rashkin, Brendan Roof, Noah A. Smith, Yejin Choi, ATOMIC: An Atlas of Machine Commonsense for If-Then Reasoning. AAAI 2019</a:t>
            </a:r>
            <a:endParaRPr sz="1600"/>
          </a:p>
          <a:p>
            <a:pPr marL="1371600" lvl="2" indent="-302894" algn="l" rtl="0">
              <a:lnSpc>
                <a:spcPct val="100000"/>
              </a:lnSpc>
              <a:spcBef>
                <a:spcPts val="360"/>
              </a:spcBef>
              <a:spcAft>
                <a:spcPts val="0"/>
              </a:spcAft>
              <a:buSzPts val="1170"/>
              <a:buChar char="■"/>
            </a:pPr>
            <a:r>
              <a:rPr lang="en-US" sz="1600"/>
              <a:t>COMET: Antoine Bosselut, Hannah Rashkin, Maarten Sap, Chaitanya Malaviya, Asli Celikyilmaz, and Yejin Choi. COMET: commonsense transformers for automatic knowledge graph construction. ACL 2019.</a:t>
            </a:r>
            <a:endParaRPr sz="1600"/>
          </a:p>
          <a:p>
            <a:pPr marL="1371600" lvl="2" indent="-302894" algn="l" rtl="0">
              <a:lnSpc>
                <a:spcPct val="100000"/>
              </a:lnSpc>
              <a:spcBef>
                <a:spcPts val="360"/>
              </a:spcBef>
              <a:spcAft>
                <a:spcPts val="0"/>
              </a:spcAft>
              <a:buSzPts val="1170"/>
              <a:buChar char="■"/>
            </a:pPr>
            <a:r>
              <a:rPr lang="en-US" sz="1600"/>
              <a:t>LAMA: Fabio Petroni, Tim Rocktaschel, Se- ¨ bastian Riedel, Patrick Lewis, Anton Bakhtin, Yuxiang Wu, and Alexander H. Miller. Language models as knowledge bases? EMNLP 2019.</a:t>
            </a:r>
            <a:endParaRPr/>
          </a:p>
          <a:p>
            <a:pPr marL="1371600" lvl="2" indent="-302894" algn="l" rtl="0">
              <a:lnSpc>
                <a:spcPct val="100000"/>
              </a:lnSpc>
              <a:spcBef>
                <a:spcPts val="360"/>
              </a:spcBef>
              <a:spcAft>
                <a:spcPts val="0"/>
              </a:spcAft>
              <a:buSzPts val="1170"/>
              <a:buChar char="■"/>
            </a:pPr>
            <a:r>
              <a:rPr lang="en-US" sz="1600"/>
              <a:t>ASER: Hongming Zhang, Xin Liu, Haojie Pan, Yangqiu Song, and Cane Wing-Ki Leung. ASER: A Large-scale Eventuality Knowledge Graph. WWW 2020.</a:t>
            </a:r>
            <a:endParaRPr/>
          </a:p>
          <a:p>
            <a:pPr marL="1371600" lvl="2" indent="-302894" algn="l" rtl="0">
              <a:lnSpc>
                <a:spcPct val="100000"/>
              </a:lnSpc>
              <a:spcBef>
                <a:spcPts val="360"/>
              </a:spcBef>
              <a:spcAft>
                <a:spcPts val="0"/>
              </a:spcAft>
              <a:buSzPts val="1170"/>
              <a:buChar char="■"/>
            </a:pPr>
            <a:r>
              <a:rPr lang="en-US" sz="1600"/>
              <a:t>TransOMCS: Hongming Zhang, Daniel Khashabi, Yangqiu Song, and Dan Roth. TransOMCS: From Linguistic Graphs to Commonsense Knowledge. International Joint Conference on Artificial Intelligence (IJCAI). 2020.</a:t>
            </a:r>
            <a:endParaRPr/>
          </a:p>
          <a:p>
            <a:pPr marL="1371600" lvl="2" indent="-302894" algn="l" rtl="0">
              <a:lnSpc>
                <a:spcPct val="100000"/>
              </a:lnSpc>
              <a:spcBef>
                <a:spcPts val="360"/>
              </a:spcBef>
              <a:spcAft>
                <a:spcPts val="0"/>
              </a:spcAft>
              <a:buSzPts val="1170"/>
              <a:buChar char="■"/>
            </a:pPr>
            <a:r>
              <a:rPr lang="en-US" sz="1600"/>
              <a:t>KnowlyWood: Niket Tandon, Gerard de Melo, Abir De, and Gerhard Weikum. 2015. Knowlywood: Mining Activity Knowledge From Hollywood Narratives. CIKM 2015.</a:t>
            </a:r>
            <a:endParaRPr/>
          </a:p>
          <a:p>
            <a:pPr marL="1371600" lvl="2" indent="-302894" algn="l" rtl="0">
              <a:lnSpc>
                <a:spcPct val="100000"/>
              </a:lnSpc>
              <a:spcBef>
                <a:spcPts val="360"/>
              </a:spcBef>
              <a:spcAft>
                <a:spcPts val="0"/>
              </a:spcAft>
              <a:buSzPts val="1170"/>
              <a:buChar char="■"/>
            </a:pPr>
            <a:r>
              <a:rPr lang="en-US" sz="1600"/>
              <a:t>Manling Li, Qi Zeng, Kyunghyun Cho, Heng Ji, Jonathon May, Nathanael Chambers, Clare Voss. Connecting the Dots: Event Graph Schema Induction with Path Language Modeling. ACL 2020.</a:t>
            </a:r>
            <a:endParaRPr sz="1600"/>
          </a:p>
          <a:p>
            <a:pPr marL="1371600" lvl="2" indent="-302894" algn="l" rtl="0">
              <a:lnSpc>
                <a:spcPct val="100000"/>
              </a:lnSpc>
              <a:spcBef>
                <a:spcPts val="360"/>
              </a:spcBef>
              <a:spcAft>
                <a:spcPts val="0"/>
              </a:spcAft>
              <a:buSzPts val="1170"/>
              <a:buChar char="■"/>
            </a:pPr>
            <a:r>
              <a:rPr lang="en-US" sz="1600"/>
              <a:t>TacoLM: Ben Zhou, Qiang Ning, Daniel Khashabi, Dan Roth. Temporal Common Sense Acquisition with Minimal Supervision. ACL 2020</a:t>
            </a:r>
            <a:endParaRPr sz="1600"/>
          </a:p>
          <a:p>
            <a:pPr marL="1371600" lvl="2" indent="-228599" algn="l" rtl="0">
              <a:lnSpc>
                <a:spcPct val="100000"/>
              </a:lnSpc>
              <a:spcBef>
                <a:spcPts val="360"/>
              </a:spcBef>
              <a:spcAft>
                <a:spcPts val="0"/>
              </a:spcAft>
              <a:buSzPts val="1170"/>
              <a:buNone/>
            </a:pPr>
            <a:endParaRPr sz="1600"/>
          </a:p>
          <a:p>
            <a:pPr marL="914400" lvl="2" indent="0" algn="l" rtl="0">
              <a:lnSpc>
                <a:spcPct val="100000"/>
              </a:lnSpc>
              <a:spcBef>
                <a:spcPts val="360"/>
              </a:spcBef>
              <a:spcAft>
                <a:spcPts val="0"/>
              </a:spcAft>
              <a:buSzPts val="1170"/>
              <a:buNone/>
            </a:pPr>
            <a:endParaRPr sz="1600"/>
          </a:p>
          <a:p>
            <a:pPr marL="1371600" lvl="2" indent="-228599" algn="l" rtl="0">
              <a:lnSpc>
                <a:spcPct val="100000"/>
              </a:lnSpc>
              <a:spcBef>
                <a:spcPts val="360"/>
              </a:spcBef>
              <a:spcAft>
                <a:spcPts val="0"/>
              </a:spcAft>
              <a:buSzPts val="1170"/>
              <a:buNone/>
            </a:pPr>
            <a:endParaRPr sz="1600"/>
          </a:p>
        </p:txBody>
      </p:sp>
      <p:sp>
        <p:nvSpPr>
          <p:cNvPr id="612" name="Google Shape;612;p47"/>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59</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758EFE-665F-4341-B5B8-2DAEADA52F6C}" type="slidenum">
              <a:rPr lang="en-US" smtClean="0"/>
              <a:pPr/>
              <a:t>6</a:t>
            </a:fld>
            <a:endParaRPr lang="en-US" dirty="0"/>
          </a:p>
        </p:txBody>
      </p:sp>
      <p:sp>
        <p:nvSpPr>
          <p:cNvPr id="3" name="Title 2"/>
          <p:cNvSpPr>
            <a:spLocks noGrp="1"/>
          </p:cNvSpPr>
          <p:nvPr>
            <p:ph type="title"/>
          </p:nvPr>
        </p:nvSpPr>
        <p:spPr/>
        <p:txBody>
          <a:bodyPr>
            <a:normAutofit/>
          </a:bodyPr>
          <a:lstStyle/>
          <a:p>
            <a:r>
              <a:rPr lang="en-US" dirty="0"/>
              <a:t>Previous approaches</a:t>
            </a:r>
          </a:p>
        </p:txBody>
      </p:sp>
      <p:sp>
        <p:nvSpPr>
          <p:cNvPr id="5" name="Content Placeholder 3"/>
          <p:cNvSpPr txBox="1">
            <a:spLocks/>
          </p:cNvSpPr>
          <p:nvPr/>
        </p:nvSpPr>
        <p:spPr>
          <a:xfrm>
            <a:off x="1981201" y="1873251"/>
            <a:ext cx="7890933" cy="3578622"/>
          </a:xfrm>
          <a:prstGeom prst="rect">
            <a:avLst/>
          </a:prstGeom>
        </p:spPr>
        <p:txBody>
          <a:bodyPr>
            <a:normAutofit fontScale="85000" lnSpcReduction="20000"/>
          </a:bodyPr>
          <a:lstStyle>
            <a:lvl1pPr marL="342900" indent="-342900" algn="l" defTabSz="457200" rtl="0" eaLnBrk="1" latinLnBrk="0" hangingPunct="1">
              <a:spcBef>
                <a:spcPct val="20000"/>
              </a:spcBef>
              <a:buClr>
                <a:schemeClr val="tx1"/>
              </a:buClr>
              <a:buFont typeface="Arial"/>
              <a:buChar char="•"/>
              <a:defRPr sz="2800" kern="1200">
                <a:solidFill>
                  <a:schemeClr val="accent6"/>
                </a:solidFill>
                <a:latin typeface="Gill Sans"/>
                <a:ea typeface="+mn-ea"/>
                <a:cs typeface="Gill Sans"/>
              </a:defRPr>
            </a:lvl1pPr>
            <a:lvl2pPr marL="742950" indent="-285750" algn="l" defTabSz="457200"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2pPr>
            <a:lvl3pPr marL="1143000" indent="-228600" algn="l" defTabSz="457200" rtl="0" eaLnBrk="1" latinLnBrk="0" hangingPunct="1">
              <a:spcBef>
                <a:spcPct val="20000"/>
              </a:spcBef>
              <a:buClr>
                <a:schemeClr val="tx1"/>
              </a:buClr>
              <a:buFont typeface="Arial"/>
              <a:buChar char="•"/>
              <a:defRPr sz="2000" kern="1200">
                <a:solidFill>
                  <a:schemeClr val="accent6"/>
                </a:solidFill>
                <a:latin typeface="Gill Sans"/>
                <a:ea typeface="+mn-ea"/>
                <a:cs typeface="Gill Sans"/>
              </a:defRPr>
            </a:lvl3pPr>
            <a:lvl4pPr marL="16002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4pPr>
            <a:lvl5pPr marL="20574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tx1"/>
                </a:solidFill>
              </a:rPr>
              <a:t>Learning Event Durations from Event Descriptions</a:t>
            </a:r>
          </a:p>
          <a:p>
            <a:pPr lvl="2"/>
            <a:r>
              <a:rPr lang="en-US" dirty="0">
                <a:solidFill>
                  <a:schemeClr val="tx1"/>
                </a:solidFill>
              </a:rPr>
              <a:t>F. Pan, R. </a:t>
            </a:r>
            <a:r>
              <a:rPr lang="en-US" dirty="0" err="1">
                <a:solidFill>
                  <a:schemeClr val="tx1"/>
                </a:solidFill>
              </a:rPr>
              <a:t>Mulkar</a:t>
            </a:r>
            <a:r>
              <a:rPr lang="en-US" dirty="0">
                <a:solidFill>
                  <a:schemeClr val="tx1"/>
                </a:solidFill>
              </a:rPr>
              <a:t>, J. R. Hobbs, G. W. Bush, and V. Putin, Proceedings of the 44th Conference of the Association for Computational Linguistics (COLINGACL, 2006, pp. 393–400</a:t>
            </a:r>
          </a:p>
          <a:p>
            <a:pPr lvl="1"/>
            <a:r>
              <a:rPr lang="en-US" dirty="0">
                <a:solidFill>
                  <a:schemeClr val="tx1"/>
                </a:solidFill>
              </a:rPr>
              <a:t>Corpus of news articles in which events are annotated with estimated bounds for their durations</a:t>
            </a:r>
          </a:p>
          <a:p>
            <a:pPr lvl="1"/>
            <a:r>
              <a:rPr lang="en-US" dirty="0">
                <a:solidFill>
                  <a:schemeClr val="tx1"/>
                </a:solidFill>
              </a:rPr>
              <a:t>Typical durations for a small set of verbs denoting events</a:t>
            </a:r>
          </a:p>
          <a:p>
            <a:r>
              <a:rPr lang="en-US" dirty="0">
                <a:solidFill>
                  <a:schemeClr val="tx1"/>
                </a:solidFill>
              </a:rPr>
              <a:t>Using query patterns to learn the duration of events</a:t>
            </a:r>
          </a:p>
          <a:p>
            <a:pPr lvl="2"/>
            <a:r>
              <a:rPr lang="en-US" dirty="0">
                <a:solidFill>
                  <a:schemeClr val="tx1"/>
                </a:solidFill>
              </a:rPr>
              <a:t>A. </a:t>
            </a:r>
            <a:r>
              <a:rPr lang="en-US" dirty="0" err="1">
                <a:solidFill>
                  <a:schemeClr val="tx1"/>
                </a:solidFill>
              </a:rPr>
              <a:t>Gusev</a:t>
            </a:r>
            <a:r>
              <a:rPr lang="en-US" dirty="0">
                <a:solidFill>
                  <a:schemeClr val="tx1"/>
                </a:solidFill>
              </a:rPr>
              <a:t>, N. Chambers, D. R. </a:t>
            </a:r>
            <a:r>
              <a:rPr lang="en-US" dirty="0" err="1">
                <a:solidFill>
                  <a:schemeClr val="tx1"/>
                </a:solidFill>
              </a:rPr>
              <a:t>Khilnani</a:t>
            </a:r>
            <a:r>
              <a:rPr lang="en-US" dirty="0">
                <a:solidFill>
                  <a:schemeClr val="tx1"/>
                </a:solidFill>
              </a:rPr>
              <a:t>, P. </a:t>
            </a:r>
            <a:r>
              <a:rPr lang="en-US" dirty="0" err="1">
                <a:solidFill>
                  <a:schemeClr val="tx1"/>
                </a:solidFill>
              </a:rPr>
              <a:t>Khaitan</a:t>
            </a:r>
            <a:r>
              <a:rPr lang="en-US" dirty="0">
                <a:solidFill>
                  <a:schemeClr val="tx1"/>
                </a:solidFill>
              </a:rPr>
              <a:t>, S. </a:t>
            </a:r>
            <a:r>
              <a:rPr lang="en-US" dirty="0" err="1">
                <a:solidFill>
                  <a:schemeClr val="tx1"/>
                </a:solidFill>
              </a:rPr>
              <a:t>Bethard</a:t>
            </a:r>
            <a:r>
              <a:rPr lang="en-US" dirty="0">
                <a:solidFill>
                  <a:schemeClr val="tx1"/>
                </a:solidFill>
              </a:rPr>
              <a:t>, and D. </a:t>
            </a:r>
            <a:r>
              <a:rPr lang="en-US" dirty="0" err="1">
                <a:solidFill>
                  <a:schemeClr val="tx1"/>
                </a:solidFill>
              </a:rPr>
              <a:t>Jurafsky</a:t>
            </a:r>
            <a:r>
              <a:rPr lang="en-US" dirty="0">
                <a:solidFill>
                  <a:schemeClr val="tx1"/>
                </a:solidFill>
              </a:rPr>
              <a:t>, International Conference on Computational Semantics, 2011</a:t>
            </a:r>
          </a:p>
          <a:p>
            <a:pPr lvl="1"/>
            <a:r>
              <a:rPr lang="en-US" dirty="0">
                <a:solidFill>
                  <a:schemeClr val="tx1"/>
                </a:solidFill>
              </a:rPr>
              <a:t>Learn durations of events without annotated training data</a:t>
            </a:r>
          </a:p>
          <a:p>
            <a:pPr lvl="1"/>
            <a:r>
              <a:rPr lang="en-US" dirty="0">
                <a:solidFill>
                  <a:schemeClr val="tx1"/>
                </a:solidFill>
              </a:rPr>
              <a:t>Query web with patterns</a:t>
            </a:r>
          </a:p>
          <a:p>
            <a:endParaRPr lang="en-US" dirty="0"/>
          </a:p>
        </p:txBody>
      </p:sp>
    </p:spTree>
    <p:extLst>
      <p:ext uri="{BB962C8B-B14F-4D97-AF65-F5344CB8AC3E}">
        <p14:creationId xmlns:p14="http://schemas.microsoft.com/office/powerpoint/2010/main" val="16750398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灯片编号占位符 5"/>
          <p:cNvSpPr txBox="1">
            <a:spLocks noGrp="1"/>
          </p:cNvSpPr>
          <p:nvPr/>
        </p:nvSpPr>
        <p:spPr bwMode="auto">
          <a:xfrm>
            <a:off x="10943168" y="6569076"/>
            <a:ext cx="1248833"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rgbClr val="170981"/>
              </a:buClr>
              <a:buSzPct val="80000"/>
              <a:buFont typeface="Wingdings" pitchFamily="2" charset="2"/>
              <a:buChar char="§"/>
              <a:defRPr sz="2400">
                <a:solidFill>
                  <a:schemeClr val="tx1"/>
                </a:solidFill>
                <a:latin typeface="Calibri" pitchFamily="34" charset="0"/>
                <a:ea typeface="ＭＳ Ｐゴシック" pitchFamily="34" charset="-128"/>
              </a:defRPr>
            </a:lvl1pPr>
            <a:lvl2pPr marL="742950" indent="-285750">
              <a:spcBef>
                <a:spcPct val="20000"/>
              </a:spcBef>
              <a:buClr>
                <a:srgbClr val="FF6600"/>
              </a:buClr>
              <a:buSzPct val="80000"/>
              <a:buFont typeface="Wingdings" pitchFamily="2" charset="2"/>
              <a:buChar char="§"/>
              <a:defRPr sz="2400">
                <a:solidFill>
                  <a:schemeClr val="tx1"/>
                </a:solidFill>
                <a:latin typeface="Calibri" pitchFamily="34" charset="0"/>
                <a:ea typeface="ＭＳ Ｐゴシック" pitchFamily="34" charset="-128"/>
              </a:defRPr>
            </a:lvl2pPr>
            <a:lvl3pPr marL="1143000" indent="-228600">
              <a:spcBef>
                <a:spcPct val="20000"/>
              </a:spcBef>
              <a:buSzPct val="80000"/>
              <a:buFont typeface="Wingdings" pitchFamily="2" charset="2"/>
              <a:buChar char="§"/>
              <a:defRPr sz="2000">
                <a:solidFill>
                  <a:srgbClr val="120761"/>
                </a:solidFill>
                <a:latin typeface="Calibri" pitchFamily="34" charset="0"/>
                <a:ea typeface="ＭＳ Ｐゴシック" pitchFamily="34" charset="-128"/>
              </a:defRPr>
            </a:lvl3pPr>
            <a:lvl4pPr marL="1600200" indent="-228600">
              <a:spcBef>
                <a:spcPct val="20000"/>
              </a:spcBef>
              <a:buClr>
                <a:srgbClr val="00CC00"/>
              </a:buClr>
              <a:buSzPct val="80000"/>
              <a:buFont typeface="Wingdings" pitchFamily="2" charset="2"/>
              <a:buChar char="§"/>
              <a:defRPr sz="2000">
                <a:solidFill>
                  <a:schemeClr val="tx1"/>
                </a:solidFill>
                <a:latin typeface="Calibri" pitchFamily="34" charset="0"/>
                <a:ea typeface="ＭＳ Ｐゴシック" pitchFamily="34" charset="-128"/>
                <a:cs typeface="Arial" pitchFamily="34" charset="0"/>
              </a:defRPr>
            </a:lvl4pPr>
            <a:lvl5pPr marL="2057400" indent="-22860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5585EB-7516-4D09-A121-E71B52FD06FF}" type="slidenum">
              <a:rPr kumimoji="0" lang="zh-CN" altLang="en-US" sz="1400" b="1" i="0" u="none" strike="noStrike" kern="1200" cap="none" spc="0" normalizeH="0" baseline="0" noProof="0">
                <a:ln>
                  <a:noFill/>
                </a:ln>
                <a:solidFill>
                  <a:prstClr val="black"/>
                </a:solidFill>
                <a:effectLst/>
                <a:uLnTx/>
                <a:uFillTx/>
                <a:latin typeface="Calibri" pitchFamily="34" charset="0"/>
                <a:ea typeface="宋体" pitchFamily="2" charset="-122"/>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r>
              <a:rPr kumimoji="0" lang="en-US" altLang="zh-CN" sz="1200" b="1" i="0" u="none" strike="noStrike" kern="1200" cap="none" spc="0" normalizeH="0" baseline="0" noProof="0" dirty="0">
                <a:ln>
                  <a:noFill/>
                </a:ln>
                <a:solidFill>
                  <a:prstClr val="black"/>
                </a:solidFill>
                <a:effectLst/>
                <a:uLnTx/>
                <a:uFillTx/>
                <a:latin typeface="宋体" pitchFamily="2" charset="-122"/>
                <a:ea typeface="宋体" pitchFamily="2" charset="-122"/>
                <a:cs typeface="Arial" pitchFamily="34" charset="0"/>
              </a:rPr>
              <a:t> </a:t>
            </a:r>
          </a:p>
        </p:txBody>
      </p:sp>
      <p:sp>
        <p:nvSpPr>
          <p:cNvPr id="10244" name="Content Placeholder 2"/>
          <p:cNvSpPr>
            <a:spLocks noGrp="1"/>
          </p:cNvSpPr>
          <p:nvPr>
            <p:ph idx="4294967295"/>
          </p:nvPr>
        </p:nvSpPr>
        <p:spPr>
          <a:xfrm>
            <a:off x="94041" y="844408"/>
            <a:ext cx="12097960" cy="5426075"/>
          </a:xfrm>
          <a:prstGeom prst="rect">
            <a:avLst/>
          </a:prstGeom>
        </p:spPr>
        <p:txBody>
          <a:bodyPr>
            <a:normAutofit/>
          </a:bodyPr>
          <a:lstStyle/>
          <a:p>
            <a:pPr>
              <a:spcBef>
                <a:spcPts val="300"/>
              </a:spcBef>
              <a:spcAft>
                <a:spcPts val="300"/>
              </a:spcAft>
            </a:pPr>
            <a:r>
              <a:rPr lang="en-US" sz="2000" dirty="0"/>
              <a:t>Three Young </a:t>
            </a:r>
            <a:r>
              <a:rPr lang="en-US" sz="2000" dirty="0" err="1"/>
              <a:t>Boys,ages</a:t>
            </a:r>
            <a:r>
              <a:rPr lang="en-US" sz="2000" dirty="0"/>
              <a:t> 2, 5 and 10 survived and are in </a:t>
            </a:r>
            <a:r>
              <a:rPr lang="en-US" sz="2000" dirty="0">
                <a:solidFill>
                  <a:srgbClr val="C00000"/>
                </a:solidFill>
              </a:rPr>
              <a:t>critical [injure] </a:t>
            </a:r>
            <a:r>
              <a:rPr lang="en-US" sz="2000" dirty="0"/>
              <a:t>condition after spending in 18 hours in the cold. </a:t>
            </a:r>
          </a:p>
          <a:p>
            <a:pPr>
              <a:spcBef>
                <a:spcPts val="300"/>
              </a:spcBef>
              <a:spcAft>
                <a:spcPts val="300"/>
              </a:spcAft>
            </a:pPr>
            <a:endParaRPr lang="en-US" sz="2000" dirty="0"/>
          </a:p>
          <a:p>
            <a:pPr>
              <a:spcBef>
                <a:spcPts val="300"/>
              </a:spcBef>
              <a:spcAft>
                <a:spcPts val="300"/>
              </a:spcAft>
            </a:pPr>
            <a:r>
              <a:rPr lang="en-US" sz="2000" dirty="0"/>
              <a:t>This was the Italian ship that was taken -- that was </a:t>
            </a:r>
            <a:r>
              <a:rPr lang="en-US" sz="2000" dirty="0">
                <a:solidFill>
                  <a:srgbClr val="C00000"/>
                </a:solidFill>
              </a:rPr>
              <a:t>captured [transfer-ownership] </a:t>
            </a:r>
            <a:r>
              <a:rPr lang="en-US" sz="2000" dirty="0"/>
              <a:t>by Palestinian terrorists back in </a:t>
            </a:r>
            <a:r>
              <a:rPr lang="en-US" sz="2000" dirty="0">
                <a:solidFill>
                  <a:srgbClr val="C00000"/>
                </a:solidFill>
              </a:rPr>
              <a:t>1985</a:t>
            </a:r>
            <a:r>
              <a:rPr lang="en-US" sz="2000" dirty="0"/>
              <a:t> </a:t>
            </a:r>
            <a:r>
              <a:rPr lang="en-US" sz="2000" dirty="0">
                <a:solidFill>
                  <a:srgbClr val="C00000"/>
                </a:solidFill>
              </a:rPr>
              <a:t>[</a:t>
            </a:r>
            <a:r>
              <a:rPr lang="en-US" sz="2000" dirty="0" err="1">
                <a:solidFill>
                  <a:srgbClr val="C00000"/>
                </a:solidFill>
              </a:rPr>
              <a:t>die_time</a:t>
            </a:r>
            <a:r>
              <a:rPr lang="en-US" sz="2000" dirty="0">
                <a:solidFill>
                  <a:srgbClr val="C00000"/>
                </a:solidFill>
              </a:rPr>
              <a:t>] </a:t>
            </a:r>
            <a:r>
              <a:rPr lang="en-US" sz="2000" dirty="0"/>
              <a:t>and some may remember the story of Leon </a:t>
            </a:r>
            <a:r>
              <a:rPr lang="en-US" sz="2000" dirty="0" err="1"/>
              <a:t>clinghover</a:t>
            </a:r>
            <a:r>
              <a:rPr lang="en-US" sz="2000" dirty="0"/>
              <a:t>, he was in a </a:t>
            </a:r>
            <a:r>
              <a:rPr lang="en-US" sz="2000" dirty="0" err="1"/>
              <a:t>cheal</a:t>
            </a:r>
            <a:r>
              <a:rPr lang="en-US" sz="2000" dirty="0"/>
              <a:t> chair and the terrorists shot him and pushed him over the side of the ship into the Mediterranean </a:t>
            </a:r>
            <a:r>
              <a:rPr lang="en-US" sz="2000" dirty="0">
                <a:solidFill>
                  <a:srgbClr val="C00000"/>
                </a:solidFill>
              </a:rPr>
              <a:t>[</a:t>
            </a:r>
            <a:r>
              <a:rPr lang="en-US" sz="2000" dirty="0" err="1">
                <a:solidFill>
                  <a:srgbClr val="C00000"/>
                </a:solidFill>
              </a:rPr>
              <a:t>die_place</a:t>
            </a:r>
            <a:r>
              <a:rPr lang="en-US" sz="2000" dirty="0">
                <a:solidFill>
                  <a:srgbClr val="C00000"/>
                </a:solidFill>
              </a:rPr>
              <a:t>] </a:t>
            </a:r>
            <a:r>
              <a:rPr lang="en-US" sz="2000" dirty="0"/>
              <a:t>where </a:t>
            </a:r>
            <a:r>
              <a:rPr lang="en-US" sz="2000" dirty="0">
                <a:solidFill>
                  <a:srgbClr val="C00000"/>
                </a:solidFill>
              </a:rPr>
              <a:t>he [</a:t>
            </a:r>
            <a:r>
              <a:rPr lang="en-US" sz="2000" dirty="0" err="1">
                <a:solidFill>
                  <a:srgbClr val="C00000"/>
                </a:solidFill>
              </a:rPr>
              <a:t>die_victim</a:t>
            </a:r>
            <a:r>
              <a:rPr lang="en-US" sz="2000" dirty="0">
                <a:solidFill>
                  <a:srgbClr val="C00000"/>
                </a:solidFill>
              </a:rPr>
              <a:t>]</a:t>
            </a:r>
            <a:r>
              <a:rPr lang="en-US" sz="2000" dirty="0"/>
              <a:t> obviously, died.</a:t>
            </a:r>
          </a:p>
          <a:p>
            <a:pPr>
              <a:spcBef>
                <a:spcPts val="300"/>
              </a:spcBef>
              <a:spcAft>
                <a:spcPts val="300"/>
              </a:spcAft>
            </a:pPr>
            <a:endParaRPr lang="en-US" sz="2000" dirty="0"/>
          </a:p>
          <a:p>
            <a:pPr>
              <a:spcBef>
                <a:spcPts val="300"/>
              </a:spcBef>
              <a:spcAft>
                <a:spcPts val="300"/>
              </a:spcAft>
            </a:pPr>
            <a:r>
              <a:rPr lang="en-US" sz="2000" dirty="0"/>
              <a:t>Then police say the baby's mother pulled out a kitchen </a:t>
            </a:r>
            <a:r>
              <a:rPr lang="en-US" sz="2000" dirty="0">
                <a:solidFill>
                  <a:srgbClr val="C00000"/>
                </a:solidFill>
              </a:rPr>
              <a:t>knife [</a:t>
            </a:r>
            <a:r>
              <a:rPr lang="en-US" sz="2000" dirty="0" err="1">
                <a:solidFill>
                  <a:srgbClr val="C00000"/>
                </a:solidFill>
              </a:rPr>
              <a:t>die_instrument</a:t>
            </a:r>
            <a:r>
              <a:rPr lang="en-US" sz="2000" dirty="0">
                <a:solidFill>
                  <a:srgbClr val="C00000"/>
                </a:solidFill>
              </a:rPr>
              <a:t>]</a:t>
            </a:r>
            <a:r>
              <a:rPr lang="en-US" sz="2000" dirty="0"/>
              <a:t> opinion on the 911 tape you can hear Williams tape say "go ahead kill me." </a:t>
            </a:r>
          </a:p>
          <a:p>
            <a:pPr>
              <a:spcBef>
                <a:spcPts val="300"/>
              </a:spcBef>
              <a:spcAft>
                <a:spcPts val="300"/>
              </a:spcAft>
            </a:pPr>
            <a:r>
              <a:rPr lang="en-US" sz="2000" dirty="0"/>
              <a:t/>
            </a:r>
            <a:br>
              <a:rPr lang="en-US" sz="2000" dirty="0"/>
            </a:br>
            <a:endParaRPr lang="en-US" sz="2000" i="1" dirty="0">
              <a:ea typeface="宋体" pitchFamily="2" charset="-122"/>
            </a:endParaRPr>
          </a:p>
        </p:txBody>
      </p:sp>
      <p:sp>
        <p:nvSpPr>
          <p:cNvPr id="6" name="Rectangle 1"/>
          <p:cNvSpPr txBox="1">
            <a:spLocks noChangeArrowheads="1"/>
          </p:cNvSpPr>
          <p:nvPr/>
        </p:nvSpPr>
        <p:spPr>
          <a:xfrm>
            <a:off x="274320" y="210312"/>
            <a:ext cx="12233947" cy="5303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spcFirstLastPara="1" vert="horz" wrap="square" lIns="91440" tIns="45720" rIns="91440" bIns="45720" numCol="1" anchor="ctr" anchorCtr="0" compatLnSpc="1">
            <a:prstTxWarp prst="textNoShape">
              <a:avLst/>
            </a:prstTxWarp>
          </a:bodyPr>
          <a:lstStyle>
            <a:lvl1pPr fontAlgn="base">
              <a:lnSpc>
                <a:spcPct val="90000"/>
              </a:lnSpc>
              <a:spcBef>
                <a:spcPct val="0"/>
              </a:spcBef>
              <a:spcAft>
                <a:spcPct val="0"/>
              </a:spcAft>
              <a:buSzPts val="1400"/>
              <a:defRPr sz="3600" b="0" i="0">
                <a:solidFill>
                  <a:schemeClr val="accent1"/>
                </a:solidFill>
                <a:latin typeface="Helvetica" panose="020B0604020202020204" pitchFamily="34" charset="0"/>
                <a:ea typeface="Helvetica Light" charset="0"/>
                <a:cs typeface="Helvetica" panose="020B0604020202020204" pitchFamily="34" charset="0"/>
              </a:defRPr>
            </a:lvl1pPr>
            <a:lvl2pPr fontAlgn="base">
              <a:spcBef>
                <a:spcPct val="0"/>
              </a:spcBef>
              <a:spcAft>
                <a:spcPct val="0"/>
              </a:spcAft>
              <a:defRPr sz="2800">
                <a:solidFill>
                  <a:srgbClr val="FF0000"/>
                </a:solidFill>
                <a:latin typeface="Calibri" pitchFamily="34" charset="0"/>
                <a:cs typeface="Arial" pitchFamily="34" charset="0"/>
              </a:defRPr>
            </a:lvl2pPr>
            <a:lvl3pPr fontAlgn="base">
              <a:spcBef>
                <a:spcPct val="0"/>
              </a:spcBef>
              <a:spcAft>
                <a:spcPct val="0"/>
              </a:spcAft>
              <a:defRPr sz="2800">
                <a:solidFill>
                  <a:srgbClr val="FF0000"/>
                </a:solidFill>
                <a:latin typeface="Calibri" pitchFamily="34" charset="0"/>
                <a:cs typeface="Arial" pitchFamily="34" charset="0"/>
              </a:defRPr>
            </a:lvl3pPr>
            <a:lvl4pPr fontAlgn="base">
              <a:spcBef>
                <a:spcPct val="0"/>
              </a:spcBef>
              <a:spcAft>
                <a:spcPct val="0"/>
              </a:spcAft>
              <a:defRPr sz="2800">
                <a:solidFill>
                  <a:srgbClr val="FF0000"/>
                </a:solidFill>
                <a:latin typeface="Calibri" pitchFamily="34" charset="0"/>
                <a:cs typeface="Arial" pitchFamily="34" charset="0"/>
              </a:defRPr>
            </a:lvl4pPr>
            <a:lvl5pPr fontAlgn="base">
              <a:spcBef>
                <a:spcPct val="0"/>
              </a:spcBef>
              <a:spcAft>
                <a:spcPct val="0"/>
              </a:spcAft>
              <a:defRPr sz="2800">
                <a:solidFill>
                  <a:srgbClr val="FF0000"/>
                </a:solidFill>
                <a:latin typeface="Calibri" pitchFamily="34" charset="0"/>
                <a:cs typeface="Arial" pitchFamily="34" charset="0"/>
              </a:defRPr>
            </a:lvl5pPr>
            <a:lvl6pPr marL="457200" fontAlgn="base">
              <a:spcBef>
                <a:spcPct val="0"/>
              </a:spcBef>
              <a:spcAft>
                <a:spcPct val="0"/>
              </a:spcAft>
              <a:defRPr sz="2800">
                <a:solidFill>
                  <a:srgbClr val="FF0000"/>
                </a:solidFill>
                <a:latin typeface="Calibri" pitchFamily="34" charset="0"/>
                <a:cs typeface="Arial" pitchFamily="34" charset="0"/>
              </a:defRPr>
            </a:lvl6pPr>
            <a:lvl7pPr marL="914400" fontAlgn="base">
              <a:spcBef>
                <a:spcPct val="0"/>
              </a:spcBef>
              <a:spcAft>
                <a:spcPct val="0"/>
              </a:spcAft>
              <a:defRPr sz="2800">
                <a:solidFill>
                  <a:srgbClr val="FF0000"/>
                </a:solidFill>
                <a:latin typeface="Calibri" pitchFamily="34" charset="0"/>
                <a:cs typeface="Arial" pitchFamily="34" charset="0"/>
              </a:defRPr>
            </a:lvl7pPr>
            <a:lvl8pPr marL="1371600" fontAlgn="base">
              <a:spcBef>
                <a:spcPct val="0"/>
              </a:spcBef>
              <a:spcAft>
                <a:spcPct val="0"/>
              </a:spcAft>
              <a:defRPr sz="2800">
                <a:solidFill>
                  <a:srgbClr val="FF0000"/>
                </a:solidFill>
                <a:latin typeface="Calibri" pitchFamily="34" charset="0"/>
                <a:cs typeface="Arial" pitchFamily="34" charset="0"/>
              </a:defRPr>
            </a:lvl8pPr>
            <a:lvl9pPr marL="1828800" fontAlgn="base">
              <a:spcBef>
                <a:spcPct val="0"/>
              </a:spcBef>
              <a:spcAft>
                <a:spcPct val="0"/>
              </a:spcAft>
              <a:defRPr sz="2800">
                <a:solidFill>
                  <a:srgbClr val="FF0000"/>
                </a:solidFill>
                <a:latin typeface="Calibri" pitchFamily="34" charset="0"/>
                <a:cs typeface="Arial" pitchFamily="34" charset="0"/>
              </a:defRPr>
            </a:lvl9pPr>
          </a:lstStyle>
          <a:p>
            <a:pPr marL="0" marR="0" lvl="0" indent="0" algn="l" defTabSz="914400" rtl="0" eaLnBrk="1" fontAlgn="base" latinLnBrk="0" hangingPunct="1">
              <a:lnSpc>
                <a:spcPct val="90000"/>
              </a:lnSpc>
              <a:spcBef>
                <a:spcPct val="0"/>
              </a:spcBef>
              <a:spcAft>
                <a:spcPct val="0"/>
              </a:spcAft>
              <a:buClrTx/>
              <a:buSzPts val="1400"/>
              <a:buFontTx/>
              <a:buNone/>
              <a:tabLst/>
              <a:defRPr/>
            </a:pPr>
            <a:r>
              <a:rPr kumimoji="0" lang="en-US" altLang="zh-CN" sz="3000" b="0" i="0" u="none" strike="noStrike" kern="1200" cap="none" spc="0" normalizeH="0" baseline="0" noProof="0" dirty="0">
                <a:ln>
                  <a:noFill/>
                </a:ln>
                <a:solidFill>
                  <a:srgbClr val="5B9BD5"/>
                </a:solidFill>
                <a:effectLst/>
                <a:uLnTx/>
                <a:uFillTx/>
                <a:latin typeface="Helvetica" panose="020B0604020202020204" pitchFamily="34" charset="0"/>
                <a:sym typeface="Tahoma" pitchFamily="34" charset="0"/>
              </a:rPr>
              <a:t>Event Extraction Challenges: Scene Understanding</a:t>
            </a:r>
          </a:p>
        </p:txBody>
      </p:sp>
      <p:pic>
        <p:nvPicPr>
          <p:cNvPr id="5" name="Picture 4"/>
          <p:cNvPicPr>
            <a:picLocks noChangeAspect="1"/>
          </p:cNvPicPr>
          <p:nvPr/>
        </p:nvPicPr>
        <p:blipFill>
          <a:blip r:embed="rId3"/>
          <a:stretch>
            <a:fillRect/>
          </a:stretch>
        </p:blipFill>
        <p:spPr>
          <a:xfrm>
            <a:off x="864689" y="4715566"/>
            <a:ext cx="1528855" cy="2065131"/>
          </a:xfrm>
          <a:prstGeom prst="rect">
            <a:avLst/>
          </a:prstGeom>
        </p:spPr>
      </p:pic>
      <p:sp>
        <p:nvSpPr>
          <p:cNvPr id="7" name="Google Shape;1621;p141"/>
          <p:cNvSpPr txBox="1">
            <a:spLocks/>
          </p:cNvSpPr>
          <p:nvPr/>
        </p:nvSpPr>
        <p:spPr>
          <a:xfrm>
            <a:off x="2664774" y="5239940"/>
            <a:ext cx="8787313" cy="837973"/>
          </a:xfrm>
          <a:prstGeom prst="rect">
            <a:avLst/>
          </a:prstGeom>
          <a:noFill/>
          <a:ln>
            <a:noFill/>
          </a:ln>
        </p:spPr>
        <p:txBody>
          <a:bodyPr spcFirstLastPara="1" wrap="square" lIns="91425" tIns="45700" rIns="91425" bIns="45700" anchor="t" anchorCtr="0">
            <a:noAutofit/>
          </a:bodyPr>
          <a:lstStyle>
            <a:lvl1pPr marL="342900" marR="0" indent="-342900" algn="l" defTabSz="9144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1pPr>
            <a:lvl2pPr marL="768926" marR="0" indent="-311726" algn="l" defTabSz="914400" rtl="0" latinLnBrk="0">
              <a:lnSpc>
                <a:spcPct val="100000"/>
              </a:lnSpc>
              <a:spcBef>
                <a:spcPts val="500"/>
              </a:spcBef>
              <a:spcAft>
                <a:spcPts val="0"/>
              </a:spcAft>
              <a:buClrTx/>
              <a:buSzPct val="100000"/>
              <a:buFont typeface="Arial"/>
              <a:buChar char="o"/>
              <a:tabLst/>
              <a:defRPr sz="2400" b="0" i="0" u="none" strike="noStrike" cap="none" spc="0" baseline="0">
                <a:ln>
                  <a:noFill/>
                </a:ln>
                <a:solidFill>
                  <a:srgbClr val="000000"/>
                </a:solidFill>
                <a:uFillTx/>
                <a:latin typeface="Calibri"/>
                <a:ea typeface="Calibri"/>
                <a:cs typeface="Calibri"/>
                <a:sym typeface="Calibri"/>
              </a:defRPr>
            </a:lvl2pPr>
            <a:lvl3pPr marL="1188719" marR="0" indent="-274319" algn="l" defTabSz="9144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3pPr>
            <a:lvl4pPr marL="1676400" marR="0" indent="-304800" algn="l" defTabSz="914400" rtl="0" latinLnBrk="0">
              <a:lnSpc>
                <a:spcPct val="100000"/>
              </a:lnSpc>
              <a:spcBef>
                <a:spcPts val="500"/>
              </a:spcBef>
              <a:spcAft>
                <a:spcPts val="0"/>
              </a:spcAft>
              <a:buClrTx/>
              <a:buSzPct val="100000"/>
              <a:buFont typeface="Arial"/>
              <a:buChar char="o"/>
              <a:tabLst/>
              <a:defRPr sz="2400" b="0" i="0" u="none" strike="noStrike" cap="none" spc="0" baseline="0">
                <a:ln>
                  <a:noFill/>
                </a:ln>
                <a:solidFill>
                  <a:srgbClr val="000000"/>
                </a:solidFill>
                <a:uFillTx/>
                <a:latin typeface="Calibri"/>
                <a:ea typeface="Calibri"/>
                <a:cs typeface="Calibri"/>
                <a:sym typeface="Calibri"/>
              </a:defRPr>
            </a:lvl4pPr>
            <a:lvl5pPr marL="2171700" marR="0" indent="-342900" algn="l" defTabSz="9144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5pPr>
            <a:lvl6pPr marL="2560320" marR="0" indent="-274320" algn="l" defTabSz="9144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6pPr>
            <a:lvl7pPr marL="3017520" marR="0" indent="-274320" algn="l" defTabSz="9144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7pPr>
            <a:lvl8pPr marL="3474720" marR="0" indent="-274320" algn="l" defTabSz="9144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8pPr>
            <a:lvl9pPr marL="3931920" marR="0" indent="-274320" algn="l" defTabSz="9144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9pPr>
          </a:lstStyle>
          <a:p>
            <a:pPr marL="342900" marR="0" lvl="0" indent="-342900" algn="l" defTabSz="914400" rtl="0" eaLnBrk="1" fontAlgn="auto" latinLnBrk="0" hangingPunct="1">
              <a:lnSpc>
                <a:spcPct val="120000"/>
              </a:lnSpc>
              <a:spcBef>
                <a:spcPts val="480"/>
              </a:spcBef>
              <a:spcAft>
                <a:spcPts val="0"/>
              </a:spcAft>
              <a:buClr>
                <a:srgbClr val="000000"/>
              </a:buClr>
              <a:buSzPts val="2400"/>
              <a:buFont typeface="Arial"/>
              <a:buChar char="•"/>
              <a:tabLst/>
              <a:defRPr/>
            </a:pPr>
            <a:r>
              <a:rPr kumimoji="0" lang="en-US" sz="2400" b="0" i="0" u="none" strike="noStrike" kern="1200" cap="none" spc="0" normalizeH="0" baseline="0" noProof="0" dirty="0">
                <a:ln>
                  <a:noFill/>
                </a:ln>
                <a:solidFill>
                  <a:srgbClr val="000000"/>
                </a:solidFill>
                <a:effectLst/>
                <a:uLnTx/>
                <a:uFillTx/>
                <a:latin typeface="Calibri"/>
                <a:cs typeface="Calibri"/>
                <a:sym typeface="Calibri"/>
              </a:rPr>
              <a:t>Scenario = ISIS attack </a:t>
            </a:r>
            <a:r>
              <a:rPr kumimoji="0" lang="en-US" sz="2400" b="0" i="0" u="none" strike="noStrike" kern="1200" cap="none" spc="0" normalizeH="0" baseline="0" noProof="0" dirty="0">
                <a:ln>
                  <a:noFill/>
                </a:ln>
                <a:solidFill>
                  <a:srgbClr val="000000"/>
                </a:solidFill>
                <a:effectLst/>
                <a:uLnTx/>
                <a:uFillTx/>
                <a:latin typeface="Calibri"/>
                <a:cs typeface="Calibri"/>
                <a:sym typeface="Wingdings"/>
              </a:rPr>
              <a:t> Event = bombing instead of concert</a:t>
            </a:r>
            <a:endParaRPr kumimoji="0" lang="en-US" sz="4000" b="1" i="0" u="none" strike="noStrike" kern="1200" cap="none" spc="0" normalizeH="0" baseline="0" noProof="0" dirty="0">
              <a:ln>
                <a:noFill/>
              </a:ln>
              <a:solidFill>
                <a:srgbClr val="170981"/>
              </a:solidFill>
              <a:effectLst>
                <a:outerShdw blurRad="38100" dist="38100" dir="2700000" rotWithShape="0">
                  <a:srgbClr val="000000">
                    <a:alpha val="43137"/>
                  </a:srgbClr>
                </a:outerShdw>
              </a:effectLst>
              <a:uLnTx/>
              <a:uFillTx/>
              <a:latin typeface="Calibri"/>
              <a:cs typeface="Calibri"/>
              <a:sym typeface="Calibri"/>
            </a:endParaRPr>
          </a:p>
        </p:txBody>
      </p:sp>
    </p:spTree>
    <p:extLst>
      <p:ext uri="{BB962C8B-B14F-4D97-AF65-F5344CB8AC3E}">
        <p14:creationId xmlns:p14="http://schemas.microsoft.com/office/powerpoint/2010/main" val="13249096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10312"/>
            <a:ext cx="12192000" cy="530352"/>
          </a:xfr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spcFirstLastPara="1" vert="horz" wrap="square" lIns="91440" tIns="45720" rIns="91440" bIns="45720" numCol="1" anchor="ctr" anchorCtr="0" compatLnSpc="1">
            <a:prstTxWarp prst="textNoShape">
              <a:avLst/>
            </a:prstTxWarp>
          </a:bodyPr>
          <a:lstStyle/>
          <a:p>
            <a:pPr>
              <a:lnSpc>
                <a:spcPct val="90000"/>
              </a:lnSpc>
              <a:buSzPts val="1400"/>
            </a:pPr>
            <a:r>
              <a:rPr lang="en-US" sz="3200" kern="1200" dirty="0">
                <a:solidFill>
                  <a:schemeClr val="accent1"/>
                </a:solidFill>
                <a:latin typeface="Helvetica" panose="020B0604020202020204" pitchFamily="34" charset="0"/>
                <a:cs typeface="Helvetica" panose="020B0604020202020204" pitchFamily="34" charset="0"/>
              </a:rPr>
              <a:t>Long-Tail Triggers and Arguments</a:t>
            </a:r>
          </a:p>
        </p:txBody>
      </p:sp>
      <p:sp>
        <p:nvSpPr>
          <p:cNvPr id="9220" name="Slide Number Placeholder 3"/>
          <p:cNvSpPr>
            <a:spLocks noGrp="1"/>
          </p:cNvSpPr>
          <p:nvPr>
            <p:ph type="sldNum" sz="quarter" idx="4294967295"/>
          </p:nvPr>
        </p:nvSpPr>
        <p:spPr bwMode="auto">
          <a:xfrm>
            <a:off x="10943168" y="6569076"/>
            <a:ext cx="124883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cs typeface="MS PGothic" pitchFamily="34" charset="-128"/>
              </a:defRPr>
            </a:lvl1pPr>
            <a:lvl2pPr>
              <a:defRPr sz="2400">
                <a:solidFill>
                  <a:schemeClr val="tx1"/>
                </a:solidFill>
                <a:latin typeface="Calibri" pitchFamily="34" charset="0"/>
                <a:ea typeface="MS PGothic" pitchFamily="34" charset="-128"/>
              </a:defRPr>
            </a:lvl2pPr>
            <a:lvl3pPr>
              <a:defRPr sz="2000">
                <a:solidFill>
                  <a:srgbClr val="120761"/>
                </a:solidFill>
                <a:latin typeface="Calibri" pitchFamily="34" charset="0"/>
                <a:ea typeface="MS PGothic" pitchFamily="34" charset="-128"/>
              </a:defRPr>
            </a:lvl3pPr>
            <a:lvl4pPr>
              <a:defRPr sz="2000">
                <a:solidFill>
                  <a:schemeClr val="tx1"/>
                </a:solidFill>
                <a:latin typeface="Calibri" pitchFamily="34" charset="0"/>
                <a:ea typeface="MS PGothic" pitchFamily="34" charset="-128"/>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ACD6F423-CF64-44CA-8D30-0E533F4AF26F}" type="slidenum">
              <a:rPr kumimoji="0" lang="zh-CN" altLang="en-US" sz="1400" b="0" i="0" u="none" strike="noStrike" kern="1200" cap="none" spc="0" normalizeH="0" baseline="0" noProof="0" smtClean="0">
                <a:ln>
                  <a:noFill/>
                </a:ln>
                <a:solidFill>
                  <a:srgbClr val="000000"/>
                </a:solidFill>
                <a:effectLst/>
                <a:uLnTx/>
                <a:uFillTx/>
                <a:latin typeface="Calibri" pitchFamily="34" charset="0"/>
                <a:ea typeface="SimSun" pitchFamily="2" charset="-122"/>
              </a:rPr>
              <a:pPr marL="0" marR="0" lvl="0" indent="0" algn="ctr" defTabSz="914400" rtl="0" eaLnBrk="1" fontAlgn="auto" latinLnBrk="0" hangingPunct="1">
                <a:lnSpc>
                  <a:spcPct val="100000"/>
                </a:lnSpc>
                <a:spcBef>
                  <a:spcPts val="0"/>
                </a:spcBef>
                <a:spcAft>
                  <a:spcPts val="0"/>
                </a:spcAft>
                <a:buClrTx/>
                <a:buSzTx/>
                <a:buFontTx/>
                <a:buNone/>
                <a:tabLst/>
                <a:defRPr/>
              </a:pPr>
              <a:t>61</a:t>
            </a:fld>
            <a:r>
              <a:rPr kumimoji="0" lang="en-US" altLang="zh-CN" sz="1200" b="0" i="0" u="none" strike="noStrike" kern="1200" cap="none" spc="0" normalizeH="0" baseline="0" noProof="0" dirty="0">
                <a:ln>
                  <a:noFill/>
                </a:ln>
                <a:solidFill>
                  <a:srgbClr val="000000"/>
                </a:solidFill>
                <a:effectLst/>
                <a:uLnTx/>
                <a:uFillTx/>
                <a:latin typeface="SimSun" pitchFamily="2" charset="-122"/>
                <a:ea typeface="SimSun" pitchFamily="2" charset="-122"/>
                <a:cs typeface="Arial" charset="0"/>
              </a:rPr>
              <a:t> </a:t>
            </a:r>
          </a:p>
        </p:txBody>
      </p:sp>
      <p:sp>
        <p:nvSpPr>
          <p:cNvPr id="8" name="Content Placeholder 2"/>
          <p:cNvSpPr>
            <a:spLocks noGrp="1"/>
          </p:cNvSpPr>
          <p:nvPr>
            <p:ph idx="1"/>
          </p:nvPr>
        </p:nvSpPr>
        <p:spPr>
          <a:xfrm>
            <a:off x="299096" y="948862"/>
            <a:ext cx="11582400" cy="5680538"/>
          </a:xfrm>
        </p:spPr>
        <p:txBody>
          <a:bodyPr>
            <a:normAutofit fontScale="92500" lnSpcReduction="20000"/>
          </a:bodyPr>
          <a:lstStyle/>
          <a:p>
            <a:pPr>
              <a:lnSpc>
                <a:spcPct val="120000"/>
              </a:lnSpc>
              <a:defRPr/>
            </a:pPr>
            <a:r>
              <a:rPr lang="en-US" dirty="0"/>
              <a:t>Rare Triggers</a:t>
            </a:r>
          </a:p>
          <a:p>
            <a:pPr lvl="1">
              <a:lnSpc>
                <a:spcPct val="120000"/>
              </a:lnSpc>
              <a:defRPr/>
            </a:pPr>
            <a:r>
              <a:rPr lang="en-US" altLang="zh-CN" sz="2000" dirty="0">
                <a:cs typeface="Arial" pitchFamily="34" charset="0"/>
              </a:rPr>
              <a:t>his men </a:t>
            </a:r>
            <a:r>
              <a:rPr lang="en-US" altLang="zh-CN" b="1" dirty="0">
                <a:solidFill>
                  <a:srgbClr val="7030A0"/>
                </a:solidFill>
              </a:rPr>
              <a:t>back</a:t>
            </a:r>
            <a:r>
              <a:rPr lang="en-US" altLang="zh-CN" sz="2000" dirty="0">
                <a:cs typeface="Arial" pitchFamily="34" charset="0"/>
              </a:rPr>
              <a:t> to their compound</a:t>
            </a:r>
            <a:endParaRPr lang="en-US" sz="2000" dirty="0"/>
          </a:p>
          <a:p>
            <a:pPr lvl="1">
              <a:lnSpc>
                <a:spcPct val="120000"/>
              </a:lnSpc>
              <a:defRPr/>
            </a:pPr>
            <a:r>
              <a:rPr lang="en-US" altLang="zh-CN" sz="2000" dirty="0">
                <a:cs typeface="Arial" pitchFamily="34" charset="0"/>
              </a:rPr>
              <a:t>A suicide bomber </a:t>
            </a:r>
            <a:r>
              <a:rPr lang="en-US" altLang="zh-CN" b="1" dirty="0">
                <a:solidFill>
                  <a:srgbClr val="7030A0"/>
                </a:solidFill>
              </a:rPr>
              <a:t>detonated</a:t>
            </a:r>
            <a:r>
              <a:rPr lang="en-US" altLang="zh-CN" sz="2000" dirty="0">
                <a:cs typeface="Arial" pitchFamily="34" charset="0"/>
              </a:rPr>
              <a:t> explosives at the entrance to a crowded</a:t>
            </a:r>
          </a:p>
          <a:p>
            <a:pPr lvl="1">
              <a:lnSpc>
                <a:spcPct val="120000"/>
              </a:lnSpc>
              <a:defRPr/>
            </a:pPr>
            <a:r>
              <a:rPr lang="en-US" altLang="zh-CN" sz="2000" dirty="0">
                <a:cs typeface="Arial" pitchFamily="34" charset="0"/>
              </a:rPr>
              <a:t>medical teams </a:t>
            </a:r>
            <a:r>
              <a:rPr lang="en-US" altLang="zh-CN" b="1" dirty="0">
                <a:solidFill>
                  <a:srgbClr val="7030A0"/>
                </a:solidFill>
              </a:rPr>
              <a:t>carting</a:t>
            </a:r>
            <a:r>
              <a:rPr lang="en-US" altLang="zh-CN" sz="2000" dirty="0">
                <a:cs typeface="Arial" pitchFamily="34" charset="0"/>
              </a:rPr>
              <a:t> away dozens of wounded victims</a:t>
            </a:r>
            <a:endParaRPr lang="en-US" sz="2000" dirty="0"/>
          </a:p>
          <a:p>
            <a:pPr lvl="1">
              <a:lnSpc>
                <a:spcPct val="120000"/>
              </a:lnSpc>
              <a:defRPr/>
            </a:pPr>
            <a:r>
              <a:rPr lang="en-US" sz="2000" dirty="0"/>
              <a:t>Today I </a:t>
            </a:r>
            <a:r>
              <a:rPr lang="en-US" sz="2000" b="1" dirty="0">
                <a:solidFill>
                  <a:srgbClr val="7030A0"/>
                </a:solidFill>
              </a:rPr>
              <a:t>was let go </a:t>
            </a:r>
            <a:r>
              <a:rPr lang="en-US" sz="2000" dirty="0"/>
              <a:t>from my job after working there for 4 1/2 years.</a:t>
            </a:r>
          </a:p>
          <a:p>
            <a:pPr lvl="1">
              <a:lnSpc>
                <a:spcPct val="120000"/>
              </a:lnSpc>
              <a:defRPr/>
            </a:pPr>
            <a:r>
              <a:rPr lang="en-US" sz="2000" dirty="0"/>
              <a:t>This morning in Michigan, a second straight night and into this morning, hundreds of people have been </a:t>
            </a:r>
            <a:r>
              <a:rPr lang="en-US" b="1" dirty="0">
                <a:solidFill>
                  <a:srgbClr val="7030A0"/>
                </a:solidFill>
              </a:rPr>
              <a:t>rioting</a:t>
            </a:r>
            <a:r>
              <a:rPr lang="en-US" sz="2000" dirty="0"/>
              <a:t> in Benton harbor.</a:t>
            </a:r>
          </a:p>
          <a:p>
            <a:pPr>
              <a:lnSpc>
                <a:spcPct val="120000"/>
              </a:lnSpc>
              <a:defRPr/>
            </a:pPr>
            <a:r>
              <a:rPr lang="en-US" dirty="0"/>
              <a:t>Rare Arguments</a:t>
            </a:r>
          </a:p>
          <a:p>
            <a:pPr lvl="1">
              <a:spcBef>
                <a:spcPts val="300"/>
              </a:spcBef>
              <a:spcAft>
                <a:spcPts val="300"/>
              </a:spcAft>
            </a:pPr>
            <a:r>
              <a:rPr lang="en-US" dirty="0"/>
              <a:t>We've seen in the past in Bosnia for example, you held elections and all of the old ethnic </a:t>
            </a:r>
            <a:r>
              <a:rPr lang="en-US" dirty="0">
                <a:solidFill>
                  <a:srgbClr val="C00000"/>
                </a:solidFill>
              </a:rPr>
              <a:t>thugs [</a:t>
            </a:r>
            <a:r>
              <a:rPr lang="en-US" dirty="0" err="1">
                <a:solidFill>
                  <a:srgbClr val="C00000"/>
                </a:solidFill>
              </a:rPr>
              <a:t>election_person</a:t>
            </a:r>
            <a:r>
              <a:rPr lang="en-US" dirty="0">
                <a:solidFill>
                  <a:srgbClr val="C00000"/>
                </a:solidFill>
              </a:rPr>
              <a:t>] </a:t>
            </a:r>
            <a:r>
              <a:rPr lang="en-US" dirty="0"/>
              <a:t>get into power because they have organization and they have money and they stop the process of genuine building of democracy.</a:t>
            </a:r>
          </a:p>
          <a:p>
            <a:pPr lvl="1">
              <a:spcBef>
                <a:spcPts val="300"/>
              </a:spcBef>
              <a:spcAft>
                <a:spcPts val="300"/>
              </a:spcAft>
            </a:pPr>
            <a:r>
              <a:rPr lang="en-US" dirty="0"/>
              <a:t>He called the case and I'm quoting now, a judge's worst nightmare, but he noted that Maryland Parole Boards and the facility where Michael Serious was held, the institution made what the judge called the final decision on whether to release </a:t>
            </a:r>
            <a:r>
              <a:rPr lang="en-US" dirty="0">
                <a:solidFill>
                  <a:srgbClr val="C00000"/>
                </a:solidFill>
              </a:rPr>
              <a:t>serious [release-</a:t>
            </a:r>
            <a:r>
              <a:rPr lang="en-US" dirty="0" err="1">
                <a:solidFill>
                  <a:srgbClr val="C00000"/>
                </a:solidFill>
              </a:rPr>
              <a:t>parole_person</a:t>
            </a:r>
            <a:r>
              <a:rPr lang="en-US" dirty="0">
                <a:solidFill>
                  <a:srgbClr val="C00000"/>
                </a:solidFill>
              </a:rPr>
              <a:t>]</a:t>
            </a:r>
            <a:r>
              <a:rPr lang="en-US" dirty="0"/>
              <a:t>. </a:t>
            </a:r>
          </a:p>
          <a:p>
            <a:pPr lvl="1">
              <a:spcBef>
                <a:spcPts val="300"/>
              </a:spcBef>
              <a:spcAft>
                <a:spcPts val="300"/>
              </a:spcAft>
            </a:pPr>
            <a:r>
              <a:rPr lang="en-US" dirty="0"/>
              <a:t>Last week Williamson, a mother of four, was found stabbed to death at a</a:t>
            </a:r>
            <a:r>
              <a:rPr lang="en-US" dirty="0">
                <a:solidFill>
                  <a:srgbClr val="C00000"/>
                </a:solidFill>
              </a:rPr>
              <a:t> condominium [</a:t>
            </a:r>
            <a:r>
              <a:rPr lang="en-US" dirty="0" err="1">
                <a:solidFill>
                  <a:srgbClr val="C00000"/>
                </a:solidFill>
              </a:rPr>
              <a:t>die_place</a:t>
            </a:r>
            <a:r>
              <a:rPr lang="en-US" dirty="0">
                <a:solidFill>
                  <a:srgbClr val="C00000"/>
                </a:solidFill>
              </a:rPr>
              <a:t>]</a:t>
            </a:r>
            <a:r>
              <a:rPr lang="en-US" dirty="0"/>
              <a:t> in Greenbelt, Maryland. </a:t>
            </a:r>
          </a:p>
          <a:p>
            <a:pPr lvl="1">
              <a:spcBef>
                <a:spcPts val="300"/>
              </a:spcBef>
              <a:spcAft>
                <a:spcPts val="300"/>
              </a:spcAft>
            </a:pPr>
            <a:r>
              <a:rPr lang="en-US" dirty="0"/>
              <a:t>A source tell US Enron is considering suing its own investment bankers for </a:t>
            </a:r>
            <a:r>
              <a:rPr lang="en-US" dirty="0">
                <a:solidFill>
                  <a:srgbClr val="C00000"/>
                </a:solidFill>
              </a:rPr>
              <a:t>giving it bad financial advice [</a:t>
            </a:r>
            <a:r>
              <a:rPr lang="en-US" dirty="0" err="1">
                <a:solidFill>
                  <a:srgbClr val="C00000"/>
                </a:solidFill>
              </a:rPr>
              <a:t>Sue_crime</a:t>
            </a:r>
            <a:r>
              <a:rPr lang="en-US" dirty="0">
                <a:solidFill>
                  <a:srgbClr val="C00000"/>
                </a:solidFill>
              </a:rPr>
              <a:t>]</a:t>
            </a:r>
            <a:r>
              <a:rPr lang="en-US" dirty="0"/>
              <a:t>. </a:t>
            </a:r>
          </a:p>
        </p:txBody>
      </p:sp>
    </p:spTree>
    <p:extLst>
      <p:ext uri="{BB962C8B-B14F-4D97-AF65-F5344CB8AC3E}">
        <p14:creationId xmlns:p14="http://schemas.microsoft.com/office/powerpoint/2010/main" val="36723157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10312"/>
            <a:ext cx="12598400" cy="530352"/>
          </a:xfr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spcFirstLastPara="1" vert="horz" wrap="square" lIns="91440" tIns="45720" rIns="91440" bIns="45720" numCol="1" anchor="ctr" anchorCtr="0" compatLnSpc="1">
            <a:prstTxWarp prst="textNoShape">
              <a:avLst/>
            </a:prstTxWarp>
          </a:bodyPr>
          <a:lstStyle/>
          <a:p>
            <a:pPr>
              <a:lnSpc>
                <a:spcPct val="90000"/>
              </a:lnSpc>
              <a:buSzPts val="1400"/>
            </a:pPr>
            <a:r>
              <a:rPr lang="en-US" sz="2700" kern="1200" dirty="0">
                <a:solidFill>
                  <a:schemeClr val="accent1"/>
                </a:solidFill>
                <a:latin typeface="Helvetica" panose="020B0604020202020204" pitchFamily="34" charset="0"/>
                <a:cs typeface="Helvetica" panose="020B0604020202020204" pitchFamily="34" charset="0"/>
              </a:rPr>
              <a:t>Highly Ambiguous Triggers</a:t>
            </a:r>
          </a:p>
        </p:txBody>
      </p:sp>
      <p:sp>
        <p:nvSpPr>
          <p:cNvPr id="9220" name="Slide Number Placeholder 3"/>
          <p:cNvSpPr>
            <a:spLocks noGrp="1"/>
          </p:cNvSpPr>
          <p:nvPr>
            <p:ph type="sldNum" sz="quarter" idx="4294967295"/>
          </p:nvPr>
        </p:nvSpPr>
        <p:spPr bwMode="auto">
          <a:xfrm>
            <a:off x="10943168" y="6569076"/>
            <a:ext cx="124883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cs typeface="MS PGothic" pitchFamily="34" charset="-128"/>
              </a:defRPr>
            </a:lvl1pPr>
            <a:lvl2pPr>
              <a:defRPr sz="2400">
                <a:solidFill>
                  <a:schemeClr val="tx1"/>
                </a:solidFill>
                <a:latin typeface="Calibri" pitchFamily="34" charset="0"/>
                <a:ea typeface="MS PGothic" pitchFamily="34" charset="-128"/>
              </a:defRPr>
            </a:lvl2pPr>
            <a:lvl3pPr>
              <a:defRPr sz="2000">
                <a:solidFill>
                  <a:srgbClr val="120761"/>
                </a:solidFill>
                <a:latin typeface="Calibri" pitchFamily="34" charset="0"/>
                <a:ea typeface="MS PGothic" pitchFamily="34" charset="-128"/>
              </a:defRPr>
            </a:lvl3pPr>
            <a:lvl4pPr>
              <a:defRPr sz="2000">
                <a:solidFill>
                  <a:schemeClr val="tx1"/>
                </a:solidFill>
                <a:latin typeface="Calibri" pitchFamily="34" charset="0"/>
                <a:ea typeface="MS PGothic" pitchFamily="34" charset="-128"/>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ACD6F423-CF64-44CA-8D30-0E533F4AF26F}" type="slidenum">
              <a:rPr kumimoji="0" lang="zh-CN" altLang="en-US" sz="1400" b="0" i="0" u="none" strike="noStrike" kern="1200" cap="none" spc="0" normalizeH="0" baseline="0" noProof="0" smtClean="0">
                <a:ln>
                  <a:noFill/>
                </a:ln>
                <a:solidFill>
                  <a:srgbClr val="000000"/>
                </a:solidFill>
                <a:effectLst/>
                <a:uLnTx/>
                <a:uFillTx/>
                <a:latin typeface="Calibri" pitchFamily="34" charset="0"/>
                <a:ea typeface="SimSun" pitchFamily="2" charset="-122"/>
              </a:rPr>
              <a:pPr marL="0" marR="0" lvl="0" indent="0" algn="ctr" defTabSz="914400" rtl="0" eaLnBrk="1" fontAlgn="auto" latinLnBrk="0" hangingPunct="1">
                <a:lnSpc>
                  <a:spcPct val="100000"/>
                </a:lnSpc>
                <a:spcBef>
                  <a:spcPts val="0"/>
                </a:spcBef>
                <a:spcAft>
                  <a:spcPts val="0"/>
                </a:spcAft>
                <a:buClrTx/>
                <a:buSzTx/>
                <a:buFontTx/>
                <a:buNone/>
                <a:tabLst/>
                <a:defRPr/>
              </a:pPr>
              <a:t>62</a:t>
            </a:fld>
            <a:r>
              <a:rPr kumimoji="0" lang="en-US" altLang="zh-CN" sz="1200" b="0" i="0" u="none" strike="noStrike" kern="1200" cap="none" spc="0" normalizeH="0" baseline="0" noProof="0" dirty="0">
                <a:ln>
                  <a:noFill/>
                </a:ln>
                <a:solidFill>
                  <a:srgbClr val="000000"/>
                </a:solidFill>
                <a:effectLst/>
                <a:uLnTx/>
                <a:uFillTx/>
                <a:latin typeface="SimSun" pitchFamily="2" charset="-122"/>
                <a:ea typeface="SimSun" pitchFamily="2" charset="-122"/>
                <a:cs typeface="Arial" charset="0"/>
              </a:rPr>
              <a:t> </a:t>
            </a:r>
          </a:p>
        </p:txBody>
      </p:sp>
      <p:sp>
        <p:nvSpPr>
          <p:cNvPr id="8" name="Content Placeholder 2"/>
          <p:cNvSpPr>
            <a:spLocks noGrp="1"/>
          </p:cNvSpPr>
          <p:nvPr>
            <p:ph idx="1"/>
          </p:nvPr>
        </p:nvSpPr>
        <p:spPr>
          <a:xfrm>
            <a:off x="299096" y="932437"/>
            <a:ext cx="11582400" cy="5410200"/>
          </a:xfrm>
        </p:spPr>
        <p:txBody>
          <a:bodyPr>
            <a:normAutofit lnSpcReduction="10000"/>
          </a:bodyPr>
          <a:lstStyle/>
          <a:p>
            <a:pPr>
              <a:lnSpc>
                <a:spcPct val="120000"/>
              </a:lnSpc>
              <a:defRPr/>
            </a:pPr>
            <a:r>
              <a:rPr lang="en-US" dirty="0"/>
              <a:t>Ellison to spend $10.3 billion to </a:t>
            </a:r>
            <a:r>
              <a:rPr lang="en-US" b="1" dirty="0">
                <a:solidFill>
                  <a:srgbClr val="7030A0"/>
                </a:solidFill>
              </a:rPr>
              <a:t>get [org-acquisition]</a:t>
            </a:r>
            <a:r>
              <a:rPr lang="en-US" dirty="0"/>
              <a:t> his company. </a:t>
            </a:r>
          </a:p>
          <a:p>
            <a:pPr>
              <a:lnSpc>
                <a:spcPct val="120000"/>
              </a:lnSpc>
              <a:defRPr/>
            </a:pPr>
            <a:r>
              <a:rPr lang="en-US" sz="2400" dirty="0"/>
              <a:t>I want to </a:t>
            </a:r>
            <a:r>
              <a:rPr lang="en-US" sz="2400" dirty="0">
                <a:solidFill>
                  <a:srgbClr val="C00000"/>
                </a:solidFill>
              </a:rPr>
              <a:t>take [transport]</a:t>
            </a:r>
            <a:r>
              <a:rPr lang="en-US" sz="2400" dirty="0"/>
              <a:t> this opportunity to stand behind the Mimi and proclaim my solidarity. </a:t>
            </a:r>
          </a:p>
          <a:p>
            <a:pPr>
              <a:lnSpc>
                <a:spcPct val="120000"/>
              </a:lnSpc>
              <a:defRPr/>
            </a:pPr>
            <a:r>
              <a:rPr lang="en-US" sz="2400" dirty="0"/>
              <a:t>He's </a:t>
            </a:r>
            <a:r>
              <a:rPr lang="en-US" sz="2400" dirty="0">
                <a:solidFill>
                  <a:srgbClr val="C00000"/>
                </a:solidFill>
              </a:rPr>
              <a:t>left [transport] </a:t>
            </a:r>
            <a:r>
              <a:rPr lang="en-US" sz="2400" dirty="0"/>
              <a:t>a lot on the table. </a:t>
            </a:r>
          </a:p>
          <a:p>
            <a:pPr>
              <a:lnSpc>
                <a:spcPct val="120000"/>
              </a:lnSpc>
              <a:defRPr/>
            </a:pPr>
            <a:r>
              <a:rPr lang="en-US" sz="2400" dirty="0"/>
              <a:t>Stewart has found the road to fortune wherever she has </a:t>
            </a:r>
            <a:r>
              <a:rPr lang="en-US" sz="2400" dirty="0">
                <a:solidFill>
                  <a:srgbClr val="C00000"/>
                </a:solidFill>
              </a:rPr>
              <a:t>traveled [transport].</a:t>
            </a:r>
            <a:r>
              <a:rPr lang="en-US" sz="2400" dirty="0"/>
              <a:t> </a:t>
            </a:r>
          </a:p>
          <a:p>
            <a:pPr>
              <a:lnSpc>
                <a:spcPct val="120000"/>
              </a:lnSpc>
              <a:defRPr/>
            </a:pPr>
            <a:r>
              <a:rPr lang="en-US" sz="2400" dirty="0"/>
              <a:t>And it's hard to win back that sort of brand equity that she's </a:t>
            </a:r>
            <a:r>
              <a:rPr lang="en-US" sz="2400" dirty="0">
                <a:solidFill>
                  <a:srgbClr val="C00000"/>
                </a:solidFill>
              </a:rPr>
              <a:t>lost [end-position]</a:t>
            </a:r>
            <a:r>
              <a:rPr lang="en-US" sz="2400" dirty="0"/>
              <a:t>.</a:t>
            </a:r>
          </a:p>
          <a:p>
            <a:pPr>
              <a:lnSpc>
                <a:spcPct val="120000"/>
              </a:lnSpc>
              <a:defRPr/>
            </a:pPr>
            <a:r>
              <a:rPr lang="en-US" sz="2400" dirty="0"/>
              <a:t>Still </a:t>
            </a:r>
            <a:r>
              <a:rPr lang="en-US" sz="2400" dirty="0">
                <a:solidFill>
                  <a:srgbClr val="C00000"/>
                </a:solidFill>
              </a:rPr>
              <a:t>hurts [attack] </a:t>
            </a:r>
            <a:r>
              <a:rPr lang="en-US" sz="2400" dirty="0"/>
              <a:t>me to read this. </a:t>
            </a:r>
          </a:p>
          <a:p>
            <a:pPr>
              <a:lnSpc>
                <a:spcPct val="120000"/>
              </a:lnSpc>
              <a:defRPr/>
            </a:pPr>
            <a:r>
              <a:rPr lang="en-US" sz="2400" dirty="0"/>
              <a:t>We happen to be at a very nice spot by the beach where this is a chance for people to </a:t>
            </a:r>
            <a:r>
              <a:rPr lang="en-US" sz="2400" dirty="0">
                <a:solidFill>
                  <a:srgbClr val="C00000"/>
                </a:solidFill>
              </a:rPr>
              <a:t>get [transport] </a:t>
            </a:r>
            <a:r>
              <a:rPr lang="en-US" sz="2400" dirty="0"/>
              <a:t>away from CNN coverage, everything, and kind of relax.</a:t>
            </a:r>
          </a:p>
          <a:p>
            <a:pPr>
              <a:lnSpc>
                <a:spcPct val="120000"/>
              </a:lnSpc>
              <a:defRPr/>
            </a:pPr>
            <a:r>
              <a:rPr lang="en-US" sz="2400" dirty="0"/>
              <a:t>He bought the machinery, </a:t>
            </a:r>
            <a:r>
              <a:rPr lang="en-US" sz="2400" dirty="0">
                <a:solidFill>
                  <a:srgbClr val="C00000"/>
                </a:solidFill>
              </a:rPr>
              <a:t>moved [transport] </a:t>
            </a:r>
            <a:r>
              <a:rPr lang="en-US" sz="2400" dirty="0"/>
              <a:t>to a new factory, rehired some of the old workers and started heritage programs.</a:t>
            </a:r>
            <a:endParaRPr lang="en-US" altLang="zh-CN" dirty="0">
              <a:cs typeface="Arial" pitchFamily="34" charset="0"/>
            </a:endParaRPr>
          </a:p>
        </p:txBody>
      </p:sp>
    </p:spTree>
    <p:extLst>
      <p:ext uri="{BB962C8B-B14F-4D97-AF65-F5344CB8AC3E}">
        <p14:creationId xmlns:p14="http://schemas.microsoft.com/office/powerpoint/2010/main" val="1605254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6"/>
          <p:cNvSpPr txBox="1">
            <a:spLocks noGrp="1"/>
          </p:cNvSpPr>
          <p:nvPr>
            <p:ph type="sldNum" idx="12"/>
          </p:nvPr>
        </p:nvSpPr>
        <p:spPr>
          <a:xfrm>
            <a:off x="8610600" y="6356350"/>
            <a:ext cx="2743200" cy="365125"/>
          </a:xfrm>
          <a:prstGeom prst="rect">
            <a:avLst/>
          </a:prstGeom>
          <a:noFill/>
          <a:ln>
            <a:noFill/>
          </a:ln>
        </p:spPr>
        <p:txBody>
          <a:bodyPr spcFirstLastPara="1" vert="horz" wrap="square" lIns="91440" tIns="45720" rIns="91440" bIns="45720" rtlCol="0" anchor="ctr" anchorCtr="0">
            <a:noAutofit/>
          </a:bodyPr>
          <a:lstStyle>
            <a:defPPr>
              <a:defRPr lang="en-US"/>
            </a:defPPr>
            <a:lvl1pPr marL="0" algn="r" defTabSz="914400" rtl="0" eaLnBrk="1" latinLnBrk="0" hangingPunct="1">
              <a:defRPr sz="1200" kern="1200">
                <a:solidFill>
                  <a:srgbClr val="4248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Pts val="1300"/>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a:ea typeface="+mn-ea"/>
                <a:cs typeface="Arial"/>
              </a:rPr>
              <a:pPr marL="0" marR="0" lvl="0" indent="0" algn="r" defTabSz="914400" rtl="0" eaLnBrk="1" fontAlgn="auto" latinLnBrk="0" hangingPunct="1">
                <a:lnSpc>
                  <a:spcPct val="100000"/>
                </a:lnSpc>
                <a:spcBef>
                  <a:spcPts val="0"/>
                </a:spcBef>
                <a:spcAft>
                  <a:spcPts val="0"/>
                </a:spcAft>
                <a:buClrTx/>
                <a:buSzPts val="1300"/>
                <a:buFontTx/>
                <a:buNone/>
                <a:tabLst/>
                <a:defRPr/>
              </a:pPr>
              <a:t>63</a:t>
            </a:fld>
            <a:endParaRPr kumimoji="0" sz="1200" b="0" i="0" u="none" strike="noStrike" kern="1200" cap="none" spc="0" normalizeH="0" baseline="0" noProof="0">
              <a:ln>
                <a:noFill/>
              </a:ln>
              <a:solidFill>
                <a:srgbClr val="424857"/>
              </a:solidFill>
              <a:effectLst/>
              <a:uLnTx/>
              <a:uFillTx/>
              <a:latin typeface="Calibri"/>
              <a:ea typeface="+mn-ea"/>
              <a:cs typeface="Arial"/>
            </a:endParaRPr>
          </a:p>
        </p:txBody>
      </p:sp>
      <p:sp>
        <p:nvSpPr>
          <p:cNvPr id="236" name="Google Shape;236;p6"/>
          <p:cNvSpPr txBox="1">
            <a:spLocks noGrp="1"/>
          </p:cNvSpPr>
          <p:nvPr>
            <p:ph type="title"/>
          </p:nvPr>
        </p:nvSpPr>
        <p:spPr>
          <a:xfrm>
            <a:off x="274320" y="210312"/>
            <a:ext cx="10515600" cy="5303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spcFirstLastPara="1" vert="horz" wrap="square" lIns="91440" tIns="45720" rIns="91440" bIns="45720" numCol="1" anchor="ctr" anchorCtr="0" compatLnSpc="1">
            <a:prstTxWarp prst="textNoShape">
              <a:avLst/>
            </a:prstTxWarp>
          </a:bodyPr>
          <a:lstStyle/>
          <a:p>
            <a:pPr>
              <a:lnSpc>
                <a:spcPct val="90000"/>
              </a:lnSpc>
              <a:buSzPts val="1400"/>
            </a:pPr>
            <a:r>
              <a:rPr lang="en-US" sz="3200" kern="1200" dirty="0">
                <a:solidFill>
                  <a:schemeClr val="accent1"/>
                </a:solidFill>
                <a:latin typeface="Helvetica" panose="020B0604020202020204" pitchFamily="34" charset="0"/>
                <a:cs typeface="Helvetica" panose="020B0604020202020204" pitchFamily="34" charset="0"/>
              </a:rPr>
              <a:t>Event </a:t>
            </a:r>
            <a:r>
              <a:rPr lang="en-US" sz="3200" kern="1200" dirty="0" err="1">
                <a:solidFill>
                  <a:schemeClr val="accent1"/>
                </a:solidFill>
                <a:latin typeface="Helvetica" panose="020B0604020202020204" pitchFamily="34" charset="0"/>
                <a:cs typeface="Helvetica" panose="020B0604020202020204" pitchFamily="34" charset="0"/>
              </a:rPr>
              <a:t>Coreference</a:t>
            </a:r>
            <a:r>
              <a:rPr lang="en-US" sz="3200" kern="1200" dirty="0">
                <a:solidFill>
                  <a:schemeClr val="accent1"/>
                </a:solidFill>
                <a:latin typeface="Helvetica" panose="020B0604020202020204" pitchFamily="34" charset="0"/>
                <a:cs typeface="Helvetica" panose="020B0604020202020204" pitchFamily="34" charset="0"/>
              </a:rPr>
              <a:t> Resolution Challenges</a:t>
            </a:r>
            <a:endParaRPr sz="3200" kern="1200" dirty="0">
              <a:solidFill>
                <a:schemeClr val="accent1"/>
              </a:solidFill>
              <a:latin typeface="Helvetica" panose="020B0604020202020204" pitchFamily="34" charset="0"/>
              <a:cs typeface="Helvetica" panose="020B0604020202020204" pitchFamily="34" charset="0"/>
            </a:endParaRPr>
          </a:p>
        </p:txBody>
      </p:sp>
      <p:sp>
        <p:nvSpPr>
          <p:cNvPr id="5" name="Google Shape;291;p68"/>
          <p:cNvSpPr txBox="1">
            <a:spLocks noGrp="1"/>
          </p:cNvSpPr>
          <p:nvPr>
            <p:ph type="body" idx="1"/>
          </p:nvPr>
        </p:nvSpPr>
        <p:spPr>
          <a:xfrm>
            <a:off x="682235" y="1061002"/>
            <a:ext cx="11206655" cy="4874256"/>
          </a:xfrm>
          <a:prstGeom prst="rect">
            <a:avLst/>
          </a:prstGeom>
          <a:noFill/>
          <a:ln>
            <a:noFill/>
          </a:ln>
        </p:spPr>
        <p:txBody>
          <a:bodyPr spcFirstLastPara="1" wrap="square" lIns="91425" tIns="45700" rIns="91425" bIns="45700" anchor="t" anchorCtr="0">
            <a:noAutofit/>
          </a:bodyPr>
          <a:lstStyle/>
          <a:p>
            <a:pPr marL="285750" lvl="1">
              <a:spcBef>
                <a:spcPts val="0"/>
              </a:spcBef>
              <a:buSzPts val="1600"/>
              <a:buFont typeface="Wingdings" charset="2"/>
              <a:buChar char="§"/>
            </a:pPr>
            <a:r>
              <a:rPr lang="is-IS" sz="2400" dirty="0"/>
              <a:t>Super-event and subevent are often mistakenly identified as coreferential</a:t>
            </a:r>
          </a:p>
          <a:p>
            <a:pPr marL="742950" lvl="2" indent="-285750">
              <a:spcBef>
                <a:spcPts val="0"/>
              </a:spcBef>
              <a:buSzPts val="1600"/>
              <a:buFont typeface="Wingdings" charset="2"/>
              <a:buChar char="q"/>
            </a:pPr>
            <a:r>
              <a:rPr lang="en-US" sz="2000" dirty="0"/>
              <a:t>These same imposters were later filmed </a:t>
            </a:r>
            <a:r>
              <a:rPr lang="en-US" sz="2000" b="1" dirty="0">
                <a:solidFill>
                  <a:srgbClr val="800000"/>
                </a:solidFill>
              </a:rPr>
              <a:t>shooting</a:t>
            </a:r>
            <a:r>
              <a:rPr lang="en-US" sz="2000" dirty="0"/>
              <a:t> handguns and automatic weapons in the direction of the building just minutes after they had switched sides .</a:t>
            </a:r>
          </a:p>
          <a:p>
            <a:pPr marL="742950" lvl="2" indent="-285750">
              <a:spcBef>
                <a:spcPts val="0"/>
              </a:spcBef>
              <a:buSzPts val="1600"/>
              <a:buFont typeface="Wingdings" charset="2"/>
              <a:buChar char="q"/>
            </a:pPr>
            <a:r>
              <a:rPr lang="en-US" sz="2000" dirty="0"/>
              <a:t>Right sector goons started the </a:t>
            </a:r>
            <a:r>
              <a:rPr lang="en-US" sz="2000" b="1" dirty="0">
                <a:solidFill>
                  <a:srgbClr val="800000"/>
                </a:solidFill>
              </a:rPr>
              <a:t>fire</a:t>
            </a:r>
            <a:r>
              <a:rPr lang="en-US" sz="2000" dirty="0"/>
              <a:t> by throwing Molotov cocktails through the windows</a:t>
            </a:r>
          </a:p>
          <a:p>
            <a:pPr marL="457200" lvl="2" indent="0">
              <a:spcBef>
                <a:spcPts val="0"/>
              </a:spcBef>
              <a:buSzPts val="1600"/>
              <a:buNone/>
            </a:pPr>
            <a:endParaRPr lang="en-US" sz="2000" dirty="0"/>
          </a:p>
          <a:p>
            <a:pPr marL="285750" lvl="1">
              <a:spcBef>
                <a:spcPts val="0"/>
              </a:spcBef>
              <a:buSzPts val="1600"/>
              <a:buFont typeface="Wingdings" charset="2"/>
              <a:buChar char="§"/>
            </a:pPr>
            <a:r>
              <a:rPr lang="en-US" sz="2400" dirty="0"/>
              <a:t>A sequence of subevents are often mistakenly considered as </a:t>
            </a:r>
            <a:r>
              <a:rPr lang="en-US" sz="2400" dirty="0" err="1"/>
              <a:t>coreferential</a:t>
            </a:r>
            <a:endParaRPr lang="en-US" sz="2400" dirty="0"/>
          </a:p>
          <a:p>
            <a:pPr marL="742950" lvl="2" indent="-285750">
              <a:spcBef>
                <a:spcPts val="0"/>
              </a:spcBef>
              <a:buSzPts val="1600"/>
              <a:buFont typeface="Wingdings" charset="2"/>
              <a:buChar char="q"/>
            </a:pPr>
            <a:r>
              <a:rPr lang="en-US" sz="2000" dirty="0"/>
              <a:t>Nor does the author speculate on why the police stood by while people hurled themselves from windows to escape the fire or were savagely </a:t>
            </a:r>
            <a:r>
              <a:rPr lang="en-US" sz="2000" b="1" dirty="0">
                <a:solidFill>
                  <a:srgbClr val="800000"/>
                </a:solidFill>
              </a:rPr>
              <a:t>beaten</a:t>
            </a:r>
            <a:r>
              <a:rPr lang="en-US" sz="2000" dirty="0"/>
              <a:t> by right wing extremists on the pavement in front of the building .</a:t>
            </a:r>
          </a:p>
          <a:p>
            <a:pPr marL="742950" lvl="2" indent="-285750">
              <a:spcBef>
                <a:spcPts val="0"/>
              </a:spcBef>
              <a:buSzPts val="1600"/>
              <a:buFont typeface="Wingdings" charset="2"/>
              <a:buChar char="q"/>
            </a:pPr>
            <a:r>
              <a:rPr lang="en-US" sz="2000" dirty="0"/>
              <a:t>Its true that Washington supports Neo-Nazi extremists who </a:t>
            </a:r>
            <a:r>
              <a:rPr lang="en-US" sz="2000" b="1" dirty="0">
                <a:solidFill>
                  <a:srgbClr val="800000"/>
                </a:solidFill>
              </a:rPr>
              <a:t>burned down</a:t>
            </a:r>
            <a:r>
              <a:rPr lang="en-US" sz="2000" dirty="0"/>
              <a:t> the Odessa Trade Unions House .</a:t>
            </a:r>
          </a:p>
          <a:p>
            <a:pPr marL="228600" lvl="1" indent="-127000">
              <a:spcBef>
                <a:spcPts val="0"/>
              </a:spcBef>
              <a:spcAft>
                <a:spcPts val="0"/>
              </a:spcAft>
              <a:buSzPts val="1600"/>
              <a:buNone/>
            </a:pPr>
            <a:endParaRPr lang="en-US" dirty="0"/>
          </a:p>
          <a:p>
            <a:pPr marL="685800" lvl="2" indent="-228600">
              <a:spcBef>
                <a:spcPts val="0"/>
              </a:spcBef>
              <a:buSzPts val="1600"/>
            </a:pPr>
            <a:endParaRPr lang="en-US" sz="1600" dirty="0"/>
          </a:p>
          <a:p>
            <a:pPr marL="228600" lvl="1" indent="-127000" algn="l" rtl="0">
              <a:lnSpc>
                <a:spcPct val="100000"/>
              </a:lnSpc>
              <a:spcBef>
                <a:spcPts val="0"/>
              </a:spcBef>
              <a:spcAft>
                <a:spcPts val="0"/>
              </a:spcAft>
              <a:buSzPts val="1600"/>
              <a:buNone/>
            </a:pPr>
            <a:endParaRPr dirty="0"/>
          </a:p>
          <a:p>
            <a:pPr marL="228600" lvl="1" indent="-127000" algn="l" rtl="0">
              <a:lnSpc>
                <a:spcPct val="100000"/>
              </a:lnSpc>
              <a:spcBef>
                <a:spcPts val="0"/>
              </a:spcBef>
              <a:spcAft>
                <a:spcPts val="0"/>
              </a:spcAft>
              <a:buSzPts val="1600"/>
              <a:buNone/>
            </a:pPr>
            <a:endParaRPr dirty="0"/>
          </a:p>
          <a:p>
            <a:pPr marL="228600" lvl="1" indent="-127000" algn="l" rtl="0">
              <a:lnSpc>
                <a:spcPct val="100000"/>
              </a:lnSpc>
              <a:spcBef>
                <a:spcPts val="0"/>
              </a:spcBef>
              <a:spcAft>
                <a:spcPts val="0"/>
              </a:spcAft>
              <a:buSzPts val="1600"/>
              <a:buNone/>
            </a:pPr>
            <a:endParaRPr dirty="0"/>
          </a:p>
          <a:p>
            <a:pPr marL="228600" lvl="1" indent="-127000" algn="l" rtl="0">
              <a:lnSpc>
                <a:spcPct val="100000"/>
              </a:lnSpc>
              <a:spcBef>
                <a:spcPts val="0"/>
              </a:spcBef>
              <a:spcAft>
                <a:spcPts val="0"/>
              </a:spcAft>
              <a:buSzPts val="1600"/>
              <a:buNone/>
            </a:pPr>
            <a:endParaRPr dirty="0"/>
          </a:p>
          <a:p>
            <a:pPr marL="228600" lvl="1" indent="-127000" algn="l" rtl="0">
              <a:lnSpc>
                <a:spcPct val="100000"/>
              </a:lnSpc>
              <a:spcBef>
                <a:spcPts val="0"/>
              </a:spcBef>
              <a:spcAft>
                <a:spcPts val="0"/>
              </a:spcAft>
              <a:buSzPts val="1600"/>
              <a:buNone/>
            </a:pPr>
            <a:endParaRPr dirty="0"/>
          </a:p>
        </p:txBody>
      </p:sp>
    </p:spTree>
    <p:extLst>
      <p:ext uri="{BB962C8B-B14F-4D97-AF65-F5344CB8AC3E}">
        <p14:creationId xmlns:p14="http://schemas.microsoft.com/office/powerpoint/2010/main" val="41972018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5B191F-03A8-0948-80E0-46FBA098472E}"/>
              </a:ext>
            </a:extLst>
          </p:cNvPr>
          <p:cNvSpPr>
            <a:spLocks noGrp="1"/>
          </p:cNvSpPr>
          <p:nvPr>
            <p:ph type="title"/>
          </p:nvPr>
        </p:nvSpPr>
        <p:spPr>
          <a:xfrm>
            <a:off x="274320" y="210312"/>
            <a:ext cx="11353800" cy="530352"/>
          </a:xfr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spcFirstLastPara="1" vert="horz" wrap="square" lIns="91440" tIns="45720" rIns="91440" bIns="45720" numCol="1" anchor="ctr" anchorCtr="0" compatLnSpc="1">
            <a:prstTxWarp prst="textNoShape">
              <a:avLst/>
            </a:prstTxWarp>
          </a:bodyPr>
          <a:lstStyle/>
          <a:p>
            <a:pPr>
              <a:lnSpc>
                <a:spcPct val="90000"/>
              </a:lnSpc>
              <a:buSzPts val="1400"/>
            </a:pPr>
            <a:r>
              <a:rPr lang="en-US" sz="2300" kern="1200" dirty="0">
                <a:solidFill>
                  <a:schemeClr val="accent1"/>
                </a:solidFill>
                <a:latin typeface="Helvetica" panose="020B0604020202020204" pitchFamily="34" charset="0"/>
                <a:cs typeface="Helvetica" panose="020B0604020202020204" pitchFamily="34" charset="0"/>
              </a:rPr>
              <a:t>Remaining Challenges for Multimedia Extraction: wrong localization</a:t>
            </a:r>
          </a:p>
        </p:txBody>
      </p:sp>
      <p:sp>
        <p:nvSpPr>
          <p:cNvPr id="3" name="Text Placeholder 2">
            <a:extLst>
              <a:ext uri="{FF2B5EF4-FFF2-40B4-BE49-F238E27FC236}">
                <a16:creationId xmlns:a16="http://schemas.microsoft.com/office/drawing/2014/main" xmlns="" id="{956E0B30-BECD-6D43-8435-1D15A14C42B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9D1636E4-CA48-D14F-BCCF-DF6884079332}"/>
              </a:ext>
            </a:extLst>
          </p:cNvPr>
          <p:cNvSpPr>
            <a:spLocks noGrp="1"/>
          </p:cNvSpPr>
          <p:nvPr>
            <p:ph type="sldNum" idx="4294967295"/>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4248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 sz="1200" b="0" i="0" u="none" strike="noStrike" kern="1200" cap="none" spc="0" normalizeH="0" baseline="0" noProof="0">
              <a:ln>
                <a:noFill/>
              </a:ln>
              <a:solidFill>
                <a:srgbClr val="424857"/>
              </a:solidFill>
              <a:effectLst/>
              <a:uLnTx/>
              <a:uFillTx/>
              <a:latin typeface="Calibri"/>
              <a:ea typeface="+mn-ea"/>
              <a:cs typeface="Arial"/>
            </a:endParaRPr>
          </a:p>
        </p:txBody>
      </p:sp>
      <p:pic>
        <p:nvPicPr>
          <p:cNvPr id="5" name="Picture 4">
            <a:extLst>
              <a:ext uri="{FF2B5EF4-FFF2-40B4-BE49-F238E27FC236}">
                <a16:creationId xmlns:a16="http://schemas.microsoft.com/office/drawing/2014/main" xmlns="" id="{F8C89940-4B9F-EB4A-959E-306E82DF729C}"/>
              </a:ext>
            </a:extLst>
          </p:cNvPr>
          <p:cNvPicPr>
            <a:picLocks noChangeAspect="1"/>
          </p:cNvPicPr>
          <p:nvPr/>
        </p:nvPicPr>
        <p:blipFill>
          <a:blip r:embed="rId3"/>
          <a:stretch>
            <a:fillRect/>
          </a:stretch>
        </p:blipFill>
        <p:spPr>
          <a:xfrm>
            <a:off x="1081589" y="1174785"/>
            <a:ext cx="10164261" cy="2822760"/>
          </a:xfrm>
          <a:prstGeom prst="rect">
            <a:avLst/>
          </a:prstGeom>
        </p:spPr>
      </p:pic>
      <p:pic>
        <p:nvPicPr>
          <p:cNvPr id="6" name="Picture 5">
            <a:extLst>
              <a:ext uri="{FF2B5EF4-FFF2-40B4-BE49-F238E27FC236}">
                <a16:creationId xmlns:a16="http://schemas.microsoft.com/office/drawing/2014/main" xmlns="" id="{2290D821-1174-464C-BA53-061322A8A522}"/>
              </a:ext>
            </a:extLst>
          </p:cNvPr>
          <p:cNvPicPr>
            <a:picLocks noChangeAspect="1"/>
          </p:cNvPicPr>
          <p:nvPr/>
        </p:nvPicPr>
        <p:blipFill rotWithShape="1">
          <a:blip r:embed="rId4"/>
          <a:srcRect t="2309"/>
          <a:stretch/>
        </p:blipFill>
        <p:spPr>
          <a:xfrm>
            <a:off x="1081589" y="4086445"/>
            <a:ext cx="10164261" cy="2771555"/>
          </a:xfrm>
          <a:prstGeom prst="rect">
            <a:avLst/>
          </a:prstGeom>
        </p:spPr>
      </p:pic>
    </p:spTree>
    <p:extLst>
      <p:ext uri="{BB962C8B-B14F-4D97-AF65-F5344CB8AC3E}">
        <p14:creationId xmlns:p14="http://schemas.microsoft.com/office/powerpoint/2010/main" val="2645564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B1B9A8-DA24-824B-A43C-B74CB8E56608}"/>
              </a:ext>
            </a:extLst>
          </p:cNvPr>
          <p:cNvSpPr>
            <a:spLocks noGrp="1"/>
          </p:cNvSpPr>
          <p:nvPr>
            <p:ph type="title"/>
          </p:nvPr>
        </p:nvSpPr>
        <p:spPr>
          <a:xfrm>
            <a:off x="274320" y="206829"/>
            <a:ext cx="9871200" cy="533400"/>
          </a:xfr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spcFirstLastPara="1" vert="horz" wrap="square" lIns="91440" tIns="45720" rIns="91440" bIns="45720" numCol="1" anchor="ctr" anchorCtr="0" compatLnSpc="1">
            <a:prstTxWarp prst="textNoShape">
              <a:avLst/>
            </a:prstTxWarp>
          </a:bodyPr>
          <a:lstStyle/>
          <a:p>
            <a:pPr>
              <a:lnSpc>
                <a:spcPct val="90000"/>
              </a:lnSpc>
              <a:buSzPts val="1400"/>
            </a:pPr>
            <a:r>
              <a:rPr lang="en-US" sz="2300" kern="1200" dirty="0">
                <a:solidFill>
                  <a:schemeClr val="accent1"/>
                </a:solidFill>
                <a:latin typeface="Helvetica" panose="020B0604020202020204" pitchFamily="34" charset="0"/>
                <a:cs typeface="Helvetica" panose="020B0604020202020204" pitchFamily="34" charset="0"/>
              </a:rPr>
              <a:t>Remaining Challenges for Multimedia Extraction: too many instances</a:t>
            </a:r>
          </a:p>
        </p:txBody>
      </p:sp>
      <p:sp>
        <p:nvSpPr>
          <p:cNvPr id="4" name="Slide Number Placeholder 3">
            <a:extLst>
              <a:ext uri="{FF2B5EF4-FFF2-40B4-BE49-F238E27FC236}">
                <a16:creationId xmlns:a16="http://schemas.microsoft.com/office/drawing/2014/main" xmlns="" id="{8A5E98FE-0AD8-5740-A7D6-577D16112134}"/>
              </a:ext>
            </a:extLst>
          </p:cNvPr>
          <p:cNvSpPr>
            <a:spLocks noGrp="1"/>
          </p:cNvSpPr>
          <p:nvPr>
            <p:ph type="sldNum" idx="4294967295"/>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4248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 sz="1200" b="0" i="0" u="none" strike="noStrike" kern="1200" cap="none" spc="0" normalizeH="0" baseline="0" noProof="0">
              <a:ln>
                <a:noFill/>
              </a:ln>
              <a:solidFill>
                <a:srgbClr val="424857"/>
              </a:solidFill>
              <a:effectLst/>
              <a:uLnTx/>
              <a:uFillTx/>
              <a:latin typeface="Calibri"/>
              <a:ea typeface="+mn-ea"/>
              <a:cs typeface="Arial"/>
            </a:endParaRPr>
          </a:p>
        </p:txBody>
      </p:sp>
      <p:pic>
        <p:nvPicPr>
          <p:cNvPr id="5" name="Picture 4">
            <a:extLst>
              <a:ext uri="{FF2B5EF4-FFF2-40B4-BE49-F238E27FC236}">
                <a16:creationId xmlns:a16="http://schemas.microsoft.com/office/drawing/2014/main" xmlns="" id="{0E959386-D12F-2B4C-BE95-CD9314DEF256}"/>
              </a:ext>
            </a:extLst>
          </p:cNvPr>
          <p:cNvPicPr>
            <a:picLocks noChangeAspect="1"/>
          </p:cNvPicPr>
          <p:nvPr/>
        </p:nvPicPr>
        <p:blipFill rotWithShape="1">
          <a:blip r:embed="rId3"/>
          <a:srcRect t="612"/>
          <a:stretch/>
        </p:blipFill>
        <p:spPr>
          <a:xfrm>
            <a:off x="596900" y="2311400"/>
            <a:ext cx="10998200" cy="3092451"/>
          </a:xfrm>
          <a:prstGeom prst="rect">
            <a:avLst/>
          </a:prstGeom>
        </p:spPr>
      </p:pic>
    </p:spTree>
    <p:extLst>
      <p:ext uri="{BB962C8B-B14F-4D97-AF65-F5344CB8AC3E}">
        <p14:creationId xmlns:p14="http://schemas.microsoft.com/office/powerpoint/2010/main" val="42915048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26" name="Rounded Rectangle 25">
            <a:extLst>
              <a:ext uri="{FF2B5EF4-FFF2-40B4-BE49-F238E27FC236}">
                <a16:creationId xmlns:a16="http://schemas.microsoft.com/office/drawing/2014/main" xmlns="" id="{8BA4172F-60A3-024D-AC42-4BEEB0B6A0C8}"/>
              </a:ext>
            </a:extLst>
          </p:cNvPr>
          <p:cNvSpPr/>
          <p:nvPr/>
        </p:nvSpPr>
        <p:spPr>
          <a:xfrm>
            <a:off x="7426468" y="1345698"/>
            <a:ext cx="4316771" cy="4819426"/>
          </a:xfrm>
          <a:prstGeom prst="roundRect">
            <a:avLst>
              <a:gd name="adj" fmla="val 334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469" name="Google Shape;469;p17"/>
          <p:cNvSpPr txBox="1">
            <a:spLocks noGrp="1"/>
          </p:cNvSpPr>
          <p:nvPr>
            <p:ph type="body" idx="1"/>
          </p:nvPr>
        </p:nvSpPr>
        <p:spPr>
          <a:xfrm>
            <a:off x="393197" y="1141703"/>
            <a:ext cx="7030844" cy="5406042"/>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0"/>
              </a:spcBef>
              <a:spcAft>
                <a:spcPts val="600"/>
              </a:spcAft>
              <a:buClr>
                <a:schemeClr val="dk1"/>
              </a:buClr>
              <a:buSzPts val="2400"/>
              <a:buChar char="•"/>
            </a:pPr>
            <a:r>
              <a:rPr lang="en-US" sz="1600" dirty="0"/>
              <a:t>Discover from Google N-grams using lexical patterns</a:t>
            </a:r>
            <a:endParaRPr lang="en-US" dirty="0"/>
          </a:p>
          <a:p>
            <a:pPr marL="685800" lvl="1" indent="-228600">
              <a:lnSpc>
                <a:spcPct val="120000"/>
              </a:lnSpc>
              <a:spcBef>
                <a:spcPts val="0"/>
              </a:spcBef>
              <a:buSzPts val="2400"/>
            </a:pPr>
            <a:r>
              <a:rPr lang="en-US" sz="1400" dirty="0"/>
              <a:t>Verb + for + Time   / Spent + Time + Verb-</a:t>
            </a:r>
            <a:r>
              <a:rPr lang="en-US" sz="1400" dirty="0" err="1"/>
              <a:t>ing</a:t>
            </a:r>
            <a:endParaRPr sz="1400" dirty="0"/>
          </a:p>
          <a:p>
            <a:pPr marL="228600" lvl="0" indent="0" algn="l" rtl="0">
              <a:lnSpc>
                <a:spcPct val="120000"/>
              </a:lnSpc>
              <a:spcBef>
                <a:spcPts val="0"/>
              </a:spcBef>
              <a:spcAft>
                <a:spcPts val="0"/>
              </a:spcAft>
              <a:buClr>
                <a:schemeClr val="dk1"/>
              </a:buClr>
              <a:buSzPts val="1600"/>
              <a:buNone/>
            </a:pPr>
            <a:endParaRPr sz="1600" dirty="0"/>
          </a:p>
          <a:p>
            <a:pPr marL="228600" lvl="0" indent="0" algn="l" rtl="0">
              <a:lnSpc>
                <a:spcPct val="120000"/>
              </a:lnSpc>
              <a:spcBef>
                <a:spcPts val="0"/>
              </a:spcBef>
              <a:spcAft>
                <a:spcPts val="0"/>
              </a:spcAft>
              <a:buClr>
                <a:schemeClr val="dk1"/>
              </a:buClr>
              <a:buSzPts val="1600"/>
              <a:buNone/>
            </a:pPr>
            <a:endParaRPr sz="1600" dirty="0"/>
          </a:p>
          <a:p>
            <a:pPr marL="228600" lvl="0" indent="0" algn="l" rtl="0">
              <a:lnSpc>
                <a:spcPct val="120000"/>
              </a:lnSpc>
              <a:spcBef>
                <a:spcPts val="0"/>
              </a:spcBef>
              <a:spcAft>
                <a:spcPts val="0"/>
              </a:spcAft>
              <a:buClr>
                <a:schemeClr val="dk1"/>
              </a:buClr>
              <a:buSzPts val="1600"/>
              <a:buNone/>
            </a:pPr>
            <a:endParaRPr sz="1600" dirty="0"/>
          </a:p>
          <a:p>
            <a:pPr marL="228600" lvl="0" indent="0" algn="l" rtl="0">
              <a:lnSpc>
                <a:spcPct val="120000"/>
              </a:lnSpc>
              <a:spcBef>
                <a:spcPts val="0"/>
              </a:spcBef>
              <a:spcAft>
                <a:spcPts val="0"/>
              </a:spcAft>
              <a:buClr>
                <a:schemeClr val="dk1"/>
              </a:buClr>
              <a:buSzPts val="1600"/>
              <a:buNone/>
            </a:pPr>
            <a:endParaRPr sz="1600" dirty="0"/>
          </a:p>
          <a:p>
            <a:pPr marL="228600" lvl="0" indent="0" algn="l" rtl="0">
              <a:lnSpc>
                <a:spcPct val="120000"/>
              </a:lnSpc>
              <a:spcBef>
                <a:spcPts val="0"/>
              </a:spcBef>
              <a:spcAft>
                <a:spcPts val="0"/>
              </a:spcAft>
              <a:buClr>
                <a:schemeClr val="dk1"/>
              </a:buClr>
              <a:buSzPts val="1600"/>
              <a:buNone/>
            </a:pPr>
            <a:endParaRPr sz="1600" dirty="0"/>
          </a:p>
          <a:p>
            <a:pPr marL="228600" lvl="0" indent="0" algn="l" rtl="0">
              <a:lnSpc>
                <a:spcPct val="120000"/>
              </a:lnSpc>
              <a:spcBef>
                <a:spcPts val="0"/>
              </a:spcBef>
              <a:spcAft>
                <a:spcPts val="0"/>
              </a:spcAft>
              <a:buClr>
                <a:schemeClr val="dk1"/>
              </a:buClr>
              <a:buSzPts val="1600"/>
              <a:buNone/>
            </a:pPr>
            <a:endParaRPr sz="1600" dirty="0"/>
          </a:p>
          <a:p>
            <a:pPr marL="228600" lvl="0" indent="0" algn="l" rtl="0">
              <a:lnSpc>
                <a:spcPct val="120000"/>
              </a:lnSpc>
              <a:spcBef>
                <a:spcPts val="0"/>
              </a:spcBef>
              <a:spcAft>
                <a:spcPts val="0"/>
              </a:spcAft>
              <a:buClr>
                <a:schemeClr val="dk1"/>
              </a:buClr>
              <a:buSzPts val="1600"/>
              <a:buNone/>
            </a:pPr>
            <a:endParaRPr sz="1600" dirty="0"/>
          </a:p>
          <a:p>
            <a:pPr marL="228600" lvl="0" indent="-76200" algn="l" rtl="0">
              <a:lnSpc>
                <a:spcPct val="120000"/>
              </a:lnSpc>
              <a:spcBef>
                <a:spcPts val="0"/>
              </a:spcBef>
              <a:spcAft>
                <a:spcPts val="0"/>
              </a:spcAft>
              <a:buClr>
                <a:schemeClr val="dk1"/>
              </a:buClr>
              <a:buSzPts val="2400"/>
              <a:buNone/>
            </a:pPr>
            <a:endParaRPr sz="1600" dirty="0"/>
          </a:p>
          <a:p>
            <a:pPr marL="228600" lvl="0" indent="-228600" algn="l" rtl="0">
              <a:lnSpc>
                <a:spcPct val="120000"/>
              </a:lnSpc>
              <a:spcBef>
                <a:spcPts val="0"/>
              </a:spcBef>
              <a:spcAft>
                <a:spcPts val="0"/>
              </a:spcAft>
              <a:buClr>
                <a:schemeClr val="dk1"/>
              </a:buClr>
              <a:buSzPts val="2400"/>
              <a:buChar char="•"/>
            </a:pPr>
            <a:r>
              <a:rPr lang="en-US" sz="1600" dirty="0"/>
              <a:t>Discover from Wikipedia event </a:t>
            </a:r>
            <a:r>
              <a:rPr lang="en-US" sz="1600" dirty="0" err="1"/>
              <a:t>infoboxes</a:t>
            </a:r>
            <a:r>
              <a:rPr lang="en-US" sz="1600" dirty="0"/>
              <a:t> and categories</a:t>
            </a:r>
          </a:p>
          <a:p>
            <a:pPr marL="228600" lvl="0" indent="-228600" algn="l" rtl="0">
              <a:lnSpc>
                <a:spcPct val="120000"/>
              </a:lnSpc>
              <a:spcBef>
                <a:spcPts val="0"/>
              </a:spcBef>
              <a:spcAft>
                <a:spcPts val="0"/>
              </a:spcAft>
              <a:buClr>
                <a:schemeClr val="dk1"/>
              </a:buClr>
              <a:buSzPts val="2400"/>
              <a:buChar char="•"/>
            </a:pPr>
            <a:endParaRPr lang="en-US" sz="1600" dirty="0"/>
          </a:p>
          <a:p>
            <a:pPr marL="0" lvl="0" indent="0" algn="l" rtl="0">
              <a:lnSpc>
                <a:spcPct val="120000"/>
              </a:lnSpc>
              <a:spcBef>
                <a:spcPts val="0"/>
              </a:spcBef>
              <a:spcAft>
                <a:spcPts val="0"/>
              </a:spcAft>
              <a:buClr>
                <a:schemeClr val="dk1"/>
              </a:buClr>
              <a:buSzPts val="2400"/>
              <a:buNone/>
            </a:pPr>
            <a:endParaRPr lang="en-US" sz="1600" dirty="0"/>
          </a:p>
          <a:p>
            <a:pPr marL="0" lvl="0" indent="0">
              <a:lnSpc>
                <a:spcPct val="120000"/>
              </a:lnSpc>
              <a:spcBef>
                <a:spcPts val="0"/>
              </a:spcBef>
              <a:buNone/>
            </a:pPr>
            <a:endParaRPr lang="en-US" sz="1600" dirty="0"/>
          </a:p>
          <a:p>
            <a:pPr marL="0" lvl="0" indent="0">
              <a:lnSpc>
                <a:spcPct val="120000"/>
              </a:lnSpc>
              <a:spcBef>
                <a:spcPts val="0"/>
              </a:spcBef>
              <a:buNone/>
            </a:pPr>
            <a:endParaRPr lang="en-US" sz="1600" dirty="0"/>
          </a:p>
          <a:p>
            <a:pPr marL="0" lvl="0" indent="0">
              <a:lnSpc>
                <a:spcPct val="120000"/>
              </a:lnSpc>
              <a:spcBef>
                <a:spcPts val="0"/>
              </a:spcBef>
              <a:buNone/>
            </a:pPr>
            <a:endParaRPr lang="en-US" sz="1600" dirty="0"/>
          </a:p>
        </p:txBody>
      </p:sp>
      <p:sp>
        <p:nvSpPr>
          <p:cNvPr id="472" name="Google Shape;472;p17"/>
          <p:cNvSpPr txBox="1">
            <a:spLocks noGrp="1"/>
          </p:cNvSpPr>
          <p:nvPr>
            <p:ph type="sldNum" idx="12"/>
          </p:nvPr>
        </p:nvSpPr>
        <p:spPr>
          <a:xfrm>
            <a:off x="8610600" y="6356350"/>
            <a:ext cx="2743200" cy="365125"/>
          </a:xfrm>
          <a:prstGeom prst="rect">
            <a:avLst/>
          </a:prstGeom>
          <a:noFill/>
          <a:ln>
            <a:noFill/>
          </a:ln>
        </p:spPr>
        <p:txBody>
          <a:bodyPr spcFirstLastPara="1" vert="horz" wrap="square" lIns="91440" tIns="45720" rIns="91440" bIns="45720" rtlCol="0" anchor="ctr" anchorCtr="0">
            <a:noAutofit/>
          </a:bodyPr>
          <a:lstStyle>
            <a:defPPr>
              <a:defRPr lang="en-US"/>
            </a:defPPr>
            <a:lvl1pPr marL="0" algn="r" defTabSz="914400" rtl="0" eaLnBrk="1" latinLnBrk="0" hangingPunct="1">
              <a:defRPr sz="1200" kern="1200">
                <a:solidFill>
                  <a:srgbClr val="4248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23262E"/>
              </a:buClr>
              <a:buSzPts val="1300"/>
              <a:buFont typeface="Calibri"/>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a:ea typeface="+mn-ea"/>
                <a:cs typeface="Arial"/>
              </a:rPr>
              <a:pPr marL="0" marR="0" lvl="0" indent="0" algn="r" defTabSz="914400" rtl="0" eaLnBrk="1" fontAlgn="auto" latinLnBrk="0" hangingPunct="1">
                <a:lnSpc>
                  <a:spcPct val="100000"/>
                </a:lnSpc>
                <a:spcBef>
                  <a:spcPts val="0"/>
                </a:spcBef>
                <a:spcAft>
                  <a:spcPts val="0"/>
                </a:spcAft>
                <a:buClr>
                  <a:srgbClr val="23262E"/>
                </a:buClr>
                <a:buSzPts val="1300"/>
                <a:buFont typeface="Calibri"/>
                <a:buNone/>
                <a:tabLst/>
                <a:defRPr/>
              </a:pPr>
              <a:t>66</a:t>
            </a:fld>
            <a:endParaRPr kumimoji="0" sz="1200" b="0" i="0" u="none" strike="noStrike" kern="1200" cap="none" spc="0" normalizeH="0" baseline="0" noProof="0">
              <a:ln>
                <a:noFill/>
              </a:ln>
              <a:solidFill>
                <a:srgbClr val="424857"/>
              </a:solidFill>
              <a:effectLst/>
              <a:uLnTx/>
              <a:uFillTx/>
              <a:latin typeface="Calibri"/>
              <a:ea typeface="+mn-ea"/>
              <a:cs typeface="Arial"/>
            </a:endParaRPr>
          </a:p>
        </p:txBody>
      </p:sp>
      <p:grpSp>
        <p:nvGrpSpPr>
          <p:cNvPr id="27" name="Group 26">
            <a:extLst>
              <a:ext uri="{FF2B5EF4-FFF2-40B4-BE49-F238E27FC236}">
                <a16:creationId xmlns:a16="http://schemas.microsoft.com/office/drawing/2014/main" xmlns="" id="{37AF68FC-7B71-6045-9A7C-C59FF7D885E1}"/>
              </a:ext>
            </a:extLst>
          </p:cNvPr>
          <p:cNvGrpSpPr/>
          <p:nvPr/>
        </p:nvGrpSpPr>
        <p:grpSpPr>
          <a:xfrm>
            <a:off x="768348" y="1888667"/>
            <a:ext cx="4991747" cy="2232686"/>
            <a:chOff x="936871" y="1723031"/>
            <a:chExt cx="3743810" cy="2232686"/>
          </a:xfrm>
        </p:grpSpPr>
        <p:pic>
          <p:nvPicPr>
            <p:cNvPr id="4" name="Picture 3">
              <a:extLst>
                <a:ext uri="{FF2B5EF4-FFF2-40B4-BE49-F238E27FC236}">
                  <a16:creationId xmlns:a16="http://schemas.microsoft.com/office/drawing/2014/main" xmlns="" id="{8ABF2420-3A79-BC43-8E89-CBE56A562DF9}"/>
                </a:ext>
              </a:extLst>
            </p:cNvPr>
            <p:cNvPicPr>
              <a:picLocks noChangeAspect="1"/>
            </p:cNvPicPr>
            <p:nvPr/>
          </p:nvPicPr>
          <p:blipFill>
            <a:blip r:embed="rId3"/>
            <a:stretch>
              <a:fillRect/>
            </a:stretch>
          </p:blipFill>
          <p:spPr>
            <a:xfrm>
              <a:off x="936871" y="1723031"/>
              <a:ext cx="3743810" cy="2232686"/>
            </a:xfrm>
            <a:prstGeom prst="rect">
              <a:avLst/>
            </a:prstGeom>
          </p:spPr>
        </p:pic>
        <p:sp>
          <p:nvSpPr>
            <p:cNvPr id="5" name="TextBox 4">
              <a:extLst>
                <a:ext uri="{FF2B5EF4-FFF2-40B4-BE49-F238E27FC236}">
                  <a16:creationId xmlns:a16="http://schemas.microsoft.com/office/drawing/2014/main" xmlns="" id="{1FA73479-925E-FD44-8E12-355DDC561E13}"/>
                </a:ext>
              </a:extLst>
            </p:cNvPr>
            <p:cNvSpPr txBox="1"/>
            <p:nvPr/>
          </p:nvSpPr>
          <p:spPr>
            <a:xfrm>
              <a:off x="1377076" y="2764812"/>
              <a:ext cx="34782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a:ea typeface="+mn-ea"/>
                  <a:cs typeface="Arial"/>
                </a:rPr>
                <a:t>slept</a:t>
              </a:r>
            </a:p>
          </p:txBody>
        </p:sp>
        <p:sp>
          <p:nvSpPr>
            <p:cNvPr id="15" name="TextBox 14">
              <a:extLst>
                <a:ext uri="{FF2B5EF4-FFF2-40B4-BE49-F238E27FC236}">
                  <a16:creationId xmlns:a16="http://schemas.microsoft.com/office/drawing/2014/main" xmlns="" id="{C74FE13C-022D-004B-A803-0B0D12763DE5}"/>
                </a:ext>
              </a:extLst>
            </p:cNvPr>
            <p:cNvSpPr txBox="1"/>
            <p:nvPr/>
          </p:nvSpPr>
          <p:spPr>
            <a:xfrm>
              <a:off x="2066924" y="2634007"/>
              <a:ext cx="45036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a:ea typeface="+mn-ea"/>
                  <a:cs typeface="Arial"/>
                </a:rPr>
                <a:t>burned</a:t>
              </a:r>
            </a:p>
          </p:txBody>
        </p:sp>
        <p:sp>
          <p:nvSpPr>
            <p:cNvPr id="16" name="TextBox 15">
              <a:extLst>
                <a:ext uri="{FF2B5EF4-FFF2-40B4-BE49-F238E27FC236}">
                  <a16:creationId xmlns:a16="http://schemas.microsoft.com/office/drawing/2014/main" xmlns="" id="{4916D4A4-4513-DB45-95F7-CC8EE88D6EDB}"/>
                </a:ext>
              </a:extLst>
            </p:cNvPr>
            <p:cNvSpPr txBox="1"/>
            <p:nvPr/>
          </p:nvSpPr>
          <p:spPr>
            <a:xfrm>
              <a:off x="3271586" y="2095655"/>
              <a:ext cx="34307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a:ea typeface="+mn-ea"/>
                  <a:cs typeface="Arial"/>
                </a:rPr>
                <a:t>lived</a:t>
              </a:r>
            </a:p>
          </p:txBody>
        </p:sp>
        <p:sp>
          <p:nvSpPr>
            <p:cNvPr id="17" name="TextBox 16">
              <a:extLst>
                <a:ext uri="{FF2B5EF4-FFF2-40B4-BE49-F238E27FC236}">
                  <a16:creationId xmlns:a16="http://schemas.microsoft.com/office/drawing/2014/main" xmlns="" id="{0471B56E-D440-CB49-855B-4D04A98616C1}"/>
                </a:ext>
              </a:extLst>
            </p:cNvPr>
            <p:cNvSpPr txBox="1"/>
            <p:nvPr/>
          </p:nvSpPr>
          <p:spPr>
            <a:xfrm>
              <a:off x="3977180" y="2031260"/>
              <a:ext cx="37127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a:ea typeface="+mn-ea"/>
                  <a:cs typeface="Arial"/>
                </a:rPr>
                <a:t>jailed</a:t>
              </a:r>
            </a:p>
          </p:txBody>
        </p:sp>
        <p:cxnSp>
          <p:nvCxnSpPr>
            <p:cNvPr id="7" name="Straight Connector 6">
              <a:extLst>
                <a:ext uri="{FF2B5EF4-FFF2-40B4-BE49-F238E27FC236}">
                  <a16:creationId xmlns:a16="http://schemas.microsoft.com/office/drawing/2014/main" xmlns="" id="{C604BAFA-F46C-2A4D-A39B-1DEDCC7E2909}"/>
                </a:ext>
              </a:extLst>
            </p:cNvPr>
            <p:cNvCxnSpPr>
              <a:cxnSpLocks/>
              <a:stCxn id="15" idx="2"/>
            </p:cNvCxnSpPr>
            <p:nvPr/>
          </p:nvCxnSpPr>
          <p:spPr>
            <a:xfrm>
              <a:off x="2292107" y="2895617"/>
              <a:ext cx="232150" cy="24682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6FF2A725-9E8F-0746-AC0C-3C10796F43D4}"/>
                </a:ext>
              </a:extLst>
            </p:cNvPr>
            <p:cNvCxnSpPr>
              <a:cxnSpLocks/>
              <a:stCxn id="5" idx="2"/>
            </p:cNvCxnSpPr>
            <p:nvPr/>
          </p:nvCxnSpPr>
          <p:spPr>
            <a:xfrm flipH="1">
              <a:off x="1545464" y="3026422"/>
              <a:ext cx="5523" cy="20617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F7C64733-4B6D-EE42-B6C2-B772DDC78F3A}"/>
                </a:ext>
              </a:extLst>
            </p:cNvPr>
            <p:cNvCxnSpPr>
              <a:cxnSpLocks/>
              <a:stCxn id="16" idx="2"/>
            </p:cNvCxnSpPr>
            <p:nvPr/>
          </p:nvCxnSpPr>
          <p:spPr>
            <a:xfrm>
              <a:off x="3443122" y="2357265"/>
              <a:ext cx="363715" cy="27674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4A66497C-A53F-6948-AC5F-D4B2F5B9D074}"/>
                </a:ext>
              </a:extLst>
            </p:cNvPr>
            <p:cNvCxnSpPr>
              <a:cxnSpLocks/>
              <a:stCxn id="17" idx="2"/>
            </p:cNvCxnSpPr>
            <p:nvPr/>
          </p:nvCxnSpPr>
          <p:spPr>
            <a:xfrm flipH="1">
              <a:off x="4036020" y="2292870"/>
              <a:ext cx="126799" cy="25671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23" name="Picture 22">
            <a:extLst>
              <a:ext uri="{FF2B5EF4-FFF2-40B4-BE49-F238E27FC236}">
                <a16:creationId xmlns:a16="http://schemas.microsoft.com/office/drawing/2014/main" xmlns="" id="{4EAD32FF-F163-4C48-803A-6F7D2F066BC0}"/>
              </a:ext>
            </a:extLst>
          </p:cNvPr>
          <p:cNvPicPr>
            <a:picLocks noChangeAspect="1"/>
          </p:cNvPicPr>
          <p:nvPr/>
        </p:nvPicPr>
        <p:blipFill rotWithShape="1">
          <a:blip r:embed="rId4"/>
          <a:srcRect t="3581" b="62176"/>
          <a:stretch/>
        </p:blipFill>
        <p:spPr>
          <a:xfrm>
            <a:off x="795616" y="4837471"/>
            <a:ext cx="4991747" cy="493711"/>
          </a:xfrm>
          <a:prstGeom prst="rect">
            <a:avLst/>
          </a:prstGeom>
        </p:spPr>
      </p:pic>
      <p:grpSp>
        <p:nvGrpSpPr>
          <p:cNvPr id="24" name="Group 23">
            <a:extLst>
              <a:ext uri="{FF2B5EF4-FFF2-40B4-BE49-F238E27FC236}">
                <a16:creationId xmlns:a16="http://schemas.microsoft.com/office/drawing/2014/main" xmlns="" id="{2EAA5D4D-5DE7-EB48-A26E-21D3883DF61A}"/>
              </a:ext>
            </a:extLst>
          </p:cNvPr>
          <p:cNvGrpSpPr/>
          <p:nvPr/>
        </p:nvGrpSpPr>
        <p:grpSpPr>
          <a:xfrm>
            <a:off x="795616" y="5365627"/>
            <a:ext cx="4991747" cy="781964"/>
            <a:chOff x="4674688" y="4316550"/>
            <a:chExt cx="3743810" cy="781964"/>
          </a:xfrm>
        </p:grpSpPr>
        <p:pic>
          <p:nvPicPr>
            <p:cNvPr id="22" name="Picture 21">
              <a:extLst>
                <a:ext uri="{FF2B5EF4-FFF2-40B4-BE49-F238E27FC236}">
                  <a16:creationId xmlns:a16="http://schemas.microsoft.com/office/drawing/2014/main" xmlns="" id="{184E9F9C-A6BE-CE45-98C6-3F6AA9BBEC75}"/>
                </a:ext>
              </a:extLst>
            </p:cNvPr>
            <p:cNvPicPr>
              <a:picLocks noChangeAspect="1"/>
            </p:cNvPicPr>
            <p:nvPr/>
          </p:nvPicPr>
          <p:blipFill rotWithShape="1">
            <a:blip r:embed="rId5"/>
            <a:srcRect b="17932"/>
            <a:stretch/>
          </p:blipFill>
          <p:spPr>
            <a:xfrm>
              <a:off x="4674688" y="4316550"/>
              <a:ext cx="3743810" cy="781964"/>
            </a:xfrm>
            <a:prstGeom prst="rect">
              <a:avLst/>
            </a:prstGeom>
          </p:spPr>
        </p:pic>
        <p:sp>
          <p:nvSpPr>
            <p:cNvPr id="474" name="Google Shape;474;p17"/>
            <p:cNvSpPr/>
            <p:nvPr/>
          </p:nvSpPr>
          <p:spPr>
            <a:xfrm>
              <a:off x="6072111" y="4351934"/>
              <a:ext cx="715055" cy="181430"/>
            </a:xfrm>
            <a:prstGeom prst="rect">
              <a:avLst/>
            </a:prstGeom>
            <a:noFill/>
            <a:ln w="28575" cap="flat" cmpd="sng">
              <a:solidFill>
                <a:srgbClr val="B1D1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474;p17">
              <a:extLst>
                <a:ext uri="{FF2B5EF4-FFF2-40B4-BE49-F238E27FC236}">
                  <a16:creationId xmlns:a16="http://schemas.microsoft.com/office/drawing/2014/main" xmlns="" id="{6D22FC17-D305-4E4B-BDAA-3F48358C729C}"/>
                </a:ext>
              </a:extLst>
            </p:cNvPr>
            <p:cNvSpPr/>
            <p:nvPr/>
          </p:nvSpPr>
          <p:spPr>
            <a:xfrm>
              <a:off x="4726204" y="4913812"/>
              <a:ext cx="863227" cy="184701"/>
            </a:xfrm>
            <a:prstGeom prst="rect">
              <a:avLst/>
            </a:prstGeom>
            <a:noFill/>
            <a:ln w="28575" cap="flat" cmpd="sng">
              <a:solidFill>
                <a:srgbClr val="B1D1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pic>
        <p:nvPicPr>
          <p:cNvPr id="36" name="Picture 35">
            <a:extLst>
              <a:ext uri="{FF2B5EF4-FFF2-40B4-BE49-F238E27FC236}">
                <a16:creationId xmlns:a16="http://schemas.microsoft.com/office/drawing/2014/main" xmlns="" id="{F0E5B6CB-8758-AB47-A4D9-CB3B333E8427}"/>
              </a:ext>
            </a:extLst>
          </p:cNvPr>
          <p:cNvPicPr>
            <a:picLocks noChangeAspect="1"/>
          </p:cNvPicPr>
          <p:nvPr/>
        </p:nvPicPr>
        <p:blipFill>
          <a:blip r:embed="rId6"/>
          <a:stretch>
            <a:fillRect/>
          </a:stretch>
        </p:blipFill>
        <p:spPr>
          <a:xfrm>
            <a:off x="7785148" y="1761413"/>
            <a:ext cx="3604161" cy="2297653"/>
          </a:xfrm>
          <a:prstGeom prst="rect">
            <a:avLst/>
          </a:prstGeom>
        </p:spPr>
      </p:pic>
      <p:sp>
        <p:nvSpPr>
          <p:cNvPr id="28" name="TextBox 27">
            <a:extLst>
              <a:ext uri="{FF2B5EF4-FFF2-40B4-BE49-F238E27FC236}">
                <a16:creationId xmlns:a16="http://schemas.microsoft.com/office/drawing/2014/main" xmlns="" id="{7E33BED9-0005-4E49-AECB-7F6A7C3D9657}"/>
              </a:ext>
            </a:extLst>
          </p:cNvPr>
          <p:cNvSpPr txBox="1"/>
          <p:nvPr/>
        </p:nvSpPr>
        <p:spPr>
          <a:xfrm>
            <a:off x="7814924" y="1413613"/>
            <a:ext cx="30790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Event Spatial Evolution Pattern</a:t>
            </a:r>
          </a:p>
        </p:txBody>
      </p:sp>
      <p:pic>
        <p:nvPicPr>
          <p:cNvPr id="2" name="Picture 1">
            <a:extLst>
              <a:ext uri="{FF2B5EF4-FFF2-40B4-BE49-F238E27FC236}">
                <a16:creationId xmlns:a16="http://schemas.microsoft.com/office/drawing/2014/main" xmlns="" id="{4603E2E2-CCEF-A446-8D76-725AA05587BC}"/>
              </a:ext>
            </a:extLst>
          </p:cNvPr>
          <p:cNvPicPr>
            <a:picLocks noChangeAspect="1"/>
          </p:cNvPicPr>
          <p:nvPr/>
        </p:nvPicPr>
        <p:blipFill rotWithShape="1">
          <a:blip r:embed="rId7">
            <a:alphaModFix/>
            <a:duotone>
              <a:schemeClr val="accent3">
                <a:shade val="45000"/>
                <a:satMod val="135000"/>
              </a:schemeClr>
              <a:prstClr val="white"/>
            </a:duotone>
          </a:blip>
          <a:srcRect l="2093" t="6444" r="2642" b="5069"/>
          <a:stretch/>
        </p:blipFill>
        <p:spPr>
          <a:xfrm>
            <a:off x="7484778" y="4296076"/>
            <a:ext cx="4197724" cy="1637619"/>
          </a:xfrm>
          <a:prstGeom prst="rect">
            <a:avLst/>
          </a:prstGeom>
        </p:spPr>
      </p:pic>
      <p:sp>
        <p:nvSpPr>
          <p:cNvPr id="3" name="TextBox 2">
            <a:extLst>
              <a:ext uri="{FF2B5EF4-FFF2-40B4-BE49-F238E27FC236}">
                <a16:creationId xmlns:a16="http://schemas.microsoft.com/office/drawing/2014/main" xmlns="" id="{DB4BD3BB-7747-4D4F-9C39-0ECFB855DEC6}"/>
              </a:ext>
            </a:extLst>
          </p:cNvPr>
          <p:cNvSpPr txBox="1"/>
          <p:nvPr/>
        </p:nvSpPr>
        <p:spPr>
          <a:xfrm>
            <a:off x="10399807" y="5759169"/>
            <a:ext cx="457652"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n-ea"/>
                <a:cs typeface="Arial"/>
              </a:rPr>
              <a:t>2018</a:t>
            </a:r>
          </a:p>
        </p:txBody>
      </p:sp>
      <p:cxnSp>
        <p:nvCxnSpPr>
          <p:cNvPr id="8" name="Straight Connector 7">
            <a:extLst>
              <a:ext uri="{FF2B5EF4-FFF2-40B4-BE49-F238E27FC236}">
                <a16:creationId xmlns:a16="http://schemas.microsoft.com/office/drawing/2014/main" xmlns="" id="{868A6ACB-B2FA-AA42-9A84-496A57FE42EF}"/>
              </a:ext>
            </a:extLst>
          </p:cNvPr>
          <p:cNvCxnSpPr>
            <a:cxnSpLocks/>
            <a:endCxn id="3" idx="0"/>
          </p:cNvCxnSpPr>
          <p:nvPr/>
        </p:nvCxnSpPr>
        <p:spPr>
          <a:xfrm flipH="1">
            <a:off x="10628633" y="5566063"/>
            <a:ext cx="474084" cy="193106"/>
          </a:xfrm>
          <a:prstGeom prst="line">
            <a:avLst/>
          </a:prstGeom>
          <a:ln>
            <a:solidFill>
              <a:schemeClr val="tx1">
                <a:lumMod val="75000"/>
                <a:lumOff val="25000"/>
              </a:schemeClr>
            </a:solidFill>
            <a:headEnd type="ova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xmlns="" id="{933CB49A-7C37-244D-BE87-E739A59A9192}"/>
              </a:ext>
            </a:extLst>
          </p:cNvPr>
          <p:cNvSpPr txBox="1"/>
          <p:nvPr/>
        </p:nvSpPr>
        <p:spPr>
          <a:xfrm>
            <a:off x="8474404" y="5089009"/>
            <a:ext cx="46679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n-ea"/>
                <a:cs typeface="Arial"/>
              </a:rPr>
              <a:t>2014</a:t>
            </a:r>
          </a:p>
        </p:txBody>
      </p:sp>
      <p:cxnSp>
        <p:nvCxnSpPr>
          <p:cNvPr id="32" name="Straight Connector 31">
            <a:extLst>
              <a:ext uri="{FF2B5EF4-FFF2-40B4-BE49-F238E27FC236}">
                <a16:creationId xmlns:a16="http://schemas.microsoft.com/office/drawing/2014/main" xmlns="" id="{C348F805-63B1-C54C-A482-16A2FBB34B14}"/>
              </a:ext>
            </a:extLst>
          </p:cNvPr>
          <p:cNvCxnSpPr>
            <a:cxnSpLocks/>
            <a:endCxn id="31" idx="0"/>
          </p:cNvCxnSpPr>
          <p:nvPr/>
        </p:nvCxnSpPr>
        <p:spPr>
          <a:xfrm>
            <a:off x="8582050" y="4928981"/>
            <a:ext cx="125751" cy="160028"/>
          </a:xfrm>
          <a:prstGeom prst="line">
            <a:avLst/>
          </a:prstGeom>
          <a:ln>
            <a:solidFill>
              <a:schemeClr val="tx1">
                <a:lumMod val="75000"/>
                <a:lumOff val="25000"/>
              </a:schemeClr>
            </a:solidFill>
            <a:headEnd type="ova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xmlns="" id="{E5DC4AC9-1152-A643-8126-2A8B89310086}"/>
              </a:ext>
            </a:extLst>
          </p:cNvPr>
          <p:cNvSpPr txBox="1"/>
          <p:nvPr/>
        </p:nvSpPr>
        <p:spPr>
          <a:xfrm>
            <a:off x="7618408" y="5096504"/>
            <a:ext cx="457652"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n-ea"/>
                <a:cs typeface="Arial"/>
              </a:rPr>
              <a:t>2020</a:t>
            </a:r>
          </a:p>
        </p:txBody>
      </p:sp>
      <p:cxnSp>
        <p:nvCxnSpPr>
          <p:cNvPr id="39" name="Straight Connector 38">
            <a:extLst>
              <a:ext uri="{FF2B5EF4-FFF2-40B4-BE49-F238E27FC236}">
                <a16:creationId xmlns:a16="http://schemas.microsoft.com/office/drawing/2014/main" xmlns="" id="{260D9736-00E0-7048-BBF4-8705C7273980}"/>
              </a:ext>
            </a:extLst>
          </p:cNvPr>
          <p:cNvCxnSpPr>
            <a:cxnSpLocks/>
          </p:cNvCxnSpPr>
          <p:nvPr/>
        </p:nvCxnSpPr>
        <p:spPr>
          <a:xfrm flipH="1">
            <a:off x="7924801" y="4890491"/>
            <a:ext cx="193815" cy="195887"/>
          </a:xfrm>
          <a:prstGeom prst="line">
            <a:avLst/>
          </a:prstGeom>
          <a:ln>
            <a:solidFill>
              <a:schemeClr val="tx1">
                <a:lumMod val="75000"/>
                <a:lumOff val="25000"/>
              </a:schemeClr>
            </a:solidFill>
            <a:headEnd type="ova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xmlns="" id="{2A0C6B90-14F9-CB43-ABAF-07500A5DF8C5}"/>
              </a:ext>
            </a:extLst>
          </p:cNvPr>
          <p:cNvSpPr txBox="1"/>
          <p:nvPr/>
        </p:nvSpPr>
        <p:spPr>
          <a:xfrm>
            <a:off x="7600780" y="4373445"/>
            <a:ext cx="46679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n-ea"/>
                <a:cs typeface="Arial"/>
              </a:rPr>
              <a:t>2017</a:t>
            </a:r>
          </a:p>
        </p:txBody>
      </p:sp>
      <p:cxnSp>
        <p:nvCxnSpPr>
          <p:cNvPr id="41" name="Straight Connector 40">
            <a:extLst>
              <a:ext uri="{FF2B5EF4-FFF2-40B4-BE49-F238E27FC236}">
                <a16:creationId xmlns:a16="http://schemas.microsoft.com/office/drawing/2014/main" xmlns="" id="{A59B0673-4A1C-C343-B9B1-FA1C1ACDF9CA}"/>
              </a:ext>
            </a:extLst>
          </p:cNvPr>
          <p:cNvCxnSpPr>
            <a:cxnSpLocks/>
            <a:endCxn id="40" idx="2"/>
          </p:cNvCxnSpPr>
          <p:nvPr/>
        </p:nvCxnSpPr>
        <p:spPr>
          <a:xfrm flipH="1" flipV="1">
            <a:off x="7834177" y="4627361"/>
            <a:ext cx="280503" cy="166708"/>
          </a:xfrm>
          <a:prstGeom prst="line">
            <a:avLst/>
          </a:prstGeom>
          <a:ln>
            <a:solidFill>
              <a:schemeClr val="tx1">
                <a:lumMod val="75000"/>
                <a:lumOff val="25000"/>
              </a:schemeClr>
            </a:solidFill>
            <a:headEnd type="ova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xmlns="" id="{6F0AC00E-0B47-0145-993A-3FE8738C33DC}"/>
              </a:ext>
            </a:extLst>
          </p:cNvPr>
          <p:cNvSpPr txBox="1"/>
          <p:nvPr/>
        </p:nvSpPr>
        <p:spPr>
          <a:xfrm>
            <a:off x="10717003" y="5151053"/>
            <a:ext cx="457652"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n-ea"/>
                <a:cs typeface="Arial"/>
              </a:rPr>
              <a:t>2015</a:t>
            </a:r>
          </a:p>
        </p:txBody>
      </p:sp>
      <p:cxnSp>
        <p:nvCxnSpPr>
          <p:cNvPr id="45" name="Straight Connector 44">
            <a:extLst>
              <a:ext uri="{FF2B5EF4-FFF2-40B4-BE49-F238E27FC236}">
                <a16:creationId xmlns:a16="http://schemas.microsoft.com/office/drawing/2014/main" xmlns="" id="{4CE30A50-832F-CD44-9874-7D11F169D9EE}"/>
              </a:ext>
            </a:extLst>
          </p:cNvPr>
          <p:cNvCxnSpPr>
            <a:cxnSpLocks/>
            <a:endCxn id="44" idx="0"/>
          </p:cNvCxnSpPr>
          <p:nvPr/>
        </p:nvCxnSpPr>
        <p:spPr>
          <a:xfrm>
            <a:off x="10722964" y="4973951"/>
            <a:ext cx="222865" cy="177102"/>
          </a:xfrm>
          <a:prstGeom prst="line">
            <a:avLst/>
          </a:prstGeom>
          <a:ln>
            <a:solidFill>
              <a:schemeClr val="tx1">
                <a:lumMod val="75000"/>
                <a:lumOff val="25000"/>
              </a:schemeClr>
            </a:solidFill>
            <a:headEnd type="ova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xmlns="" id="{58BCE700-38BD-1546-BE12-440087D04FEF}"/>
              </a:ext>
            </a:extLst>
          </p:cNvPr>
          <p:cNvSpPr txBox="1"/>
          <p:nvPr/>
        </p:nvSpPr>
        <p:spPr>
          <a:xfrm>
            <a:off x="9060671" y="4506521"/>
            <a:ext cx="457652"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n-ea"/>
                <a:cs typeface="Arial"/>
              </a:rPr>
              <a:t>2019</a:t>
            </a:r>
          </a:p>
        </p:txBody>
      </p:sp>
      <p:cxnSp>
        <p:nvCxnSpPr>
          <p:cNvPr id="50" name="Straight Connector 49">
            <a:extLst>
              <a:ext uri="{FF2B5EF4-FFF2-40B4-BE49-F238E27FC236}">
                <a16:creationId xmlns:a16="http://schemas.microsoft.com/office/drawing/2014/main" xmlns="" id="{F54F7D0C-9147-7C44-96E1-41E90E94DF94}"/>
              </a:ext>
            </a:extLst>
          </p:cNvPr>
          <p:cNvCxnSpPr>
            <a:cxnSpLocks/>
            <a:endCxn id="49" idx="2"/>
          </p:cNvCxnSpPr>
          <p:nvPr/>
        </p:nvCxnSpPr>
        <p:spPr>
          <a:xfrm flipH="1" flipV="1">
            <a:off x="9289497" y="4760437"/>
            <a:ext cx="267912" cy="118126"/>
          </a:xfrm>
          <a:prstGeom prst="line">
            <a:avLst/>
          </a:prstGeom>
          <a:ln>
            <a:solidFill>
              <a:schemeClr val="tx1">
                <a:lumMod val="75000"/>
                <a:lumOff val="2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397EE566-912C-394D-B8F6-5CB9A3317AAE}"/>
              </a:ext>
            </a:extLst>
          </p:cNvPr>
          <p:cNvCxnSpPr>
            <a:cxnSpLocks/>
            <a:endCxn id="56" idx="0"/>
          </p:cNvCxnSpPr>
          <p:nvPr/>
        </p:nvCxnSpPr>
        <p:spPr>
          <a:xfrm>
            <a:off x="9708712" y="4843807"/>
            <a:ext cx="127166" cy="163482"/>
          </a:xfrm>
          <a:prstGeom prst="line">
            <a:avLst/>
          </a:prstGeom>
          <a:ln>
            <a:solidFill>
              <a:schemeClr val="tx1">
                <a:lumMod val="75000"/>
                <a:lumOff val="25000"/>
              </a:schemeClr>
            </a:solidFill>
            <a:headEnd type="ova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xmlns="" id="{65ACFE4B-F6B7-6F44-AC1B-63ED09D78964}"/>
              </a:ext>
            </a:extLst>
          </p:cNvPr>
          <p:cNvSpPr txBox="1"/>
          <p:nvPr/>
        </p:nvSpPr>
        <p:spPr>
          <a:xfrm>
            <a:off x="9607052" y="5007289"/>
            <a:ext cx="457652"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n-ea"/>
                <a:cs typeface="Arial"/>
              </a:rPr>
              <a:t>2016</a:t>
            </a:r>
          </a:p>
        </p:txBody>
      </p:sp>
      <p:sp>
        <p:nvSpPr>
          <p:cNvPr id="42" name="Title 1">
            <a:extLst>
              <a:ext uri="{FF2B5EF4-FFF2-40B4-BE49-F238E27FC236}">
                <a16:creationId xmlns:a16="http://schemas.microsoft.com/office/drawing/2014/main" xmlns="" id="{D5B0861A-20D5-C945-99A2-5642B806E3BB}"/>
              </a:ext>
            </a:extLst>
          </p:cNvPr>
          <p:cNvSpPr>
            <a:spLocks noGrp="1"/>
          </p:cNvSpPr>
          <p:nvPr>
            <p:ph type="title"/>
          </p:nvPr>
        </p:nvSpPr>
        <p:spPr>
          <a:xfrm>
            <a:off x="274320" y="210312"/>
            <a:ext cx="10825819" cy="530352"/>
          </a:xfr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spcFirstLastPara="1" vert="horz" wrap="square" lIns="91440" tIns="45720" rIns="91440" bIns="45720" numCol="1" anchor="ctr" anchorCtr="0" compatLnSpc="1">
            <a:prstTxWarp prst="textNoShape">
              <a:avLst/>
            </a:prstTxWarp>
          </a:bodyPr>
          <a:lstStyle/>
          <a:p>
            <a:pPr>
              <a:lnSpc>
                <a:spcPct val="90000"/>
              </a:lnSpc>
              <a:buSzPts val="1400"/>
            </a:pPr>
            <a:r>
              <a:rPr lang="en-US" sz="2400" kern="1200" dirty="0">
                <a:solidFill>
                  <a:schemeClr val="accent1"/>
                </a:solidFill>
                <a:latin typeface="Helvetica" panose="020B0604020202020204" pitchFamily="34" charset="0"/>
                <a:cs typeface="Helvetica" panose="020B0604020202020204" pitchFamily="34" charset="0"/>
              </a:rPr>
              <a:t>Future Direction 1: Knowledge Acquisition and Reasoning</a:t>
            </a:r>
          </a:p>
        </p:txBody>
      </p:sp>
    </p:spTree>
    <p:extLst>
      <p:ext uri="{BB962C8B-B14F-4D97-AF65-F5344CB8AC3E}">
        <p14:creationId xmlns:p14="http://schemas.microsoft.com/office/powerpoint/2010/main" val="9169408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8" name="Google Shape;518;p21"/>
          <p:cNvSpPr txBox="1">
            <a:spLocks noGrp="1"/>
          </p:cNvSpPr>
          <p:nvPr>
            <p:ph type="body" idx="1"/>
          </p:nvPr>
        </p:nvSpPr>
        <p:spPr>
          <a:xfrm>
            <a:off x="596916" y="3876118"/>
            <a:ext cx="4370859" cy="362806"/>
          </a:xfrm>
          <a:prstGeom prst="rect">
            <a:avLst/>
          </a:prstGeom>
          <a:noFill/>
          <a:ln>
            <a:noFill/>
          </a:ln>
        </p:spPr>
        <p:txBody>
          <a:bodyPr spcFirstLastPara="1" wrap="square" lIns="91425" tIns="45700" rIns="91425" bIns="45700" anchor="t" anchorCtr="0">
            <a:noAutofit/>
          </a:bodyPr>
          <a:lstStyle/>
          <a:p>
            <a:pPr marL="76200" lvl="0" indent="0" algn="ctr" rtl="0">
              <a:lnSpc>
                <a:spcPct val="100000"/>
              </a:lnSpc>
              <a:spcBef>
                <a:spcPts val="0"/>
              </a:spcBef>
              <a:spcAft>
                <a:spcPts val="0"/>
              </a:spcAft>
              <a:buClr>
                <a:schemeClr val="dk1"/>
              </a:buClr>
              <a:buSzPts val="2400"/>
              <a:buNone/>
            </a:pPr>
            <a:r>
              <a:rPr lang="en-US" sz="1400" b="1" dirty="0"/>
              <a:t>Hierarchical/Causal Composition</a:t>
            </a:r>
            <a:endParaRPr sz="1400" b="1" dirty="0"/>
          </a:p>
        </p:txBody>
      </p:sp>
      <p:sp>
        <p:nvSpPr>
          <p:cNvPr id="519" name="Google Shape;519;p21"/>
          <p:cNvSpPr txBox="1">
            <a:spLocks noGrp="1"/>
          </p:cNvSpPr>
          <p:nvPr>
            <p:ph type="sldNum" idx="12"/>
          </p:nvPr>
        </p:nvSpPr>
        <p:spPr>
          <a:xfrm>
            <a:off x="8610600" y="6356350"/>
            <a:ext cx="2743200" cy="365125"/>
          </a:xfrm>
          <a:prstGeom prst="rect">
            <a:avLst/>
          </a:prstGeom>
          <a:noFill/>
          <a:ln>
            <a:noFill/>
          </a:ln>
        </p:spPr>
        <p:txBody>
          <a:bodyPr spcFirstLastPara="1" vert="horz" wrap="square" lIns="91440" tIns="45720" rIns="91440" bIns="45720" rtlCol="0" anchor="ctr" anchorCtr="0">
            <a:noAutofit/>
          </a:bodyPr>
          <a:lstStyle>
            <a:defPPr>
              <a:defRPr lang="en-US"/>
            </a:defPPr>
            <a:lvl1pPr marL="0" algn="r" defTabSz="914400" rtl="0" eaLnBrk="1" latinLnBrk="0" hangingPunct="1">
              <a:defRPr sz="1200" kern="1200">
                <a:solidFill>
                  <a:srgbClr val="4248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a:ea typeface="+mn-ea"/>
                <a:cs typeface="Arial"/>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67</a:t>
            </a:fld>
            <a:endParaRPr kumimoji="0" sz="1200" b="0" i="0" u="none" strike="noStrike" kern="1200" cap="none" spc="0" normalizeH="0" baseline="0" noProof="0">
              <a:ln>
                <a:noFill/>
              </a:ln>
              <a:solidFill>
                <a:srgbClr val="424857"/>
              </a:solidFill>
              <a:effectLst/>
              <a:uLnTx/>
              <a:uFillTx/>
              <a:latin typeface="Calibri"/>
              <a:ea typeface="+mn-ea"/>
              <a:cs typeface="Arial"/>
            </a:endParaRPr>
          </a:p>
        </p:txBody>
      </p:sp>
      <p:sp>
        <p:nvSpPr>
          <p:cNvPr id="60" name="Google Shape;518;p21">
            <a:extLst>
              <a:ext uri="{FF2B5EF4-FFF2-40B4-BE49-F238E27FC236}">
                <a16:creationId xmlns:a16="http://schemas.microsoft.com/office/drawing/2014/main" xmlns="" id="{FE52F9E7-9013-F54B-B800-81B441F9A849}"/>
              </a:ext>
            </a:extLst>
          </p:cNvPr>
          <p:cNvSpPr txBox="1">
            <a:spLocks/>
          </p:cNvSpPr>
          <p:nvPr/>
        </p:nvSpPr>
        <p:spPr>
          <a:xfrm>
            <a:off x="586582" y="1017909"/>
            <a:ext cx="5748028" cy="15127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1000"/>
              </a:spcBef>
              <a:spcAft>
                <a:spcPts val="0"/>
              </a:spcAft>
              <a:buClr>
                <a:schemeClr val="dk1"/>
              </a:buClr>
              <a:buSzPts val="2400"/>
              <a:buFont typeface="Arial"/>
              <a:buChar char="•"/>
              <a:defRPr sz="20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457200" marR="0" lvl="0" indent="-381000" algn="l" defTabSz="914400" rtl="0" eaLnBrk="1" fontAlgn="auto" latinLnBrk="0" hangingPunct="1">
              <a:lnSpc>
                <a:spcPct val="120000"/>
              </a:lnSpc>
              <a:spcBef>
                <a:spcPts val="0"/>
              </a:spcBef>
              <a:spcAft>
                <a:spcPts val="0"/>
              </a:spcAft>
              <a:buClr>
                <a:srgbClr val="000000"/>
              </a:buClr>
              <a:buSzPts val="2400"/>
              <a:buFont typeface="Arial"/>
              <a:buChar char="•"/>
              <a:tabLst/>
              <a:defRPr/>
            </a:pPr>
            <a:r>
              <a:rPr kumimoji="0" lang="en-US" sz="1600" b="0" i="0" u="none" strike="noStrike" kern="1200" cap="none" spc="0" normalizeH="0" baseline="0" noProof="0" dirty="0">
                <a:ln>
                  <a:noFill/>
                </a:ln>
                <a:solidFill>
                  <a:srgbClr val="000000"/>
                </a:solidFill>
                <a:effectLst/>
                <a:uLnTx/>
                <a:uFillTx/>
                <a:latin typeface="Arial"/>
                <a:cs typeface="Arial"/>
                <a:sym typeface="Arial"/>
              </a:rPr>
              <a:t>Exploit Wikipedia/</a:t>
            </a:r>
            <a:r>
              <a:rPr kumimoji="0" lang="en-US" sz="1600" b="0" i="0" u="none" strike="noStrike" kern="1200" cap="none" spc="0" normalizeH="0" baseline="0" noProof="0" dirty="0" err="1">
                <a:ln>
                  <a:noFill/>
                </a:ln>
                <a:solidFill>
                  <a:srgbClr val="000000"/>
                </a:solidFill>
                <a:effectLst/>
                <a:uLnTx/>
                <a:uFillTx/>
                <a:latin typeface="Arial"/>
                <a:cs typeface="Arial"/>
                <a:sym typeface="Arial"/>
              </a:rPr>
              <a:t>Wikidata</a:t>
            </a:r>
            <a:endParaRPr kumimoji="0" lang="en-US" sz="1600" b="0" i="0" u="none" strike="noStrike" kern="1200" cap="none" spc="0" normalizeH="0" baseline="0" noProof="0" dirty="0">
              <a:ln>
                <a:noFill/>
              </a:ln>
              <a:solidFill>
                <a:srgbClr val="000000"/>
              </a:solidFill>
              <a:effectLst/>
              <a:uLnTx/>
              <a:uFillTx/>
              <a:latin typeface="Arial"/>
              <a:cs typeface="Arial"/>
              <a:sym typeface="Arial"/>
            </a:endParaRPr>
          </a:p>
          <a:p>
            <a:pPr marL="579438" marR="0" lvl="1" indent="-285750" algn="l" defTabSz="914400" rtl="0" eaLnBrk="1" fontAlgn="auto" latinLnBrk="0" hangingPunct="1">
              <a:lnSpc>
                <a:spcPct val="120000"/>
              </a:lnSpc>
              <a:spcBef>
                <a:spcPts val="0"/>
              </a:spcBef>
              <a:spcAft>
                <a:spcPts val="0"/>
              </a:spcAft>
              <a:buClr>
                <a:srgbClr val="000000"/>
              </a:buClr>
              <a:buSzPts val="2000"/>
              <a:buFont typeface="Arial"/>
              <a:buChar char="•"/>
              <a:tabLst/>
              <a:defRPr/>
            </a:pPr>
            <a:r>
              <a:rPr kumimoji="0" lang="en-US" sz="1400" b="0" i="0" u="none" strike="noStrike" kern="1200" cap="none" spc="0" normalizeH="0" baseline="0" noProof="0" dirty="0">
                <a:ln>
                  <a:noFill/>
                </a:ln>
                <a:solidFill>
                  <a:srgbClr val="000000"/>
                </a:solidFill>
                <a:effectLst/>
                <a:uLnTx/>
                <a:uFillTx/>
                <a:latin typeface="Arial"/>
                <a:cs typeface="Arial"/>
                <a:sym typeface="Arial"/>
              </a:rPr>
              <a:t>layout, category (event type), part of relation, has cause, has immediate cause, has contributing factor, has effect, immediate </a:t>
            </a:r>
            <a:br>
              <a:rPr kumimoji="0" lang="en-US" sz="1400" b="0" i="0" u="none" strike="noStrike" kern="1200" cap="none" spc="0" normalizeH="0" baseline="0" noProof="0" dirty="0">
                <a:ln>
                  <a:noFill/>
                </a:ln>
                <a:solidFill>
                  <a:srgbClr val="000000"/>
                </a:solidFill>
                <a:effectLst/>
                <a:uLnTx/>
                <a:uFillTx/>
                <a:latin typeface="Arial"/>
                <a:cs typeface="Arial"/>
                <a:sym typeface="Arial"/>
              </a:rPr>
            </a:br>
            <a:r>
              <a:rPr kumimoji="0" lang="en-US" sz="1400" b="0" i="0" u="none" strike="noStrike" kern="1200" cap="none" spc="0" normalizeH="0" baseline="0" noProof="0" dirty="0">
                <a:ln>
                  <a:noFill/>
                </a:ln>
                <a:solidFill>
                  <a:srgbClr val="000000"/>
                </a:solidFill>
                <a:effectLst/>
                <a:uLnTx/>
                <a:uFillTx/>
                <a:latin typeface="Arial"/>
                <a:cs typeface="Arial"/>
                <a:sym typeface="Arial"/>
              </a:rPr>
              <a:t>cause of, start/end time</a:t>
            </a:r>
          </a:p>
        </p:txBody>
      </p:sp>
      <p:pic>
        <p:nvPicPr>
          <p:cNvPr id="29" name="Google Shape;575;p24">
            <a:extLst>
              <a:ext uri="{FF2B5EF4-FFF2-40B4-BE49-F238E27FC236}">
                <a16:creationId xmlns:a16="http://schemas.microsoft.com/office/drawing/2014/main" xmlns="" id="{7ED62BC6-2BF3-6744-906B-A60E4C68A1B1}"/>
              </a:ext>
            </a:extLst>
          </p:cNvPr>
          <p:cNvPicPr preferRelativeResize="0"/>
          <p:nvPr/>
        </p:nvPicPr>
        <p:blipFill rotWithShape="1">
          <a:blip r:embed="rId3">
            <a:alphaModFix/>
          </a:blip>
          <a:srcRect t="10717" r="8671"/>
          <a:stretch/>
        </p:blipFill>
        <p:spPr>
          <a:xfrm>
            <a:off x="8359602" y="4686193"/>
            <a:ext cx="3420533" cy="1902309"/>
          </a:xfrm>
          <a:prstGeom prst="rect">
            <a:avLst/>
          </a:prstGeom>
          <a:noFill/>
          <a:ln>
            <a:noFill/>
          </a:ln>
        </p:spPr>
      </p:pic>
      <p:grpSp>
        <p:nvGrpSpPr>
          <p:cNvPr id="8" name="Group 7">
            <a:extLst>
              <a:ext uri="{FF2B5EF4-FFF2-40B4-BE49-F238E27FC236}">
                <a16:creationId xmlns:a16="http://schemas.microsoft.com/office/drawing/2014/main" xmlns="" id="{FA97D697-75BF-BC4B-BEE8-1B69444AD0CE}"/>
              </a:ext>
            </a:extLst>
          </p:cNvPr>
          <p:cNvGrpSpPr/>
          <p:nvPr/>
        </p:nvGrpSpPr>
        <p:grpSpPr>
          <a:xfrm>
            <a:off x="6713143" y="1830060"/>
            <a:ext cx="5056592" cy="2338372"/>
            <a:chOff x="4825874" y="1383992"/>
            <a:chExt cx="4078047" cy="2315929"/>
          </a:xfrm>
        </p:grpSpPr>
        <p:pic>
          <p:nvPicPr>
            <p:cNvPr id="2" name="Picture 1"/>
            <p:cNvPicPr>
              <a:picLocks noChangeAspect="1"/>
            </p:cNvPicPr>
            <p:nvPr/>
          </p:nvPicPr>
          <p:blipFill>
            <a:blip r:embed="rId4"/>
            <a:stretch>
              <a:fillRect/>
            </a:stretch>
          </p:blipFill>
          <p:spPr>
            <a:xfrm>
              <a:off x="4825874" y="1383992"/>
              <a:ext cx="4078047" cy="2315929"/>
            </a:xfrm>
            <a:prstGeom prst="rect">
              <a:avLst/>
            </a:prstGeom>
          </p:spPr>
        </p:pic>
        <p:sp>
          <p:nvSpPr>
            <p:cNvPr id="6" name="TextBox 5">
              <a:extLst>
                <a:ext uri="{FF2B5EF4-FFF2-40B4-BE49-F238E27FC236}">
                  <a16:creationId xmlns:a16="http://schemas.microsoft.com/office/drawing/2014/main" xmlns="" id="{82FDE14C-7E01-F149-83D3-198579BA68E7}"/>
                </a:ext>
              </a:extLst>
            </p:cNvPr>
            <p:cNvSpPr txBox="1"/>
            <p:nvPr/>
          </p:nvSpPr>
          <p:spPr>
            <a:xfrm>
              <a:off x="5153583" y="1469287"/>
              <a:ext cx="619622" cy="158508"/>
            </a:xfrm>
            <a:prstGeom prst="rect">
              <a:avLst/>
            </a:prstGeom>
            <a:solidFill>
              <a:schemeClr val="bg1"/>
            </a:solidFill>
          </p:spPr>
          <p:txBody>
            <a:bodyPr wrap="none" lIns="18288" tIns="18288" rIns="18288" bIns="1828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Arial"/>
                </a:rPr>
                <a:t>battle </a:t>
              </a:r>
              <a:r>
                <a:rPr kumimoji="0" lang="en-US" sz="800" b="0" i="0" u="none" strike="noStrike" kern="1200" cap="none" spc="0" normalizeH="0" baseline="0" noProof="0" dirty="0">
                  <a:ln>
                    <a:noFill/>
                  </a:ln>
                  <a:solidFill>
                    <a:srgbClr val="000000"/>
                  </a:solidFill>
                  <a:effectLst/>
                  <a:uLnTx/>
                  <a:uFillTx/>
                  <a:latin typeface="Calibri"/>
                  <a:ea typeface="+mn-ea"/>
                  <a:cs typeface="Arial"/>
                  <a:sym typeface="Wingdings" pitchFamily="2" charset="2"/>
                </a:rPr>
                <a:t></a:t>
              </a:r>
              <a:r>
                <a:rPr kumimoji="0" lang="en-US" sz="800" b="0" i="0" u="none" strike="noStrike" kern="1200" cap="none" spc="0" normalizeH="0" baseline="0" noProof="0" dirty="0">
                  <a:ln>
                    <a:noFill/>
                  </a:ln>
                  <a:solidFill>
                    <a:srgbClr val="000000"/>
                  </a:solidFill>
                  <a:effectLst/>
                  <a:uLnTx/>
                  <a:uFillTx/>
                  <a:latin typeface="Calibri"/>
                  <a:ea typeface="+mn-ea"/>
                  <a:cs typeface="Arial"/>
                </a:rPr>
                <a:t> civil war</a:t>
              </a:r>
            </a:p>
          </p:txBody>
        </p:sp>
        <p:sp>
          <p:nvSpPr>
            <p:cNvPr id="32" name="TextBox 31">
              <a:extLst>
                <a:ext uri="{FF2B5EF4-FFF2-40B4-BE49-F238E27FC236}">
                  <a16:creationId xmlns:a16="http://schemas.microsoft.com/office/drawing/2014/main" xmlns="" id="{AE58ACD2-837D-EF4A-B3A0-5D868B0FCA84}"/>
                </a:ext>
              </a:extLst>
            </p:cNvPr>
            <p:cNvSpPr txBox="1"/>
            <p:nvPr/>
          </p:nvSpPr>
          <p:spPr>
            <a:xfrm>
              <a:off x="5153583" y="1683491"/>
              <a:ext cx="621885" cy="158508"/>
            </a:xfrm>
            <a:prstGeom prst="rect">
              <a:avLst/>
            </a:prstGeom>
            <a:solidFill>
              <a:schemeClr val="bg1"/>
            </a:solidFill>
          </p:spPr>
          <p:txBody>
            <a:bodyPr wrap="none" lIns="18288" tIns="18288" rIns="18288" bIns="1828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Arial"/>
                </a:rPr>
                <a:t>battle </a:t>
              </a:r>
              <a:r>
                <a:rPr kumimoji="0" lang="en-US" sz="800" b="0" i="0" u="none" strike="noStrike" kern="1200" cap="none" spc="0" normalizeH="0" baseline="0" noProof="0" dirty="0">
                  <a:ln>
                    <a:noFill/>
                  </a:ln>
                  <a:solidFill>
                    <a:srgbClr val="000000"/>
                  </a:solidFill>
                  <a:effectLst/>
                  <a:uLnTx/>
                  <a:uFillTx/>
                  <a:latin typeface="Calibri"/>
                  <a:ea typeface="+mn-ea"/>
                  <a:cs typeface="Arial"/>
                  <a:sym typeface="Wingdings" pitchFamily="2" charset="2"/>
                </a:rPr>
                <a:t></a:t>
              </a:r>
              <a:r>
                <a:rPr kumimoji="0" lang="en-US" sz="800" b="0" i="0" u="none" strike="noStrike" kern="1200" cap="none" spc="0" normalizeH="0" baseline="0" noProof="0" dirty="0">
                  <a:ln>
                    <a:noFill/>
                  </a:ln>
                  <a:solidFill>
                    <a:srgbClr val="000000"/>
                  </a:solidFill>
                  <a:effectLst/>
                  <a:uLnTx/>
                  <a:uFillTx/>
                  <a:latin typeface="Calibri"/>
                  <a:ea typeface="+mn-ea"/>
                  <a:cs typeface="Arial"/>
                </a:rPr>
                <a:t> invasion</a:t>
              </a:r>
            </a:p>
          </p:txBody>
        </p:sp>
        <p:sp>
          <p:nvSpPr>
            <p:cNvPr id="33" name="TextBox 32">
              <a:extLst>
                <a:ext uri="{FF2B5EF4-FFF2-40B4-BE49-F238E27FC236}">
                  <a16:creationId xmlns:a16="http://schemas.microsoft.com/office/drawing/2014/main" xmlns="" id="{218CD29C-7C8B-F94C-BE97-44BE3DF2DA42}"/>
                </a:ext>
              </a:extLst>
            </p:cNvPr>
            <p:cNvSpPr txBox="1"/>
            <p:nvPr/>
          </p:nvSpPr>
          <p:spPr>
            <a:xfrm>
              <a:off x="5153583" y="1905066"/>
              <a:ext cx="944598" cy="158508"/>
            </a:xfrm>
            <a:prstGeom prst="rect">
              <a:avLst/>
            </a:prstGeom>
            <a:solidFill>
              <a:schemeClr val="bg1"/>
            </a:solidFill>
          </p:spPr>
          <p:txBody>
            <a:bodyPr wrap="none" lIns="18288" tIns="18288" rIns="18288" bIns="1828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Arial"/>
                </a:rPr>
                <a:t>battle </a:t>
              </a:r>
              <a:r>
                <a:rPr kumimoji="0" lang="en-US" sz="800" b="0" i="0" u="none" strike="noStrike" kern="1200" cap="none" spc="0" normalizeH="0" baseline="0" noProof="0" dirty="0">
                  <a:ln>
                    <a:noFill/>
                  </a:ln>
                  <a:solidFill>
                    <a:srgbClr val="000000"/>
                  </a:solidFill>
                  <a:effectLst/>
                  <a:uLnTx/>
                  <a:uFillTx/>
                  <a:latin typeface="Calibri"/>
                  <a:ea typeface="+mn-ea"/>
                  <a:cs typeface="Arial"/>
                  <a:sym typeface="Wingdings" pitchFamily="2" charset="2"/>
                </a:rPr>
                <a:t></a:t>
              </a:r>
              <a:r>
                <a:rPr kumimoji="0" lang="en-US" sz="800" b="0" i="0" u="none" strike="noStrike" kern="1200" cap="none" spc="0" normalizeH="0" baseline="0" noProof="0" dirty="0">
                  <a:ln>
                    <a:noFill/>
                  </a:ln>
                  <a:solidFill>
                    <a:srgbClr val="000000"/>
                  </a:solidFill>
                  <a:effectLst/>
                  <a:uLnTx/>
                  <a:uFillTx/>
                  <a:latin typeface="Calibri"/>
                  <a:ea typeface="+mn-ea"/>
                  <a:cs typeface="Arial"/>
                </a:rPr>
                <a:t> military campaign</a:t>
              </a:r>
            </a:p>
          </p:txBody>
        </p:sp>
        <p:sp>
          <p:nvSpPr>
            <p:cNvPr id="34" name="TextBox 33">
              <a:extLst>
                <a:ext uri="{FF2B5EF4-FFF2-40B4-BE49-F238E27FC236}">
                  <a16:creationId xmlns:a16="http://schemas.microsoft.com/office/drawing/2014/main" xmlns="" id="{5080E9A3-1EF5-9F4E-99A8-5881BC4DE1DC}"/>
                </a:ext>
              </a:extLst>
            </p:cNvPr>
            <p:cNvSpPr txBox="1"/>
            <p:nvPr/>
          </p:nvSpPr>
          <p:spPr>
            <a:xfrm>
              <a:off x="5153583" y="2119223"/>
              <a:ext cx="1199076" cy="158508"/>
            </a:xfrm>
            <a:prstGeom prst="rect">
              <a:avLst/>
            </a:prstGeom>
            <a:solidFill>
              <a:schemeClr val="bg1"/>
            </a:solidFill>
          </p:spPr>
          <p:txBody>
            <a:bodyPr wrap="none" lIns="18288" tIns="18288" rIns="18288" bIns="1828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Arial"/>
                </a:rPr>
                <a:t>typhoon </a:t>
              </a:r>
              <a:r>
                <a:rPr kumimoji="0" lang="en-US" sz="800" b="0" i="0" u="none" strike="noStrike" kern="1200" cap="none" spc="0" normalizeH="0" baseline="0" noProof="0" dirty="0">
                  <a:ln>
                    <a:noFill/>
                  </a:ln>
                  <a:solidFill>
                    <a:srgbClr val="000000"/>
                  </a:solidFill>
                  <a:effectLst/>
                  <a:uLnTx/>
                  <a:uFillTx/>
                  <a:latin typeface="Calibri"/>
                  <a:ea typeface="+mn-ea"/>
                  <a:cs typeface="Arial"/>
                  <a:sym typeface="Wingdings" pitchFamily="2" charset="2"/>
                </a:rPr>
                <a:t></a:t>
              </a:r>
              <a:r>
                <a:rPr kumimoji="0" lang="en-US" sz="800" b="0" i="0" u="none" strike="noStrike" kern="1200" cap="none" spc="0" normalizeH="0" baseline="0" noProof="0" dirty="0">
                  <a:ln>
                    <a:noFill/>
                  </a:ln>
                  <a:solidFill>
                    <a:srgbClr val="000000"/>
                  </a:solidFill>
                  <a:effectLst/>
                  <a:uLnTx/>
                  <a:uFillTx/>
                  <a:latin typeface="Calibri"/>
                  <a:ea typeface="+mn-ea"/>
                  <a:cs typeface="Arial"/>
                </a:rPr>
                <a:t> Pacific typhoon season</a:t>
              </a:r>
            </a:p>
          </p:txBody>
        </p:sp>
      </p:grpSp>
      <p:sp>
        <p:nvSpPr>
          <p:cNvPr id="9" name="TextBox 8">
            <a:extLst>
              <a:ext uri="{FF2B5EF4-FFF2-40B4-BE49-F238E27FC236}">
                <a16:creationId xmlns:a16="http://schemas.microsoft.com/office/drawing/2014/main" xmlns="" id="{7BD80268-A6DB-1F4C-AFD6-4F1EEB32E3A3}"/>
              </a:ext>
            </a:extLst>
          </p:cNvPr>
          <p:cNvSpPr txBox="1"/>
          <p:nvPr/>
        </p:nvSpPr>
        <p:spPr>
          <a:xfrm>
            <a:off x="5880469" y="4327367"/>
            <a:ext cx="527003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Arial"/>
              </a:rPr>
              <a:t>Wikipedia Pageview Co-burst</a:t>
            </a:r>
          </a:p>
        </p:txBody>
      </p:sp>
      <p:sp>
        <p:nvSpPr>
          <p:cNvPr id="37" name="Google Shape;518;p21">
            <a:extLst>
              <a:ext uri="{FF2B5EF4-FFF2-40B4-BE49-F238E27FC236}">
                <a16:creationId xmlns:a16="http://schemas.microsoft.com/office/drawing/2014/main" xmlns="" id="{800891FA-AEB5-BA47-B120-E3C7CF46676B}"/>
              </a:ext>
            </a:extLst>
          </p:cNvPr>
          <p:cNvSpPr txBox="1">
            <a:spLocks/>
          </p:cNvSpPr>
          <p:nvPr/>
        </p:nvSpPr>
        <p:spPr>
          <a:xfrm>
            <a:off x="6713143" y="1420438"/>
            <a:ext cx="4945549" cy="36280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1000"/>
              </a:spcBef>
              <a:spcAft>
                <a:spcPts val="0"/>
              </a:spcAft>
              <a:buClr>
                <a:schemeClr val="dk1"/>
              </a:buClr>
              <a:buSzPts val="2400"/>
              <a:buFont typeface="Arial"/>
              <a:buChar char="•"/>
              <a:defRPr sz="20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76200" marR="0" lvl="0" indent="0" algn="ctr" defTabSz="914400" rtl="0" eaLnBrk="1" fontAlgn="auto" latinLnBrk="0" hangingPunct="1">
              <a:lnSpc>
                <a:spcPct val="120000"/>
              </a:lnSpc>
              <a:spcBef>
                <a:spcPts val="0"/>
              </a:spcBef>
              <a:spcAft>
                <a:spcPts val="0"/>
              </a:spcAft>
              <a:buClr>
                <a:srgbClr val="000000"/>
              </a:buClr>
              <a:buSzPts val="2400"/>
              <a:buFont typeface="Arial"/>
              <a:buNone/>
              <a:tabLst/>
              <a:defRPr/>
            </a:pPr>
            <a:r>
              <a:rPr kumimoji="0" lang="en-US" sz="1400" b="1" i="0" u="none" strike="noStrike" kern="1200" cap="none" spc="0" normalizeH="0" baseline="0" noProof="0" dirty="0">
                <a:ln>
                  <a:noFill/>
                </a:ln>
                <a:solidFill>
                  <a:srgbClr val="000000"/>
                </a:solidFill>
                <a:effectLst/>
                <a:uLnTx/>
                <a:uFillTx/>
                <a:latin typeface="Arial"/>
                <a:cs typeface="Arial"/>
                <a:sym typeface="Arial"/>
              </a:rPr>
              <a:t>Cross-event Time Gap Pattern Discovery</a:t>
            </a:r>
          </a:p>
        </p:txBody>
      </p:sp>
      <p:sp>
        <p:nvSpPr>
          <p:cNvPr id="41" name="Google Shape;518;p21">
            <a:extLst>
              <a:ext uri="{FF2B5EF4-FFF2-40B4-BE49-F238E27FC236}">
                <a16:creationId xmlns:a16="http://schemas.microsoft.com/office/drawing/2014/main" xmlns="" id="{5217FCD1-09AC-BA48-A32D-9E9F73DF64C8}"/>
              </a:ext>
            </a:extLst>
          </p:cNvPr>
          <p:cNvSpPr txBox="1">
            <a:spLocks/>
          </p:cNvSpPr>
          <p:nvPr/>
        </p:nvSpPr>
        <p:spPr>
          <a:xfrm>
            <a:off x="586581" y="2132461"/>
            <a:ext cx="5564549" cy="117573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1000"/>
              </a:spcBef>
              <a:spcAft>
                <a:spcPts val="0"/>
              </a:spcAft>
              <a:buClr>
                <a:schemeClr val="dk1"/>
              </a:buClr>
              <a:buSzPts val="2400"/>
              <a:buFont typeface="Arial"/>
              <a:buChar char="•"/>
              <a:defRPr sz="20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79438" marR="0" lvl="1" indent="-285750" algn="l" defTabSz="914400" rtl="0" eaLnBrk="1" fontAlgn="auto" latinLnBrk="0" hangingPunct="1">
              <a:lnSpc>
                <a:spcPct val="120000"/>
              </a:lnSpc>
              <a:spcBef>
                <a:spcPts val="0"/>
              </a:spcBef>
              <a:spcAft>
                <a:spcPts val="0"/>
              </a:spcAft>
              <a:buClr>
                <a:srgbClr val="000000"/>
              </a:buClr>
              <a:buSzPts val="2000"/>
              <a:buFont typeface="Arial"/>
              <a:buChar char="•"/>
              <a:tabLst/>
              <a:defRPr/>
            </a:pPr>
            <a:r>
              <a:rPr kumimoji="0" lang="en-US" sz="1400" b="0" i="0" u="none" strike="noStrike" kern="1200" cap="none" spc="0" normalizeH="0" baseline="0" noProof="0" dirty="0">
                <a:ln>
                  <a:noFill/>
                </a:ln>
                <a:solidFill>
                  <a:srgbClr val="000000"/>
                </a:solidFill>
                <a:effectLst/>
                <a:uLnTx/>
                <a:uFillTx/>
                <a:latin typeface="Arial"/>
                <a:cs typeface="Arial"/>
                <a:sym typeface="Arial"/>
              </a:rPr>
              <a:t>Mining external links in Wikipedia articles and edit history; measuring the similarity of two temporal histograms</a:t>
            </a:r>
          </a:p>
        </p:txBody>
      </p:sp>
      <p:pic>
        <p:nvPicPr>
          <p:cNvPr id="28" name="Google Shape;576;p24">
            <a:extLst>
              <a:ext uri="{FF2B5EF4-FFF2-40B4-BE49-F238E27FC236}">
                <a16:creationId xmlns:a16="http://schemas.microsoft.com/office/drawing/2014/main" xmlns="" id="{20F44F4D-44E4-5E45-B3DE-A7F6257505E9}"/>
              </a:ext>
            </a:extLst>
          </p:cNvPr>
          <p:cNvPicPr preferRelativeResize="0"/>
          <p:nvPr/>
        </p:nvPicPr>
        <p:blipFill rotWithShape="1">
          <a:blip r:embed="rId5">
            <a:alphaModFix/>
          </a:blip>
          <a:srcRect t="10918" r="8849"/>
          <a:stretch/>
        </p:blipFill>
        <p:spPr>
          <a:xfrm>
            <a:off x="5381976" y="4679661"/>
            <a:ext cx="3420533" cy="1902308"/>
          </a:xfrm>
          <a:prstGeom prst="rect">
            <a:avLst/>
          </a:prstGeom>
          <a:noFill/>
          <a:ln>
            <a:noFill/>
          </a:ln>
        </p:spPr>
      </p:pic>
      <p:grpSp>
        <p:nvGrpSpPr>
          <p:cNvPr id="7" name="Group 6"/>
          <p:cNvGrpSpPr/>
          <p:nvPr/>
        </p:nvGrpSpPr>
        <p:grpSpPr>
          <a:xfrm>
            <a:off x="171087" y="4216237"/>
            <a:ext cx="5131052" cy="2338372"/>
            <a:chOff x="1929779" y="1726698"/>
            <a:chExt cx="4996972" cy="2853945"/>
          </a:xfrm>
        </p:grpSpPr>
        <p:pic>
          <p:nvPicPr>
            <p:cNvPr id="520" name="Google Shape;520;p21"/>
            <p:cNvPicPr preferRelativeResize="0"/>
            <p:nvPr/>
          </p:nvPicPr>
          <p:blipFill rotWithShape="1">
            <a:blip r:embed="rId6">
              <a:alphaModFix/>
            </a:blip>
            <a:srcRect/>
            <a:stretch/>
          </p:blipFill>
          <p:spPr>
            <a:xfrm>
              <a:off x="2215803" y="2432043"/>
              <a:ext cx="4693575" cy="2148600"/>
            </a:xfrm>
            <a:prstGeom prst="roundRect">
              <a:avLst>
                <a:gd name="adj" fmla="val 2789"/>
              </a:avLst>
            </a:prstGeom>
            <a:noFill/>
            <a:ln>
              <a:solidFill>
                <a:schemeClr val="bg1">
                  <a:lumMod val="75000"/>
                </a:schemeClr>
              </a:solidFill>
            </a:ln>
          </p:spPr>
        </p:pic>
        <p:pic>
          <p:nvPicPr>
            <p:cNvPr id="521" name="Google Shape;521;p21"/>
            <p:cNvPicPr preferRelativeResize="0"/>
            <p:nvPr/>
          </p:nvPicPr>
          <p:blipFill rotWithShape="1">
            <a:blip r:embed="rId7">
              <a:alphaModFix/>
            </a:blip>
            <a:srcRect/>
            <a:stretch/>
          </p:blipFill>
          <p:spPr>
            <a:xfrm>
              <a:off x="4450511" y="1739042"/>
              <a:ext cx="1220320" cy="1439733"/>
            </a:xfrm>
            <a:prstGeom prst="roundRect">
              <a:avLst>
                <a:gd name="adj" fmla="val 5264"/>
              </a:avLst>
            </a:prstGeom>
            <a:noFill/>
            <a:ln>
              <a:solidFill>
                <a:schemeClr val="bg1">
                  <a:lumMod val="75000"/>
                </a:schemeClr>
              </a:solidFill>
            </a:ln>
            <a:effectLst>
              <a:outerShdw blurRad="88900" dist="50800" dir="2700000" algn="tl" rotWithShape="0">
                <a:schemeClr val="bg2">
                  <a:lumMod val="50000"/>
                  <a:alpha val="10000"/>
                </a:schemeClr>
              </a:outerShdw>
            </a:effectLst>
          </p:spPr>
        </p:pic>
        <p:pic>
          <p:nvPicPr>
            <p:cNvPr id="522" name="Google Shape;522;p21"/>
            <p:cNvPicPr preferRelativeResize="0"/>
            <p:nvPr/>
          </p:nvPicPr>
          <p:blipFill rotWithShape="1">
            <a:blip r:embed="rId8">
              <a:alphaModFix/>
            </a:blip>
            <a:srcRect/>
            <a:stretch/>
          </p:blipFill>
          <p:spPr>
            <a:xfrm>
              <a:off x="5858893" y="1726698"/>
              <a:ext cx="1067858" cy="1439733"/>
            </a:xfrm>
            <a:prstGeom prst="roundRect">
              <a:avLst>
                <a:gd name="adj" fmla="val 3636"/>
              </a:avLst>
            </a:prstGeom>
            <a:noFill/>
            <a:ln>
              <a:solidFill>
                <a:schemeClr val="bg1">
                  <a:lumMod val="75000"/>
                </a:schemeClr>
              </a:solidFill>
            </a:ln>
            <a:effectLst>
              <a:outerShdw blurRad="88900" dist="50800" dir="2700000" algn="tl" rotWithShape="0">
                <a:schemeClr val="bg2">
                  <a:lumMod val="50000"/>
                  <a:alpha val="10000"/>
                </a:schemeClr>
              </a:outerShdw>
            </a:effectLst>
          </p:spPr>
        </p:pic>
        <p:pic>
          <p:nvPicPr>
            <p:cNvPr id="532" name="Google Shape;532;p21"/>
            <p:cNvPicPr preferRelativeResize="0"/>
            <p:nvPr/>
          </p:nvPicPr>
          <p:blipFill rotWithShape="1">
            <a:blip r:embed="rId9">
              <a:alphaModFix/>
            </a:blip>
            <a:srcRect/>
            <a:stretch/>
          </p:blipFill>
          <p:spPr>
            <a:xfrm>
              <a:off x="1929779" y="3463477"/>
              <a:ext cx="1892797" cy="515679"/>
            </a:xfrm>
            <a:prstGeom prst="roundRect">
              <a:avLst>
                <a:gd name="adj" fmla="val 7801"/>
              </a:avLst>
            </a:prstGeom>
            <a:noFill/>
            <a:ln>
              <a:solidFill>
                <a:schemeClr val="bg1">
                  <a:lumMod val="75000"/>
                </a:schemeClr>
              </a:solidFill>
            </a:ln>
            <a:effectLst>
              <a:outerShdw blurRad="88900" dist="50800" dir="2700000" algn="tl" rotWithShape="0">
                <a:schemeClr val="bg2">
                  <a:lumMod val="50000"/>
                  <a:alpha val="10000"/>
                </a:schemeClr>
              </a:outerShdw>
            </a:effectLst>
          </p:spPr>
        </p:pic>
        <p:sp>
          <p:nvSpPr>
            <p:cNvPr id="3" name="Rounded Rectangle 2">
              <a:extLst>
                <a:ext uri="{FF2B5EF4-FFF2-40B4-BE49-F238E27FC236}">
                  <a16:creationId xmlns:a16="http://schemas.microsoft.com/office/drawing/2014/main" xmlns="" id="{4A06CB3B-870A-0447-9EA2-26AE7D20E59A}"/>
                </a:ext>
              </a:extLst>
            </p:cNvPr>
            <p:cNvSpPr/>
            <p:nvPr/>
          </p:nvSpPr>
          <p:spPr>
            <a:xfrm>
              <a:off x="3562384" y="3046468"/>
              <a:ext cx="998162" cy="156278"/>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cxnSp>
          <p:nvCxnSpPr>
            <p:cNvPr id="528" name="Google Shape;528;p21"/>
            <p:cNvCxnSpPr>
              <a:cxnSpLocks/>
            </p:cNvCxnSpPr>
            <p:nvPr/>
          </p:nvCxnSpPr>
          <p:spPr>
            <a:xfrm flipV="1">
              <a:off x="4079213" y="2617554"/>
              <a:ext cx="371298" cy="428914"/>
            </a:xfrm>
            <a:prstGeom prst="straightConnector1">
              <a:avLst/>
            </a:prstGeom>
            <a:noFill/>
            <a:ln w="9525" cap="flat" cmpd="sng">
              <a:solidFill>
                <a:schemeClr val="dk2"/>
              </a:solidFill>
              <a:prstDash val="solid"/>
              <a:round/>
              <a:headEnd type="oval" w="sm" len="sm"/>
              <a:tailEnd type="none" w="med" len="med"/>
            </a:ln>
          </p:spPr>
        </p:cxnSp>
        <p:sp>
          <p:nvSpPr>
            <p:cNvPr id="26" name="Rounded Rectangle 25">
              <a:extLst>
                <a:ext uri="{FF2B5EF4-FFF2-40B4-BE49-F238E27FC236}">
                  <a16:creationId xmlns:a16="http://schemas.microsoft.com/office/drawing/2014/main" xmlns="" id="{C612427D-7CD9-044A-BEE0-B3E86C57003F}"/>
                </a:ext>
              </a:extLst>
            </p:cNvPr>
            <p:cNvSpPr/>
            <p:nvPr/>
          </p:nvSpPr>
          <p:spPr>
            <a:xfrm>
              <a:off x="5511474" y="3551344"/>
              <a:ext cx="1397903" cy="156278"/>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cxnSp>
          <p:nvCxnSpPr>
            <p:cNvPr id="27" name="Google Shape;528;p21">
              <a:extLst>
                <a:ext uri="{FF2B5EF4-FFF2-40B4-BE49-F238E27FC236}">
                  <a16:creationId xmlns:a16="http://schemas.microsoft.com/office/drawing/2014/main" xmlns="" id="{F1A0CD5E-1E69-1C40-908C-4143FA309817}"/>
                </a:ext>
              </a:extLst>
            </p:cNvPr>
            <p:cNvCxnSpPr>
              <a:cxnSpLocks/>
              <a:endCxn id="522" idx="2"/>
            </p:cNvCxnSpPr>
            <p:nvPr/>
          </p:nvCxnSpPr>
          <p:spPr>
            <a:xfrm flipV="1">
              <a:off x="6136284" y="3166431"/>
              <a:ext cx="256538" cy="384913"/>
            </a:xfrm>
            <a:prstGeom prst="straightConnector1">
              <a:avLst/>
            </a:prstGeom>
            <a:noFill/>
            <a:ln w="9525" cap="flat" cmpd="sng">
              <a:solidFill>
                <a:schemeClr val="dk2"/>
              </a:solidFill>
              <a:prstDash val="solid"/>
              <a:round/>
              <a:headEnd type="oval" w="sm" len="sm"/>
              <a:tailEnd type="none" w="med" len="med"/>
            </a:ln>
          </p:spPr>
        </p:cxnSp>
        <p:sp>
          <p:nvSpPr>
            <p:cNvPr id="42" name="Rounded Rectangle 41">
              <a:extLst>
                <a:ext uri="{FF2B5EF4-FFF2-40B4-BE49-F238E27FC236}">
                  <a16:creationId xmlns:a16="http://schemas.microsoft.com/office/drawing/2014/main" xmlns="" id="{442093E6-6F15-8143-A85E-C1FFD09A1F9A}"/>
                </a:ext>
              </a:extLst>
            </p:cNvPr>
            <p:cNvSpPr/>
            <p:nvPr/>
          </p:nvSpPr>
          <p:spPr>
            <a:xfrm>
              <a:off x="6147041" y="4312965"/>
              <a:ext cx="641993" cy="156278"/>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50" name="Rounded Rectangle 49">
              <a:extLst>
                <a:ext uri="{FF2B5EF4-FFF2-40B4-BE49-F238E27FC236}">
                  <a16:creationId xmlns:a16="http://schemas.microsoft.com/office/drawing/2014/main" xmlns="" id="{9D9AD6EE-DEDD-1242-BAC6-2DD53C2A88E3}"/>
                </a:ext>
              </a:extLst>
            </p:cNvPr>
            <p:cNvSpPr/>
            <p:nvPr/>
          </p:nvSpPr>
          <p:spPr>
            <a:xfrm>
              <a:off x="2236107" y="4307879"/>
              <a:ext cx="444339" cy="143534"/>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cxnSp>
          <p:nvCxnSpPr>
            <p:cNvPr id="51" name="Google Shape;528;p21">
              <a:extLst>
                <a:ext uri="{FF2B5EF4-FFF2-40B4-BE49-F238E27FC236}">
                  <a16:creationId xmlns:a16="http://schemas.microsoft.com/office/drawing/2014/main" xmlns="" id="{9571AD93-A043-504D-BF60-6B9671C4A6D6}"/>
                </a:ext>
              </a:extLst>
            </p:cNvPr>
            <p:cNvCxnSpPr>
              <a:cxnSpLocks/>
              <a:stCxn id="50" idx="0"/>
              <a:endCxn id="532" idx="2"/>
            </p:cNvCxnSpPr>
            <p:nvPr/>
          </p:nvCxnSpPr>
          <p:spPr>
            <a:xfrm flipV="1">
              <a:off x="2458277" y="3979156"/>
              <a:ext cx="417901" cy="328724"/>
            </a:xfrm>
            <a:prstGeom prst="straightConnector1">
              <a:avLst/>
            </a:prstGeom>
            <a:noFill/>
            <a:ln w="9525" cap="flat" cmpd="sng">
              <a:solidFill>
                <a:schemeClr val="dk2"/>
              </a:solidFill>
              <a:prstDash val="solid"/>
              <a:round/>
              <a:headEnd type="oval" w="sm" len="sm"/>
              <a:tailEnd type="none" w="med" len="med"/>
            </a:ln>
          </p:spPr>
        </p:cxnSp>
      </p:grpSp>
      <p:sp>
        <p:nvSpPr>
          <p:cNvPr id="30" name="Title 1">
            <a:extLst>
              <a:ext uri="{FF2B5EF4-FFF2-40B4-BE49-F238E27FC236}">
                <a16:creationId xmlns:a16="http://schemas.microsoft.com/office/drawing/2014/main" xmlns="" id="{D5B0861A-20D5-C945-99A2-5642B806E3BB}"/>
              </a:ext>
            </a:extLst>
          </p:cNvPr>
          <p:cNvSpPr>
            <a:spLocks noGrp="1"/>
          </p:cNvSpPr>
          <p:nvPr>
            <p:ph type="title"/>
          </p:nvPr>
        </p:nvSpPr>
        <p:spPr>
          <a:xfrm>
            <a:off x="274320" y="210312"/>
            <a:ext cx="10825819" cy="530352"/>
          </a:xfr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spcFirstLastPara="1" vert="horz" wrap="square" lIns="91440" tIns="45720" rIns="91440" bIns="45720" numCol="1" anchor="ctr" anchorCtr="0" compatLnSpc="1">
            <a:prstTxWarp prst="textNoShape">
              <a:avLst/>
            </a:prstTxWarp>
          </a:bodyPr>
          <a:lstStyle/>
          <a:p>
            <a:pPr>
              <a:lnSpc>
                <a:spcPct val="90000"/>
              </a:lnSpc>
              <a:buSzPts val="1400"/>
            </a:pPr>
            <a:r>
              <a:rPr lang="en-US" sz="2400" kern="1200" dirty="0">
                <a:solidFill>
                  <a:schemeClr val="accent1"/>
                </a:solidFill>
                <a:latin typeface="Helvetica" panose="020B0604020202020204" pitchFamily="34" charset="0"/>
                <a:cs typeface="Helvetica" panose="020B0604020202020204" pitchFamily="34" charset="0"/>
              </a:rPr>
              <a:t>Future Direction 1: Knowledge Acquisition and Reasoning</a:t>
            </a:r>
          </a:p>
        </p:txBody>
      </p:sp>
    </p:spTree>
    <p:extLst>
      <p:ext uri="{BB962C8B-B14F-4D97-AF65-F5344CB8AC3E}">
        <p14:creationId xmlns:p14="http://schemas.microsoft.com/office/powerpoint/2010/main" val="3628847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758EFE-665F-4341-B5B8-2DAEADA52F6C}" type="slidenum">
              <a:rPr lang="en-US" smtClean="0"/>
              <a:pPr/>
              <a:t>7</a:t>
            </a:fld>
            <a:endParaRPr lang="en-US" dirty="0"/>
          </a:p>
        </p:txBody>
      </p:sp>
      <p:sp>
        <p:nvSpPr>
          <p:cNvPr id="3" name="Title 2"/>
          <p:cNvSpPr>
            <a:spLocks noGrp="1"/>
          </p:cNvSpPr>
          <p:nvPr>
            <p:ph type="title"/>
          </p:nvPr>
        </p:nvSpPr>
        <p:spPr/>
        <p:txBody>
          <a:bodyPr>
            <a:normAutofit/>
          </a:bodyPr>
          <a:lstStyle/>
          <a:p>
            <a:r>
              <a:rPr lang="en-US" dirty="0"/>
              <a:t>Contributions of this work</a:t>
            </a:r>
          </a:p>
        </p:txBody>
      </p:sp>
      <p:sp>
        <p:nvSpPr>
          <p:cNvPr id="5" name="Content Placeholder 3"/>
          <p:cNvSpPr txBox="1">
            <a:spLocks/>
          </p:cNvSpPr>
          <p:nvPr/>
        </p:nvSpPr>
        <p:spPr>
          <a:xfrm>
            <a:off x="1981201" y="1873251"/>
            <a:ext cx="7890933" cy="3578622"/>
          </a:xfrm>
          <a:prstGeom prst="rect">
            <a:avLst/>
          </a:prstGeom>
        </p:spPr>
        <p:txBody>
          <a:bodyPr>
            <a:normAutofit/>
          </a:bodyPr>
          <a:lstStyle>
            <a:lvl1pPr marL="342900" indent="-342900" algn="l" defTabSz="457200" rtl="0" eaLnBrk="1" latinLnBrk="0" hangingPunct="1">
              <a:spcBef>
                <a:spcPct val="20000"/>
              </a:spcBef>
              <a:buClr>
                <a:schemeClr val="tx1"/>
              </a:buClr>
              <a:buFont typeface="Arial"/>
              <a:buChar char="•"/>
              <a:defRPr sz="2800" kern="1200">
                <a:solidFill>
                  <a:schemeClr val="accent6"/>
                </a:solidFill>
                <a:latin typeface="Gill Sans"/>
                <a:ea typeface="+mn-ea"/>
                <a:cs typeface="Gill Sans"/>
              </a:defRPr>
            </a:lvl1pPr>
            <a:lvl2pPr marL="742950" indent="-285750" algn="l" defTabSz="457200"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2pPr>
            <a:lvl3pPr marL="1143000" indent="-228600" algn="l" defTabSz="457200" rtl="0" eaLnBrk="1" latinLnBrk="0" hangingPunct="1">
              <a:spcBef>
                <a:spcPct val="20000"/>
              </a:spcBef>
              <a:buClr>
                <a:schemeClr val="tx1"/>
              </a:buClr>
              <a:buFont typeface="Arial"/>
              <a:buChar char="•"/>
              <a:defRPr sz="2000" kern="1200">
                <a:solidFill>
                  <a:schemeClr val="accent6"/>
                </a:solidFill>
                <a:latin typeface="Gill Sans"/>
                <a:ea typeface="+mn-ea"/>
                <a:cs typeface="Gill Sans"/>
              </a:defRPr>
            </a:lvl3pPr>
            <a:lvl4pPr marL="16002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4pPr>
            <a:lvl5pPr marL="20574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tx1"/>
                </a:solidFill>
              </a:rPr>
              <a:t>Identified 6 different temporal aspects</a:t>
            </a:r>
          </a:p>
          <a:p>
            <a:r>
              <a:rPr lang="en-US" dirty="0">
                <a:solidFill>
                  <a:schemeClr val="tx1"/>
                </a:solidFill>
              </a:rPr>
              <a:t>Automated learning of temporal information</a:t>
            </a:r>
          </a:p>
          <a:p>
            <a:pPr lvl="1"/>
            <a:r>
              <a:rPr lang="en-US" dirty="0">
                <a:solidFill>
                  <a:schemeClr val="tx1"/>
                </a:solidFill>
              </a:rPr>
              <a:t>Learning states and events from the web</a:t>
            </a:r>
          </a:p>
          <a:p>
            <a:pPr lvl="1"/>
            <a:r>
              <a:rPr lang="en-US" dirty="0">
                <a:solidFill>
                  <a:schemeClr val="tx1"/>
                </a:solidFill>
              </a:rPr>
              <a:t>Learning patterns between events and temporal units</a:t>
            </a:r>
          </a:p>
          <a:p>
            <a:r>
              <a:rPr lang="en-US" dirty="0">
                <a:solidFill>
                  <a:schemeClr val="tx1"/>
                </a:solidFill>
              </a:rPr>
              <a:t>Mapping between patterns and typical temporal characteristics of an event</a:t>
            </a:r>
          </a:p>
        </p:txBody>
      </p:sp>
    </p:spTree>
    <p:extLst>
      <p:ext uri="{BB962C8B-B14F-4D97-AF65-F5344CB8AC3E}">
        <p14:creationId xmlns:p14="http://schemas.microsoft.com/office/powerpoint/2010/main" val="962880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758EFE-665F-4341-B5B8-2DAEADA52F6C}" type="slidenum">
              <a:rPr lang="en-US" smtClean="0"/>
              <a:pPr/>
              <a:t>8</a:t>
            </a:fld>
            <a:endParaRPr lang="en-US" dirty="0"/>
          </a:p>
        </p:txBody>
      </p:sp>
      <p:sp>
        <p:nvSpPr>
          <p:cNvPr id="3" name="Title 2"/>
          <p:cNvSpPr>
            <a:spLocks noGrp="1"/>
          </p:cNvSpPr>
          <p:nvPr>
            <p:ph type="title"/>
          </p:nvPr>
        </p:nvSpPr>
        <p:spPr/>
        <p:txBody>
          <a:bodyPr>
            <a:normAutofit/>
          </a:bodyPr>
          <a:lstStyle/>
          <a:p>
            <a:r>
              <a:rPr lang="en-US" dirty="0"/>
              <a:t>Identified Temporal Aspects</a:t>
            </a:r>
          </a:p>
        </p:txBody>
      </p:sp>
      <p:sp>
        <p:nvSpPr>
          <p:cNvPr id="5" name="Content Placeholder 3"/>
          <p:cNvSpPr txBox="1">
            <a:spLocks/>
          </p:cNvSpPr>
          <p:nvPr/>
        </p:nvSpPr>
        <p:spPr>
          <a:xfrm>
            <a:off x="1981201" y="1873251"/>
            <a:ext cx="7890933" cy="3578622"/>
          </a:xfrm>
          <a:prstGeom prst="rect">
            <a:avLst/>
          </a:prstGeom>
        </p:spPr>
        <p:txBody>
          <a:bodyPr>
            <a:normAutofit fontScale="92500" lnSpcReduction="20000"/>
          </a:bodyPr>
          <a:lstStyle>
            <a:lvl1pPr marL="342900" indent="-342900" algn="l" defTabSz="457200" rtl="0" eaLnBrk="1" latinLnBrk="0" hangingPunct="1">
              <a:spcBef>
                <a:spcPct val="20000"/>
              </a:spcBef>
              <a:buClr>
                <a:schemeClr val="tx1"/>
              </a:buClr>
              <a:buFont typeface="Arial"/>
              <a:buChar char="•"/>
              <a:defRPr sz="2800" kern="1200">
                <a:solidFill>
                  <a:schemeClr val="accent6"/>
                </a:solidFill>
                <a:latin typeface="Gill Sans"/>
                <a:ea typeface="+mn-ea"/>
                <a:cs typeface="Gill Sans"/>
              </a:defRPr>
            </a:lvl1pPr>
            <a:lvl2pPr marL="742950" indent="-285750" algn="l" defTabSz="457200"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2pPr>
            <a:lvl3pPr marL="1143000" indent="-228600" algn="l" defTabSz="457200" rtl="0" eaLnBrk="1" latinLnBrk="0" hangingPunct="1">
              <a:spcBef>
                <a:spcPct val="20000"/>
              </a:spcBef>
              <a:buClr>
                <a:schemeClr val="tx1"/>
              </a:buClr>
              <a:buFont typeface="Arial"/>
              <a:buChar char="•"/>
              <a:defRPr sz="2000" kern="1200">
                <a:solidFill>
                  <a:schemeClr val="accent6"/>
                </a:solidFill>
                <a:latin typeface="Gill Sans"/>
                <a:ea typeface="+mn-ea"/>
                <a:cs typeface="Gill Sans"/>
              </a:defRPr>
            </a:lvl3pPr>
            <a:lvl4pPr marL="16002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4pPr>
            <a:lvl5pPr marL="20574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tx1"/>
                </a:solidFill>
              </a:rPr>
              <a:t>Duration (D): Specifies length of time </a:t>
            </a:r>
            <a:r>
              <a:rPr lang="en-US" i="1" dirty="0">
                <a:solidFill>
                  <a:schemeClr val="tx1"/>
                </a:solidFill>
              </a:rPr>
              <a:t>t</a:t>
            </a:r>
            <a:r>
              <a:rPr lang="en-US" dirty="0">
                <a:solidFill>
                  <a:schemeClr val="tx1"/>
                </a:solidFill>
              </a:rPr>
              <a:t> that event </a:t>
            </a:r>
            <a:r>
              <a:rPr lang="en-US" i="1" dirty="0">
                <a:solidFill>
                  <a:schemeClr val="tx1"/>
                </a:solidFill>
              </a:rPr>
              <a:t>e</a:t>
            </a:r>
            <a:r>
              <a:rPr lang="en-US" dirty="0">
                <a:solidFill>
                  <a:schemeClr val="tx1"/>
                </a:solidFill>
              </a:rPr>
              <a:t> occurs</a:t>
            </a:r>
          </a:p>
          <a:p>
            <a:pPr lvl="1"/>
            <a:r>
              <a:rPr lang="en-US" dirty="0">
                <a:solidFill>
                  <a:schemeClr val="tx1"/>
                </a:solidFill>
              </a:rPr>
              <a:t>“</a:t>
            </a:r>
            <a:r>
              <a:rPr lang="en-US" i="1" dirty="0">
                <a:solidFill>
                  <a:schemeClr val="tx1"/>
                </a:solidFill>
              </a:rPr>
              <a:t>e for t</a:t>
            </a:r>
            <a:r>
              <a:rPr lang="en-US" dirty="0">
                <a:solidFill>
                  <a:schemeClr val="tx1"/>
                </a:solidFill>
              </a:rPr>
              <a:t>”</a:t>
            </a:r>
          </a:p>
          <a:p>
            <a:pPr lvl="2"/>
            <a:r>
              <a:rPr lang="en-US" dirty="0">
                <a:solidFill>
                  <a:schemeClr val="tx1"/>
                </a:solidFill>
              </a:rPr>
              <a:t>Example: “She ran for three hours.”</a:t>
            </a:r>
          </a:p>
          <a:p>
            <a:r>
              <a:rPr lang="en-US" dirty="0">
                <a:solidFill>
                  <a:schemeClr val="tx1"/>
                </a:solidFill>
              </a:rPr>
              <a:t>Time-at (T): Timepoint or frequency </a:t>
            </a:r>
            <a:r>
              <a:rPr lang="en-US" i="1" dirty="0">
                <a:solidFill>
                  <a:schemeClr val="tx1"/>
                </a:solidFill>
              </a:rPr>
              <a:t>t</a:t>
            </a:r>
            <a:r>
              <a:rPr lang="en-US" dirty="0">
                <a:solidFill>
                  <a:schemeClr val="tx1"/>
                </a:solidFill>
              </a:rPr>
              <a:t> at which event </a:t>
            </a:r>
            <a:r>
              <a:rPr lang="en-US" i="1" dirty="0">
                <a:solidFill>
                  <a:schemeClr val="tx1"/>
                </a:solidFill>
              </a:rPr>
              <a:t>e</a:t>
            </a:r>
            <a:r>
              <a:rPr lang="en-US" dirty="0">
                <a:solidFill>
                  <a:schemeClr val="tx1"/>
                </a:solidFill>
              </a:rPr>
              <a:t> occurs, or starts occurring.</a:t>
            </a:r>
          </a:p>
          <a:p>
            <a:pPr lvl="1"/>
            <a:r>
              <a:rPr lang="en-US" i="1" dirty="0">
                <a:solidFill>
                  <a:schemeClr val="tx1"/>
                </a:solidFill>
              </a:rPr>
              <a:t>“e at t”</a:t>
            </a:r>
          </a:p>
          <a:p>
            <a:pPr lvl="2"/>
            <a:r>
              <a:rPr lang="en-US" dirty="0">
                <a:solidFill>
                  <a:schemeClr val="tx1"/>
                </a:solidFill>
              </a:rPr>
              <a:t>Example: “The dinner is at 9 pm.”</a:t>
            </a:r>
          </a:p>
          <a:p>
            <a:pPr lvl="1"/>
            <a:r>
              <a:rPr lang="en-US" i="1" dirty="0">
                <a:solidFill>
                  <a:schemeClr val="tx1"/>
                </a:solidFill>
              </a:rPr>
              <a:t>“e is every t”</a:t>
            </a:r>
          </a:p>
          <a:p>
            <a:pPr lvl="2"/>
            <a:r>
              <a:rPr lang="en-US" dirty="0">
                <a:solidFill>
                  <a:schemeClr val="tx1"/>
                </a:solidFill>
              </a:rPr>
              <a:t>Example: “The dance is every two months.”</a:t>
            </a:r>
          </a:p>
        </p:txBody>
      </p:sp>
    </p:spTree>
    <p:extLst>
      <p:ext uri="{BB962C8B-B14F-4D97-AF65-F5344CB8AC3E}">
        <p14:creationId xmlns:p14="http://schemas.microsoft.com/office/powerpoint/2010/main" val="1257201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758EFE-665F-4341-B5B8-2DAEADA52F6C}" type="slidenum">
              <a:rPr lang="en-US" smtClean="0"/>
              <a:pPr/>
              <a:t>9</a:t>
            </a:fld>
            <a:endParaRPr lang="en-US" dirty="0"/>
          </a:p>
        </p:txBody>
      </p:sp>
      <p:sp>
        <p:nvSpPr>
          <p:cNvPr id="3" name="Title 2"/>
          <p:cNvSpPr>
            <a:spLocks noGrp="1"/>
          </p:cNvSpPr>
          <p:nvPr>
            <p:ph type="title"/>
          </p:nvPr>
        </p:nvSpPr>
        <p:spPr/>
        <p:txBody>
          <a:bodyPr>
            <a:normAutofit/>
          </a:bodyPr>
          <a:lstStyle/>
          <a:p>
            <a:r>
              <a:rPr lang="en-US" dirty="0"/>
              <a:t>Identified Temporal Aspects</a:t>
            </a:r>
          </a:p>
        </p:txBody>
      </p:sp>
      <p:sp>
        <p:nvSpPr>
          <p:cNvPr id="5" name="Content Placeholder 3"/>
          <p:cNvSpPr txBox="1">
            <a:spLocks/>
          </p:cNvSpPr>
          <p:nvPr/>
        </p:nvSpPr>
        <p:spPr>
          <a:xfrm>
            <a:off x="1981201" y="1873251"/>
            <a:ext cx="7890933" cy="3578622"/>
          </a:xfrm>
          <a:prstGeom prst="rect">
            <a:avLst/>
          </a:prstGeom>
        </p:spPr>
        <p:txBody>
          <a:bodyPr>
            <a:normAutofit lnSpcReduction="10000"/>
          </a:bodyPr>
          <a:lstStyle>
            <a:lvl1pPr marL="342900" indent="-342900" algn="l" defTabSz="457200" rtl="0" eaLnBrk="1" latinLnBrk="0" hangingPunct="1">
              <a:spcBef>
                <a:spcPct val="20000"/>
              </a:spcBef>
              <a:buClr>
                <a:schemeClr val="tx1"/>
              </a:buClr>
              <a:buFont typeface="Arial"/>
              <a:buChar char="•"/>
              <a:defRPr sz="2800" kern="1200">
                <a:solidFill>
                  <a:schemeClr val="accent6"/>
                </a:solidFill>
                <a:latin typeface="Gill Sans"/>
                <a:ea typeface="+mn-ea"/>
                <a:cs typeface="Gill Sans"/>
              </a:defRPr>
            </a:lvl1pPr>
            <a:lvl2pPr marL="742950" indent="-285750" algn="l" defTabSz="457200"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2pPr>
            <a:lvl3pPr marL="1143000" indent="-228600" algn="l" defTabSz="457200" rtl="0" eaLnBrk="1" latinLnBrk="0" hangingPunct="1">
              <a:spcBef>
                <a:spcPct val="20000"/>
              </a:spcBef>
              <a:buClr>
                <a:schemeClr val="tx1"/>
              </a:buClr>
              <a:buFont typeface="Arial"/>
              <a:buChar char="•"/>
              <a:defRPr sz="2000" kern="1200">
                <a:solidFill>
                  <a:schemeClr val="accent6"/>
                </a:solidFill>
                <a:latin typeface="Gill Sans"/>
                <a:ea typeface="+mn-ea"/>
                <a:cs typeface="Gill Sans"/>
              </a:defRPr>
            </a:lvl3pPr>
            <a:lvl4pPr marL="16002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4pPr>
            <a:lvl5pPr marL="20574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tx1"/>
                </a:solidFill>
              </a:rPr>
              <a:t>Interval before or after (BA): </a:t>
            </a:r>
            <a:r>
              <a:rPr lang="en-US" i="1" dirty="0">
                <a:solidFill>
                  <a:schemeClr val="tx1"/>
                </a:solidFill>
              </a:rPr>
              <a:t>t </a:t>
            </a:r>
            <a:r>
              <a:rPr lang="en-US" dirty="0">
                <a:solidFill>
                  <a:schemeClr val="tx1"/>
                </a:solidFill>
              </a:rPr>
              <a:t>specifies the duration of the preparatory stage leading up to event </a:t>
            </a:r>
            <a:r>
              <a:rPr lang="en-US" i="1" dirty="0">
                <a:solidFill>
                  <a:schemeClr val="tx1"/>
                </a:solidFill>
              </a:rPr>
              <a:t>e</a:t>
            </a:r>
            <a:r>
              <a:rPr lang="en-US" dirty="0">
                <a:solidFill>
                  <a:schemeClr val="tx1"/>
                </a:solidFill>
              </a:rPr>
              <a:t> or of the subsequent stage following it</a:t>
            </a:r>
          </a:p>
          <a:p>
            <a:pPr lvl="1"/>
            <a:r>
              <a:rPr lang="en-US" i="1" dirty="0">
                <a:solidFill>
                  <a:schemeClr val="tx1"/>
                </a:solidFill>
              </a:rPr>
              <a:t>“e starts in t”</a:t>
            </a:r>
          </a:p>
          <a:p>
            <a:pPr lvl="2"/>
            <a:r>
              <a:rPr lang="en-US" dirty="0">
                <a:solidFill>
                  <a:schemeClr val="tx1"/>
                </a:solidFill>
              </a:rPr>
              <a:t>Example: “The concert starts in two hours.”</a:t>
            </a:r>
          </a:p>
          <a:p>
            <a:pPr lvl="1"/>
            <a:r>
              <a:rPr lang="en-US" i="1" dirty="0">
                <a:solidFill>
                  <a:schemeClr val="tx1"/>
                </a:solidFill>
              </a:rPr>
              <a:t>“it is t until e” </a:t>
            </a:r>
          </a:p>
          <a:p>
            <a:pPr lvl="2"/>
            <a:r>
              <a:rPr lang="en-US" dirty="0">
                <a:solidFill>
                  <a:schemeClr val="tx1"/>
                </a:solidFill>
              </a:rPr>
              <a:t>Example: “It is two days until the eclipse.”</a:t>
            </a:r>
            <a:endParaRPr lang="en-US" i="1" dirty="0">
              <a:solidFill>
                <a:schemeClr val="tx1"/>
              </a:solidFill>
            </a:endParaRPr>
          </a:p>
          <a:p>
            <a:pPr lvl="1"/>
            <a:r>
              <a:rPr lang="en-US" i="1" dirty="0">
                <a:solidFill>
                  <a:schemeClr val="tx1"/>
                </a:solidFill>
              </a:rPr>
              <a:t>“t since e”.</a:t>
            </a:r>
          </a:p>
          <a:p>
            <a:pPr lvl="2"/>
            <a:r>
              <a:rPr lang="en-US" dirty="0">
                <a:solidFill>
                  <a:schemeClr val="tx1"/>
                </a:solidFill>
              </a:rPr>
              <a:t>Example: “It’s been 5 years since the last festival.”</a:t>
            </a:r>
          </a:p>
        </p:txBody>
      </p:sp>
    </p:spTree>
    <p:extLst>
      <p:ext uri="{BB962C8B-B14F-4D97-AF65-F5344CB8AC3E}">
        <p14:creationId xmlns:p14="http://schemas.microsoft.com/office/powerpoint/2010/main" val="383356267"/>
      </p:ext>
    </p:extLst>
  </p:cSld>
  <p:clrMapOvr>
    <a:masterClrMapping/>
  </p:clrMapOvr>
</p:sld>
</file>

<file path=ppt/theme/theme1.xml><?xml version="1.0" encoding="utf-8"?>
<a:theme xmlns:a="http://schemas.openxmlformats.org/drawingml/2006/main" name="1_Roth_Penn">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120147</TotalTime>
  <Words>9535</Words>
  <Application>Microsoft Macintosh PowerPoint</Application>
  <PresentationFormat>Widescreen</PresentationFormat>
  <Paragraphs>1179</Paragraphs>
  <Slides>67</Slides>
  <Notes>46</Notes>
  <HiddenSlides>0</HiddenSlides>
  <MMClips>0</MMClips>
  <ScaleCrop>false</ScaleCrop>
  <HeadingPairs>
    <vt:vector size="8" baseType="variant">
      <vt:variant>
        <vt:lpstr>Fonts Used</vt:lpstr>
      </vt:variant>
      <vt:variant>
        <vt:i4>20</vt:i4>
      </vt: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89" baseType="lpstr">
      <vt:lpstr>Calibri</vt:lpstr>
      <vt:lpstr>Century Gothic</vt:lpstr>
      <vt:lpstr>Comic Sans MS</vt:lpstr>
      <vt:lpstr>DengXian</vt:lpstr>
      <vt:lpstr>Gill Sans</vt:lpstr>
      <vt:lpstr>Helvetica</vt:lpstr>
      <vt:lpstr>Helvetica Light</vt:lpstr>
      <vt:lpstr>Helvetica Neue</vt:lpstr>
      <vt:lpstr>Helvetica Neue Light</vt:lpstr>
      <vt:lpstr>MS PGothic</vt:lpstr>
      <vt:lpstr>Noto Sans Symbols</vt:lpstr>
      <vt:lpstr>Palatino Linotype</vt:lpstr>
      <vt:lpstr>PMingLiU</vt:lpstr>
      <vt:lpstr>SimSun</vt:lpstr>
      <vt:lpstr>Tahoma</vt:lpstr>
      <vt:lpstr>Times New Roman</vt:lpstr>
      <vt:lpstr>Wingdings</vt:lpstr>
      <vt:lpstr>宋体</vt:lpstr>
      <vt:lpstr>新細明體</vt:lpstr>
      <vt:lpstr>Arial</vt:lpstr>
      <vt:lpstr>1_Roth_Penn</vt:lpstr>
      <vt:lpstr>Equation</vt:lpstr>
      <vt:lpstr>Knowledge Acquisition for Information Extraction  </vt:lpstr>
      <vt:lpstr>Some Old Work</vt:lpstr>
      <vt:lpstr>Learning Temporal Information for States and Events Kozareva and Hovy, 2011</vt:lpstr>
      <vt:lpstr>Problem &amp; Motivation</vt:lpstr>
      <vt:lpstr>Previous approaches</vt:lpstr>
      <vt:lpstr>Previous approaches</vt:lpstr>
      <vt:lpstr>Contributions of this work</vt:lpstr>
      <vt:lpstr>Identified Temporal Aspects</vt:lpstr>
      <vt:lpstr>Identified Temporal Aspects</vt:lpstr>
      <vt:lpstr>Identified Temporal Aspects</vt:lpstr>
      <vt:lpstr>Identified Temporal Aspects</vt:lpstr>
      <vt:lpstr>Learning states and events from the web</vt:lpstr>
      <vt:lpstr>Learning states and events from the web</vt:lpstr>
      <vt:lpstr>Learning states and events from the web</vt:lpstr>
      <vt:lpstr>Patterns between e and t</vt:lpstr>
      <vt:lpstr>Patterns between e and t</vt:lpstr>
      <vt:lpstr>Results and Analysis</vt:lpstr>
      <vt:lpstr>Results and Analysis</vt:lpstr>
      <vt:lpstr>Results and Analysis</vt:lpstr>
      <vt:lpstr>Results and Analysis</vt:lpstr>
      <vt:lpstr>Counts on the Web</vt:lpstr>
      <vt:lpstr>died in (a|an) _ accident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Event Association Mining (Ge et al., 2017)</vt:lpstr>
      <vt:lpstr>Event Association Mining (Ge et al., 2017)</vt:lpstr>
      <vt:lpstr>Event Association Mining (Ge et al., 2017)</vt:lpstr>
      <vt:lpstr>Commonsense is crucial for NLU</vt:lpstr>
      <vt:lpstr>Commonsense Knowledge</vt:lpstr>
      <vt:lpstr>What kinds of preference?</vt:lpstr>
      <vt:lpstr>How to represent the preference?</vt:lpstr>
      <vt:lpstr>Selectional Preference</vt:lpstr>
      <vt:lpstr>Higher-order Selectional Preference</vt:lpstr>
      <vt:lpstr>Transferability from event knowledge to Commonsense</vt:lpstr>
      <vt:lpstr>Transferability from event knowledge to Commonsense</vt:lpstr>
      <vt:lpstr>Event-centric KBs</vt:lpstr>
      <vt:lpstr>Knowlywood (Tandon et al., 2015)</vt:lpstr>
      <vt:lpstr>Knowlywood</vt:lpstr>
      <vt:lpstr>ASER (Zhang et al., 2020)</vt:lpstr>
      <vt:lpstr>ASER Example</vt:lpstr>
      <vt:lpstr>ASER Quantity and Quality (Eventuality)</vt:lpstr>
      <vt:lpstr>ASER Quantity and Quality (Edge)</vt:lpstr>
      <vt:lpstr>Comparison with Other event KGs</vt:lpstr>
      <vt:lpstr>Knowledge Discovery from Pre-trained LMs</vt:lpstr>
      <vt:lpstr>Event Temporal Commonsense</vt:lpstr>
      <vt:lpstr>Event Temporal Commonsense</vt:lpstr>
      <vt:lpstr>Event Temporal Commonsense</vt:lpstr>
      <vt:lpstr>Temporal Knowledge Acquisition</vt:lpstr>
      <vt:lpstr>Many Forms of Common Sense [ACL’19, EMNLP’19]</vt:lpstr>
      <vt:lpstr>Event distributions from TemProb</vt:lpstr>
      <vt:lpstr>Key takeaways</vt:lpstr>
      <vt:lpstr>Key References</vt:lpstr>
      <vt:lpstr>PowerPoint Presentation</vt:lpstr>
      <vt:lpstr>Long-Tail Triggers and Arguments</vt:lpstr>
      <vt:lpstr>Highly Ambiguous Triggers</vt:lpstr>
      <vt:lpstr>Event Coreference Resolution Challenges</vt:lpstr>
      <vt:lpstr>Remaining Challenges for Multimedia Extraction: wrong localization</vt:lpstr>
      <vt:lpstr>Remaining Challenges for Multimedia Extraction: too many instances</vt:lpstr>
      <vt:lpstr>Future Direction 1: Knowledge Acquisition and Reasoning</vt:lpstr>
      <vt:lpstr>Future Direction 1: Knowledge Acquisition and Reasoning</vt:lpstr>
    </vt:vector>
  </TitlesOfParts>
  <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Slides</dc:title>
  <dc:creator>Stephen Mayhew</dc:creator>
  <cp:lastModifiedBy>Microsoft Office User</cp:lastModifiedBy>
  <cp:revision>913</cp:revision>
  <dcterms:created xsi:type="dcterms:W3CDTF">2017-10-04T15:10:59Z</dcterms:created>
  <dcterms:modified xsi:type="dcterms:W3CDTF">2021-09-22T04:31:44Z</dcterms:modified>
</cp:coreProperties>
</file>