
<file path=[Content_Types].xml><?xml version="1.0" encoding="utf-8"?>
<Types xmlns="http://schemas.openxmlformats.org/package/2006/content-types">
  <Default Extension="xml" ContentType="application/xml"/>
  <Default Extension="(null)" ContentType="image/x-emf"/>
  <Default Extension="jpg" ContentType="image/jpeg"/>
  <Default Extension="tiff" ContentType="image/tiff"/>
  <Default Extension="emf" ContentType="image/x-emf"/>
  <Default Extension="jpeg" ContentType="image/jpe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sldIdLst>
    <p:sldId id="1083" r:id="rId2"/>
    <p:sldId id="1089" r:id="rId3"/>
    <p:sldId id="1105" r:id="rId4"/>
    <p:sldId id="1107" r:id="rId5"/>
    <p:sldId id="1153" r:id="rId6"/>
    <p:sldId id="1154" r:id="rId7"/>
    <p:sldId id="1155" r:id="rId8"/>
    <p:sldId id="1120" r:id="rId9"/>
    <p:sldId id="1121" r:id="rId10"/>
    <p:sldId id="1122" r:id="rId11"/>
    <p:sldId id="1123" r:id="rId12"/>
    <p:sldId id="1124" r:id="rId13"/>
    <p:sldId id="1125" r:id="rId14"/>
    <p:sldId id="1126" r:id="rId15"/>
    <p:sldId id="1127" r:id="rId16"/>
    <p:sldId id="1128" r:id="rId17"/>
    <p:sldId id="1129" r:id="rId18"/>
    <p:sldId id="1130" r:id="rId19"/>
    <p:sldId id="1131" r:id="rId20"/>
    <p:sldId id="1132" r:id="rId21"/>
    <p:sldId id="1133" r:id="rId22"/>
    <p:sldId id="1134" r:id="rId23"/>
    <p:sldId id="1135" r:id="rId24"/>
    <p:sldId id="1136" r:id="rId25"/>
    <p:sldId id="1137" r:id="rId26"/>
    <p:sldId id="1108" r:id="rId27"/>
    <p:sldId id="1117" r:id="rId28"/>
    <p:sldId id="1152" r:id="rId29"/>
    <p:sldId id="1151" r:id="rId30"/>
    <p:sldId id="1119" r:id="rId31"/>
    <p:sldId id="1118" r:id="rId32"/>
    <p:sldId id="1116" r:id="rId33"/>
    <p:sldId id="1111" r:id="rId34"/>
    <p:sldId id="1087" r:id="rId35"/>
    <p:sldId id="1021" r:id="rId36"/>
    <p:sldId id="1112" r:id="rId37"/>
    <p:sldId id="1114" r:id="rId38"/>
    <p:sldId id="1115" r:id="rId39"/>
    <p:sldId id="1144" r:id="rId40"/>
    <p:sldId id="1145" r:id="rId41"/>
    <p:sldId id="1146" r:id="rId42"/>
    <p:sldId id="1147" r:id="rId43"/>
    <p:sldId id="1148" r:id="rId44"/>
    <p:sldId id="1149" r:id="rId45"/>
    <p:sldId id="1150" r:id="rId46"/>
    <p:sldId id="1156" r:id="rId47"/>
    <p:sldId id="1157" r:id="rId48"/>
    <p:sldId id="1158" r:id="rId49"/>
    <p:sldId id="1159" r:id="rId50"/>
    <p:sldId id="110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D194"/>
    <a:srgbClr val="424857"/>
    <a:srgbClr val="9EA7BB"/>
    <a:srgbClr val="6C7690"/>
    <a:srgbClr val="AAD15D"/>
    <a:srgbClr val="23262E"/>
    <a:srgbClr val="B1D1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58" autoAdjust="0"/>
    <p:restoredTop sz="92904"/>
  </p:normalViewPr>
  <p:slideViewPr>
    <p:cSldViewPr snapToGrid="0" snapToObjects="1">
      <p:cViewPr varScale="1">
        <p:scale>
          <a:sx n="82" d="100"/>
          <a:sy n="82" d="100"/>
        </p:scale>
        <p:origin x="184" y="48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254F2-1860-F64A-A7CA-FD5A99702E82}" type="datetimeFigureOut">
              <a:rPr lang="en-US" smtClean="0"/>
              <a:t>8/23/22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B3FA7-EFAF-D041-9374-CD5CA9CD8D2D}" type="slidenum">
              <a:rPr lang="en-US" smtClean="0"/>
              <a:t>‹#›</a:t>
            </a:fld>
            <a:endParaRPr lang="en-US"/>
          </a:p>
        </p:txBody>
      </p:sp>
    </p:spTree>
    <p:extLst>
      <p:ext uri="{BB962C8B-B14F-4D97-AF65-F5344CB8AC3E}">
        <p14:creationId xmlns:p14="http://schemas.microsoft.com/office/powerpoint/2010/main" val="343297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blender.cs.illinois.edu/covid19/"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a:t>
            </a:fld>
            <a:endParaRPr lang="en-US"/>
          </a:p>
        </p:txBody>
      </p:sp>
    </p:spTree>
    <p:extLst>
      <p:ext uri="{BB962C8B-B14F-4D97-AF65-F5344CB8AC3E}">
        <p14:creationId xmlns:p14="http://schemas.microsoft.com/office/powerpoint/2010/main" val="205027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db75ac9b9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db75ac9b92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7551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Font typeface="Arial"/>
              <a:buChar char="•"/>
            </a:pPr>
            <a:r>
              <a:rPr lang="en-US">
                <a:solidFill>
                  <a:schemeClr val="dk1"/>
                </a:solidFill>
              </a:rPr>
              <a:t>Constructing unified, structured knowledge networks by integrating text, social media and multi-genre networks  </a:t>
            </a:r>
            <a:r>
              <a:rPr lang="en-US"/>
              <a:t>with</a:t>
            </a:r>
            <a:r>
              <a:rPr lang="en-US">
                <a:solidFill>
                  <a:srgbClr val="C00000"/>
                </a:solidFill>
              </a:rPr>
              <a:t> low cost, high quality </a:t>
            </a:r>
            <a:r>
              <a:rPr lang="en-US"/>
              <a:t>and</a:t>
            </a:r>
            <a:r>
              <a:rPr lang="en-US">
                <a:solidFill>
                  <a:srgbClr val="C00000"/>
                </a:solidFill>
              </a:rPr>
              <a:t> wide coverage</a:t>
            </a:r>
            <a:endParaRPr>
              <a:solidFill>
                <a:srgbClr val="C00000"/>
              </a:solidFill>
            </a:endParaRPr>
          </a:p>
          <a:p>
            <a:pPr marL="0" lvl="0" indent="-76200" algn="l" rtl="0">
              <a:spcBef>
                <a:spcPts val="2038"/>
              </a:spcBef>
              <a:spcAft>
                <a:spcPts val="0"/>
              </a:spcAft>
              <a:buClr>
                <a:schemeClr val="dk1"/>
              </a:buClr>
              <a:buSzPts val="1200"/>
              <a:buFont typeface="Arial"/>
              <a:buChar char="•"/>
            </a:pPr>
            <a:r>
              <a:rPr lang="en-US">
                <a:solidFill>
                  <a:schemeClr val="dk1"/>
                </a:solidFill>
              </a:rPr>
              <a:t>Combining distributional semantics and symbolic semantics through zero-shot transfer learning to construct multi-genre knowledge networks on the fly</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21" name="Google Shape;32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Font typeface="Arial"/>
              <a:buChar char="•"/>
            </a:pPr>
            <a:r>
              <a:rPr lang="en-US">
                <a:solidFill>
                  <a:schemeClr val="dk1"/>
                </a:solidFill>
              </a:rPr>
              <a:t>Constructing unified, structured knowledge networks by integrating text, social media and multi-genre networks  </a:t>
            </a:r>
            <a:r>
              <a:rPr lang="en-US"/>
              <a:t>with</a:t>
            </a:r>
            <a:r>
              <a:rPr lang="en-US">
                <a:solidFill>
                  <a:srgbClr val="C00000"/>
                </a:solidFill>
              </a:rPr>
              <a:t> low cost, high quality </a:t>
            </a:r>
            <a:r>
              <a:rPr lang="en-US"/>
              <a:t>and</a:t>
            </a:r>
            <a:r>
              <a:rPr lang="en-US">
                <a:solidFill>
                  <a:srgbClr val="C00000"/>
                </a:solidFill>
              </a:rPr>
              <a:t> wide coverage</a:t>
            </a:r>
            <a:endParaRPr>
              <a:solidFill>
                <a:srgbClr val="C00000"/>
              </a:solidFill>
            </a:endParaRPr>
          </a:p>
          <a:p>
            <a:pPr marL="0" lvl="0" indent="-76200" algn="l" rtl="0">
              <a:spcBef>
                <a:spcPts val="2038"/>
              </a:spcBef>
              <a:spcAft>
                <a:spcPts val="0"/>
              </a:spcAft>
              <a:buClr>
                <a:schemeClr val="dk1"/>
              </a:buClr>
              <a:buSzPts val="1200"/>
              <a:buFont typeface="Arial"/>
              <a:buChar char="•"/>
            </a:pPr>
            <a:r>
              <a:rPr lang="en-US">
                <a:solidFill>
                  <a:schemeClr val="dk1"/>
                </a:solidFill>
              </a:rPr>
              <a:t>Combining distributional semantics and symbolic semantics through zero-shot transfer learning to construct multi-genre knowledge networks on the fly</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42" name="Google Shape;34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e0be09dfdb_1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e0be09dfdb_1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Each </a:t>
            </a:r>
            <a:r>
              <a:rPr lang="en-US" dirty="0" err="1"/>
              <a:t>WikiHow</a:t>
            </a:r>
            <a:r>
              <a:rPr lang="en-US" dirty="0"/>
              <a:t> article describes a particular task, which is composed of a number of steps.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Each step is represented by a gist and an explanation.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CN" dirty="0" err="1"/>
              <a:t>Tn</a:t>
            </a:r>
            <a:r>
              <a:rPr lang="en-US" dirty="0" err="1"/>
              <a:t>he</a:t>
            </a:r>
            <a:r>
              <a:rPr lang="en-US" dirty="0"/>
              <a:t> gist is a brief and concise summary of the step, such as “purchase packing supplies”. The corresponding explanation gives additional contexts and details to the gist.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propose 2 tasks: step Prediction and Explanation generation. When predicting the next step, the system is given a task title and the previous step. We also want to generate detailed instructions in natural language and illustrative images for each step given a task title and the previous step. Our approach is highly generalizable and capable of predicting procedures for unseen tasks or concepts</a:t>
            </a:r>
          </a:p>
          <a:p>
            <a:pPr marL="0" lvl="0" indent="0" algn="l" rtl="0">
              <a:spcBef>
                <a:spcPts val="0"/>
              </a:spcBef>
              <a:spcAft>
                <a:spcPts val="0"/>
              </a:spcAft>
              <a:buNone/>
            </a:pPr>
            <a:endParaRPr dirty="0"/>
          </a:p>
        </p:txBody>
      </p:sp>
      <p:sp>
        <p:nvSpPr>
          <p:cNvPr id="144" name="Google Shape;144;ge0be09dfdb_1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1456272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notes"/>
          <p:cNvSpPr txBox="1">
            <a:spLocks noGrp="1"/>
          </p:cNvSpPr>
          <p:nvPr>
            <p:ph type="body" idx="1"/>
          </p:nvPr>
        </p:nvSpPr>
        <p:spPr>
          <a:xfrm>
            <a:off x="917576" y="4416426"/>
            <a:ext cx="5046663" cy="4183063"/>
          </a:xfrm>
          <a:prstGeom prst="rect">
            <a:avLst/>
          </a:prstGeom>
        </p:spPr>
        <p:txBody>
          <a:bodyPr spcFirstLastPara="1" wrap="square" lIns="93148" tIns="46574" rIns="93148" bIns="46574" anchor="t" anchorCtr="0">
            <a:noAutofit/>
          </a:bodyPr>
          <a:lstStyle/>
          <a:p>
            <a:pPr>
              <a:spcBef>
                <a:spcPts val="360"/>
              </a:spcBef>
            </a:pPr>
            <a:r>
              <a:rPr lang="en-US" dirty="0"/>
              <a:t>deployed</a:t>
            </a:r>
            <a:endParaRPr dirty="0"/>
          </a:p>
        </p:txBody>
      </p:sp>
      <p:sp>
        <p:nvSpPr>
          <p:cNvPr id="402" name="Google Shape;402;p5: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1830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9" name="Google Shape;419;p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endParaRPr>
              <a:solidFill>
                <a:schemeClr val="dk1"/>
              </a:solidFill>
              <a:latin typeface="Times New Roman"/>
              <a:ea typeface="Times New Roman"/>
              <a:cs typeface="Times New Roman"/>
              <a:sym typeface="Times New Roman"/>
            </a:endParaRPr>
          </a:p>
        </p:txBody>
      </p:sp>
      <p:sp>
        <p:nvSpPr>
          <p:cNvPr id="420" name="Google Shape;420;p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fld id="{00000000-1234-1234-1234-123412341234}" type="slidenum">
              <a:rPr lang="en-US">
                <a:solidFill>
                  <a:schemeClr val="dk1"/>
                </a:solidFill>
                <a:latin typeface="Times New Roman"/>
                <a:ea typeface="Times New Roman"/>
                <a:cs typeface="Times New Roman"/>
                <a:sym typeface="Times New Roman"/>
              </a:rPr>
              <a:pPr/>
              <a:t>18</a:t>
            </a:fld>
            <a:endParaRPr>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59068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8: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7" name="Google Shape;427;p8: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endParaRPr>
              <a:solidFill>
                <a:schemeClr val="dk1"/>
              </a:solidFill>
              <a:latin typeface="Times New Roman"/>
              <a:ea typeface="Times New Roman"/>
              <a:cs typeface="Times New Roman"/>
              <a:sym typeface="Times New Roman"/>
            </a:endParaRPr>
          </a:p>
        </p:txBody>
      </p:sp>
      <p:sp>
        <p:nvSpPr>
          <p:cNvPr id="428" name="Google Shape;428;p8: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fld id="{00000000-1234-1234-1234-123412341234}" type="slidenum">
              <a:rPr lang="en-US">
                <a:solidFill>
                  <a:schemeClr val="dk1"/>
                </a:solidFill>
                <a:latin typeface="Times New Roman"/>
                <a:ea typeface="Times New Roman"/>
                <a:cs typeface="Times New Roman"/>
                <a:sym typeface="Times New Roman"/>
              </a:rPr>
              <a:pPr/>
              <a:t>19</a:t>
            </a:fld>
            <a:endParaRPr>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1967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lvl="1" indent="-342900">
              <a:buFont typeface="Arial" pitchFamily="34" charset="0"/>
              <a:buChar char="•"/>
            </a:pPr>
            <a:r>
              <a:rPr lang="en-US" sz="1400" dirty="0">
                <a:ea typeface="Calibri" panose="020F0502020204030204" pitchFamily="34" charset="0"/>
              </a:rPr>
              <a:t>Distant supervision </a:t>
            </a:r>
            <a:r>
              <a:rPr lang="en-US" sz="1400" dirty="0"/>
              <a:t>to acquire annotations by multi-instance multi-label learning</a:t>
            </a:r>
          </a:p>
          <a:p>
            <a:pPr marL="342900" lvl="1" indent="-342900">
              <a:buFont typeface="Arial" pitchFamily="34" charset="0"/>
              <a:buChar char="•"/>
            </a:pPr>
            <a:r>
              <a:rPr lang="en-US" sz="1400" dirty="0"/>
              <a:t>Apply Generative Adversarial Networks for data augmentation: regard positive samples generated by the generator as negative samples to train the discriminator</a:t>
            </a:r>
          </a:p>
          <a:p>
            <a:pPr marL="342900" lvl="1" indent="-342900">
              <a:buFont typeface="Arial" pitchFamily="34" charset="0"/>
              <a:buChar char="•"/>
            </a:pPr>
            <a:endParaRPr lang="en-US" sz="1400" dirty="0"/>
          </a:p>
          <a:p>
            <a:pPr marL="342900" lvl="1" indent="-342900">
              <a:buFont typeface="Arial" pitchFamily="34" charset="0"/>
              <a:buChar char="•"/>
            </a:pPr>
            <a:r>
              <a:rPr lang="en-US" sz="1400" dirty="0"/>
              <a:t>General framework:  Transform massive chemistry literature into a structured knowledge base (KB) for link prediction, hypothesis ranking, search, summarization on any theme/term, enable accelerating knowledge-based scientific discovery</a:t>
            </a:r>
          </a:p>
          <a:p>
            <a:pPr marL="342900" lvl="1" indent="-342900">
              <a:buFont typeface="Arial" pitchFamily="34" charset="0"/>
              <a:buChar char="•"/>
            </a:pPr>
            <a:r>
              <a:rPr lang="en-US" sz="1400" dirty="0"/>
              <a:t>Technical innovation 1.  New distantly supervised, refined fine-grained extraction and typing to help KB construction </a:t>
            </a:r>
          </a:p>
          <a:p>
            <a:pPr marL="342900" lvl="1" indent="-342900">
              <a:buFont typeface="Arial" pitchFamily="34" charset="0"/>
              <a:buChar char="•"/>
            </a:pPr>
            <a:r>
              <a:rPr lang="en-US" sz="1400" dirty="0"/>
              <a:t>Technical innovation 2: Chemical graph parsing and image analysis to enable multi-media common semantic space construction and new hierarchical embedding for graph neural networks based knowledge extraction and entity resolution [NAACL’19, EMNLP’19; ACL’19; ACL’20]</a:t>
            </a:r>
          </a:p>
          <a:p>
            <a:pPr marL="342900" lvl="1" indent="-342900">
              <a:buFont typeface="Arial" pitchFamily="34" charset="0"/>
              <a:buChar char="•"/>
            </a:pPr>
            <a:r>
              <a:rPr lang="en-US" sz="1400" dirty="0"/>
              <a:t>Technical innovation 3: Domain-specific ontology and database guided knowledge enrichment for joint neural end-to-end entity/relation/event extraction (Lin et al., ACL’20; success in COVID’19 KB construction, 500+ downloads: </a:t>
            </a:r>
            <a:r>
              <a:rPr lang="en-US" altLang="zh-CN" sz="1400" dirty="0">
                <a:solidFill>
                  <a:prstClr val="black"/>
                </a:solidFill>
                <a:hlinkClick r:id="rId3"/>
              </a:rPr>
              <a:t>http://blender.cs.illinois.edu/covid19/</a:t>
            </a:r>
            <a:r>
              <a:rPr lang="en-US" altLang="zh-CN" sz="1400" dirty="0">
                <a:solidFill>
                  <a:prstClr val="black"/>
                </a:solidFill>
              </a:rPr>
              <a:t>)</a:t>
            </a:r>
          </a:p>
          <a:p>
            <a:pPr marL="342900" lvl="1" indent="-342900">
              <a:buFont typeface="Arial" pitchFamily="34" charset="0"/>
              <a:buChar char="•"/>
            </a:pPr>
            <a:r>
              <a:rPr lang="en-US" sz="1400" dirty="0"/>
              <a:t>Technical innovation 4: Weakly-supervised automated taxonomy construction, and taxonomy-guided, theme-based multidimensional document classification and text summarization </a:t>
            </a:r>
            <a:br>
              <a:rPr lang="en-US" sz="1400" dirty="0"/>
            </a:br>
            <a:r>
              <a:rPr lang="en-US" sz="1400" dirty="0"/>
              <a:t>(</a:t>
            </a:r>
            <a:r>
              <a:rPr lang="en-US" sz="1400" dirty="0" err="1"/>
              <a:t>WeSHClass</a:t>
            </a:r>
            <a:r>
              <a:rPr lang="en-US" sz="1400" dirty="0"/>
              <a:t> [AAAI’19] and </a:t>
            </a:r>
            <a:r>
              <a:rPr lang="en-US" sz="1400" dirty="0" err="1"/>
              <a:t>EvidenceMiner</a:t>
            </a:r>
            <a:r>
              <a:rPr lang="en-US" sz="1400" dirty="0"/>
              <a:t> [ACL’20] </a:t>
            </a:r>
            <a:br>
              <a:rPr lang="en-US" sz="1400" dirty="0"/>
            </a:br>
            <a:r>
              <a:rPr lang="en-US" sz="1400" dirty="0"/>
              <a:t>(success in COVID’19 analysis)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28B8-678F-4F26-B6AC-5DCEFDBC1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118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9" name="Google Shape;1869;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0" name="Google Shape;1870;p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6" name="Google Shape;1886;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Nowadays, the </a:t>
            </a:r>
            <a:r>
              <a:rPr lang="en-US" sz="1200" b="0" i="0" u="none" strike="noStrike" cap="none" dirty="0">
                <a:solidFill>
                  <a:schemeClr val="dk1"/>
                </a:solidFill>
                <a:effectLst/>
                <a:latin typeface="Calibri"/>
                <a:ea typeface="Calibri"/>
                <a:cs typeface="Calibri"/>
                <a:sym typeface="Calibri"/>
              </a:rPr>
              <a:t>practice of journalism often distributes news content via multimedia.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2170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from 2015 to 2018, the algorithm mostly evolves in three dimension </a:t>
            </a:r>
          </a:p>
          <a:p>
            <a:r>
              <a:rPr lang="en-US" dirty="0"/>
              <a:t>The first dimension is granularity. </a:t>
            </a:r>
          </a:p>
          <a:p>
            <a:r>
              <a:rPr lang="en-US" dirty="0"/>
              <a:t>In 2015, only word-level language models were used, and later some study starts to use char-level language model, and eventually </a:t>
            </a:r>
            <a:r>
              <a:rPr lang="en-US" dirty="0" err="1"/>
              <a:t>subword</a:t>
            </a:r>
            <a:r>
              <a:rPr lang="en-US" dirty="0"/>
              <a:t>-level language model becomes the standard. </a:t>
            </a:r>
          </a:p>
          <a:p>
            <a:r>
              <a:rPr lang="en-US" dirty="0"/>
              <a:t>I think it might be worth mentioning that our 2017 paper is the first to go beyond word level language model and leverage LM of other </a:t>
            </a:r>
            <a:r>
              <a:rPr lang="en-US" dirty="0" err="1"/>
              <a:t>guanularity</a:t>
            </a:r>
            <a:r>
              <a:rPr lang="en-US" dirty="0"/>
              <a:t> to learn representations. </a:t>
            </a:r>
          </a:p>
          <a:p>
            <a:endParaRPr lang="en-US" dirty="0"/>
          </a:p>
          <a:p>
            <a:r>
              <a:rPr lang="en-US" dirty="0"/>
              <a:t>The second dimension is architecture, RNNs is the default choice in the beginning, and starting 2018, Transformer becomes the new standard. </a:t>
            </a:r>
          </a:p>
          <a:p>
            <a:endParaRPr lang="en-US" dirty="0"/>
          </a:p>
          <a:p>
            <a:r>
              <a:rPr lang="en-US" dirty="0"/>
              <a:t>The third dimension is task. </a:t>
            </a:r>
            <a:r>
              <a:rPr lang="en-US" altLang="zh-CN" dirty="0"/>
              <a:t>For this dimension, many people, including in the original BERT model, describes the difference as one-dimensional language model vs. two-dimensional language model. </a:t>
            </a:r>
          </a:p>
          <a:p>
            <a:r>
              <a:rPr lang="en-US" dirty="0"/>
              <a:t>But I feel the key difference is direction-specific vs. direction-unified. </a:t>
            </a:r>
          </a:p>
          <a:p>
            <a:r>
              <a:rPr lang="en-US" dirty="0"/>
              <a:t>Like </a:t>
            </a:r>
            <a:r>
              <a:rPr lang="en-US" dirty="0" err="1"/>
              <a:t>ELMo</a:t>
            </a:r>
            <a:r>
              <a:rPr lang="en-US" dirty="0"/>
              <a:t>, there are many attempts to train two-directional language model by parameter sharing, but most of their parameters are still direction-specific. </a:t>
            </a:r>
          </a:p>
          <a:p>
            <a:r>
              <a:rPr lang="en-US" dirty="0"/>
              <a:t>BERT is the first model sharing all parameters among both directions. </a:t>
            </a:r>
          </a:p>
          <a:p>
            <a:endParaRPr lang="en-US" dirty="0"/>
          </a:p>
          <a:p>
            <a:r>
              <a:rPr lang="en-US" dirty="0"/>
              <a:t>So, in other words, from 2015 to 2018, it changes from word-level RNN-based direction-specific language model pre-training to </a:t>
            </a:r>
            <a:r>
              <a:rPr lang="en-US" dirty="0" err="1"/>
              <a:t>subword</a:t>
            </a:r>
            <a:r>
              <a:rPr lang="en-US" dirty="0"/>
              <a:t>-level Transformer-based direction-unified language model. </a:t>
            </a: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28</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2954570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Code-switch, </a:t>
            </a:r>
            <a:r>
              <a:rPr lang="en-US" dirty="0" err="1" smtClean="0"/>
              <a:t>english</a:t>
            </a:r>
            <a:r>
              <a:rPr lang="en-US" dirty="0" smtClean="0"/>
              <a:t> anchor link, learn rotation</a:t>
            </a:r>
            <a:r>
              <a:rPr lang="en-US" baseline="0" dirty="0" smtClean="0"/>
              <a:t> matrix to align two spaces. So now we get </a:t>
            </a:r>
            <a:r>
              <a:rPr lang="en-US" baseline="0" dirty="0" err="1" smtClean="0"/>
              <a:t>xiaomi</a:t>
            </a:r>
            <a:r>
              <a:rPr lang="en-US" baseline="0" dirty="0" smtClean="0"/>
              <a:t> is aligned to </a:t>
            </a:r>
            <a:r>
              <a:rPr lang="en-US" baseline="0" dirty="0" err="1" smtClean="0"/>
              <a:t>apple_inc</a:t>
            </a:r>
            <a:r>
              <a:rPr lang="en-US" baseline="0" dirty="0" smtClean="0"/>
              <a:t>, so we at least know it’s tech company</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29</a:t>
            </a:fld>
            <a:endParaRPr lang="en-US"/>
          </a:p>
        </p:txBody>
      </p:sp>
    </p:spTree>
    <p:extLst>
      <p:ext uri="{BB962C8B-B14F-4D97-AF65-F5344CB8AC3E}">
        <p14:creationId xmlns:p14="http://schemas.microsoft.com/office/powerpoint/2010/main" val="2021575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6000" b="0" dirty="0"/>
              <a:t>The specific models differ only in how 𝑓_filter(·,·) is chosen and parameterized. </a:t>
            </a:r>
          </a:p>
        </p:txBody>
      </p:sp>
      <p:sp>
        <p:nvSpPr>
          <p:cNvPr id="4" name="Slide Number Placeholder 3"/>
          <p:cNvSpPr>
            <a:spLocks noGrp="1"/>
          </p:cNvSpPr>
          <p:nvPr>
            <p:ph type="sldNum" sz="quarter" idx="5"/>
          </p:nvPr>
        </p:nvSpPr>
        <p:spPr/>
        <p:txBody>
          <a:bodyPr/>
          <a:lstStyle/>
          <a:p>
            <a:fld id="{41B417DD-1FF3-BD4D-8265-B310C2CF8F65}" type="slidenum">
              <a:rPr lang="en-US" smtClean="0"/>
              <a:t>30</a:t>
            </a:fld>
            <a:endParaRPr lang="en-US"/>
          </a:p>
        </p:txBody>
      </p:sp>
    </p:spTree>
    <p:extLst>
      <p:ext uri="{BB962C8B-B14F-4D97-AF65-F5344CB8AC3E}">
        <p14:creationId xmlns:p14="http://schemas.microsoft.com/office/powerpoint/2010/main" val="3188461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9" name="Google Shape;1979;p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0" name="Google Shape;1980;p1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d9317c73a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gd9317c73a9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900">
                <a:solidFill>
                  <a:schemeClr val="dk1"/>
                </a:solidFill>
                <a:latin typeface="Helvetica Neue"/>
                <a:ea typeface="Helvetica Neue"/>
                <a:cs typeface="Helvetica Neue"/>
                <a:sym typeface="Helvetica Neue"/>
              </a:rPr>
              <a:t>- how hard is it to do internal schema organization for schema clarity and reasonable compression to remove redundancy? [multiple hypotheses? Make schemas more distinguishable from one another, discriminative factor]</a:t>
            </a:r>
            <a:endParaRPr/>
          </a:p>
        </p:txBody>
      </p:sp>
    </p:spTree>
    <p:extLst>
      <p:ext uri="{BB962C8B-B14F-4D97-AF65-F5344CB8AC3E}">
        <p14:creationId xmlns:p14="http://schemas.microsoft.com/office/powerpoint/2010/main" val="779775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0646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particularly challenging type of task is Multi-hope Reading Comprehension, where the answer can only be obtained based on reasoning across multiple documents. </a:t>
            </a:r>
            <a:br>
              <a:rPr lang="en-US" dirty="0"/>
            </a:br>
            <a:r>
              <a:rPr lang="en-US" dirty="0"/>
              <a:t/>
            </a:r>
            <a:br>
              <a:rPr lang="en-US" dirty="0"/>
            </a:br>
            <a:r>
              <a:rPr lang="en-US" dirty="0" err="1"/>
              <a:t>WikiHop</a:t>
            </a:r>
            <a:r>
              <a:rPr lang="en-US" dirty="0"/>
              <a:t> is one dataset for this task. </a:t>
            </a:r>
            <a:br>
              <a:rPr lang="en-US" dirty="0"/>
            </a:br>
            <a:r>
              <a:rPr lang="en-US" dirty="0"/>
              <a:t/>
            </a:r>
            <a:br>
              <a:rPr lang="en-US" dirty="0"/>
            </a:br>
            <a:r>
              <a:rPr lang="en-US" dirty="0"/>
              <a:t>For this dataset, the input is a question in the form of </a:t>
            </a:r>
            <a:r>
              <a:rPr lang="en-US" sz="1200" dirty="0">
                <a:latin typeface="CMSY10"/>
              </a:rPr>
              <a:t>⟨</a:t>
            </a:r>
            <a:r>
              <a:rPr lang="en-US" sz="1200" i="1" dirty="0">
                <a:latin typeface="CMMI10"/>
              </a:rPr>
              <a:t>source entity</a:t>
            </a:r>
            <a:r>
              <a:rPr lang="en-US" sz="1200" dirty="0">
                <a:latin typeface="CMMI10"/>
              </a:rPr>
              <a:t>, </a:t>
            </a:r>
            <a:r>
              <a:rPr lang="en-US" sz="1200" i="1" dirty="0">
                <a:latin typeface="CMMI10"/>
              </a:rPr>
              <a:t>relation</a:t>
            </a:r>
            <a:r>
              <a:rPr lang="en-US" sz="1200" dirty="0">
                <a:latin typeface="CMMI10"/>
              </a:rPr>
              <a:t>, unknown </a:t>
            </a:r>
            <a:r>
              <a:rPr lang="en-US" sz="1200" i="1" dirty="0">
                <a:latin typeface="CMMI10"/>
              </a:rPr>
              <a:t>answer entity</a:t>
            </a:r>
            <a:r>
              <a:rPr lang="en-US" sz="1200" dirty="0">
                <a:latin typeface="CMSY10"/>
              </a:rPr>
              <a:t>⟩ along with a short list of candidate entitles. </a:t>
            </a:r>
            <a:br>
              <a:rPr lang="en-US" sz="1200" dirty="0">
                <a:latin typeface="CMSY10"/>
              </a:rPr>
            </a:br>
            <a:r>
              <a:rPr lang="en-US" sz="1200" dirty="0">
                <a:latin typeface="CMSY10"/>
              </a:rPr>
              <a:t/>
            </a:r>
            <a:br>
              <a:rPr lang="en-US" sz="1200" dirty="0">
                <a:latin typeface="CMSY10"/>
              </a:rPr>
            </a:br>
            <a:r>
              <a:rPr lang="en-US" sz="1200" dirty="0">
                <a:latin typeface="CMSY10"/>
              </a:rPr>
              <a:t>Then based on Wikipedia and </a:t>
            </a:r>
            <a:r>
              <a:rPr lang="en-US" sz="1200" dirty="0" err="1">
                <a:latin typeface="CMSY10"/>
              </a:rPr>
              <a:t>Wikidata</a:t>
            </a:r>
            <a:r>
              <a:rPr lang="en-US" sz="1200" dirty="0">
                <a:latin typeface="CMSY10"/>
              </a:rPr>
              <a:t>, a MRC system then selects the correct candidate entity from the given list. </a:t>
            </a:r>
            <a:br>
              <a:rPr lang="en-US" sz="1200" dirty="0">
                <a:latin typeface="CMSY10"/>
              </a:rPr>
            </a:br>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36</a:t>
            </a:fld>
            <a:endParaRPr lang="en-US"/>
          </a:p>
        </p:txBody>
      </p:sp>
    </p:spTree>
    <p:extLst>
      <p:ext uri="{BB962C8B-B14F-4D97-AF65-F5344CB8AC3E}">
        <p14:creationId xmlns:p14="http://schemas.microsoft.com/office/powerpoint/2010/main" val="1013191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The TQA contains visual contents as well as textual contents, it re- quires to solve multi-modal QA </a:t>
            </a:r>
            <a:endParaRPr lang="en-US" dirty="0"/>
          </a:p>
          <a:p>
            <a:r>
              <a:rPr lang="en-US" dirty="0"/>
              <a:t>2. Format of the questions contains both text-related and diagram-related questions</a:t>
            </a:r>
          </a:p>
        </p:txBody>
      </p:sp>
      <p:sp>
        <p:nvSpPr>
          <p:cNvPr id="4" name="Slide Number Placeholder 3"/>
          <p:cNvSpPr>
            <a:spLocks noGrp="1"/>
          </p:cNvSpPr>
          <p:nvPr>
            <p:ph type="sldNum" sz="quarter" idx="5"/>
          </p:nvPr>
        </p:nvSpPr>
        <p:spPr/>
        <p:txBody>
          <a:bodyPr/>
          <a:lstStyle/>
          <a:p>
            <a:fld id="{197B3FA7-EFAF-D041-9374-CD5CA9CD8D2D}" type="slidenum">
              <a:rPr lang="en-US" smtClean="0"/>
              <a:t>37</a:t>
            </a:fld>
            <a:endParaRPr lang="en-US"/>
          </a:p>
        </p:txBody>
      </p:sp>
    </p:spTree>
    <p:extLst>
      <p:ext uri="{BB962C8B-B14F-4D97-AF65-F5344CB8AC3E}">
        <p14:creationId xmlns:p14="http://schemas.microsoft.com/office/powerpoint/2010/main" val="1145224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67" name="Google Shape;467;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t>39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676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15" name="Google Shape;515;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92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Nowadays, the </a:t>
            </a:r>
            <a:r>
              <a:rPr lang="en-US" sz="1200" b="0" i="0" u="none" strike="noStrike" cap="none" dirty="0">
                <a:solidFill>
                  <a:schemeClr val="dk1"/>
                </a:solidFill>
                <a:effectLst/>
                <a:latin typeface="Calibri"/>
                <a:ea typeface="Calibri"/>
                <a:cs typeface="Calibri"/>
                <a:sym typeface="Calibri"/>
              </a:rPr>
              <a:t>practice of journalism often distributes news content via multimedia.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2170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494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3173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B3FA7-EFAF-D041-9374-CD5CA9CD8D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471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38"/>
              </a:spcBef>
              <a:buClr>
                <a:schemeClr val="dk1"/>
              </a:buClr>
              <a:buSzPct val="100000"/>
              <a:buFont typeface="Arial" pitchFamily="34" charset="0"/>
              <a:buChar char="•"/>
            </a:pPr>
            <a:r>
              <a:rPr lang="en-US" dirty="0">
                <a:solidFill>
                  <a:schemeClr val="dk1"/>
                </a:solidFill>
                <a:ea typeface="Calibri"/>
                <a:cs typeface="Calibri"/>
              </a:rPr>
              <a:t>Constructing unified, structured knowledge networks by integrating text, social media and multi-genre networks  </a:t>
            </a:r>
            <a:r>
              <a:rPr lang="en-US" dirty="0">
                <a:ea typeface="Calibri"/>
                <a:cs typeface="Calibri"/>
              </a:rPr>
              <a:t>with</a:t>
            </a:r>
            <a:r>
              <a:rPr lang="en-US" dirty="0">
                <a:solidFill>
                  <a:srgbClr val="C00000"/>
                </a:solidFill>
                <a:ea typeface="Calibri"/>
                <a:cs typeface="Calibri"/>
              </a:rPr>
              <a:t> low cost, high quality </a:t>
            </a:r>
            <a:r>
              <a:rPr lang="en-US" dirty="0">
                <a:ea typeface="Calibri"/>
                <a:cs typeface="Calibri"/>
              </a:rPr>
              <a:t>and</a:t>
            </a:r>
            <a:r>
              <a:rPr lang="en-US" dirty="0">
                <a:solidFill>
                  <a:srgbClr val="C00000"/>
                </a:solidFill>
                <a:ea typeface="Calibri"/>
                <a:cs typeface="Calibri"/>
              </a:rPr>
              <a:t> wide coverage</a:t>
            </a:r>
            <a:endParaRPr lang="en-US" dirty="0">
              <a:solidFill>
                <a:srgbClr val="C00000"/>
              </a:solidFill>
              <a:ea typeface="Calibri"/>
              <a:cs typeface="Calibri"/>
              <a:sym typeface="Calibri"/>
            </a:endParaRPr>
          </a:p>
          <a:p>
            <a:pPr>
              <a:spcBef>
                <a:spcPts val="2038"/>
              </a:spcBef>
              <a:buClr>
                <a:schemeClr val="dk1"/>
              </a:buClr>
              <a:buSzPct val="100000"/>
              <a:buFont typeface="Arial" pitchFamily="34" charset="0"/>
              <a:buChar char="•"/>
            </a:pPr>
            <a:r>
              <a:rPr lang="en-US" dirty="0">
                <a:solidFill>
                  <a:schemeClr val="dk1"/>
                </a:solidFill>
                <a:ea typeface="Calibri"/>
                <a:cs typeface="Calibri"/>
              </a:rPr>
              <a:t>Combining distributional semantics and symbolic semantics through zero-shot transfer learning to construct multi-genre knowledge networks on the fly</a:t>
            </a:r>
          </a:p>
          <a:p>
            <a:endParaRPr kumimoji="1" lang="zh-CN" altLang="en-US" dirty="0">
              <a:latin typeface="Times New Roman"/>
              <a:cs typeface="Times New Roman"/>
            </a:endParaRPr>
          </a:p>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D7B56-F583-4F8D-978E-C3D0DAF7AD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124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defTabSz="914400" rtl="0" eaLnBrk="1" fontAlgn="auto" latinLnBrk="0" hangingPunct="1">
              <a:lnSpc>
                <a:spcPct val="100000"/>
              </a:lnSpc>
              <a:spcBef>
                <a:spcPts val="0"/>
              </a:spcBef>
              <a:spcAft>
                <a:spcPts val="0"/>
              </a:spcAft>
              <a:buClr>
                <a:schemeClr val="dk1"/>
              </a:buClr>
              <a:buSzPts val="1200"/>
              <a:buFont typeface="Times New Roman"/>
              <a:buNone/>
              <a:tabLst/>
              <a:defRPr/>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76181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5265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Nowadays, the </a:t>
            </a:r>
            <a:r>
              <a:rPr lang="en-US" sz="1200" b="0" i="0" u="none" strike="noStrike" cap="none" dirty="0">
                <a:solidFill>
                  <a:schemeClr val="dk1"/>
                </a:solidFill>
                <a:effectLst/>
                <a:latin typeface="Calibri"/>
                <a:ea typeface="Calibri"/>
                <a:cs typeface="Calibri"/>
                <a:sym typeface="Calibri"/>
              </a:rPr>
              <a:t>practice of journalism often distributes news content via multimedia.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2170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Nowadays, the </a:t>
            </a:r>
            <a:r>
              <a:rPr lang="en-US" sz="1200" b="0" i="0" u="none" strike="noStrike" cap="none" dirty="0">
                <a:solidFill>
                  <a:schemeClr val="dk1"/>
                </a:solidFill>
                <a:effectLst/>
                <a:latin typeface="Calibri"/>
                <a:ea typeface="Calibri"/>
                <a:cs typeface="Calibri"/>
                <a:sym typeface="Calibri"/>
              </a:rPr>
              <a:t>practice of journalism often distributes news content via multimedia.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2170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9655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6</a:t>
            </a:fld>
            <a:endParaRPr lang="en-US"/>
          </a:p>
        </p:txBody>
      </p:sp>
    </p:spTree>
    <p:extLst>
      <p:ext uri="{BB962C8B-B14F-4D97-AF65-F5344CB8AC3E}">
        <p14:creationId xmlns:p14="http://schemas.microsoft.com/office/powerpoint/2010/main" val="92650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45060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17776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sz="1600" dirty="0"/>
              <a:t>More ambitious problems: Deep scene </a:t>
            </a:r>
          </a:p>
          <a:p>
            <a:pPr algn="l">
              <a:defRPr/>
            </a:pPr>
            <a:r>
              <a:rPr lang="en-US" sz="1600" dirty="0"/>
              <a:t>understanding, fine-grained extraction</a:t>
            </a:r>
            <a:br>
              <a:rPr lang="en-US" sz="1600" dirty="0"/>
            </a:br>
            <a:r>
              <a:rPr lang="en-US" dirty="0"/>
              <a:t>Flick </a:t>
            </a:r>
            <a:r>
              <a:rPr lang="en-US" dirty="0" err="1"/>
              <a:t>photos+tags</a:t>
            </a:r>
            <a:r>
              <a:rPr lang="en-US" dirty="0"/>
              <a:t> </a:t>
            </a:r>
            <a:r>
              <a:rPr lang="en-US" dirty="0">
                <a:sym typeface="Wingdings" pitchFamily="2" charset="2"/>
              </a:rPr>
              <a:t> No;  News videos  Yes</a:t>
            </a:r>
          </a:p>
          <a:p>
            <a:pPr algn="l">
              <a:defRPr/>
            </a:pPr>
            <a:r>
              <a:rPr lang="en-US" dirty="0">
                <a:sym typeface="Wingdings" pitchFamily="2" charset="2"/>
              </a:rPr>
              <a:t>(RPI + Columbia, in submission)</a:t>
            </a:r>
            <a:endParaRPr lang="en-US" dirty="0"/>
          </a:p>
          <a:p>
            <a:pPr marL="81650" algn="ctr">
              <a:defRPr/>
            </a:pPr>
            <a:endParaRPr lang="en-US" sz="1600" dirty="0"/>
          </a:p>
          <a:p>
            <a:pPr marL="81650" algn="ctr">
              <a:defRPr/>
            </a:pPr>
            <a:r>
              <a:rPr lang="en-US" sz="1600" dirty="0"/>
              <a:t>TEXT</a:t>
            </a:r>
          </a:p>
          <a:p>
            <a:pPr>
              <a:defRPr/>
            </a:pPr>
            <a:r>
              <a:rPr lang="en-US" b="1" dirty="0"/>
              <a:t>Source</a:t>
            </a:r>
            <a:r>
              <a:rPr lang="en-US" dirty="0"/>
              <a:t>: closed captions, ASR, news, Web, and social media</a:t>
            </a:r>
          </a:p>
          <a:p>
            <a:pPr>
              <a:defRPr/>
            </a:pPr>
            <a:endParaRPr lang="en-US" dirty="0"/>
          </a:p>
          <a:p>
            <a:pPr>
              <a:defRPr/>
            </a:pPr>
            <a:r>
              <a:rPr lang="en-US" b="1" dirty="0"/>
              <a:t>Information:</a:t>
            </a:r>
            <a:r>
              <a:rPr lang="en-US" dirty="0"/>
              <a:t> </a:t>
            </a:r>
          </a:p>
          <a:p>
            <a:pPr>
              <a:defRPr/>
            </a:pPr>
            <a:r>
              <a:rPr lang="en-US" dirty="0"/>
              <a:t>entities, attributes, relations, events and their arguments, links to KB</a:t>
            </a:r>
          </a:p>
          <a:p>
            <a:endParaRPr lang="en-US" dirty="0"/>
          </a:p>
          <a:p>
            <a:pPr marL="81650" algn="ctr">
              <a:defRPr/>
            </a:pPr>
            <a:r>
              <a:rPr lang="en-US" sz="1600" dirty="0"/>
              <a:t>VIDEO</a:t>
            </a:r>
          </a:p>
          <a:p>
            <a:pPr>
              <a:defRPr/>
            </a:pPr>
            <a:r>
              <a:rPr lang="en-US" b="1" dirty="0"/>
              <a:t>Source:</a:t>
            </a:r>
            <a:r>
              <a:rPr lang="en-US" dirty="0"/>
              <a:t> channels, youtube, social media</a:t>
            </a:r>
          </a:p>
          <a:p>
            <a:pPr>
              <a:defRPr/>
            </a:pPr>
            <a:endParaRPr lang="en-US" dirty="0"/>
          </a:p>
          <a:p>
            <a:pPr>
              <a:defRPr/>
            </a:pPr>
            <a:r>
              <a:rPr lang="en-US" b="1" dirty="0"/>
              <a:t>Information: </a:t>
            </a:r>
          </a:p>
          <a:p>
            <a:pPr>
              <a:defRPr/>
            </a:pPr>
            <a:r>
              <a:rPr lang="en-US" dirty="0"/>
              <a:t>OCR text showing breaking news event and other captions</a:t>
            </a:r>
          </a:p>
          <a:p>
            <a:pPr>
              <a:defRPr/>
            </a:pPr>
            <a:r>
              <a:rPr lang="en-US" dirty="0"/>
              <a:t>Visual recognition and attributes, e.g., scene/object/event</a:t>
            </a:r>
          </a:p>
          <a:p>
            <a:pPr>
              <a:defRPr/>
            </a:pPr>
            <a:r>
              <a:rPr lang="en-US" dirty="0"/>
              <a:t>Concept recognition from images (e.g., building, bombing, crowd, tanks, etc)</a:t>
            </a:r>
          </a:p>
          <a:p>
            <a:pPr>
              <a:defRPr/>
            </a:pPr>
            <a:r>
              <a:rPr lang="en-US" dirty="0"/>
              <a:t>News reporting time and sources (e.g., CNN 16:00pm EST)</a:t>
            </a:r>
          </a:p>
          <a:p>
            <a:pPr>
              <a:defRPr/>
            </a:pPr>
            <a:r>
              <a:rPr lang="en-US" dirty="0"/>
              <a:t>Named speakers, linked to KB </a:t>
            </a:r>
          </a:p>
          <a:p>
            <a:endParaRPr lang="en-US" dirty="0"/>
          </a:p>
          <a:p>
            <a:r>
              <a:rPr lang="en-US" dirty="0"/>
              <a:t>Most people who read the Jan 28th news and watch the Feb 3rd video will think that the pilot died as early as Jan 28th, however, the NYT later release a different message:</a:t>
            </a:r>
          </a:p>
          <a:p>
            <a:endParaRPr lang="en-US" dirty="0"/>
          </a:p>
          <a:p>
            <a:r>
              <a:rPr lang="en-US" dirty="0"/>
              <a:t>"On Tuesday, Jordanian officials said they learned that the pilot had actually been killed on Jan. 3, suggesting that their caution had been justifiable.”</a:t>
            </a:r>
          </a:p>
          <a:p>
            <a:endParaRPr lang="en-US" dirty="0"/>
          </a:p>
          <a:p>
            <a:endParaRPr lang="en-US" dirty="0"/>
          </a:p>
          <a:p>
            <a:r>
              <a:rPr lang="en-US" dirty="0"/>
              <a:t>Speech-&gt; asr,</a:t>
            </a:r>
            <a:r>
              <a:rPr lang="en-US" baseline="0" dirty="0"/>
              <a:t> closed </a:t>
            </a:r>
            <a:endParaRPr lang="en-US" dirty="0"/>
          </a:p>
          <a:p>
            <a:pPr>
              <a:defRPr/>
            </a:pPr>
            <a:r>
              <a:rPr lang="en-US" dirty="0"/>
              <a:t>entities linked across documents, link to KB</a:t>
            </a:r>
          </a:p>
          <a:p>
            <a:pPr>
              <a:defRPr/>
            </a:pPr>
            <a:r>
              <a:rPr lang="en-US" dirty="0"/>
              <a:t>how the information (e.g., temporal) from video can correct / enrich the results from texts</a:t>
            </a:r>
          </a:p>
          <a:p>
            <a:r>
              <a:rPr lang="en-US" baseline="0" dirty="0"/>
              <a:t>caption, title, keyframes, images.</a:t>
            </a:r>
            <a:endParaRPr lang="en-US" dirty="0"/>
          </a:p>
        </p:txBody>
      </p:sp>
      <p:sp>
        <p:nvSpPr>
          <p:cNvPr id="4" name="Slide Number Placeholder 3"/>
          <p:cNvSpPr>
            <a:spLocks noGrp="1"/>
          </p:cNvSpPr>
          <p:nvPr>
            <p:ph type="sldNum" sz="quarter" idx="10"/>
          </p:nvPr>
        </p:nvSpPr>
        <p:spPr/>
        <p:txBody>
          <a:bodyPr/>
          <a:lstStyle/>
          <a:p>
            <a:fld id="{850D7B56-F583-4F8D-978E-C3D0DAF7ADCA}" type="slidenum">
              <a:rPr lang="en-US" altLang="en-US" smtClean="0">
                <a:solidFill>
                  <a:prstClr val="black"/>
                </a:solidFill>
              </a:rPr>
              <a:pPr/>
              <a:t>10</a:t>
            </a:fld>
            <a:endParaRPr lang="en-US" altLang="en-US" dirty="0">
              <a:solidFill>
                <a:prstClr val="black"/>
              </a:solidFill>
            </a:endParaRPr>
          </a:p>
        </p:txBody>
      </p:sp>
    </p:spTree>
    <p:extLst>
      <p:ext uri="{BB962C8B-B14F-4D97-AF65-F5344CB8AC3E}">
        <p14:creationId xmlns:p14="http://schemas.microsoft.com/office/powerpoint/2010/main" val="3826741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3CB2BC46-ED5E-0141-B93F-65FA75B67B71}"/>
              </a:ext>
            </a:extLst>
          </p:cNvPr>
          <p:cNvSpPr/>
          <p:nvPr userDrawn="1"/>
        </p:nvSpPr>
        <p:spPr>
          <a:xfrm>
            <a:off x="0" y="-1"/>
            <a:ext cx="12192000" cy="531998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C0F4068-C37C-E041-A803-C79180CD40E7}"/>
              </a:ext>
            </a:extLst>
          </p:cNvPr>
          <p:cNvPicPr>
            <a:picLocks noChangeAspect="1"/>
          </p:cNvPicPr>
          <p:nvPr userDrawn="1"/>
        </p:nvPicPr>
        <p:blipFill rotWithShape="1">
          <a:blip r:embed="rId2">
            <a:alphaModFix amt="50000"/>
          </a:blip>
          <a:srcRect t="15541" b="18941"/>
          <a:stretch/>
        </p:blipFill>
        <p:spPr>
          <a:xfrm>
            <a:off x="0" y="0"/>
            <a:ext cx="12192000" cy="5319984"/>
          </a:xfrm>
          <a:prstGeom prst="rect">
            <a:avLst/>
          </a:prstGeom>
        </p:spPr>
      </p:pic>
      <p:sp>
        <p:nvSpPr>
          <p:cNvPr id="2" name="Title 1">
            <a:extLst>
              <a:ext uri="{FF2B5EF4-FFF2-40B4-BE49-F238E27FC236}">
                <a16:creationId xmlns="" xmlns:a16="http://schemas.microsoft.com/office/drawing/2014/main" id="{86671775-BEEB-6448-9397-5A531133324A}"/>
              </a:ext>
            </a:extLst>
          </p:cNvPr>
          <p:cNvSpPr>
            <a:spLocks noGrp="1"/>
          </p:cNvSpPr>
          <p:nvPr>
            <p:ph type="ctrTitle"/>
          </p:nvPr>
        </p:nvSpPr>
        <p:spPr>
          <a:xfrm>
            <a:off x="349250" y="2118860"/>
            <a:ext cx="11493500" cy="1535112"/>
          </a:xfrm>
        </p:spPr>
        <p:txBody>
          <a:bodyPr anchor="b">
            <a:normAutofit/>
          </a:bodyPr>
          <a:lstStyle>
            <a:lvl1pPr algn="ctr">
              <a:defRPr sz="5400">
                <a:solidFill>
                  <a:srgbClr val="23262E"/>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66825E03-CDD3-D64F-988B-383BE0A756E5}"/>
              </a:ext>
            </a:extLst>
          </p:cNvPr>
          <p:cNvSpPr>
            <a:spLocks noGrp="1"/>
          </p:cNvSpPr>
          <p:nvPr>
            <p:ph type="subTitle" idx="1"/>
          </p:nvPr>
        </p:nvSpPr>
        <p:spPr>
          <a:xfrm>
            <a:off x="1524000" y="3829050"/>
            <a:ext cx="9144000" cy="615950"/>
          </a:xfrm>
        </p:spPr>
        <p:txBody>
          <a:bodyPr>
            <a:normAutofit/>
          </a:bodyPr>
          <a:lstStyle>
            <a:lvl1pPr marL="0" indent="0" algn="ctr">
              <a:buNone/>
              <a:defRPr sz="2000">
                <a:solidFill>
                  <a:srgbClr val="4248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Box 14">
            <a:extLst>
              <a:ext uri="{FF2B5EF4-FFF2-40B4-BE49-F238E27FC236}">
                <a16:creationId xmlns="" xmlns:a16="http://schemas.microsoft.com/office/drawing/2014/main" id="{9D7D7EAC-EB52-9944-AAFF-5EA0F52A95FF}"/>
              </a:ext>
            </a:extLst>
          </p:cNvPr>
          <p:cNvSpPr txBox="1"/>
          <p:nvPr userDrawn="1"/>
        </p:nvSpPr>
        <p:spPr>
          <a:xfrm>
            <a:off x="4031044" y="6194967"/>
            <a:ext cx="4129913" cy="307777"/>
          </a:xfrm>
          <a:prstGeom prst="rect">
            <a:avLst/>
          </a:prstGeom>
          <a:noFill/>
        </p:spPr>
        <p:txBody>
          <a:bodyPr wrap="none" rtlCol="0">
            <a:spAutoFit/>
          </a:bodyPr>
          <a:lstStyle/>
          <a:p>
            <a:pPr algn="ctr"/>
            <a:r>
              <a:rPr lang="en-US" sz="1400" b="1" dirty="0">
                <a:solidFill>
                  <a:srgbClr val="424857"/>
                </a:solidFill>
                <a:latin typeface="+mj-lt"/>
                <a:cs typeface="Arial" panose="020B0604020202020204" pitchFamily="34" charset="0"/>
              </a:rPr>
              <a:t>B L E N D E R | </a:t>
            </a:r>
            <a:r>
              <a:rPr lang="en-US" sz="1400" b="0" dirty="0">
                <a:solidFill>
                  <a:srgbClr val="424857"/>
                </a:solidFill>
                <a:latin typeface="+mj-lt"/>
                <a:cs typeface="Arial" panose="020B0604020202020204" pitchFamily="34" charset="0"/>
              </a:rPr>
              <a:t>Cross-source Information Extraction Lab</a:t>
            </a:r>
            <a:endParaRPr lang="en-US" sz="1400" b="1" dirty="0">
              <a:solidFill>
                <a:srgbClr val="424857"/>
              </a:solidFill>
              <a:latin typeface="+mj-lt"/>
              <a:cs typeface="Arial" panose="020B0604020202020204" pitchFamily="34" charset="0"/>
            </a:endParaRPr>
          </a:p>
        </p:txBody>
      </p:sp>
      <p:pic>
        <p:nvPicPr>
          <p:cNvPr id="18" name="Picture 17">
            <a:extLst>
              <a:ext uri="{FF2B5EF4-FFF2-40B4-BE49-F238E27FC236}">
                <a16:creationId xmlns="" xmlns:a16="http://schemas.microsoft.com/office/drawing/2014/main" id="{A0670433-4FD5-A74E-874F-00D17C070F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875" b="-305"/>
          <a:stretch/>
        </p:blipFill>
        <p:spPr>
          <a:xfrm>
            <a:off x="5984225" y="5765456"/>
            <a:ext cx="223551" cy="321019"/>
          </a:xfrm>
          <a:prstGeom prst="rect">
            <a:avLst/>
          </a:prstGeom>
        </p:spPr>
      </p:pic>
    </p:spTree>
    <p:extLst>
      <p:ext uri="{BB962C8B-B14F-4D97-AF65-F5344CB8AC3E}">
        <p14:creationId xmlns:p14="http://schemas.microsoft.com/office/powerpoint/2010/main" val="353399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3B1016-CCD8-684B-9E64-27502B8B5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DB10AD6-EF2A-5B42-9996-62A40D84B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8C2A78-DE61-4C49-9750-40BE82A3468B}"/>
              </a:ext>
            </a:extLst>
          </p:cNvPr>
          <p:cNvSpPr>
            <a:spLocks noGrp="1"/>
          </p:cNvSpPr>
          <p:nvPr>
            <p:ph type="dt" sz="half" idx="10"/>
          </p:nvPr>
        </p:nvSpPr>
        <p:spPr/>
        <p:txBody>
          <a:bodyPr/>
          <a:lstStyle/>
          <a:p>
            <a:fld id="{E64E2E36-3D31-E442-A911-D149FB6B38DD}" type="datetime1">
              <a:rPr lang="en-US" smtClean="0"/>
              <a:t>8/23/22</a:t>
            </a:fld>
            <a:endParaRPr lang="en-US"/>
          </a:p>
        </p:txBody>
      </p:sp>
      <p:sp>
        <p:nvSpPr>
          <p:cNvPr id="6" name="Slide Number Placeholder 5">
            <a:extLst>
              <a:ext uri="{FF2B5EF4-FFF2-40B4-BE49-F238E27FC236}">
                <a16:creationId xmlns="" xmlns:a16="http://schemas.microsoft.com/office/drawing/2014/main" id="{DC9F4CA7-E1FE-4A4E-B412-E166E81B0196}"/>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6232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5B86C53-8A7D-2346-9DDF-DA5B8BBD4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43F3D23-5EB7-4B47-A5D3-D0AB5EB0A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D3A7DED-66E2-4040-ADC0-AAC48425C590}"/>
              </a:ext>
            </a:extLst>
          </p:cNvPr>
          <p:cNvSpPr>
            <a:spLocks noGrp="1"/>
          </p:cNvSpPr>
          <p:nvPr>
            <p:ph type="dt" sz="half" idx="10"/>
          </p:nvPr>
        </p:nvSpPr>
        <p:spPr/>
        <p:txBody>
          <a:bodyPr/>
          <a:lstStyle/>
          <a:p>
            <a:fld id="{76421C6E-51E1-0045-8E04-727B0E92214F}" type="datetime1">
              <a:rPr lang="en-US" smtClean="0"/>
              <a:t>8/23/22</a:t>
            </a:fld>
            <a:endParaRPr lang="en-US"/>
          </a:p>
        </p:txBody>
      </p:sp>
      <p:sp>
        <p:nvSpPr>
          <p:cNvPr id="6" name="Slide Number Placeholder 5">
            <a:extLst>
              <a:ext uri="{FF2B5EF4-FFF2-40B4-BE49-F238E27FC236}">
                <a16:creationId xmlns="" xmlns:a16="http://schemas.microsoft.com/office/drawing/2014/main" id="{5FFB0A8F-7FD3-1C42-90C0-E97BA15D0A5A}"/>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79009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6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707295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Vertical Text" type="tx">
  <p:cSld name="1_Title and Vertical Text">
    <p:spTree>
      <p:nvGrpSpPr>
        <p:cNvPr id="1" name="Shape 95"/>
        <p:cNvGrpSpPr/>
        <p:nvPr/>
      </p:nvGrpSpPr>
      <p:grpSpPr>
        <a:xfrm>
          <a:off x="0" y="0"/>
          <a:ext cx="0" cy="0"/>
          <a:chOff x="0" y="0"/>
          <a:chExt cx="0" cy="0"/>
        </a:xfrm>
      </p:grpSpPr>
      <p:sp>
        <p:nvSpPr>
          <p:cNvPr id="96" name="Google Shape;96;p22"/>
          <p:cNvSpPr txBox="1">
            <a:spLocks noGrp="1"/>
          </p:cNvSpPr>
          <p:nvPr>
            <p:ph type="title"/>
          </p:nvPr>
        </p:nvSpPr>
        <p:spPr>
          <a:xfrm>
            <a:off x="838200" y="365125"/>
            <a:ext cx="10515600" cy="81251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3200" b="1" i="0" u="none" strike="noStrike" cap="none">
                <a:solidFill>
                  <a:srgbClr val="000000"/>
                </a:solidFill>
                <a:latin typeface="Arial"/>
                <a:ea typeface="Arial"/>
                <a:cs typeface="Arial"/>
                <a:sym typeface="Arial"/>
              </a:defRPr>
            </a:lvl1pPr>
            <a:lvl2pPr marR="0" lvl="1"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2pPr>
            <a:lvl3pPr marR="0" lvl="2"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3pPr>
            <a:lvl4pPr marR="0" lvl="3"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4pPr>
            <a:lvl5pPr marR="0" lvl="4"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5pPr>
            <a:lvl6pPr marR="0" lvl="5"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6pPr>
            <a:lvl7pPr marR="0" lvl="6"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7pPr>
            <a:lvl8pPr marR="0" lvl="7"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8pPr>
            <a:lvl9pPr marR="0" lvl="8"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9pPr>
          </a:lstStyle>
          <a:p>
            <a:endParaRPr/>
          </a:p>
        </p:txBody>
      </p:sp>
      <p:sp>
        <p:nvSpPr>
          <p:cNvPr id="97" name="Google Shape;97;p22"/>
          <p:cNvSpPr txBox="1">
            <a:spLocks noGrp="1"/>
          </p:cNvSpPr>
          <p:nvPr>
            <p:ph type="body" idx="1"/>
          </p:nvPr>
        </p:nvSpPr>
        <p:spPr>
          <a:xfrm>
            <a:off x="838200" y="1323107"/>
            <a:ext cx="10515600" cy="4853858"/>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Arial"/>
                <a:ea typeface="Arial"/>
                <a:cs typeface="Arial"/>
                <a:sym typeface="Arial"/>
              </a:defRPr>
            </a:lvl1pPr>
            <a:lvl2pPr marL="914400" marR="0" lvl="1" indent="-361950" algn="l" rtl="0">
              <a:lnSpc>
                <a:spcPct val="90000"/>
              </a:lnSpc>
              <a:spcBef>
                <a:spcPts val="750"/>
              </a:spcBef>
              <a:spcAft>
                <a:spcPts val="0"/>
              </a:spcAft>
              <a:buClr>
                <a:srgbClr val="003366"/>
              </a:buClr>
              <a:buSzPts val="2100"/>
              <a:buFont typeface="Courier New"/>
              <a:buChar char="•"/>
              <a:defRPr sz="2100" b="1" i="0" u="none" strike="noStrike" cap="none">
                <a:solidFill>
                  <a:srgbClr val="003366"/>
                </a:solidFill>
                <a:latin typeface="Arial"/>
                <a:ea typeface="Arial"/>
                <a:cs typeface="Arial"/>
                <a:sym typeface="Arial"/>
              </a:defRPr>
            </a:lvl2pPr>
            <a:lvl3pPr marL="1371600" marR="0" lvl="2"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Arial"/>
                <a:ea typeface="Arial"/>
                <a:cs typeface="Arial"/>
                <a:sym typeface="Arial"/>
              </a:defRPr>
            </a:lvl3pPr>
            <a:lvl4pPr marL="1828800" marR="0" lvl="3" indent="-361950" algn="l" rtl="0">
              <a:lnSpc>
                <a:spcPct val="90000"/>
              </a:lnSpc>
              <a:spcBef>
                <a:spcPts val="750"/>
              </a:spcBef>
              <a:spcAft>
                <a:spcPts val="0"/>
              </a:spcAft>
              <a:buClr>
                <a:srgbClr val="003366"/>
              </a:buClr>
              <a:buSzPts val="2100"/>
              <a:buFont typeface="Courier New"/>
              <a:buChar char="•"/>
              <a:defRPr sz="2100" b="1" i="0" u="none" strike="noStrike" cap="none">
                <a:solidFill>
                  <a:srgbClr val="003366"/>
                </a:solidFill>
                <a:latin typeface="Arial"/>
                <a:ea typeface="Arial"/>
                <a:cs typeface="Arial"/>
                <a:sym typeface="Arial"/>
              </a:defRPr>
            </a:lvl4pPr>
            <a:lvl5pPr marL="2286000" marR="0" lvl="4"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alibri"/>
                <a:ea typeface="Calibri"/>
                <a:cs typeface="Calibri"/>
                <a:sym typeface="Calibri"/>
              </a:defRPr>
            </a:lvl6pPr>
            <a:lvl7pPr marL="3200400" marR="0" lvl="6" indent="-330200" algn="l" rtl="0">
              <a:spcBef>
                <a:spcPts val="320"/>
              </a:spcBef>
              <a:spcAft>
                <a:spcPts val="0"/>
              </a:spcAft>
              <a:buClr>
                <a:srgbClr val="7F7F7F"/>
              </a:buClr>
              <a:buSzPts val="1600"/>
              <a:buFont typeface="Arial"/>
              <a:buChar char="•"/>
              <a:defRPr sz="1600" b="0" i="0" u="none" strike="noStrike" cap="none">
                <a:solidFill>
                  <a:srgbClr val="7F7F7F"/>
                </a:solidFill>
                <a:latin typeface="Calibri"/>
                <a:ea typeface="Calibri"/>
                <a:cs typeface="Calibri"/>
                <a:sym typeface="Calibri"/>
              </a:defRPr>
            </a:lvl7pPr>
            <a:lvl8pPr marL="3657600" marR="0" lvl="7"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alibri"/>
                <a:ea typeface="Calibri"/>
                <a:cs typeface="Calibri"/>
                <a:sym typeface="Calibri"/>
              </a:defRPr>
            </a:lvl8pPr>
            <a:lvl9pPr marL="4114800" marR="0" lvl="8" indent="-330200" algn="l" rtl="0">
              <a:spcBef>
                <a:spcPts val="320"/>
              </a:spcBef>
              <a:spcAft>
                <a:spcPts val="0"/>
              </a:spcAft>
              <a:buClr>
                <a:srgbClr val="7F7F7F"/>
              </a:buClr>
              <a:buSzPts val="1600"/>
              <a:buFont typeface="Arial"/>
              <a:buChar char="•"/>
              <a:defRPr sz="1600" b="0" i="0" u="none" strike="noStrike" cap="none">
                <a:solidFill>
                  <a:srgbClr val="7F7F7F"/>
                </a:solidFill>
                <a:latin typeface="Calibri"/>
                <a:ea typeface="Calibri"/>
                <a:cs typeface="Calibri"/>
                <a:sym typeface="Calibri"/>
              </a:defRPr>
            </a:lvl9pPr>
          </a:lstStyle>
          <a:p>
            <a:endParaRPr/>
          </a:p>
        </p:txBody>
      </p:sp>
      <p:sp>
        <p:nvSpPr>
          <p:cNvPr id="100" name="Google Shape;100;p22"/>
          <p:cNvSpPr txBox="1">
            <a:spLocks noGrp="1"/>
          </p:cNvSpPr>
          <p:nvPr>
            <p:ph type="sldNum" idx="12"/>
          </p:nvPr>
        </p:nvSpPr>
        <p:spPr>
          <a:xfrm>
            <a:off x="11089822" y="6404295"/>
            <a:ext cx="263980" cy="269239"/>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900" b="0">
                <a:solidFill>
                  <a:schemeClr val="dk1"/>
                </a:solidFill>
                <a:latin typeface="Calibri"/>
                <a:ea typeface="Calibri"/>
                <a:cs typeface="Calibri"/>
                <a:sym typeface="Calibri"/>
              </a:defRPr>
            </a:lvl1pPr>
            <a:lvl2pPr marL="0" marR="0" lvl="1" indent="0" algn="ctr" rtl="0">
              <a:spcBef>
                <a:spcPts val="0"/>
              </a:spcBef>
              <a:spcAft>
                <a:spcPts val="0"/>
              </a:spcAft>
              <a:buNone/>
              <a:defRPr sz="900" b="0">
                <a:solidFill>
                  <a:schemeClr val="dk1"/>
                </a:solidFill>
                <a:latin typeface="Calibri"/>
                <a:ea typeface="Calibri"/>
                <a:cs typeface="Calibri"/>
                <a:sym typeface="Calibri"/>
              </a:defRPr>
            </a:lvl2pPr>
            <a:lvl3pPr marL="0" marR="0" lvl="2" indent="0" algn="ctr" rtl="0">
              <a:spcBef>
                <a:spcPts val="0"/>
              </a:spcBef>
              <a:spcAft>
                <a:spcPts val="0"/>
              </a:spcAft>
              <a:buNone/>
              <a:defRPr sz="900" b="0">
                <a:solidFill>
                  <a:schemeClr val="dk1"/>
                </a:solidFill>
                <a:latin typeface="Calibri"/>
                <a:ea typeface="Calibri"/>
                <a:cs typeface="Calibri"/>
                <a:sym typeface="Calibri"/>
              </a:defRPr>
            </a:lvl3pPr>
            <a:lvl4pPr marL="0" marR="0" lvl="3" indent="0" algn="ctr" rtl="0">
              <a:spcBef>
                <a:spcPts val="0"/>
              </a:spcBef>
              <a:spcAft>
                <a:spcPts val="0"/>
              </a:spcAft>
              <a:buNone/>
              <a:defRPr sz="900" b="0">
                <a:solidFill>
                  <a:schemeClr val="dk1"/>
                </a:solidFill>
                <a:latin typeface="Calibri"/>
                <a:ea typeface="Calibri"/>
                <a:cs typeface="Calibri"/>
                <a:sym typeface="Calibri"/>
              </a:defRPr>
            </a:lvl4pPr>
            <a:lvl5pPr marL="0" marR="0" lvl="4" indent="0" algn="ctr" rtl="0">
              <a:spcBef>
                <a:spcPts val="0"/>
              </a:spcBef>
              <a:spcAft>
                <a:spcPts val="0"/>
              </a:spcAft>
              <a:buNone/>
              <a:defRPr sz="900" b="0">
                <a:solidFill>
                  <a:schemeClr val="dk1"/>
                </a:solidFill>
                <a:latin typeface="Calibri"/>
                <a:ea typeface="Calibri"/>
                <a:cs typeface="Calibri"/>
                <a:sym typeface="Calibri"/>
              </a:defRPr>
            </a:lvl5pPr>
            <a:lvl6pPr marL="0" marR="0" lvl="5" indent="0" algn="ctr" rtl="0">
              <a:spcBef>
                <a:spcPts val="0"/>
              </a:spcBef>
              <a:spcAft>
                <a:spcPts val="0"/>
              </a:spcAft>
              <a:buNone/>
              <a:defRPr sz="900" b="0">
                <a:solidFill>
                  <a:schemeClr val="dk1"/>
                </a:solidFill>
                <a:latin typeface="Calibri"/>
                <a:ea typeface="Calibri"/>
                <a:cs typeface="Calibri"/>
                <a:sym typeface="Calibri"/>
              </a:defRPr>
            </a:lvl6pPr>
            <a:lvl7pPr marL="0" marR="0" lvl="6" indent="0" algn="ctr" rtl="0">
              <a:spcBef>
                <a:spcPts val="0"/>
              </a:spcBef>
              <a:spcAft>
                <a:spcPts val="0"/>
              </a:spcAft>
              <a:buNone/>
              <a:defRPr sz="900" b="0">
                <a:solidFill>
                  <a:schemeClr val="dk1"/>
                </a:solidFill>
                <a:latin typeface="Calibri"/>
                <a:ea typeface="Calibri"/>
                <a:cs typeface="Calibri"/>
                <a:sym typeface="Calibri"/>
              </a:defRPr>
            </a:lvl7pPr>
            <a:lvl8pPr marL="0" marR="0" lvl="7" indent="0" algn="ctr" rtl="0">
              <a:spcBef>
                <a:spcPts val="0"/>
              </a:spcBef>
              <a:spcAft>
                <a:spcPts val="0"/>
              </a:spcAft>
              <a:buNone/>
              <a:defRPr sz="900" b="0">
                <a:solidFill>
                  <a:schemeClr val="dk1"/>
                </a:solidFill>
                <a:latin typeface="Calibri"/>
                <a:ea typeface="Calibri"/>
                <a:cs typeface="Calibri"/>
                <a:sym typeface="Calibri"/>
              </a:defRPr>
            </a:lvl8pPr>
            <a:lvl9pPr marL="0" marR="0" lvl="8" indent="0" algn="ctr" rtl="0">
              <a:spcBef>
                <a:spcPts val="0"/>
              </a:spcBef>
              <a:spcAft>
                <a:spcPts val="0"/>
              </a:spcAft>
              <a:buNone/>
              <a:defRPr sz="900" b="0">
                <a:solidFill>
                  <a:schemeClr val="dk1"/>
                </a:solidFill>
                <a:latin typeface="Calibri"/>
                <a:ea typeface="Calibri"/>
                <a:cs typeface="Calibri"/>
                <a:sym typeface="Calibri"/>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133680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38787" y="1441077"/>
            <a:ext cx="11206788" cy="4484594"/>
          </a:xfrm>
          <a:prstGeom prst="rect">
            <a:avLst/>
          </a:prstGeom>
        </p:spPr>
        <p:txBody>
          <a:bodyPr vert="horz"/>
          <a:lstStyle>
            <a:lvl1pPr marL="337034" indent="-337034">
              <a:buFont typeface="Wingdings" panose="05000000000000000000" pitchFamily="2" charset="2"/>
              <a:buChar char="§"/>
              <a:defRPr b="0" i="0">
                <a:solidFill>
                  <a:srgbClr val="13294B"/>
                </a:solidFill>
                <a:latin typeface="Microsoft JhengHei" panose="020B0604030504040204" pitchFamily="34" charset="-120"/>
                <a:ea typeface="Microsoft JhengHei" panose="020B0604030504040204" pitchFamily="34" charset="-120"/>
                <a:cs typeface="Arial" panose="020B0604020202020204" pitchFamily="34" charset="0"/>
              </a:defRPr>
            </a:lvl1pPr>
            <a:lvl2pPr>
              <a:defRPr b="0" i="0">
                <a:solidFill>
                  <a:srgbClr val="13294B"/>
                </a:solidFill>
                <a:latin typeface="Microsoft JhengHei" panose="020B0604030504040204" pitchFamily="34" charset="-120"/>
                <a:ea typeface="Microsoft JhengHei" panose="020B0604030504040204" pitchFamily="34" charset="-120"/>
                <a:cs typeface="Arial" panose="020B0604020202020204" pitchFamily="34" charset="0"/>
              </a:defRPr>
            </a:lvl2pPr>
            <a:lvl3pPr>
              <a:defRPr b="0" i="0">
                <a:solidFill>
                  <a:srgbClr val="13294B"/>
                </a:solidFill>
                <a:latin typeface="Microsoft JhengHei" panose="020B0604030504040204" pitchFamily="34" charset="-120"/>
                <a:ea typeface="Microsoft JhengHei" panose="020B0604030504040204" pitchFamily="34" charset="-120"/>
                <a:cs typeface="Arial" panose="020B0604020202020204" pitchFamily="34" charset="0"/>
              </a:defRPr>
            </a:lvl3pPr>
            <a:lvl4pPr>
              <a:defRPr b="0" i="0">
                <a:solidFill>
                  <a:srgbClr val="13294B"/>
                </a:solidFill>
                <a:latin typeface="Microsoft JhengHei" panose="020B0604030504040204" pitchFamily="34" charset="-120"/>
                <a:ea typeface="Microsoft JhengHei" panose="020B0604030504040204" pitchFamily="34" charset="-120"/>
                <a:cs typeface="Arial" panose="020B0604020202020204" pitchFamily="34" charset="0"/>
              </a:defRPr>
            </a:lvl4pPr>
            <a:lvl5pPr>
              <a:defRPr b="0" i="0">
                <a:solidFill>
                  <a:srgbClr val="13294B"/>
                </a:solidFill>
                <a:latin typeface="Microsoft JhengHei" panose="020B0604030504040204" pitchFamily="34" charset="-120"/>
                <a:ea typeface="Microsoft JhengHei" panose="020B0604030504040204" pitchFamily="34" charset="-12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p:cNvSpPr>
            <a:spLocks noGrp="1"/>
          </p:cNvSpPr>
          <p:nvPr>
            <p:ph type="body" sz="quarter" idx="10" hasCustomPrompt="1"/>
          </p:nvPr>
        </p:nvSpPr>
        <p:spPr>
          <a:xfrm>
            <a:off x="538788" y="560538"/>
            <a:ext cx="11145212" cy="641295"/>
          </a:xfrm>
          <a:prstGeom prst="rect">
            <a:avLst/>
          </a:prstGeom>
        </p:spPr>
        <p:txBody>
          <a:bodyPr vert="horz"/>
          <a:lstStyle>
            <a:lvl1pPr marL="0" indent="0">
              <a:buNone/>
              <a:defRPr sz="3400" b="1" i="0" baseline="0">
                <a:solidFill>
                  <a:srgbClr val="13294B"/>
                </a:solidFill>
                <a:latin typeface="Microsoft JhengHei" panose="020B0604030504040204" pitchFamily="34" charset="-120"/>
                <a:ea typeface="Microsoft JhengHei" panose="020B0604030504040204" pitchFamily="34" charset="-120"/>
                <a:cs typeface="Microsoft JhengHei" panose="020B0604030504040204" pitchFamily="34" charset="-120"/>
              </a:defRPr>
            </a:lvl1pPr>
          </a:lstStyle>
          <a:p>
            <a:pPr lvl="0"/>
            <a:r>
              <a:rPr lang="en-US" dirty="0"/>
              <a:t>Title of slide</a:t>
            </a:r>
          </a:p>
        </p:txBody>
      </p:sp>
      <p:sp>
        <p:nvSpPr>
          <p:cNvPr id="7" name="Slide Number Placeholder 5"/>
          <p:cNvSpPr>
            <a:spLocks noGrp="1"/>
          </p:cNvSpPr>
          <p:nvPr>
            <p:ph type="sldNum" sz="quarter" idx="4"/>
          </p:nvPr>
        </p:nvSpPr>
        <p:spPr>
          <a:xfrm>
            <a:off x="731916" y="6385632"/>
            <a:ext cx="470920" cy="365592"/>
          </a:xfrm>
          <a:prstGeom prst="rect">
            <a:avLst/>
          </a:prstGeom>
        </p:spPr>
        <p:txBody>
          <a:bodyPr vert="horz" lIns="80678" tIns="40339" rIns="80678" bIns="40339" rtlCol="0" anchor="ctr"/>
          <a:lstStyle>
            <a:lvl1pPr algn="l">
              <a:defRPr sz="900">
                <a:solidFill>
                  <a:schemeClr val="bg1"/>
                </a:solidFill>
                <a:latin typeface="Arial" panose="020B0604020202020204" pitchFamily="34" charset="0"/>
                <a:cs typeface="Arial" panose="020B0604020202020204" pitchFamily="34" charset="0"/>
              </a:defRPr>
            </a:lvl1pPr>
          </a:lstStyle>
          <a:p>
            <a:fld id="{7DAA0FC6-F71F-4650-BE21-9A15F164E712}" type="slidenum">
              <a:rPr lang="en-US" smtClean="0"/>
              <a:pPr/>
              <a:t>‹#›</a:t>
            </a:fld>
            <a:endParaRPr lang="en-US" dirty="0"/>
          </a:p>
        </p:txBody>
      </p:sp>
    </p:spTree>
    <p:extLst>
      <p:ext uri="{BB962C8B-B14F-4D97-AF65-F5344CB8AC3E}">
        <p14:creationId xmlns:p14="http://schemas.microsoft.com/office/powerpoint/2010/main" val="3137533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2CBB9E-0844-E94B-8AA3-C166E5ABA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488D30F-5332-2442-BD0A-342C8BD20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A43428-A6E0-3B41-A602-2D3BA56A0274}"/>
              </a:ext>
            </a:extLst>
          </p:cNvPr>
          <p:cNvSpPr>
            <a:spLocks noGrp="1"/>
          </p:cNvSpPr>
          <p:nvPr>
            <p:ph type="dt" sz="half" idx="10"/>
          </p:nvPr>
        </p:nvSpPr>
        <p:spPr/>
        <p:txBody>
          <a:bodyPr/>
          <a:lstStyle/>
          <a:p>
            <a:fld id="{B78DB298-2CF2-9749-B7DA-B43D8F11D612}" type="datetime1">
              <a:rPr lang="en-US" smtClean="0"/>
              <a:t>8/23/22</a:t>
            </a:fld>
            <a:endParaRPr lang="en-US"/>
          </a:p>
        </p:txBody>
      </p:sp>
      <p:sp>
        <p:nvSpPr>
          <p:cNvPr id="6" name="Slide Number Placeholder 5">
            <a:extLst>
              <a:ext uri="{FF2B5EF4-FFF2-40B4-BE49-F238E27FC236}">
                <a16:creationId xmlns="" xmlns:a16="http://schemas.microsoft.com/office/drawing/2014/main" id="{E1B3219D-05CE-3B45-B5E7-FFBE53BDDD28}"/>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12846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F76407-E97B-7840-9652-77C1D24CB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3D54E31-F7A3-C04C-B108-3218B8FC2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0CC3B4A-80E8-084A-A75B-1A23F82FBC14}"/>
              </a:ext>
            </a:extLst>
          </p:cNvPr>
          <p:cNvSpPr>
            <a:spLocks noGrp="1"/>
          </p:cNvSpPr>
          <p:nvPr>
            <p:ph type="dt" sz="half" idx="10"/>
          </p:nvPr>
        </p:nvSpPr>
        <p:spPr/>
        <p:txBody>
          <a:bodyPr/>
          <a:lstStyle/>
          <a:p>
            <a:fld id="{59AAA00E-6528-9147-827F-54EABC190D3E}" type="datetime1">
              <a:rPr lang="en-US" smtClean="0"/>
              <a:t>8/23/22</a:t>
            </a:fld>
            <a:endParaRPr lang="en-US"/>
          </a:p>
        </p:txBody>
      </p:sp>
      <p:sp>
        <p:nvSpPr>
          <p:cNvPr id="6" name="Slide Number Placeholder 5">
            <a:extLst>
              <a:ext uri="{FF2B5EF4-FFF2-40B4-BE49-F238E27FC236}">
                <a16:creationId xmlns="" xmlns:a16="http://schemas.microsoft.com/office/drawing/2014/main" id="{58C11ED7-DE80-8F48-B1D2-BBF230673581}"/>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8613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5150A-DCCB-4A40-A89B-11EDB1D2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9775DF-46F4-9D4C-91C2-82B4A5430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17EAA3-E561-7749-8721-69932F551E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D188B68-6512-0A4F-A005-B60FC995BB88}"/>
              </a:ext>
            </a:extLst>
          </p:cNvPr>
          <p:cNvSpPr>
            <a:spLocks noGrp="1"/>
          </p:cNvSpPr>
          <p:nvPr>
            <p:ph type="dt" sz="half" idx="10"/>
          </p:nvPr>
        </p:nvSpPr>
        <p:spPr/>
        <p:txBody>
          <a:bodyPr/>
          <a:lstStyle/>
          <a:p>
            <a:fld id="{678C2240-76F3-E147-906E-E0ADE39AECB5}" type="datetime1">
              <a:rPr lang="en-US" smtClean="0"/>
              <a:t>8/23/22</a:t>
            </a:fld>
            <a:endParaRPr lang="en-US"/>
          </a:p>
        </p:txBody>
      </p:sp>
      <p:sp>
        <p:nvSpPr>
          <p:cNvPr id="7" name="Slide Number Placeholder 6">
            <a:extLst>
              <a:ext uri="{FF2B5EF4-FFF2-40B4-BE49-F238E27FC236}">
                <a16:creationId xmlns="" xmlns:a16="http://schemas.microsoft.com/office/drawing/2014/main" id="{B949D4FF-F49C-BB40-BC72-A19F38ADE2F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6174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BFE004-83E6-5948-A982-6F79A37D6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9B43D4C-4F09-D14A-9884-8BDD31B95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0F7E00E-7F15-414A-8150-83E75630D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0D4FBF-4A66-C247-906F-F76A9B782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DB5596F-1335-C642-8928-390C71F55C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1FBA73F-E1B3-C645-A949-5D22BD577A98}"/>
              </a:ext>
            </a:extLst>
          </p:cNvPr>
          <p:cNvSpPr>
            <a:spLocks noGrp="1"/>
          </p:cNvSpPr>
          <p:nvPr>
            <p:ph type="dt" sz="half" idx="10"/>
          </p:nvPr>
        </p:nvSpPr>
        <p:spPr/>
        <p:txBody>
          <a:bodyPr/>
          <a:lstStyle/>
          <a:p>
            <a:fld id="{CA278B2C-C152-BF4E-B097-5C9983E3892C}" type="datetime1">
              <a:rPr lang="en-US" smtClean="0"/>
              <a:t>8/23/22</a:t>
            </a:fld>
            <a:endParaRPr lang="en-US"/>
          </a:p>
        </p:txBody>
      </p:sp>
      <p:sp>
        <p:nvSpPr>
          <p:cNvPr id="9" name="Slide Number Placeholder 8">
            <a:extLst>
              <a:ext uri="{FF2B5EF4-FFF2-40B4-BE49-F238E27FC236}">
                <a16:creationId xmlns="" xmlns:a16="http://schemas.microsoft.com/office/drawing/2014/main" id="{42C06236-21A8-2D4F-B5A4-568F9DCB653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19637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489BA7-CAF9-A14F-8DE3-FA0849D33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DD23F26-F063-1945-96B6-D910113260ED}"/>
              </a:ext>
            </a:extLst>
          </p:cNvPr>
          <p:cNvSpPr>
            <a:spLocks noGrp="1"/>
          </p:cNvSpPr>
          <p:nvPr>
            <p:ph type="dt" sz="half" idx="10"/>
          </p:nvPr>
        </p:nvSpPr>
        <p:spPr/>
        <p:txBody>
          <a:bodyPr/>
          <a:lstStyle/>
          <a:p>
            <a:fld id="{52120A6D-50D7-DC49-9240-3B897313C86C}" type="datetime1">
              <a:rPr lang="en-US" smtClean="0"/>
              <a:t>8/23/22</a:t>
            </a:fld>
            <a:endParaRPr lang="en-US"/>
          </a:p>
        </p:txBody>
      </p:sp>
      <p:sp>
        <p:nvSpPr>
          <p:cNvPr id="5" name="Slide Number Placeholder 4">
            <a:extLst>
              <a:ext uri="{FF2B5EF4-FFF2-40B4-BE49-F238E27FC236}">
                <a16:creationId xmlns="" xmlns:a16="http://schemas.microsoft.com/office/drawing/2014/main" id="{61A22A20-7622-7C43-A0E9-FB9DA0D80277}"/>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9365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128B80E-B106-E444-A711-8A25C56DDD4B}"/>
              </a:ext>
            </a:extLst>
          </p:cNvPr>
          <p:cNvSpPr>
            <a:spLocks noGrp="1"/>
          </p:cNvSpPr>
          <p:nvPr>
            <p:ph type="dt" sz="half" idx="10"/>
          </p:nvPr>
        </p:nvSpPr>
        <p:spPr/>
        <p:txBody>
          <a:bodyPr/>
          <a:lstStyle/>
          <a:p>
            <a:fld id="{3EC8B993-7EA8-E14C-B192-82FAF47DDB33}" type="datetime1">
              <a:rPr lang="en-US" smtClean="0"/>
              <a:t>8/23/22</a:t>
            </a:fld>
            <a:endParaRPr lang="en-US"/>
          </a:p>
        </p:txBody>
      </p:sp>
      <p:sp>
        <p:nvSpPr>
          <p:cNvPr id="4" name="Slide Number Placeholder 3">
            <a:extLst>
              <a:ext uri="{FF2B5EF4-FFF2-40B4-BE49-F238E27FC236}">
                <a16:creationId xmlns="" xmlns:a16="http://schemas.microsoft.com/office/drawing/2014/main" id="{1030C6B5-F440-B547-9D6E-C63763AA500C}"/>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767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643DDB-D32A-EC4B-AA87-C4C2AFDFC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7B4170E-CBBF-6D48-B0A2-DD2F122C7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BA956FA-F781-004D-80E8-66573429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9F85AE9-1ED6-AC44-AC59-1FB2EF67FC52}"/>
              </a:ext>
            </a:extLst>
          </p:cNvPr>
          <p:cNvSpPr>
            <a:spLocks noGrp="1"/>
          </p:cNvSpPr>
          <p:nvPr>
            <p:ph type="dt" sz="half" idx="10"/>
          </p:nvPr>
        </p:nvSpPr>
        <p:spPr/>
        <p:txBody>
          <a:bodyPr/>
          <a:lstStyle/>
          <a:p>
            <a:fld id="{45F12868-9C68-1E4A-8153-ED8FC06C0642}" type="datetime1">
              <a:rPr lang="en-US" smtClean="0"/>
              <a:t>8/23/22</a:t>
            </a:fld>
            <a:endParaRPr lang="en-US"/>
          </a:p>
        </p:txBody>
      </p:sp>
      <p:sp>
        <p:nvSpPr>
          <p:cNvPr id="7" name="Slide Number Placeholder 6">
            <a:extLst>
              <a:ext uri="{FF2B5EF4-FFF2-40B4-BE49-F238E27FC236}">
                <a16:creationId xmlns="" xmlns:a16="http://schemas.microsoft.com/office/drawing/2014/main" id="{7EA99A85-1E0F-E54F-AE76-B4FAD4BB5E2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53678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91BD5-F4F9-3D49-96FE-AB1663138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0EE14B5-362D-3444-BD24-388AAE73E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44FE05A-D6EC-A74E-A452-52C484803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AB6E73A-7F1D-CA47-91F5-AE1537B8052B}"/>
              </a:ext>
            </a:extLst>
          </p:cNvPr>
          <p:cNvSpPr>
            <a:spLocks noGrp="1"/>
          </p:cNvSpPr>
          <p:nvPr>
            <p:ph type="dt" sz="half" idx="10"/>
          </p:nvPr>
        </p:nvSpPr>
        <p:spPr/>
        <p:txBody>
          <a:bodyPr/>
          <a:lstStyle/>
          <a:p>
            <a:fld id="{0923CB2D-CAA9-E94A-90B0-BE0AA3893111}" type="datetime1">
              <a:rPr lang="en-US" smtClean="0"/>
              <a:t>8/23/22</a:t>
            </a:fld>
            <a:endParaRPr lang="en-US"/>
          </a:p>
        </p:txBody>
      </p:sp>
      <p:sp>
        <p:nvSpPr>
          <p:cNvPr id="7" name="Slide Number Placeholder 6">
            <a:extLst>
              <a:ext uri="{FF2B5EF4-FFF2-40B4-BE49-F238E27FC236}">
                <a16:creationId xmlns="" xmlns:a16="http://schemas.microsoft.com/office/drawing/2014/main" id="{A7239AB1-D26C-E845-8039-73E570FACAD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988978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070095-B045-D446-9DD3-7FE928375E18}"/>
              </a:ext>
            </a:extLst>
          </p:cNvPr>
          <p:cNvSpPr>
            <a:spLocks noGrp="1"/>
          </p:cNvSpPr>
          <p:nvPr>
            <p:ph type="title"/>
          </p:nvPr>
        </p:nvSpPr>
        <p:spPr>
          <a:xfrm>
            <a:off x="838200" y="365125"/>
            <a:ext cx="10515600" cy="688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FF9BD9-8171-704B-8B6D-BD766ABA0F15}"/>
              </a:ext>
            </a:extLst>
          </p:cNvPr>
          <p:cNvSpPr>
            <a:spLocks noGrp="1"/>
          </p:cNvSpPr>
          <p:nvPr>
            <p:ph type="body" idx="1"/>
          </p:nvPr>
        </p:nvSpPr>
        <p:spPr>
          <a:xfrm>
            <a:off x="838200" y="1231900"/>
            <a:ext cx="10515600" cy="4945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B2F74C-EB85-124D-817C-0C423799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24857"/>
                </a:solidFill>
              </a:defRPr>
            </a:lvl1pPr>
          </a:lstStyle>
          <a:p>
            <a:fld id="{2CEB0B01-2759-9947-9E10-CC8EA41D4B67}" type="datetime1">
              <a:rPr lang="en-US" smtClean="0"/>
              <a:t>8/23/22</a:t>
            </a:fld>
            <a:endParaRPr lang="en-US"/>
          </a:p>
        </p:txBody>
      </p:sp>
      <p:sp>
        <p:nvSpPr>
          <p:cNvPr id="6" name="Slide Number Placeholder 5">
            <a:extLst>
              <a:ext uri="{FF2B5EF4-FFF2-40B4-BE49-F238E27FC236}">
                <a16:creationId xmlns="" xmlns:a16="http://schemas.microsoft.com/office/drawing/2014/main" id="{3C859492-509B-D842-858A-E98B477DE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24857"/>
                </a:solidFill>
              </a:defRPr>
            </a:lvl1pPr>
          </a:lstStyle>
          <a:p>
            <a:fld id="{89057327-5C45-3844-9BAD-8A2E33F71C3A}" type="slidenum">
              <a:rPr lang="en-US" smtClean="0"/>
              <a:pPr/>
              <a:t>‹#›</a:t>
            </a:fld>
            <a:endParaRPr lang="en-US"/>
          </a:p>
        </p:txBody>
      </p:sp>
    </p:spTree>
    <p:extLst>
      <p:ext uri="{BB962C8B-B14F-4D97-AF65-F5344CB8AC3E}">
        <p14:creationId xmlns:p14="http://schemas.microsoft.com/office/powerpoint/2010/main" val="167377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tiff"/></Relationships>
</file>

<file path=ppt/slides/_rels/slide10.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hub.docker.com/orgs/blendernlp/repositories" TargetMode="Externa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hyperlink" Target="https://arxiv.org/abs/2005.00792"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blender02.cs.rpi.edu:3300/elisa_ie" TargetMode="External"/><Relationship Id="rId5" Type="http://schemas.openxmlformats.org/officeDocument/2006/relationships/hyperlink" Target="http://159.89.180.81:3300/elisa_ie/api" TargetMode="External"/><Relationship Id="rId6" Type="http://schemas.openxmlformats.org/officeDocument/2006/relationships/hyperlink" Target="http://159.89.180.81:3300/elisa_ie" TargetMode="External"/><Relationship Id="rId7" Type="http://schemas.openxmlformats.org/officeDocument/2006/relationships/hyperlink" Target="http://159.89.180.81:8080/"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1"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hyperlink" Target="https://www.ncbi.nlm.nih.gov/pmc/articles/PMC4358410/figure/f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59.(null)"/><Relationship Id="rId4" Type="http://schemas.openxmlformats.org/officeDocument/2006/relationships/image" Target="../media/image60.(nul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tiff"/></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gif"/><Relationship Id="rId7" Type="http://schemas.openxmlformats.org/officeDocument/2006/relationships/image" Target="../media/image79.tif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blender.cs.illinois.edu/course/fall21/anlp.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g"/><Relationship Id="rId3" Type="http://schemas.openxmlformats.org/officeDocument/2006/relationships/image" Target="../media/image8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hyperlink" Target="http://en.wikipedia.org/wiki/cytokinin" TargetMode="External"/><Relationship Id="rId5" Type="http://schemas.openxmlformats.org/officeDocument/2006/relationships/hyperlink" Target="http://en.wikipedia.org/wiki/adenine" TargetMode="External"/><Relationship Id="rId6" Type="http://schemas.openxmlformats.org/officeDocument/2006/relationships/hyperlink" Target="http://en.wikipedia.org/wiki/isomer" TargetMode="External"/><Relationship Id="rId7" Type="http://schemas.openxmlformats.org/officeDocument/2006/relationships/hyperlink" Target="http://en.wikipedia.org/wiki/Zea_(plant)" TargetMode="External"/><Relationship Id="rId8" Type="http://schemas.openxmlformats.org/officeDocument/2006/relationships/image" Target="../media/image94.png"/><Relationship Id="rId9"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emf"/><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 Id="rId3"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7967" y="1140469"/>
            <a:ext cx="8286994" cy="1470025"/>
          </a:xfrm>
        </p:spPr>
        <p:txBody>
          <a:bodyPr>
            <a:noAutofit/>
          </a:bodyPr>
          <a:lstStyle/>
          <a:p>
            <a:pPr fontAlgn="base"/>
            <a:r>
              <a:rPr lang="en-US" sz="4800" dirty="0"/>
              <a:t/>
            </a:r>
            <a:br>
              <a:rPr lang="en-US" sz="4800" dirty="0"/>
            </a:br>
            <a:r>
              <a:rPr lang="en-US" sz="4800" dirty="0" smtClean="0"/>
              <a:t>Overview &amp; Intro</a:t>
            </a:r>
            <a:endParaRPr lang="en-US" sz="4800" dirty="0"/>
          </a:p>
        </p:txBody>
      </p:sp>
      <p:sp>
        <p:nvSpPr>
          <p:cNvPr id="3" name="Subtitle 2"/>
          <p:cNvSpPr>
            <a:spLocks noGrp="1"/>
          </p:cNvSpPr>
          <p:nvPr>
            <p:ph type="subTitle" idx="1"/>
          </p:nvPr>
        </p:nvSpPr>
        <p:spPr>
          <a:xfrm>
            <a:off x="1816714" y="3114385"/>
            <a:ext cx="9258300" cy="2057400"/>
          </a:xfrm>
        </p:spPr>
        <p:txBody>
          <a:bodyPr>
            <a:noAutofit/>
          </a:bodyPr>
          <a:lstStyle/>
          <a:p>
            <a:r>
              <a:rPr lang="en-US" sz="2800" dirty="0" err="1" smtClean="0"/>
              <a:t>Heng</a:t>
            </a:r>
            <a:r>
              <a:rPr lang="en-US" sz="2800" dirty="0" smtClean="0"/>
              <a:t> </a:t>
            </a:r>
            <a:r>
              <a:rPr lang="en-US" sz="2800" dirty="0" err="1" smtClean="0"/>
              <a:t>Ji</a:t>
            </a:r>
            <a:r>
              <a:rPr lang="en-US" sz="2800" dirty="0" smtClean="0"/>
              <a:t> </a:t>
            </a:r>
          </a:p>
          <a:p>
            <a:r>
              <a:rPr lang="en-US" sz="2800" dirty="0" smtClean="0"/>
              <a:t>(UIUC CS Professor &amp; Amazon Scholar)</a:t>
            </a:r>
          </a:p>
          <a:p>
            <a:pPr algn="ctr"/>
            <a:r>
              <a:rPr lang="en-US" dirty="0" smtClean="0"/>
              <a:t>hengji@illinois.edu</a:t>
            </a:r>
          </a:p>
          <a:p>
            <a:pPr algn="ctr"/>
            <a:endParaRPr lang="en-US" dirty="0"/>
          </a:p>
        </p:txBody>
      </p:sp>
      <p:sp>
        <p:nvSpPr>
          <p:cNvPr id="4" name="Slide Number Placeholder 3"/>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1</a:t>
            </a:fld>
            <a:endParaRPr lang="en-US" dirty="0"/>
          </a:p>
        </p:txBody>
      </p:sp>
      <p:pic>
        <p:nvPicPr>
          <p:cNvPr id="5" name="Picture 4"/>
          <p:cNvPicPr>
            <a:picLocks noChangeAspect="1"/>
          </p:cNvPicPr>
          <p:nvPr/>
        </p:nvPicPr>
        <p:blipFill>
          <a:blip r:embed="rId3"/>
          <a:stretch>
            <a:fillRect/>
          </a:stretch>
        </p:blipFill>
        <p:spPr>
          <a:xfrm>
            <a:off x="11426300" y="0"/>
            <a:ext cx="765699" cy="991724"/>
          </a:xfrm>
          <a:prstGeom prst="rect">
            <a:avLst/>
          </a:prstGeom>
        </p:spPr>
      </p:pic>
    </p:spTree>
    <p:extLst>
      <p:ext uri="{BB962C8B-B14F-4D97-AF65-F5344CB8AC3E}">
        <p14:creationId xmlns:p14="http://schemas.microsoft.com/office/powerpoint/2010/main" val="1767097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nvSpPr>
        <p:spPr>
          <a:xfrm>
            <a:off x="3877975" y="1320630"/>
            <a:ext cx="4808638" cy="140975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pPr>
            <a:endParaRPr sz="2400" dirty="0">
              <a:solidFill>
                <a:srgbClr val="000000"/>
              </a:solidFill>
            </a:endParaRPr>
          </a:p>
        </p:txBody>
      </p:sp>
      <p:sp>
        <p:nvSpPr>
          <p:cNvPr id="33" name="Shape 33"/>
          <p:cNvSpPr/>
          <p:nvPr/>
        </p:nvSpPr>
        <p:spPr>
          <a:xfrm>
            <a:off x="5791200" y="685801"/>
            <a:ext cx="1307798" cy="542727"/>
          </a:xfrm>
          <a:prstGeom prst="roundRect">
            <a:avLst>
              <a:gd name="adj" fmla="val 19982"/>
            </a:avLst>
          </a:prstGeom>
          <a:solidFill>
            <a:schemeClr val="accent6">
              <a:lumMod val="5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lvl1pPr>
              <a:defRPr sz="2400">
                <a:solidFill>
                  <a:srgbClr val="FFFFFF"/>
                </a:solidFill>
              </a:defRPr>
            </a:lvl1pPr>
          </a:lstStyle>
          <a:p>
            <a:pPr algn="ctr">
              <a:defRPr sz="1800">
                <a:solidFill>
                  <a:srgbClr val="000000"/>
                </a:solidFill>
              </a:defRPr>
            </a:pPr>
            <a:r>
              <a:rPr lang="en-US" sz="1700" dirty="0"/>
              <a:t>ISIS Activity</a:t>
            </a:r>
            <a:endParaRPr sz="1700" dirty="0"/>
          </a:p>
        </p:txBody>
      </p:sp>
      <p:sp>
        <p:nvSpPr>
          <p:cNvPr id="34" name="Shape 34"/>
          <p:cNvSpPr/>
          <p:nvPr/>
        </p:nvSpPr>
        <p:spPr>
          <a:xfrm>
            <a:off x="6344906" y="1577820"/>
            <a:ext cx="1876184" cy="1409759"/>
          </a:xfrm>
          <a:prstGeom prst="roundRect">
            <a:avLst>
              <a:gd name="adj" fmla="val 9501"/>
            </a:avLst>
          </a:prstGeom>
          <a:solidFill>
            <a:schemeClr val="accent6">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700" dirty="0">
              <a:solidFill>
                <a:srgbClr val="FFFFFF"/>
              </a:solidFill>
            </a:endParaRPr>
          </a:p>
          <a:p>
            <a:pPr>
              <a:defRPr sz="1800"/>
            </a:pPr>
            <a:endParaRPr sz="1700" dirty="0">
              <a:solidFill>
                <a:srgbClr val="FFFFFF"/>
              </a:solidFill>
            </a:endParaRPr>
          </a:p>
          <a:p>
            <a:pPr>
              <a:defRPr sz="1800"/>
            </a:pPr>
            <a:endParaRPr sz="1700" dirty="0">
              <a:solidFill>
                <a:srgbClr val="FFFFFF"/>
              </a:solidFill>
            </a:endParaRPr>
          </a:p>
          <a:p>
            <a:pPr>
              <a:defRPr sz="1800"/>
            </a:pPr>
            <a:endParaRPr sz="1400" dirty="0">
              <a:solidFill>
                <a:srgbClr val="FFFFFF"/>
              </a:solidFill>
            </a:endParaRPr>
          </a:p>
          <a:p>
            <a:pPr algn="ctr">
              <a:defRPr sz="1800"/>
            </a:pPr>
            <a:r>
              <a:rPr sz="1400" dirty="0">
                <a:solidFill>
                  <a:srgbClr val="FFFFFF"/>
                </a:solidFill>
              </a:rPr>
              <a:t>ISIS Hostage Events</a:t>
            </a:r>
          </a:p>
        </p:txBody>
      </p:sp>
      <p:sp>
        <p:nvSpPr>
          <p:cNvPr id="35" name="Shape 35"/>
          <p:cNvSpPr/>
          <p:nvPr/>
        </p:nvSpPr>
        <p:spPr>
          <a:xfrm>
            <a:off x="4173319" y="1574822"/>
            <a:ext cx="2122475" cy="1409759"/>
          </a:xfrm>
          <a:prstGeom prst="roundRect">
            <a:avLst>
              <a:gd name="adj" fmla="val 9809"/>
            </a:avLst>
          </a:prstGeom>
          <a:solidFill>
            <a:schemeClr val="accent6">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300" dirty="0">
              <a:solidFill>
                <a:srgbClr val="FFFFFF"/>
              </a:solidFill>
            </a:endParaRPr>
          </a:p>
          <a:p>
            <a:pPr>
              <a:defRPr sz="1800"/>
            </a:pPr>
            <a:endParaRPr sz="1300" dirty="0">
              <a:solidFill>
                <a:srgbClr val="FFFFFF"/>
              </a:solidFill>
            </a:endParaRPr>
          </a:p>
          <a:p>
            <a:pPr>
              <a:defRPr sz="1800"/>
            </a:pPr>
            <a:endParaRPr sz="1300" dirty="0">
              <a:solidFill>
                <a:srgbClr val="FFFFFF"/>
              </a:solidFill>
            </a:endParaRPr>
          </a:p>
          <a:p>
            <a:pPr>
              <a:defRPr sz="1800"/>
            </a:pPr>
            <a:endParaRPr sz="1300" dirty="0">
              <a:solidFill>
                <a:srgbClr val="FFFFFF"/>
              </a:solidFill>
            </a:endParaRPr>
          </a:p>
          <a:p>
            <a:pPr>
              <a:defRPr sz="1800"/>
            </a:pPr>
            <a:endParaRPr sz="1300" dirty="0">
              <a:solidFill>
                <a:srgbClr val="FFFFFF"/>
              </a:solidFill>
            </a:endParaRPr>
          </a:p>
          <a:p>
            <a:pPr>
              <a:defRPr sz="1800"/>
            </a:pPr>
            <a:r>
              <a:rPr lang="en-US" sz="1400" dirty="0">
                <a:solidFill>
                  <a:srgbClr val="FFFFFF"/>
                </a:solidFill>
              </a:rPr>
              <a:t>Attack Events </a:t>
            </a:r>
            <a:r>
              <a:rPr sz="1400" dirty="0">
                <a:solidFill>
                  <a:srgbClr val="FFFFFF"/>
                </a:solidFill>
              </a:rPr>
              <a:t>Against ISIS </a:t>
            </a:r>
          </a:p>
        </p:txBody>
      </p:sp>
      <p:sp>
        <p:nvSpPr>
          <p:cNvPr id="36" name="Shape 36"/>
          <p:cNvSpPr/>
          <p:nvPr/>
        </p:nvSpPr>
        <p:spPr>
          <a:xfrm flipH="1">
            <a:off x="4869038" y="1075383"/>
            <a:ext cx="1350182" cy="496673"/>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37" name="Shape 37"/>
          <p:cNvSpPr/>
          <p:nvPr/>
        </p:nvSpPr>
        <p:spPr>
          <a:xfrm>
            <a:off x="6636158" y="1026500"/>
            <a:ext cx="1313939" cy="563449"/>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38" name="Shape 38"/>
          <p:cNvSpPr/>
          <p:nvPr/>
        </p:nvSpPr>
        <p:spPr>
          <a:xfrm>
            <a:off x="1902658" y="3134024"/>
            <a:ext cx="8659425" cy="31816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pPr>
            <a:endParaRPr sz="2400" dirty="0">
              <a:solidFill>
                <a:srgbClr val="000000"/>
              </a:solidFill>
            </a:endParaRPr>
          </a:p>
        </p:txBody>
      </p:sp>
      <p:pic>
        <p:nvPicPr>
          <p:cNvPr id="39" name="pasted-image.png"/>
          <p:cNvPicPr/>
          <p:nvPr/>
        </p:nvPicPr>
        <p:blipFill>
          <a:blip r:embed="rId3"/>
          <a:stretch>
            <a:fillRect/>
          </a:stretch>
        </p:blipFill>
        <p:spPr>
          <a:xfrm>
            <a:off x="4415349" y="1623770"/>
            <a:ext cx="1818766" cy="1011733"/>
          </a:xfrm>
          <a:prstGeom prst="rect">
            <a:avLst/>
          </a:prstGeom>
          <a:ln w="12700">
            <a:miter lim="400000"/>
          </a:ln>
        </p:spPr>
      </p:pic>
      <p:sp>
        <p:nvSpPr>
          <p:cNvPr id="41" name="Shape 41"/>
          <p:cNvSpPr/>
          <p:nvPr/>
        </p:nvSpPr>
        <p:spPr>
          <a:xfrm>
            <a:off x="5128244" y="5214446"/>
            <a:ext cx="1898809" cy="1409759"/>
          </a:xfrm>
          <a:prstGeom prst="roundRect">
            <a:avLst>
              <a:gd name="adj" fmla="val 8772"/>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r>
              <a:rPr sz="1100" dirty="0">
                <a:solidFill>
                  <a:srgbClr val="FFFFFF"/>
                </a:solidFill>
              </a:rPr>
              <a:t>U.S. Hostage died in airstrike</a:t>
            </a:r>
          </a:p>
        </p:txBody>
      </p:sp>
      <p:pic>
        <p:nvPicPr>
          <p:cNvPr id="42" name="pasted-image.png"/>
          <p:cNvPicPr/>
          <p:nvPr/>
        </p:nvPicPr>
        <p:blipFill>
          <a:blip r:embed="rId5"/>
          <a:stretch>
            <a:fillRect/>
          </a:stretch>
        </p:blipFill>
        <p:spPr>
          <a:xfrm>
            <a:off x="5198233" y="5365324"/>
            <a:ext cx="1676455" cy="985668"/>
          </a:xfrm>
          <a:prstGeom prst="rect">
            <a:avLst/>
          </a:prstGeom>
          <a:ln w="12700">
            <a:miter lim="400000"/>
          </a:ln>
        </p:spPr>
      </p:pic>
      <p:sp>
        <p:nvSpPr>
          <p:cNvPr id="43" name="Shape 43"/>
          <p:cNvSpPr/>
          <p:nvPr/>
        </p:nvSpPr>
        <p:spPr>
          <a:xfrm>
            <a:off x="1550233" y="3427470"/>
            <a:ext cx="2246844" cy="1491851"/>
          </a:xfrm>
          <a:prstGeom prst="roundRect">
            <a:avLst>
              <a:gd name="adj" fmla="val 8772"/>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lang="en-US" sz="1400" dirty="0">
              <a:solidFill>
                <a:srgbClr val="FFFFFF"/>
              </a:solidFill>
            </a:endParaRPr>
          </a:p>
          <a:p>
            <a:pPr>
              <a:defRPr sz="1800"/>
            </a:pPr>
            <a:r>
              <a:rPr lang="en-US" sz="1300" dirty="0">
                <a:solidFill>
                  <a:srgbClr val="FFFFFF"/>
                </a:solidFill>
              </a:rPr>
              <a:t>Attacker: </a:t>
            </a:r>
            <a:r>
              <a:rPr sz="1300" dirty="0">
                <a:solidFill>
                  <a:srgbClr val="FFFFFF"/>
                </a:solidFill>
              </a:rPr>
              <a:t>ISIS </a:t>
            </a:r>
            <a:r>
              <a:rPr lang="en-US" sz="1300" dirty="0">
                <a:solidFill>
                  <a:srgbClr val="FFFFFF"/>
                </a:solidFill>
              </a:rPr>
              <a:t> Target:</a:t>
            </a:r>
            <a:r>
              <a:rPr sz="1300" dirty="0">
                <a:solidFill>
                  <a:srgbClr val="FFFFFF"/>
                </a:solidFill>
              </a:rPr>
              <a:t> Kobani</a:t>
            </a:r>
            <a:endParaRPr lang="en-US" sz="1300" dirty="0">
              <a:solidFill>
                <a:srgbClr val="FFFFFF"/>
              </a:solidFill>
            </a:endParaRPr>
          </a:p>
          <a:p>
            <a:pPr>
              <a:defRPr sz="1800"/>
            </a:pPr>
            <a:r>
              <a:rPr lang="en-US" sz="1300" dirty="0">
                <a:solidFill>
                  <a:srgbClr val="FFFFFF"/>
                </a:solidFill>
              </a:rPr>
              <a:t>Instrument: tanks and artillery </a:t>
            </a:r>
            <a:endParaRPr sz="1300" dirty="0">
              <a:solidFill>
                <a:srgbClr val="FFFFFF"/>
              </a:solidFill>
            </a:endParaRPr>
          </a:p>
        </p:txBody>
      </p:sp>
      <p:pic>
        <p:nvPicPr>
          <p:cNvPr id="44" name="pasted-image.png"/>
          <p:cNvPicPr/>
          <p:nvPr/>
        </p:nvPicPr>
        <p:blipFill>
          <a:blip r:embed="rId6"/>
          <a:stretch>
            <a:fillRect/>
          </a:stretch>
        </p:blipFill>
        <p:spPr>
          <a:xfrm>
            <a:off x="1799823" y="3529775"/>
            <a:ext cx="1676454" cy="965397"/>
          </a:xfrm>
          <a:prstGeom prst="rect">
            <a:avLst/>
          </a:prstGeom>
          <a:ln w="12700">
            <a:miter lim="400000"/>
          </a:ln>
        </p:spPr>
      </p:pic>
      <p:sp>
        <p:nvSpPr>
          <p:cNvPr id="45" name="Shape 45"/>
          <p:cNvSpPr/>
          <p:nvPr/>
        </p:nvSpPr>
        <p:spPr>
          <a:xfrm flipH="1">
            <a:off x="2854545" y="2987424"/>
            <a:ext cx="1952400" cy="542651"/>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46" name="Shape 46"/>
          <p:cNvSpPr/>
          <p:nvPr/>
        </p:nvSpPr>
        <p:spPr>
          <a:xfrm flipH="1">
            <a:off x="7076124" y="2987423"/>
            <a:ext cx="621711" cy="372419"/>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47" name="Shape 47"/>
          <p:cNvSpPr/>
          <p:nvPr/>
        </p:nvSpPr>
        <p:spPr>
          <a:xfrm>
            <a:off x="8141127" y="2983682"/>
            <a:ext cx="878568" cy="340946"/>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48" name="Shape 48"/>
          <p:cNvSpPr/>
          <p:nvPr/>
        </p:nvSpPr>
        <p:spPr>
          <a:xfrm>
            <a:off x="3962258" y="3403161"/>
            <a:ext cx="1898809" cy="1680883"/>
          </a:xfrm>
          <a:prstGeom prst="roundRect">
            <a:avLst>
              <a:gd name="adj" fmla="val 8772"/>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r>
              <a:rPr lang="en-US" sz="1300" dirty="0">
                <a:solidFill>
                  <a:srgbClr val="FFFFFF"/>
                </a:solidFill>
              </a:rPr>
              <a:t>Agent: </a:t>
            </a:r>
            <a:r>
              <a:rPr sz="1300" dirty="0">
                <a:solidFill>
                  <a:srgbClr val="FFFFFF"/>
                </a:solidFill>
              </a:rPr>
              <a:t>Jordan</a:t>
            </a:r>
            <a:r>
              <a:rPr lang="en-US" sz="1300" dirty="0">
                <a:solidFill>
                  <a:srgbClr val="FFFFFF"/>
                </a:solidFill>
              </a:rPr>
              <a:t> Target: ISIS</a:t>
            </a:r>
          </a:p>
          <a:p>
            <a:pPr>
              <a:defRPr sz="1800"/>
            </a:pPr>
            <a:r>
              <a:rPr lang="en-US" sz="1300" dirty="0">
                <a:solidFill>
                  <a:srgbClr val="FFFF00"/>
                </a:solidFill>
              </a:rPr>
              <a:t>Instrument: bomber</a:t>
            </a:r>
          </a:p>
          <a:p>
            <a:pPr>
              <a:defRPr sz="1800"/>
            </a:pPr>
            <a:r>
              <a:rPr lang="en-US" sz="1300" dirty="0">
                <a:solidFill>
                  <a:srgbClr val="FFFFFF"/>
                </a:solidFill>
              </a:rPr>
              <a:t>Place: Raqqa</a:t>
            </a:r>
            <a:endParaRPr sz="1300" dirty="0">
              <a:solidFill>
                <a:srgbClr val="FFFFFF"/>
              </a:solidFill>
            </a:endParaRPr>
          </a:p>
        </p:txBody>
      </p:sp>
      <p:pic>
        <p:nvPicPr>
          <p:cNvPr id="49" name="pasted-image.png"/>
          <p:cNvPicPr/>
          <p:nvPr/>
        </p:nvPicPr>
        <p:blipFill>
          <a:blip r:embed="rId7"/>
          <a:stretch>
            <a:fillRect/>
          </a:stretch>
        </p:blipFill>
        <p:spPr>
          <a:xfrm>
            <a:off x="4005999" y="3505200"/>
            <a:ext cx="1768800" cy="965398"/>
          </a:xfrm>
          <a:prstGeom prst="rect">
            <a:avLst/>
          </a:prstGeom>
          <a:ln w="12700">
            <a:miter lim="400000"/>
          </a:ln>
        </p:spPr>
      </p:pic>
      <p:sp>
        <p:nvSpPr>
          <p:cNvPr id="50" name="Shape 50"/>
          <p:cNvSpPr/>
          <p:nvPr/>
        </p:nvSpPr>
        <p:spPr>
          <a:xfrm>
            <a:off x="4960203" y="2969682"/>
            <a:ext cx="267980" cy="485896"/>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51" name="Shape 51"/>
          <p:cNvSpPr/>
          <p:nvPr/>
        </p:nvSpPr>
        <p:spPr>
          <a:xfrm flipH="1">
            <a:off x="6232451" y="2969683"/>
            <a:ext cx="240714" cy="2244763"/>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52" name="Shape 52"/>
          <p:cNvSpPr/>
          <p:nvPr/>
        </p:nvSpPr>
        <p:spPr>
          <a:xfrm flipH="1">
            <a:off x="5811246" y="3987899"/>
            <a:ext cx="701084" cy="23614"/>
          </a:xfrm>
          <a:prstGeom prst="line">
            <a:avLst/>
          </a:prstGeom>
          <a:ln w="38100">
            <a:solidFill>
              <a:srgbClr val="1A931F"/>
            </a:solidFill>
            <a:miter lim="400000"/>
            <a:tailEnd type="triangle"/>
          </a:ln>
        </p:spPr>
        <p:txBody>
          <a:bodyPr lIns="0" tIns="0" rIns="0" bIns="0" anchor="ctr"/>
          <a:lstStyle/>
          <a:p>
            <a:pPr>
              <a:defRPr sz="2400"/>
            </a:pPr>
            <a:endParaRPr sz="2400" dirty="0">
              <a:solidFill>
                <a:srgbClr val="000000"/>
              </a:solidFill>
            </a:endParaRPr>
          </a:p>
        </p:txBody>
      </p:sp>
      <p:sp>
        <p:nvSpPr>
          <p:cNvPr id="53" name="Shape 53"/>
          <p:cNvSpPr/>
          <p:nvPr/>
        </p:nvSpPr>
        <p:spPr>
          <a:xfrm>
            <a:off x="3613949" y="4314804"/>
            <a:ext cx="378098" cy="1"/>
          </a:xfrm>
          <a:prstGeom prst="line">
            <a:avLst/>
          </a:prstGeom>
          <a:ln w="38100">
            <a:solidFill>
              <a:srgbClr val="1A931F"/>
            </a:solidFill>
            <a:miter lim="400000"/>
            <a:tailEnd type="triangle"/>
          </a:ln>
        </p:spPr>
        <p:txBody>
          <a:bodyPr lIns="0" tIns="0" rIns="0" bIns="0" anchor="ctr"/>
          <a:lstStyle/>
          <a:p>
            <a:pPr>
              <a:defRPr sz="2400"/>
            </a:pPr>
            <a:endParaRPr sz="2400" dirty="0">
              <a:solidFill>
                <a:srgbClr val="000000"/>
              </a:solidFill>
            </a:endParaRPr>
          </a:p>
        </p:txBody>
      </p:sp>
      <p:sp>
        <p:nvSpPr>
          <p:cNvPr id="54" name="Shape 54"/>
          <p:cNvSpPr/>
          <p:nvPr/>
        </p:nvSpPr>
        <p:spPr>
          <a:xfrm>
            <a:off x="5738352" y="5049274"/>
            <a:ext cx="72894" cy="341507"/>
          </a:xfrm>
          <a:prstGeom prst="line">
            <a:avLst/>
          </a:prstGeom>
          <a:ln w="38100">
            <a:solidFill>
              <a:srgbClr val="0365C0"/>
            </a:solidFill>
            <a:miter lim="400000"/>
            <a:tailEnd type="triangle"/>
          </a:ln>
        </p:spPr>
        <p:txBody>
          <a:bodyPr lIns="0" tIns="0" rIns="0" bIns="0" anchor="ctr"/>
          <a:lstStyle/>
          <a:p>
            <a:pPr>
              <a:defRPr sz="2400"/>
            </a:pPr>
            <a:endParaRPr sz="2400" dirty="0">
              <a:solidFill>
                <a:srgbClr val="000000"/>
              </a:solidFill>
            </a:endParaRPr>
          </a:p>
        </p:txBody>
      </p:sp>
      <p:sp>
        <p:nvSpPr>
          <p:cNvPr id="55" name="Shape 55"/>
          <p:cNvSpPr/>
          <p:nvPr/>
        </p:nvSpPr>
        <p:spPr>
          <a:xfrm>
            <a:off x="5817974" y="4851900"/>
            <a:ext cx="351831" cy="435871"/>
          </a:xfrm>
          <a:prstGeom prst="line">
            <a:avLst/>
          </a:prstGeom>
          <a:ln w="38100">
            <a:solidFill>
              <a:srgbClr val="1A931F"/>
            </a:solidFill>
            <a:miter lim="400000"/>
            <a:tailEnd type="triangle"/>
          </a:ln>
        </p:spPr>
        <p:txBody>
          <a:bodyPr lIns="0" tIns="0" rIns="0" bIns="0" anchor="ctr"/>
          <a:lstStyle/>
          <a:p>
            <a:pPr>
              <a:defRPr sz="2400"/>
            </a:pPr>
            <a:endParaRPr sz="2400" dirty="0">
              <a:solidFill>
                <a:srgbClr val="000000"/>
              </a:solidFill>
            </a:endParaRPr>
          </a:p>
        </p:txBody>
      </p:sp>
      <p:sp>
        <p:nvSpPr>
          <p:cNvPr id="56" name="Shape 56"/>
          <p:cNvSpPr/>
          <p:nvPr/>
        </p:nvSpPr>
        <p:spPr>
          <a:xfrm>
            <a:off x="1558977" y="5318700"/>
            <a:ext cx="1345957" cy="1187383"/>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35717" tIns="35717" rIns="35717" bIns="35717" anchor="ctr"/>
          <a:lstStyle/>
          <a:p>
            <a:pPr algn="just">
              <a:defRPr sz="1800"/>
            </a:pPr>
            <a:r>
              <a:rPr sz="1500" dirty="0">
                <a:solidFill>
                  <a:srgbClr val="000000"/>
                </a:solidFill>
              </a:rPr>
              <a:t>Legend:</a:t>
            </a:r>
          </a:p>
          <a:p>
            <a:pPr algn="just">
              <a:defRPr sz="1800"/>
            </a:pPr>
            <a:r>
              <a:rPr sz="1200" dirty="0">
                <a:solidFill>
                  <a:srgbClr val="000000"/>
                </a:solidFill>
              </a:rPr>
              <a:t>Event</a:t>
            </a:r>
          </a:p>
          <a:p>
            <a:pPr algn="just">
              <a:defRPr sz="1800"/>
            </a:pPr>
            <a:r>
              <a:rPr sz="1200" dirty="0">
                <a:solidFill>
                  <a:srgbClr val="000000"/>
                </a:solidFill>
              </a:rPr>
              <a:t>Subevent</a:t>
            </a:r>
          </a:p>
          <a:p>
            <a:pPr algn="just">
              <a:defRPr sz="1800"/>
            </a:pPr>
            <a:r>
              <a:rPr sz="1200" dirty="0">
                <a:solidFill>
                  <a:srgbClr val="000000"/>
                </a:solidFill>
              </a:rPr>
              <a:t>Temporal</a:t>
            </a:r>
          </a:p>
          <a:p>
            <a:pPr algn="just">
              <a:defRPr sz="1800"/>
            </a:pPr>
            <a:r>
              <a:rPr sz="1200" dirty="0">
                <a:solidFill>
                  <a:srgbClr val="000000"/>
                </a:solidFill>
              </a:rPr>
              <a:t>Causality</a:t>
            </a:r>
          </a:p>
          <a:p>
            <a:pPr algn="just">
              <a:defRPr sz="1800"/>
            </a:pPr>
            <a:r>
              <a:rPr sz="1200" dirty="0">
                <a:solidFill>
                  <a:srgbClr val="000000"/>
                </a:solidFill>
              </a:rPr>
              <a:t>Ext. KB</a:t>
            </a:r>
          </a:p>
        </p:txBody>
      </p:sp>
      <p:sp>
        <p:nvSpPr>
          <p:cNvPr id="57" name="Shape 57"/>
          <p:cNvSpPr/>
          <p:nvPr/>
        </p:nvSpPr>
        <p:spPr>
          <a:xfrm>
            <a:off x="2272370" y="6179910"/>
            <a:ext cx="580677" cy="1"/>
          </a:xfrm>
          <a:prstGeom prst="line">
            <a:avLst/>
          </a:prstGeom>
          <a:ln w="38100">
            <a:solidFill>
              <a:srgbClr val="0365C0"/>
            </a:solidFill>
            <a:miter lim="400000"/>
            <a:tailEnd type="triangle"/>
          </a:ln>
        </p:spPr>
        <p:txBody>
          <a:bodyPr lIns="0" tIns="0" rIns="0" bIns="0" anchor="ctr"/>
          <a:lstStyle/>
          <a:p>
            <a:pPr>
              <a:defRPr sz="2400"/>
            </a:pPr>
            <a:endParaRPr sz="2400" dirty="0">
              <a:solidFill>
                <a:srgbClr val="000000"/>
              </a:solidFill>
            </a:endParaRPr>
          </a:p>
        </p:txBody>
      </p:sp>
      <p:sp>
        <p:nvSpPr>
          <p:cNvPr id="58" name="Shape 58"/>
          <p:cNvSpPr/>
          <p:nvPr/>
        </p:nvSpPr>
        <p:spPr>
          <a:xfrm>
            <a:off x="2283079" y="5982846"/>
            <a:ext cx="559259" cy="1"/>
          </a:xfrm>
          <a:prstGeom prst="line">
            <a:avLst/>
          </a:prstGeom>
          <a:ln w="38100">
            <a:solidFill>
              <a:srgbClr val="1A931F"/>
            </a:solidFill>
            <a:miter lim="400000"/>
            <a:tailEnd type="triangle"/>
          </a:ln>
        </p:spPr>
        <p:txBody>
          <a:bodyPr lIns="0" tIns="0" rIns="0" bIns="0" anchor="ctr"/>
          <a:lstStyle/>
          <a:p>
            <a:pPr>
              <a:defRPr sz="2400"/>
            </a:pPr>
            <a:endParaRPr sz="2400" dirty="0">
              <a:solidFill>
                <a:srgbClr val="000000"/>
              </a:solidFill>
            </a:endParaRPr>
          </a:p>
        </p:txBody>
      </p:sp>
      <p:sp>
        <p:nvSpPr>
          <p:cNvPr id="59" name="Shape 59"/>
          <p:cNvSpPr/>
          <p:nvPr/>
        </p:nvSpPr>
        <p:spPr>
          <a:xfrm>
            <a:off x="2240164" y="5820513"/>
            <a:ext cx="613766" cy="1"/>
          </a:xfrm>
          <a:prstGeom prst="line">
            <a:avLst/>
          </a:prstGeom>
          <a:ln w="38100" cap="rnd">
            <a:solidFill/>
            <a:custDash>
              <a:ds d="100000" sp="200000"/>
            </a:custDash>
            <a:miter lim="400000"/>
            <a:tailEnd type="arrow"/>
          </a:ln>
        </p:spPr>
        <p:txBody>
          <a:bodyPr lIns="35717" tIns="35717" rIns="35717" bIns="35717" anchor="ctr"/>
          <a:lstStyle/>
          <a:p>
            <a:pPr>
              <a:defRPr sz="2400"/>
            </a:pPr>
            <a:endParaRPr sz="2400" dirty="0">
              <a:solidFill>
                <a:srgbClr val="000000"/>
              </a:solidFill>
            </a:endParaRPr>
          </a:p>
        </p:txBody>
      </p:sp>
      <p:sp>
        <p:nvSpPr>
          <p:cNvPr id="60" name="Shape 60"/>
          <p:cNvSpPr/>
          <p:nvPr/>
        </p:nvSpPr>
        <p:spPr>
          <a:xfrm>
            <a:off x="6344906" y="3359842"/>
            <a:ext cx="2027069" cy="1559478"/>
          </a:xfrm>
          <a:prstGeom prst="roundRect">
            <a:avLst>
              <a:gd name="adj" fmla="val 8772"/>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r>
              <a:rPr lang="en-US" sz="1300" dirty="0">
                <a:solidFill>
                  <a:srgbClr val="FFFFFF"/>
                </a:solidFill>
              </a:rPr>
              <a:t>Attacker: ISIS Victim: pilot</a:t>
            </a:r>
            <a:endParaRPr lang="en-US" sz="1300" dirty="0">
              <a:solidFill>
                <a:srgbClr val="FFFF00"/>
              </a:solidFill>
            </a:endParaRPr>
          </a:p>
          <a:p>
            <a:pPr>
              <a:defRPr sz="1800"/>
            </a:pPr>
            <a:r>
              <a:rPr lang="en-US" sz="1300" dirty="0">
                <a:solidFill>
                  <a:srgbClr val="FFFF00"/>
                </a:solidFill>
              </a:rPr>
              <a:t>Cause: </a:t>
            </a:r>
            <a:r>
              <a:rPr sz="1300" dirty="0">
                <a:solidFill>
                  <a:srgbClr val="FFFF00"/>
                </a:solidFill>
              </a:rPr>
              <a:t>burnt alive</a:t>
            </a:r>
          </a:p>
        </p:txBody>
      </p:sp>
      <p:sp>
        <p:nvSpPr>
          <p:cNvPr id="62" name="Shape 62"/>
          <p:cNvSpPr/>
          <p:nvPr/>
        </p:nvSpPr>
        <p:spPr>
          <a:xfrm flipH="1">
            <a:off x="5772907" y="3603374"/>
            <a:ext cx="739425" cy="0"/>
          </a:xfrm>
          <a:prstGeom prst="line">
            <a:avLst/>
          </a:prstGeom>
          <a:ln w="38100">
            <a:solidFill>
              <a:srgbClr val="0365C0"/>
            </a:solidFill>
            <a:miter lim="400000"/>
            <a:tailEnd type="triangle"/>
          </a:ln>
        </p:spPr>
        <p:txBody>
          <a:bodyPr lIns="0" tIns="0" rIns="0" bIns="0" anchor="ctr"/>
          <a:lstStyle/>
          <a:p>
            <a:pPr>
              <a:defRPr sz="2400"/>
            </a:pPr>
            <a:endParaRPr sz="2400" dirty="0">
              <a:solidFill>
                <a:srgbClr val="000000"/>
              </a:solidFill>
            </a:endParaRPr>
          </a:p>
        </p:txBody>
      </p:sp>
      <p:pic>
        <p:nvPicPr>
          <p:cNvPr id="64" name="pasted-image.png"/>
          <p:cNvPicPr/>
          <p:nvPr/>
        </p:nvPicPr>
        <p:blipFill>
          <a:blip r:embed="rId8"/>
          <a:stretch>
            <a:fillRect/>
          </a:stretch>
        </p:blipFill>
        <p:spPr>
          <a:xfrm>
            <a:off x="3244100" y="5745595"/>
            <a:ext cx="1676454" cy="888164"/>
          </a:xfrm>
          <a:prstGeom prst="rect">
            <a:avLst/>
          </a:prstGeom>
          <a:ln w="25400">
            <a:solidFill/>
            <a:miter lim="400000"/>
          </a:ln>
        </p:spPr>
      </p:pic>
      <p:sp>
        <p:nvSpPr>
          <p:cNvPr id="65" name="Shape 65"/>
          <p:cNvSpPr/>
          <p:nvPr/>
        </p:nvSpPr>
        <p:spPr>
          <a:xfrm>
            <a:off x="5817973" y="5657596"/>
            <a:ext cx="359132" cy="401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66" name="Shape 66"/>
          <p:cNvSpPr/>
          <p:nvPr/>
        </p:nvSpPr>
        <p:spPr>
          <a:xfrm>
            <a:off x="2250056" y="6286442"/>
            <a:ext cx="573701" cy="105544"/>
          </a:xfrm>
          <a:prstGeom prst="rect">
            <a:avLst/>
          </a:prstGeom>
          <a:ln w="25400">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67" name="Shape 67"/>
          <p:cNvSpPr/>
          <p:nvPr/>
        </p:nvSpPr>
        <p:spPr>
          <a:xfrm>
            <a:off x="2320976" y="5547299"/>
            <a:ext cx="378098" cy="140844"/>
          </a:xfrm>
          <a:prstGeom prst="roundRect">
            <a:avLst>
              <a:gd name="adj" fmla="val 17483"/>
            </a:avLst>
          </a:prstGeom>
          <a:blipFill>
            <a:blip r:embed="rId4"/>
          </a:blipFill>
          <a:ln w="12700">
            <a:miter lim="400000"/>
          </a:ln>
          <a:effectLst>
            <a:outerShdw blurRad="38100" dist="25400" dir="5400000" rotWithShape="0">
              <a:srgbClr val="000000">
                <a:alpha val="50000"/>
              </a:srgbClr>
            </a:outerShdw>
          </a:effectLst>
        </p:spPr>
        <p:txBody>
          <a:bodyPr lIns="35717" tIns="35717" rIns="35717" bIns="35717" anchor="ctr"/>
          <a:lstStyle/>
          <a:p>
            <a:pPr>
              <a:defRPr sz="1900">
                <a:solidFill>
                  <a:srgbClr val="FFFFFF"/>
                </a:solidFill>
              </a:defRPr>
            </a:pPr>
            <a:endParaRPr sz="1900" dirty="0">
              <a:solidFill>
                <a:srgbClr val="FFFFFF"/>
              </a:solidFill>
            </a:endParaRPr>
          </a:p>
        </p:txBody>
      </p:sp>
      <p:pic>
        <p:nvPicPr>
          <p:cNvPr id="68" name="pasted-image.png"/>
          <p:cNvPicPr/>
          <p:nvPr/>
        </p:nvPicPr>
        <p:blipFill>
          <a:blip r:embed="rId9"/>
          <a:stretch>
            <a:fillRect/>
          </a:stretch>
        </p:blipFill>
        <p:spPr>
          <a:xfrm>
            <a:off x="9112888" y="5158705"/>
            <a:ext cx="1485549" cy="1020607"/>
          </a:xfrm>
          <a:prstGeom prst="rect">
            <a:avLst/>
          </a:prstGeom>
          <a:ln w="25400">
            <a:solidFill/>
            <a:miter lim="400000"/>
          </a:ln>
        </p:spPr>
      </p:pic>
      <p:sp>
        <p:nvSpPr>
          <p:cNvPr id="69" name="Shape 69"/>
          <p:cNvSpPr/>
          <p:nvPr/>
        </p:nvSpPr>
        <p:spPr>
          <a:xfrm flipH="1">
            <a:off x="4869038" y="6109428"/>
            <a:ext cx="343857" cy="206202"/>
          </a:xfrm>
          <a:prstGeom prst="line">
            <a:avLst/>
          </a:prstGeom>
          <a:ln w="25400">
            <a:solidFill/>
            <a:miter lim="400000"/>
            <a:headEnd type="triangle"/>
            <a:tailEnd type="triangle"/>
          </a:ln>
        </p:spPr>
        <p:txBody>
          <a:bodyPr lIns="35717" tIns="35717" rIns="35717" bIns="35717" anchor="ctr"/>
          <a:lstStyle/>
          <a:p>
            <a:pPr>
              <a:defRPr sz="2400"/>
            </a:pPr>
            <a:endParaRPr sz="2400" dirty="0">
              <a:solidFill>
                <a:srgbClr val="000000"/>
              </a:solidFill>
            </a:endParaRPr>
          </a:p>
        </p:txBody>
      </p:sp>
      <p:sp>
        <p:nvSpPr>
          <p:cNvPr id="70" name="Shape 70"/>
          <p:cNvSpPr/>
          <p:nvPr/>
        </p:nvSpPr>
        <p:spPr>
          <a:xfrm>
            <a:off x="8575764" y="3352800"/>
            <a:ext cx="2092236" cy="1585562"/>
          </a:xfrm>
          <a:prstGeom prst="roundRect">
            <a:avLst>
              <a:gd name="adj" fmla="val 7799"/>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7" tIns="35717" rIns="35717" bIns="35717" anchor="ctr"/>
          <a:lstStyle/>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endParaRPr sz="1400" dirty="0">
              <a:solidFill>
                <a:srgbClr val="FFFFFF"/>
              </a:solidFill>
            </a:endParaRPr>
          </a:p>
          <a:p>
            <a:pPr>
              <a:defRPr sz="1800"/>
            </a:pPr>
            <a:r>
              <a:rPr lang="en-US" sz="1300" dirty="0">
                <a:solidFill>
                  <a:srgbClr val="FFFF00"/>
                </a:solidFill>
              </a:rPr>
              <a:t>Victim: </a:t>
            </a:r>
            <a:r>
              <a:rPr sz="1300" dirty="0">
                <a:solidFill>
                  <a:srgbClr val="FFFF00"/>
                </a:solidFill>
              </a:rPr>
              <a:t>Goto</a:t>
            </a:r>
            <a:r>
              <a:rPr lang="en-US" sz="1300" dirty="0">
                <a:solidFill>
                  <a:srgbClr val="FFFFFF"/>
                </a:solidFill>
              </a:rPr>
              <a:t> Place: Syria</a:t>
            </a:r>
            <a:r>
              <a:rPr sz="1400" dirty="0">
                <a:solidFill>
                  <a:srgbClr val="FFFFFF"/>
                </a:solidFill>
              </a:rPr>
              <a:t> </a:t>
            </a:r>
            <a:endParaRPr lang="en-US" sz="1400" dirty="0">
              <a:solidFill>
                <a:srgbClr val="FFFFFF"/>
              </a:solidFill>
            </a:endParaRPr>
          </a:p>
        </p:txBody>
      </p:sp>
      <p:pic>
        <p:nvPicPr>
          <p:cNvPr id="71" name="pasted-image.png"/>
          <p:cNvPicPr/>
          <p:nvPr/>
        </p:nvPicPr>
        <p:blipFill>
          <a:blip r:embed="rId10"/>
          <a:stretch>
            <a:fillRect/>
          </a:stretch>
        </p:blipFill>
        <p:spPr>
          <a:xfrm>
            <a:off x="9019696" y="3359841"/>
            <a:ext cx="1195653" cy="1300260"/>
          </a:xfrm>
          <a:prstGeom prst="rect">
            <a:avLst/>
          </a:prstGeom>
          <a:ln w="12700">
            <a:miter lim="400000"/>
          </a:ln>
        </p:spPr>
      </p:pic>
      <p:sp>
        <p:nvSpPr>
          <p:cNvPr id="72" name="Shape 72"/>
          <p:cNvSpPr/>
          <p:nvPr/>
        </p:nvSpPr>
        <p:spPr>
          <a:xfrm>
            <a:off x="9019695" y="4217412"/>
            <a:ext cx="453258" cy="160867"/>
          </a:xfrm>
          <a:prstGeom prst="rect">
            <a:avLst/>
          </a:prstGeom>
          <a:ln w="254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83" name="Shape 83"/>
          <p:cNvSpPr/>
          <p:nvPr/>
        </p:nvSpPr>
        <p:spPr>
          <a:xfrm flipH="1">
            <a:off x="9703632" y="4787699"/>
            <a:ext cx="45719" cy="426747"/>
          </a:xfrm>
          <a:custGeom>
            <a:avLst/>
            <a:gdLst/>
            <a:ahLst/>
            <a:cxnLst>
              <a:cxn ang="0">
                <a:pos x="wd2" y="hd2"/>
              </a:cxn>
              <a:cxn ang="5400000">
                <a:pos x="wd2" y="hd2"/>
              </a:cxn>
              <a:cxn ang="10800000">
                <a:pos x="wd2" y="hd2"/>
              </a:cxn>
              <a:cxn ang="16200000">
                <a:pos x="wd2" y="hd2"/>
              </a:cxn>
            </a:cxnLst>
            <a:rect l="0" t="0" r="r" b="b"/>
            <a:pathLst>
              <a:path w="16546" h="21600" extrusionOk="0">
                <a:moveTo>
                  <a:pt x="8362" y="21600"/>
                </a:moveTo>
                <a:cubicBezTo>
                  <a:pt x="-5054" y="13135"/>
                  <a:pt x="-2326" y="5935"/>
                  <a:pt x="16546" y="0"/>
                </a:cubicBezTo>
              </a:path>
            </a:pathLst>
          </a:custGeom>
          <a:ln w="25400">
            <a:solidFill/>
            <a:miter lim="400000"/>
            <a:headEnd type="arrow"/>
            <a:tailEnd type="arrow"/>
          </a:ln>
        </p:spPr>
        <p:txBody>
          <a:bodyPr lIns="64291" tIns="32146" rIns="64291" bIns="32146"/>
          <a:lstStyle/>
          <a:p>
            <a:endParaRPr dirty="0">
              <a:solidFill>
                <a:srgbClr val="000000"/>
              </a:solidFill>
            </a:endParaRPr>
          </a:p>
        </p:txBody>
      </p:sp>
      <p:sp>
        <p:nvSpPr>
          <p:cNvPr id="74" name="Shape 74"/>
          <p:cNvSpPr/>
          <p:nvPr/>
        </p:nvSpPr>
        <p:spPr>
          <a:xfrm flipH="1">
            <a:off x="8381999" y="3962400"/>
            <a:ext cx="381001" cy="0"/>
          </a:xfrm>
          <a:prstGeom prst="line">
            <a:avLst/>
          </a:prstGeom>
          <a:ln w="38100">
            <a:solidFill>
              <a:srgbClr val="1A931F"/>
            </a:solidFill>
            <a:miter lim="400000"/>
            <a:tailEnd type="triangle"/>
          </a:ln>
        </p:spPr>
        <p:txBody>
          <a:bodyPr lIns="0" tIns="0" rIns="0" bIns="0" anchor="ctr"/>
          <a:lstStyle/>
          <a:p>
            <a:pPr>
              <a:defRPr sz="2400"/>
            </a:pPr>
            <a:endParaRPr sz="2400" dirty="0">
              <a:solidFill>
                <a:srgbClr val="000000"/>
              </a:solidFill>
            </a:endParaRPr>
          </a:p>
        </p:txBody>
      </p:sp>
      <p:sp>
        <p:nvSpPr>
          <p:cNvPr id="75" name="Shape 75"/>
          <p:cNvSpPr/>
          <p:nvPr/>
        </p:nvSpPr>
        <p:spPr>
          <a:xfrm>
            <a:off x="3247093" y="4205008"/>
            <a:ext cx="212881" cy="254124"/>
          </a:xfrm>
          <a:prstGeom prst="rect">
            <a:avLst/>
          </a:prstGeom>
          <a:ln w="254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76" name="Shape 76"/>
          <p:cNvSpPr/>
          <p:nvPr/>
        </p:nvSpPr>
        <p:spPr>
          <a:xfrm>
            <a:off x="5228183" y="4243601"/>
            <a:ext cx="212882" cy="254124"/>
          </a:xfrm>
          <a:prstGeom prst="rect">
            <a:avLst/>
          </a:prstGeom>
          <a:ln w="254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77" name="Shape 77"/>
          <p:cNvSpPr/>
          <p:nvPr/>
        </p:nvSpPr>
        <p:spPr>
          <a:xfrm>
            <a:off x="3124291" y="5277164"/>
            <a:ext cx="706454" cy="263054"/>
          </a:xfrm>
          <a:prstGeom prst="rect">
            <a:avLst/>
          </a:prstGeom>
          <a:ln w="12700">
            <a:solidFill>
              <a:srgbClr val="00882B"/>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1600"/>
            </a:lvl1pPr>
          </a:lstStyle>
          <a:p>
            <a:pPr>
              <a:defRPr sz="1800"/>
            </a:pPr>
            <a:r>
              <a:rPr sz="1100" dirty="0">
                <a:solidFill>
                  <a:srgbClr val="000000"/>
                </a:solidFill>
              </a:rPr>
              <a:t>Oct 2014</a:t>
            </a:r>
          </a:p>
        </p:txBody>
      </p:sp>
      <p:sp>
        <p:nvSpPr>
          <p:cNvPr id="78" name="Shape 78"/>
          <p:cNvSpPr/>
          <p:nvPr/>
        </p:nvSpPr>
        <p:spPr>
          <a:xfrm>
            <a:off x="4120338" y="5305079"/>
            <a:ext cx="706455" cy="263054"/>
          </a:xfrm>
          <a:prstGeom prst="rect">
            <a:avLst/>
          </a:prstGeom>
          <a:ln w="12700">
            <a:solidFill>
              <a:srgbClr val="00882B"/>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1600"/>
            </a:lvl1pPr>
          </a:lstStyle>
          <a:p>
            <a:pPr>
              <a:defRPr sz="1800"/>
            </a:pPr>
            <a:r>
              <a:rPr sz="1100" dirty="0">
                <a:solidFill>
                  <a:srgbClr val="000000"/>
                </a:solidFill>
              </a:rPr>
              <a:t>Feb 2015</a:t>
            </a:r>
          </a:p>
        </p:txBody>
      </p:sp>
      <p:cxnSp>
        <p:nvCxnSpPr>
          <p:cNvPr id="3" name="Curved Connector 2"/>
          <p:cNvCxnSpPr>
            <a:endCxn id="78" idx="3"/>
          </p:cNvCxnSpPr>
          <p:nvPr/>
        </p:nvCxnSpPr>
        <p:spPr bwMode="auto">
          <a:xfrm rot="5400000">
            <a:off x="4691964" y="4725224"/>
            <a:ext cx="846211" cy="576552"/>
          </a:xfrm>
          <a:prstGeom prst="curvedConnector2">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85" name="Curved Connector 84"/>
          <p:cNvCxnSpPr/>
          <p:nvPr/>
        </p:nvCxnSpPr>
        <p:spPr bwMode="auto">
          <a:xfrm rot="16200000" flipH="1">
            <a:off x="2937659" y="4836387"/>
            <a:ext cx="824960" cy="58305"/>
          </a:xfrm>
          <a:prstGeom prst="curvedConnector3">
            <a:avLst>
              <a:gd name="adj1" fmla="val 50000"/>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86" name="Curved Connector 85"/>
          <p:cNvCxnSpPr>
            <a:stCxn id="77" idx="0"/>
          </p:cNvCxnSpPr>
          <p:nvPr/>
        </p:nvCxnSpPr>
        <p:spPr bwMode="auto">
          <a:xfrm rot="5400000" flipH="1" flipV="1">
            <a:off x="3167711" y="4641877"/>
            <a:ext cx="945094" cy="325480"/>
          </a:xfrm>
          <a:prstGeom prst="curvedConnector3">
            <a:avLst>
              <a:gd name="adj1" fmla="val 50000"/>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87" name="Curved Connector 86"/>
          <p:cNvCxnSpPr/>
          <p:nvPr/>
        </p:nvCxnSpPr>
        <p:spPr bwMode="auto">
          <a:xfrm rot="16200000" flipV="1">
            <a:off x="3650273" y="4525547"/>
            <a:ext cx="1046092" cy="590687"/>
          </a:xfrm>
          <a:prstGeom prst="curvedConnector3">
            <a:avLst>
              <a:gd name="adj1" fmla="val 8141"/>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3" name="Shape 63"/>
          <p:cNvSpPr/>
          <p:nvPr/>
        </p:nvSpPr>
        <p:spPr>
          <a:xfrm>
            <a:off x="4450499" y="5813738"/>
            <a:ext cx="505680" cy="4899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91" name="Shape 83"/>
          <p:cNvSpPr/>
          <p:nvPr/>
        </p:nvSpPr>
        <p:spPr>
          <a:xfrm flipH="1">
            <a:off x="7846682" y="4779667"/>
            <a:ext cx="45719" cy="353279"/>
          </a:xfrm>
          <a:custGeom>
            <a:avLst/>
            <a:gdLst/>
            <a:ahLst/>
            <a:cxnLst>
              <a:cxn ang="0">
                <a:pos x="wd2" y="hd2"/>
              </a:cxn>
              <a:cxn ang="5400000">
                <a:pos x="wd2" y="hd2"/>
              </a:cxn>
              <a:cxn ang="10800000">
                <a:pos x="wd2" y="hd2"/>
              </a:cxn>
              <a:cxn ang="16200000">
                <a:pos x="wd2" y="hd2"/>
              </a:cxn>
            </a:cxnLst>
            <a:rect l="0" t="0" r="r" b="b"/>
            <a:pathLst>
              <a:path w="16546" h="21600" extrusionOk="0">
                <a:moveTo>
                  <a:pt x="8362" y="21600"/>
                </a:moveTo>
                <a:cubicBezTo>
                  <a:pt x="-5054" y="13135"/>
                  <a:pt x="-2326" y="5935"/>
                  <a:pt x="16546" y="0"/>
                </a:cubicBezTo>
              </a:path>
            </a:pathLst>
          </a:custGeom>
          <a:ln w="25400">
            <a:solidFill/>
            <a:miter lim="400000"/>
            <a:headEnd type="arrow"/>
            <a:tailEnd type="arrow"/>
          </a:ln>
        </p:spPr>
        <p:txBody>
          <a:bodyPr lIns="64291" tIns="32146" rIns="64291" bIns="32146"/>
          <a:lstStyle/>
          <a:p>
            <a:endParaRPr dirty="0">
              <a:solidFill>
                <a:srgbClr val="000000"/>
              </a:solidFill>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01431" y="5084044"/>
            <a:ext cx="1378980" cy="1564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5" name="Shape 65"/>
          <p:cNvSpPr/>
          <p:nvPr/>
        </p:nvSpPr>
        <p:spPr>
          <a:xfrm>
            <a:off x="2352367" y="3690108"/>
            <a:ext cx="588322" cy="5171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97" name="Shape 65"/>
          <p:cNvSpPr/>
          <p:nvPr/>
        </p:nvSpPr>
        <p:spPr>
          <a:xfrm>
            <a:off x="4826792" y="3611348"/>
            <a:ext cx="359132" cy="401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98" name="Shape 65"/>
          <p:cNvSpPr/>
          <p:nvPr/>
        </p:nvSpPr>
        <p:spPr>
          <a:xfrm>
            <a:off x="5157699" y="1708798"/>
            <a:ext cx="359132" cy="401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pic>
        <p:nvPicPr>
          <p:cNvPr id="2"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05527" y="1683865"/>
            <a:ext cx="1584931" cy="10257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4410" y="3505200"/>
            <a:ext cx="2035896" cy="10146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4" name="Shape 65"/>
          <p:cNvSpPr/>
          <p:nvPr/>
        </p:nvSpPr>
        <p:spPr>
          <a:xfrm>
            <a:off x="7491557" y="2071548"/>
            <a:ext cx="359132" cy="401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80" name="Shape 65"/>
          <p:cNvSpPr/>
          <p:nvPr/>
        </p:nvSpPr>
        <p:spPr>
          <a:xfrm>
            <a:off x="6814043" y="2071547"/>
            <a:ext cx="359132" cy="401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96" name="Shape 65"/>
          <p:cNvSpPr/>
          <p:nvPr/>
        </p:nvSpPr>
        <p:spPr>
          <a:xfrm>
            <a:off x="6988516" y="3977724"/>
            <a:ext cx="359132" cy="401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EC5D57"/>
            </a:solidFill>
            <a:miter lim="400000"/>
          </a:ln>
          <a:effectLst>
            <a:outerShdw blurRad="38100" dist="25400" dir="5400000" rotWithShape="0">
              <a:srgbClr val="000000">
                <a:alpha val="50000"/>
              </a:srgbClr>
            </a:outerShdw>
          </a:effectLst>
        </p:spPr>
        <p:txBody>
          <a:bodyPr lIns="0" tIns="0" rIns="0" bIns="0" anchor="ctr"/>
          <a:lstStyle/>
          <a:p>
            <a:pPr>
              <a:defRPr sz="2400">
                <a:solidFill>
                  <a:srgbClr val="FFFFFF"/>
                </a:solidFill>
              </a:defRPr>
            </a:pPr>
            <a:endParaRPr sz="2400" dirty="0">
              <a:solidFill>
                <a:srgbClr val="FFFFFF"/>
              </a:solidFill>
            </a:endParaRPr>
          </a:p>
        </p:txBody>
      </p:sp>
      <p:sp>
        <p:nvSpPr>
          <p:cNvPr id="4" name="TextBox 3"/>
          <p:cNvSpPr txBox="1"/>
          <p:nvPr/>
        </p:nvSpPr>
        <p:spPr>
          <a:xfrm>
            <a:off x="5824558" y="4668142"/>
            <a:ext cx="597827" cy="369332"/>
          </a:xfrm>
          <a:prstGeom prst="rect">
            <a:avLst/>
          </a:prstGeom>
          <a:noFill/>
        </p:spPr>
        <p:txBody>
          <a:bodyPr wrap="square" rtlCol="0">
            <a:spAutoFit/>
          </a:bodyPr>
          <a:lstStyle/>
          <a:p>
            <a:r>
              <a:rPr lang="en-US" dirty="0">
                <a:solidFill>
                  <a:srgbClr val="000000"/>
                </a:solidFill>
              </a:rPr>
              <a:t>?</a:t>
            </a:r>
          </a:p>
        </p:txBody>
      </p:sp>
      <p:sp>
        <p:nvSpPr>
          <p:cNvPr id="81" name="Google Shape;1130;p104"/>
          <p:cNvSpPr txBox="1">
            <a:spLocks/>
          </p:cNvSpPr>
          <p:nvPr/>
        </p:nvSpPr>
        <p:spPr>
          <a:xfrm>
            <a:off x="274320" y="210312"/>
            <a:ext cx="8686800" cy="530352"/>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lvl1pPr fontAlgn="base">
              <a:lnSpc>
                <a:spcPct val="90000"/>
              </a:lnSpc>
              <a:spcBef>
                <a:spcPct val="0"/>
              </a:spcBef>
              <a:spcAft>
                <a:spcPct val="0"/>
              </a:spcAft>
              <a:buSzPts val="1400"/>
              <a:defRPr sz="3600" b="0" i="0">
                <a:solidFill>
                  <a:schemeClr val="accent1"/>
                </a:solidFill>
                <a:latin typeface="Helvetica" panose="020B0604020202020204" pitchFamily="34" charset="0"/>
                <a:ea typeface="Helvetica Light" charset="0"/>
                <a:cs typeface="Helvetica" panose="020B0604020202020204" pitchFamily="34" charset="0"/>
              </a:defRPr>
            </a:lvl1pPr>
            <a:lvl2pPr fontAlgn="base">
              <a:spcBef>
                <a:spcPct val="0"/>
              </a:spcBef>
              <a:spcAft>
                <a:spcPct val="0"/>
              </a:spcAft>
              <a:defRPr sz="2800">
                <a:solidFill>
                  <a:srgbClr val="FF0000"/>
                </a:solidFill>
                <a:latin typeface="Calibri" pitchFamily="34" charset="0"/>
                <a:cs typeface="Arial" pitchFamily="34" charset="0"/>
              </a:defRPr>
            </a:lvl2pPr>
            <a:lvl3pPr fontAlgn="base">
              <a:spcBef>
                <a:spcPct val="0"/>
              </a:spcBef>
              <a:spcAft>
                <a:spcPct val="0"/>
              </a:spcAft>
              <a:defRPr sz="2800">
                <a:solidFill>
                  <a:srgbClr val="FF0000"/>
                </a:solidFill>
                <a:latin typeface="Calibri" pitchFamily="34" charset="0"/>
                <a:cs typeface="Arial" pitchFamily="34" charset="0"/>
              </a:defRPr>
            </a:lvl3pPr>
            <a:lvl4pPr fontAlgn="base">
              <a:spcBef>
                <a:spcPct val="0"/>
              </a:spcBef>
              <a:spcAft>
                <a:spcPct val="0"/>
              </a:spcAft>
              <a:defRPr sz="2800">
                <a:solidFill>
                  <a:srgbClr val="FF0000"/>
                </a:solidFill>
                <a:latin typeface="Calibri" pitchFamily="34" charset="0"/>
                <a:cs typeface="Arial" pitchFamily="34" charset="0"/>
              </a:defRPr>
            </a:lvl4pPr>
            <a:lvl5pPr fontAlgn="base">
              <a:spcBef>
                <a:spcPct val="0"/>
              </a:spcBef>
              <a:spcAft>
                <a:spcPct val="0"/>
              </a:spcAft>
              <a:defRPr sz="2800">
                <a:solidFill>
                  <a:srgbClr val="FF0000"/>
                </a:solidFill>
                <a:latin typeface="Calibri" pitchFamily="34" charset="0"/>
                <a:cs typeface="Arial" pitchFamily="34" charset="0"/>
              </a:defRPr>
            </a:lvl5pPr>
            <a:lvl6pPr marL="457200" fontAlgn="base">
              <a:spcBef>
                <a:spcPct val="0"/>
              </a:spcBef>
              <a:spcAft>
                <a:spcPct val="0"/>
              </a:spcAft>
              <a:defRPr sz="2800">
                <a:solidFill>
                  <a:srgbClr val="FF0000"/>
                </a:solidFill>
                <a:latin typeface="Calibri" pitchFamily="34" charset="0"/>
                <a:cs typeface="Arial" pitchFamily="34" charset="0"/>
              </a:defRPr>
            </a:lvl6pPr>
            <a:lvl7pPr marL="914400" fontAlgn="base">
              <a:spcBef>
                <a:spcPct val="0"/>
              </a:spcBef>
              <a:spcAft>
                <a:spcPct val="0"/>
              </a:spcAft>
              <a:defRPr sz="2800">
                <a:solidFill>
                  <a:srgbClr val="FF0000"/>
                </a:solidFill>
                <a:latin typeface="Calibri" pitchFamily="34" charset="0"/>
                <a:cs typeface="Arial" pitchFamily="34" charset="0"/>
              </a:defRPr>
            </a:lvl7pPr>
            <a:lvl8pPr marL="1371600" fontAlgn="base">
              <a:spcBef>
                <a:spcPct val="0"/>
              </a:spcBef>
              <a:spcAft>
                <a:spcPct val="0"/>
              </a:spcAft>
              <a:defRPr sz="2800">
                <a:solidFill>
                  <a:srgbClr val="FF0000"/>
                </a:solidFill>
                <a:latin typeface="Calibri" pitchFamily="34" charset="0"/>
                <a:cs typeface="Arial" pitchFamily="34" charset="0"/>
              </a:defRPr>
            </a:lvl8pPr>
            <a:lvl9pPr marL="1828800" fontAlgn="base">
              <a:spcBef>
                <a:spcPct val="0"/>
              </a:spcBef>
              <a:spcAft>
                <a:spcPct val="0"/>
              </a:spcAft>
              <a:defRPr sz="2800">
                <a:solidFill>
                  <a:srgbClr val="FF0000"/>
                </a:solidFill>
                <a:latin typeface="Calibri" pitchFamily="34" charset="0"/>
                <a:cs typeface="Arial" pitchFamily="34" charset="0"/>
              </a:defRPr>
            </a:lvl9pPr>
          </a:lstStyle>
          <a:p>
            <a:r>
              <a:rPr lang="en-US" sz="3200" dirty="0">
                <a:sym typeface="Palatino Linotype"/>
              </a:rPr>
              <a:t>Example Chapter: ISIS attacks</a:t>
            </a:r>
          </a:p>
        </p:txBody>
      </p:sp>
    </p:spTree>
    <p:extLst>
      <p:ext uri="{BB962C8B-B14F-4D97-AF65-F5344CB8AC3E}">
        <p14:creationId xmlns:p14="http://schemas.microsoft.com/office/powerpoint/2010/main" val="128434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CA92E6C-3E04-8C43-BCA8-DFC885EA3646}"/>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057327-5C45-3844-9BAD-8A2E33F71C3A}" type="slidenum">
              <a:rPr lang="en-US" smtClean="0"/>
              <a:pPr/>
              <a:t>11</a:t>
            </a:fld>
            <a:endParaRPr lang="en-US"/>
          </a:p>
        </p:txBody>
      </p:sp>
      <p:sp>
        <p:nvSpPr>
          <p:cNvPr id="6" name="Title 1">
            <a:extLst>
              <a:ext uri="{FF2B5EF4-FFF2-40B4-BE49-F238E27FC236}">
                <a16:creationId xmlns:a16="http://schemas.microsoft.com/office/drawing/2014/main" xmlns="" id="{D5B0861A-20D5-C945-99A2-5642B806E3BB}"/>
              </a:ext>
            </a:extLst>
          </p:cNvPr>
          <p:cNvSpPr>
            <a:spLocks noGrp="1"/>
          </p:cNvSpPr>
          <p:nvPr>
            <p:ph type="title"/>
          </p:nvPr>
        </p:nvSpPr>
        <p:spPr>
          <a:xfrm>
            <a:off x="274320" y="210312"/>
            <a:ext cx="10314709" cy="530352"/>
          </a:xfrm>
          <a:noFill/>
          <a:ln>
            <a:noFill/>
          </a:ln>
          <a:effectLst>
            <a:outerShdw blurRad="50800" dist="50800" dir="5400000" algn="ctr" rotWithShape="0">
              <a:schemeClr val="bg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a:solidFill>
                  <a:schemeClr val="accent1"/>
                </a:solidFill>
                <a:latin typeface="Helvetica" panose="020B0604020202020204" pitchFamily="34" charset="0"/>
                <a:cs typeface="Helvetica" panose="020B0604020202020204" pitchFamily="34" charset="0"/>
              </a:rPr>
              <a:t>Example Chapter: </a:t>
            </a:r>
            <a:r>
              <a:rPr lang="en-US" sz="3200" kern="1200" dirty="0" smtClean="0">
                <a:solidFill>
                  <a:schemeClr val="accent1"/>
                </a:solidFill>
                <a:latin typeface="Helvetica" panose="020B0604020202020204" pitchFamily="34" charset="0"/>
                <a:cs typeface="Helvetica" panose="020B0604020202020204" pitchFamily="34" charset="0"/>
              </a:rPr>
              <a:t>COVID19 Pandemic</a:t>
            </a:r>
            <a:endParaRPr lang="en-US" sz="3200" kern="1200" dirty="0">
              <a:solidFill>
                <a:schemeClr val="accent1"/>
              </a:solidFill>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2"/>
          <a:stretch>
            <a:fillRect/>
          </a:stretch>
        </p:blipFill>
        <p:spPr>
          <a:xfrm>
            <a:off x="2962656" y="929401"/>
            <a:ext cx="5783446" cy="5928599"/>
          </a:xfrm>
          <a:prstGeom prst="rect">
            <a:avLst/>
          </a:prstGeom>
        </p:spPr>
      </p:pic>
    </p:spTree>
    <p:extLst>
      <p:ext uri="{BB962C8B-B14F-4D97-AF65-F5344CB8AC3E}">
        <p14:creationId xmlns:p14="http://schemas.microsoft.com/office/powerpoint/2010/main" val="1743322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7" name="Google Shape;347;gdb75ac9b92_0_1"/>
          <p:cNvSpPr txBox="1">
            <a:spLocks noGrp="1"/>
          </p:cNvSpPr>
          <p:nvPr>
            <p:ph type="sldNum" idx="4294967295"/>
          </p:nvPr>
        </p:nvSpPr>
        <p:spPr>
          <a:xfrm>
            <a:off x="9070428" y="6356351"/>
            <a:ext cx="2743200" cy="365200"/>
          </a:xfrm>
          <a:prstGeom prst="rect">
            <a:avLst/>
          </a:prstGeom>
          <a:noFill/>
          <a:ln>
            <a:noFill/>
          </a:ln>
        </p:spPr>
        <p:txBody>
          <a:bodyPr spcFirstLastPara="1" wrap="square" lIns="91433" tIns="45700" rIns="91433" bIns="45700" anchor="ctr" anchorCtr="0">
            <a:noAutofit/>
          </a:bodyPr>
          <a:lstStyle/>
          <a:p>
            <a:pPr algn="r">
              <a:buClr>
                <a:srgbClr val="000000"/>
              </a:buClr>
              <a:buSzPts val="900"/>
            </a:pPr>
            <a:fld id="{00000000-1234-1234-1234-123412341234}" type="slidenum">
              <a:rPr lang="en-US"/>
              <a:pPr algn="r">
                <a:buClr>
                  <a:srgbClr val="000000"/>
                </a:buClr>
                <a:buSzPts val="900"/>
              </a:pPr>
              <a:t>12</a:t>
            </a:fld>
            <a:endParaRPr/>
          </a:p>
        </p:txBody>
      </p:sp>
      <p:graphicFrame>
        <p:nvGraphicFramePr>
          <p:cNvPr id="348" name="Google Shape;348;gdb75ac9b92_0_1"/>
          <p:cNvGraphicFramePr/>
          <p:nvPr>
            <p:extLst>
              <p:ext uri="{D42A27DB-BD31-4B8C-83A1-F6EECF244321}">
                <p14:modId xmlns:p14="http://schemas.microsoft.com/office/powerpoint/2010/main" val="2764561490"/>
              </p:ext>
            </p:extLst>
          </p:nvPr>
        </p:nvGraphicFramePr>
        <p:xfrm>
          <a:off x="381401" y="5166634"/>
          <a:ext cx="11142968" cy="1478767"/>
        </p:xfrm>
        <a:graphic>
          <a:graphicData uri="http://schemas.openxmlformats.org/drawingml/2006/table">
            <a:tbl>
              <a:tblPr>
                <a:noFill/>
              </a:tblPr>
              <a:tblGrid>
                <a:gridCol w="1024500"/>
                <a:gridCol w="1107267"/>
                <a:gridCol w="611733"/>
                <a:gridCol w="1218667"/>
                <a:gridCol w="1460067"/>
                <a:gridCol w="1284400"/>
                <a:gridCol w="1451000"/>
                <a:gridCol w="1492667"/>
                <a:gridCol w="1492667"/>
              </a:tblGrid>
              <a:tr h="498367">
                <a:tc>
                  <a:txBody>
                    <a:bodyPr/>
                    <a:lstStyle/>
                    <a:p>
                      <a:pPr marL="0" lvl="0" indent="0" algn="l" rtl="0">
                        <a:spcBef>
                          <a:spcPts val="0"/>
                        </a:spcBef>
                        <a:spcAft>
                          <a:spcPts val="0"/>
                        </a:spcAft>
                        <a:buNone/>
                      </a:pPr>
                      <a:r>
                        <a:rPr lang="en-US" sz="1500" dirty="0" err="1"/>
                        <a:t>Timestep</a:t>
                      </a:r>
                      <a:endParaRPr sz="1500" dirty="0"/>
                    </a:p>
                  </a:txBody>
                  <a:tcPr marL="121900" marR="121900" marT="121900" marB="121900"/>
                </a:tc>
                <a:tc>
                  <a:txBody>
                    <a:bodyPr/>
                    <a:lstStyle/>
                    <a:p>
                      <a:pPr marL="0" lvl="0" indent="0" algn="l" rtl="0">
                        <a:spcBef>
                          <a:spcPts val="0"/>
                        </a:spcBef>
                        <a:spcAft>
                          <a:spcPts val="0"/>
                        </a:spcAft>
                        <a:buNone/>
                      </a:pPr>
                      <a:r>
                        <a:rPr lang="en-US" sz="1500" dirty="0"/>
                        <a:t>1</a:t>
                      </a:r>
                      <a:endParaRPr sz="1500" dirty="0"/>
                    </a:p>
                  </a:txBody>
                  <a:tcPr marL="121900" marR="121900" marT="121900" marB="121900"/>
                </a:tc>
                <a:tc>
                  <a:txBody>
                    <a:bodyPr/>
                    <a:lstStyle/>
                    <a:p>
                      <a:pPr marL="0" lvl="0" indent="0" algn="l" rtl="0">
                        <a:spcBef>
                          <a:spcPts val="0"/>
                        </a:spcBef>
                        <a:spcAft>
                          <a:spcPts val="0"/>
                        </a:spcAft>
                        <a:buNone/>
                      </a:pPr>
                      <a:r>
                        <a:rPr lang="en-US" sz="1500"/>
                        <a:t>2</a:t>
                      </a:r>
                      <a:endParaRPr sz="1500"/>
                    </a:p>
                  </a:txBody>
                  <a:tcPr marL="121900" marR="121900" marT="121900" marB="121900"/>
                </a:tc>
                <a:tc>
                  <a:txBody>
                    <a:bodyPr/>
                    <a:lstStyle/>
                    <a:p>
                      <a:pPr marL="0" lvl="0" indent="0" algn="l" rtl="0">
                        <a:spcBef>
                          <a:spcPts val="0"/>
                        </a:spcBef>
                        <a:spcAft>
                          <a:spcPts val="0"/>
                        </a:spcAft>
                        <a:buNone/>
                      </a:pPr>
                      <a:r>
                        <a:rPr lang="en-US" sz="1500" dirty="0"/>
                        <a:t>3</a:t>
                      </a:r>
                      <a:endParaRPr sz="1500" dirty="0"/>
                    </a:p>
                  </a:txBody>
                  <a:tcPr marL="121900" marR="121900" marT="121900" marB="121900"/>
                </a:tc>
                <a:tc>
                  <a:txBody>
                    <a:bodyPr/>
                    <a:lstStyle/>
                    <a:p>
                      <a:pPr marL="0" lvl="0" indent="0" algn="l" rtl="0">
                        <a:spcBef>
                          <a:spcPts val="0"/>
                        </a:spcBef>
                        <a:spcAft>
                          <a:spcPts val="0"/>
                        </a:spcAft>
                        <a:buNone/>
                      </a:pPr>
                      <a:r>
                        <a:rPr lang="en-US" sz="1500" dirty="0"/>
                        <a:t>4</a:t>
                      </a:r>
                      <a:endParaRPr sz="1500" dirty="0"/>
                    </a:p>
                  </a:txBody>
                  <a:tcPr marL="121900" marR="121900" marT="121900" marB="121900"/>
                </a:tc>
                <a:tc>
                  <a:txBody>
                    <a:bodyPr/>
                    <a:lstStyle/>
                    <a:p>
                      <a:pPr marL="0" lvl="0" indent="0" algn="l" rtl="0">
                        <a:spcBef>
                          <a:spcPts val="0"/>
                        </a:spcBef>
                        <a:spcAft>
                          <a:spcPts val="0"/>
                        </a:spcAft>
                        <a:buNone/>
                      </a:pPr>
                      <a:r>
                        <a:rPr lang="en-US" sz="1500"/>
                        <a:t>5</a:t>
                      </a:r>
                      <a:endParaRPr sz="1500"/>
                    </a:p>
                  </a:txBody>
                  <a:tcPr marL="121900" marR="121900" marT="121900" marB="121900"/>
                </a:tc>
                <a:tc>
                  <a:txBody>
                    <a:bodyPr/>
                    <a:lstStyle/>
                    <a:p>
                      <a:pPr marL="0" lvl="0" indent="0" algn="l" rtl="0">
                        <a:spcBef>
                          <a:spcPts val="0"/>
                        </a:spcBef>
                        <a:spcAft>
                          <a:spcPts val="0"/>
                        </a:spcAft>
                        <a:buNone/>
                      </a:pPr>
                      <a:r>
                        <a:rPr lang="en-US" sz="1500"/>
                        <a:t>6</a:t>
                      </a:r>
                      <a:endParaRPr sz="1500"/>
                    </a:p>
                  </a:txBody>
                  <a:tcPr marL="121900" marR="121900" marT="121900" marB="121900"/>
                </a:tc>
                <a:tc>
                  <a:txBody>
                    <a:bodyPr/>
                    <a:lstStyle/>
                    <a:p>
                      <a:pPr marL="0" lvl="0" indent="0" algn="l" rtl="0">
                        <a:spcBef>
                          <a:spcPts val="0"/>
                        </a:spcBef>
                        <a:spcAft>
                          <a:spcPts val="0"/>
                        </a:spcAft>
                        <a:buNone/>
                      </a:pPr>
                      <a:r>
                        <a:rPr lang="en-US" sz="1500"/>
                        <a:t>7</a:t>
                      </a:r>
                      <a:endParaRPr sz="1500"/>
                    </a:p>
                  </a:txBody>
                  <a:tcPr marL="121900" marR="121900" marT="121900" marB="121900"/>
                </a:tc>
                <a:tc>
                  <a:txBody>
                    <a:bodyPr/>
                    <a:lstStyle/>
                    <a:p>
                      <a:pPr marL="0" lvl="0" indent="0" algn="l" rtl="0">
                        <a:spcBef>
                          <a:spcPts val="0"/>
                        </a:spcBef>
                        <a:spcAft>
                          <a:spcPts val="0"/>
                        </a:spcAft>
                        <a:buNone/>
                      </a:pPr>
                      <a:endParaRPr sz="1500"/>
                    </a:p>
                  </a:txBody>
                  <a:tcPr marL="121900" marR="121900" marT="121900" marB="121900"/>
                </a:tc>
              </a:tr>
              <a:tr h="430999">
                <a:tc>
                  <a:txBody>
                    <a:bodyPr/>
                    <a:lstStyle/>
                    <a:p>
                      <a:pPr marL="0" lvl="0" indent="0" algn="l" rtl="0">
                        <a:spcBef>
                          <a:spcPts val="0"/>
                        </a:spcBef>
                        <a:spcAft>
                          <a:spcPts val="0"/>
                        </a:spcAft>
                        <a:buNone/>
                      </a:pPr>
                      <a:r>
                        <a:rPr lang="en-US" sz="1500" dirty="0"/>
                        <a:t>Event</a:t>
                      </a:r>
                      <a:endParaRPr sz="1500" dirty="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US" sz="1500" dirty="0">
                          <a:solidFill>
                            <a:schemeClr val="dk1"/>
                          </a:solidFill>
                        </a:rPr>
                        <a:t>disguise</a:t>
                      </a:r>
                      <a:endParaRPr sz="1500" dirty="0"/>
                    </a:p>
                  </a:txBody>
                  <a:tcPr marL="121900" marR="121900" marT="121900" marB="121900"/>
                </a:tc>
                <a:tc>
                  <a:txBody>
                    <a:bodyPr/>
                    <a:lstStyle/>
                    <a:p>
                      <a:pPr marL="0" lvl="0" indent="0" algn="l" rtl="0">
                        <a:spcBef>
                          <a:spcPts val="0"/>
                        </a:spcBef>
                        <a:spcAft>
                          <a:spcPts val="0"/>
                        </a:spcAft>
                        <a:buNone/>
                      </a:pPr>
                      <a:r>
                        <a:rPr lang="en-US" sz="1500"/>
                        <a:t>put</a:t>
                      </a:r>
                      <a:endParaRPr sz="1500"/>
                    </a:p>
                  </a:txBody>
                  <a:tcPr marL="121900" marR="121900" marT="121900" marB="121900"/>
                </a:tc>
                <a:tc>
                  <a:txBody>
                    <a:bodyPr/>
                    <a:lstStyle/>
                    <a:p>
                      <a:pPr marL="0" lvl="0" indent="0" algn="l" rtl="0">
                        <a:spcBef>
                          <a:spcPts val="0"/>
                        </a:spcBef>
                        <a:spcAft>
                          <a:spcPts val="0"/>
                        </a:spcAft>
                        <a:buNone/>
                      </a:pPr>
                      <a:r>
                        <a:rPr lang="en-US" sz="1500"/>
                        <a:t>abandon</a:t>
                      </a:r>
                      <a:endParaRPr sz="1500"/>
                    </a:p>
                  </a:txBody>
                  <a:tcPr marL="121900" marR="121900" marT="121900" marB="121900"/>
                </a:tc>
                <a:tc>
                  <a:txBody>
                    <a:bodyPr/>
                    <a:lstStyle/>
                    <a:p>
                      <a:pPr marL="0" lvl="0" indent="0" algn="l" rtl="0">
                        <a:spcBef>
                          <a:spcPts val="0"/>
                        </a:spcBef>
                        <a:spcAft>
                          <a:spcPts val="0"/>
                        </a:spcAft>
                        <a:buNone/>
                      </a:pPr>
                      <a:r>
                        <a:rPr lang="en-US" sz="1500" dirty="0"/>
                        <a:t>investigate</a:t>
                      </a:r>
                      <a:endParaRPr sz="1500" dirty="0"/>
                    </a:p>
                  </a:txBody>
                  <a:tcPr marL="121900" marR="121900" marT="121900" marB="121900"/>
                </a:tc>
                <a:tc>
                  <a:txBody>
                    <a:bodyPr/>
                    <a:lstStyle/>
                    <a:p>
                      <a:pPr marL="0" lvl="0" indent="0" algn="l" rtl="0">
                        <a:spcBef>
                          <a:spcPts val="0"/>
                        </a:spcBef>
                        <a:spcAft>
                          <a:spcPts val="0"/>
                        </a:spcAft>
                        <a:buNone/>
                      </a:pPr>
                      <a:r>
                        <a:rPr lang="en-US" sz="1500" dirty="0"/>
                        <a:t>arrest</a:t>
                      </a:r>
                      <a:endParaRPr sz="1500" dirty="0"/>
                    </a:p>
                  </a:txBody>
                  <a:tcPr marL="121900" marR="121900" marT="121900" marB="121900"/>
                </a:tc>
                <a:tc>
                  <a:txBody>
                    <a:bodyPr/>
                    <a:lstStyle/>
                    <a:p>
                      <a:pPr marL="0" lvl="0" indent="0" algn="l" rtl="0">
                        <a:spcBef>
                          <a:spcPts val="0"/>
                        </a:spcBef>
                        <a:spcAft>
                          <a:spcPts val="0"/>
                        </a:spcAft>
                        <a:buNone/>
                      </a:pPr>
                      <a:r>
                        <a:rPr lang="en-US" sz="1500" dirty="0"/>
                        <a:t>charge</a:t>
                      </a:r>
                      <a:endParaRPr sz="1500" dirty="0"/>
                    </a:p>
                  </a:txBody>
                  <a:tcPr marL="121900" marR="121900" marT="121900" marB="121900"/>
                </a:tc>
                <a:tc>
                  <a:txBody>
                    <a:bodyPr/>
                    <a:lstStyle/>
                    <a:p>
                      <a:pPr marL="0" lvl="0" indent="0" algn="l" rtl="0">
                        <a:spcBef>
                          <a:spcPts val="0"/>
                        </a:spcBef>
                        <a:spcAft>
                          <a:spcPts val="0"/>
                        </a:spcAft>
                        <a:buNone/>
                      </a:pPr>
                      <a:r>
                        <a:rPr lang="en-US" sz="1500" dirty="0"/>
                        <a:t>convict</a:t>
                      </a:r>
                      <a:endParaRPr sz="1500" dirty="0"/>
                    </a:p>
                  </a:txBody>
                  <a:tcPr marL="121900" marR="121900" marT="121900" marB="121900"/>
                </a:tc>
                <a:tc>
                  <a:txBody>
                    <a:bodyPr/>
                    <a:lstStyle/>
                    <a:p>
                      <a:pPr marL="0" lvl="0" indent="0" algn="l" rtl="0">
                        <a:spcBef>
                          <a:spcPts val="0"/>
                        </a:spcBef>
                        <a:spcAft>
                          <a:spcPts val="0"/>
                        </a:spcAft>
                        <a:buNone/>
                      </a:pPr>
                      <a:r>
                        <a:rPr lang="en-US" sz="1500" dirty="0"/>
                        <a:t>sentence</a:t>
                      </a:r>
                      <a:endParaRPr sz="1500" dirty="0"/>
                    </a:p>
                  </a:txBody>
                  <a:tcPr marL="121900" marR="121900" marT="121900" marB="121900"/>
                </a:tc>
              </a:tr>
              <a:tr h="508000">
                <a:tc>
                  <a:txBody>
                    <a:bodyPr/>
                    <a:lstStyle/>
                    <a:p>
                      <a:pPr marL="0" lvl="0" indent="0" algn="l" rtl="0">
                        <a:spcBef>
                          <a:spcPts val="0"/>
                        </a:spcBef>
                        <a:spcAft>
                          <a:spcPts val="0"/>
                        </a:spcAft>
                        <a:buNone/>
                      </a:pPr>
                      <a:r>
                        <a:rPr lang="en-US" sz="1500"/>
                        <a:t>Location</a:t>
                      </a:r>
                      <a:endParaRPr sz="1500"/>
                    </a:p>
                  </a:txBody>
                  <a:tcPr marL="121900" marR="121900" marT="121900" marB="121900"/>
                </a:tc>
                <a:tc gridSpan="8">
                  <a:txBody>
                    <a:bodyPr/>
                    <a:lstStyle/>
                    <a:p>
                      <a:pPr marL="0" lvl="0" indent="0" algn="l" rtl="0">
                        <a:spcBef>
                          <a:spcPts val="0"/>
                        </a:spcBef>
                        <a:spcAft>
                          <a:spcPts val="0"/>
                        </a:spcAft>
                        <a:buNone/>
                      </a:pPr>
                      <a:r>
                        <a:rPr lang="en-US" sz="1500" dirty="0"/>
                        <a:t>Sydney</a:t>
                      </a:r>
                      <a:endParaRPr sz="1500" dirty="0"/>
                    </a:p>
                  </a:txBody>
                  <a:tcPr marL="121900" marR="121900" marT="121900" marB="12190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349" name="Google Shape;349;gdb75ac9b92_0_1"/>
          <p:cNvPicPr preferRelativeResize="0"/>
          <p:nvPr/>
        </p:nvPicPr>
        <p:blipFill>
          <a:blip r:embed="rId3">
            <a:alphaModFix/>
          </a:blip>
          <a:stretch>
            <a:fillRect/>
          </a:stretch>
        </p:blipFill>
        <p:spPr>
          <a:xfrm>
            <a:off x="1681467" y="935535"/>
            <a:ext cx="7388961" cy="3636466"/>
          </a:xfrm>
          <a:prstGeom prst="rect">
            <a:avLst/>
          </a:prstGeom>
          <a:noFill/>
          <a:ln>
            <a:noFill/>
          </a:ln>
        </p:spPr>
      </p:pic>
      <p:sp>
        <p:nvSpPr>
          <p:cNvPr id="6" name="Google Shape;1130;p104"/>
          <p:cNvSpPr txBox="1">
            <a:spLocks/>
          </p:cNvSpPr>
          <p:nvPr/>
        </p:nvSpPr>
        <p:spPr>
          <a:xfrm>
            <a:off x="274320" y="210312"/>
            <a:ext cx="8686800" cy="530352"/>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lvl1pPr fontAlgn="base">
              <a:lnSpc>
                <a:spcPct val="90000"/>
              </a:lnSpc>
              <a:spcBef>
                <a:spcPct val="0"/>
              </a:spcBef>
              <a:spcAft>
                <a:spcPct val="0"/>
              </a:spcAft>
              <a:buSzPts val="1400"/>
              <a:defRPr sz="3600" b="0" i="0">
                <a:solidFill>
                  <a:schemeClr val="accent1"/>
                </a:solidFill>
                <a:latin typeface="Helvetica" panose="020B0604020202020204" pitchFamily="34" charset="0"/>
                <a:ea typeface="Helvetica Light" charset="0"/>
                <a:cs typeface="Helvetica" panose="020B0604020202020204" pitchFamily="34" charset="0"/>
              </a:defRPr>
            </a:lvl1pPr>
            <a:lvl2pPr fontAlgn="base">
              <a:spcBef>
                <a:spcPct val="0"/>
              </a:spcBef>
              <a:spcAft>
                <a:spcPct val="0"/>
              </a:spcAft>
              <a:defRPr sz="2800">
                <a:solidFill>
                  <a:srgbClr val="FF0000"/>
                </a:solidFill>
                <a:latin typeface="Calibri" pitchFamily="34" charset="0"/>
                <a:cs typeface="Arial" pitchFamily="34" charset="0"/>
              </a:defRPr>
            </a:lvl2pPr>
            <a:lvl3pPr fontAlgn="base">
              <a:spcBef>
                <a:spcPct val="0"/>
              </a:spcBef>
              <a:spcAft>
                <a:spcPct val="0"/>
              </a:spcAft>
              <a:defRPr sz="2800">
                <a:solidFill>
                  <a:srgbClr val="FF0000"/>
                </a:solidFill>
                <a:latin typeface="Calibri" pitchFamily="34" charset="0"/>
                <a:cs typeface="Arial" pitchFamily="34" charset="0"/>
              </a:defRPr>
            </a:lvl3pPr>
            <a:lvl4pPr fontAlgn="base">
              <a:spcBef>
                <a:spcPct val="0"/>
              </a:spcBef>
              <a:spcAft>
                <a:spcPct val="0"/>
              </a:spcAft>
              <a:defRPr sz="2800">
                <a:solidFill>
                  <a:srgbClr val="FF0000"/>
                </a:solidFill>
                <a:latin typeface="Calibri" pitchFamily="34" charset="0"/>
                <a:cs typeface="Arial" pitchFamily="34" charset="0"/>
              </a:defRPr>
            </a:lvl4pPr>
            <a:lvl5pPr fontAlgn="base">
              <a:spcBef>
                <a:spcPct val="0"/>
              </a:spcBef>
              <a:spcAft>
                <a:spcPct val="0"/>
              </a:spcAft>
              <a:defRPr sz="2800">
                <a:solidFill>
                  <a:srgbClr val="FF0000"/>
                </a:solidFill>
                <a:latin typeface="Calibri" pitchFamily="34" charset="0"/>
                <a:cs typeface="Arial" pitchFamily="34" charset="0"/>
              </a:defRPr>
            </a:lvl5pPr>
            <a:lvl6pPr marL="457200" fontAlgn="base">
              <a:spcBef>
                <a:spcPct val="0"/>
              </a:spcBef>
              <a:spcAft>
                <a:spcPct val="0"/>
              </a:spcAft>
              <a:defRPr sz="2800">
                <a:solidFill>
                  <a:srgbClr val="FF0000"/>
                </a:solidFill>
                <a:latin typeface="Calibri" pitchFamily="34" charset="0"/>
                <a:cs typeface="Arial" pitchFamily="34" charset="0"/>
              </a:defRPr>
            </a:lvl6pPr>
            <a:lvl7pPr marL="914400" fontAlgn="base">
              <a:spcBef>
                <a:spcPct val="0"/>
              </a:spcBef>
              <a:spcAft>
                <a:spcPct val="0"/>
              </a:spcAft>
              <a:defRPr sz="2800">
                <a:solidFill>
                  <a:srgbClr val="FF0000"/>
                </a:solidFill>
                <a:latin typeface="Calibri" pitchFamily="34" charset="0"/>
                <a:cs typeface="Arial" pitchFamily="34" charset="0"/>
              </a:defRPr>
            </a:lvl7pPr>
            <a:lvl8pPr marL="1371600" fontAlgn="base">
              <a:spcBef>
                <a:spcPct val="0"/>
              </a:spcBef>
              <a:spcAft>
                <a:spcPct val="0"/>
              </a:spcAft>
              <a:defRPr sz="2800">
                <a:solidFill>
                  <a:srgbClr val="FF0000"/>
                </a:solidFill>
                <a:latin typeface="Calibri" pitchFamily="34" charset="0"/>
                <a:cs typeface="Arial" pitchFamily="34" charset="0"/>
              </a:defRPr>
            </a:lvl8pPr>
            <a:lvl9pPr marL="1828800" fontAlgn="base">
              <a:spcBef>
                <a:spcPct val="0"/>
              </a:spcBef>
              <a:spcAft>
                <a:spcPct val="0"/>
              </a:spcAft>
              <a:defRPr sz="2800">
                <a:solidFill>
                  <a:srgbClr val="FF0000"/>
                </a:solidFill>
                <a:latin typeface="Calibri" pitchFamily="34" charset="0"/>
                <a:cs typeface="Arial" pitchFamily="34" charset="0"/>
              </a:defRPr>
            </a:lvl9pPr>
          </a:lstStyle>
          <a:p>
            <a:r>
              <a:rPr lang="en-US" sz="3200" dirty="0">
                <a:sym typeface="Palatino Linotype"/>
              </a:rPr>
              <a:t>Example Chapter: </a:t>
            </a:r>
            <a:r>
              <a:rPr lang="en-US" sz="3200" dirty="0" smtClean="0">
                <a:sym typeface="Palatino Linotype"/>
              </a:rPr>
              <a:t>Entity State Tracking</a:t>
            </a:r>
          </a:p>
        </p:txBody>
      </p:sp>
      <p:sp>
        <p:nvSpPr>
          <p:cNvPr id="346" name="Google Shape;346;gdb75ac9b92_0_1"/>
          <p:cNvSpPr txBox="1">
            <a:spLocks noGrp="1"/>
          </p:cNvSpPr>
          <p:nvPr>
            <p:ph type="title"/>
          </p:nvPr>
        </p:nvSpPr>
        <p:spPr>
          <a:xfrm>
            <a:off x="381401" y="4384864"/>
            <a:ext cx="11888400" cy="710000"/>
          </a:xfrm>
          <a:prstGeom prst="rect">
            <a:avLst/>
          </a:prstGeom>
          <a:noFill/>
          <a:ln>
            <a:noFill/>
          </a:ln>
        </p:spPr>
        <p:txBody>
          <a:bodyPr spcFirstLastPara="1" vert="horz" wrap="square" lIns="91433" tIns="45700" rIns="91433" bIns="45700" numCol="1" anchor="ctr" anchorCtr="0" compatLnSpc="1">
            <a:prstTxWarp prst="textNoShape">
              <a:avLst/>
            </a:prstTxWarp>
            <a:normAutofit/>
          </a:bodyPr>
          <a:lstStyle/>
          <a:p>
            <a:pPr>
              <a:lnSpc>
                <a:spcPct val="90000"/>
              </a:lnSpc>
              <a:spcBef>
                <a:spcPts val="0"/>
              </a:spcBef>
              <a:spcAft>
                <a:spcPts val="0"/>
              </a:spcAft>
              <a:buSzPts val="1400"/>
            </a:pPr>
            <a:r>
              <a:rPr lang="en-US" sz="2800" dirty="0" smtClean="0"/>
              <a:t>Tracking attackers </a:t>
            </a:r>
            <a:r>
              <a:rPr lang="en-US" sz="2800" dirty="0"/>
              <a:t>Mahmoud </a:t>
            </a:r>
            <a:r>
              <a:rPr lang="en-US" sz="2800" dirty="0" err="1"/>
              <a:t>Khayat</a:t>
            </a:r>
            <a:r>
              <a:rPr lang="en-US" sz="2800" dirty="0"/>
              <a:t> and Khaled </a:t>
            </a:r>
            <a:r>
              <a:rPr lang="en-US" sz="2800" dirty="0" err="1" smtClean="0"/>
              <a:t>Khayat</a:t>
            </a:r>
            <a:r>
              <a:rPr lang="en-US" sz="2800" dirty="0"/>
              <a:t>:</a:t>
            </a:r>
            <a:endParaRPr sz="2800" dirty="0"/>
          </a:p>
        </p:txBody>
      </p:sp>
    </p:spTree>
    <p:extLst>
      <p:ext uri="{BB962C8B-B14F-4D97-AF65-F5344CB8AC3E}">
        <p14:creationId xmlns:p14="http://schemas.microsoft.com/office/powerpoint/2010/main" val="2730836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673116"/>
            <a:ext cx="1039957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(Li et al., ACL2020 Best Demo Paper Award)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Arial"/>
              </a:rPr>
              <a:t>GitHub</a:t>
            </a:r>
            <a:r>
              <a:rPr kumimoji="0" lang="en-US" sz="1800" b="0" i="0" u="none" strike="noStrike" kern="1200" cap="none" spc="0" normalizeH="0" baseline="0" noProof="0" dirty="0">
                <a:ln>
                  <a:noFill/>
                </a:ln>
                <a:solidFill>
                  <a:srgbClr val="000000"/>
                </a:solidFill>
                <a:effectLst/>
                <a:uLnTx/>
                <a:uFillTx/>
                <a:latin typeface="Calibri"/>
                <a:ea typeface="+mn-ea"/>
                <a:cs typeface="Arial"/>
              </a:rPr>
              <a:t>: https://</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github.com</a:t>
            </a:r>
            <a:r>
              <a:rPr kumimoji="0" lang="en-US" sz="1800" b="0" i="0" u="none" strike="noStrike" kern="1200" cap="none" spc="0" normalizeH="0" baseline="0" noProof="0" dirty="0">
                <a:ln>
                  <a:noFill/>
                </a:ln>
                <a:solidFill>
                  <a:srgbClr val="000000"/>
                </a:solidFill>
                <a:effectLst/>
                <a:uLnTx/>
                <a:uFillTx/>
                <a:latin typeface="Calibri"/>
                <a:ea typeface="+mn-ea"/>
                <a:cs typeface="Arial"/>
              </a:rPr>
              <a:t>/GAIA-IE/</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gaia</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Arial"/>
              </a:rPr>
              <a:t>DockerHub</a:t>
            </a:r>
            <a:r>
              <a:rPr kumimoji="0" 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hlinkClick r:id="rId2"/>
              </a:rPr>
              <a:t>https://hub.docker.com/orgs/blendernlp/repositories</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Demo: http://159.89.180.81/demo/</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video_recommendation</a:t>
            </a:r>
            <a:r>
              <a:rPr kumimoji="0" lang="en-US" sz="1800" b="0" i="0" u="none" strike="noStrike" kern="1200" cap="none" spc="0" normalizeH="0" baseline="0" noProof="0" dirty="0">
                <a:ln>
                  <a:noFill/>
                </a:ln>
                <a:solidFill>
                  <a:srgbClr val="000000"/>
                </a:solidFill>
                <a:effectLst/>
                <a:uLnTx/>
                <a:uFillTx/>
                <a:latin typeface="Calibri"/>
                <a:ea typeface="+mn-ea"/>
                <a:cs typeface="Arial"/>
              </a:rPr>
              <a:t>/</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index_attack_dark.html</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p:txBody>
      </p:sp>
      <p:pic>
        <p:nvPicPr>
          <p:cNvPr id="6" name="Picture 5"/>
          <p:cNvPicPr>
            <a:picLocks noChangeAspect="1"/>
          </p:cNvPicPr>
          <p:nvPr/>
        </p:nvPicPr>
        <p:blipFill>
          <a:blip r:embed="rId3"/>
          <a:stretch>
            <a:fillRect/>
          </a:stretch>
        </p:blipFill>
        <p:spPr>
          <a:xfrm>
            <a:off x="1663638" y="990917"/>
            <a:ext cx="8793014" cy="4655760"/>
          </a:xfrm>
          <a:prstGeom prst="rect">
            <a:avLst/>
          </a:prstGeom>
        </p:spPr>
      </p:pic>
      <p:sp>
        <p:nvSpPr>
          <p:cNvPr id="8" name="Shape 1422"/>
          <p:cNvSpPr txBox="1">
            <a:spLocks/>
          </p:cNvSpPr>
          <p:nvPr/>
        </p:nvSpPr>
        <p:spPr>
          <a:xfrm>
            <a:off x="274320" y="210312"/>
            <a:ext cx="10515600" cy="530352"/>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tx1">
                    <a:lumMod val="75000"/>
                    <a:lumOff val="25000"/>
                  </a:schemeClr>
                </a:solidFill>
                <a:latin typeface="Helvetica Light" charset="0"/>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a:lstStyle>
          <a:p>
            <a:r>
              <a:rPr lang="en-US" sz="2400" kern="1200" dirty="0" smtClean="0">
                <a:solidFill>
                  <a:schemeClr val="accent1"/>
                </a:solidFill>
                <a:latin typeface="Helvetica" panose="020B0604020202020204" pitchFamily="34" charset="0"/>
                <a:cs typeface="Helvetica" panose="020B0604020202020204" pitchFamily="34" charset="0"/>
                <a:sym typeface="Tahoma"/>
              </a:rPr>
              <a:t>Application 2: News Understanding and Recommendation </a:t>
            </a:r>
            <a:br>
              <a:rPr lang="en-US" sz="2400" kern="1200" dirty="0" smtClean="0">
                <a:solidFill>
                  <a:schemeClr val="accent1"/>
                </a:solidFill>
                <a:latin typeface="Helvetica" panose="020B0604020202020204" pitchFamily="34" charset="0"/>
                <a:cs typeface="Helvetica" panose="020B0604020202020204" pitchFamily="34" charset="0"/>
                <a:sym typeface="Tahoma"/>
              </a:rPr>
            </a:br>
            <a:r>
              <a:rPr lang="en-US" sz="2400" kern="1200" dirty="0" smtClean="0">
                <a:solidFill>
                  <a:schemeClr val="accent1"/>
                </a:solidFill>
                <a:latin typeface="Helvetica" panose="020B0604020202020204" pitchFamily="34" charset="0"/>
                <a:cs typeface="Helvetica" panose="020B0604020202020204" pitchFamily="34" charset="0"/>
                <a:sym typeface="Tahoma"/>
              </a:rPr>
              <a:t>(Li et al., ACL2020Demo)</a:t>
            </a:r>
            <a:endParaRPr lang="en-US" sz="2400" kern="1200" dirty="0">
              <a:solidFill>
                <a:schemeClr val="accent1"/>
              </a:solidFill>
              <a:latin typeface="Helvetica" panose="020B0604020202020204" pitchFamily="34" charset="0"/>
              <a:cs typeface="Helvetica" panose="020B0604020202020204" pitchFamily="34" charset="0"/>
              <a:sym typeface="Tahoma"/>
            </a:endParaRPr>
          </a:p>
        </p:txBody>
      </p:sp>
    </p:spTree>
    <p:extLst>
      <p:ext uri="{BB962C8B-B14F-4D97-AF65-F5344CB8AC3E}">
        <p14:creationId xmlns:p14="http://schemas.microsoft.com/office/powerpoint/2010/main" val="1137508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8"/>
          <p:cNvSpPr txBox="1">
            <a:spLocks noGrp="1"/>
          </p:cNvSpPr>
          <p:nvPr>
            <p:ph type="title"/>
          </p:nvPr>
        </p:nvSpPr>
        <p:spPr>
          <a:xfrm>
            <a:off x="274321" y="210312"/>
            <a:ext cx="8891280" cy="5303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300" dirty="0" smtClean="0">
                <a:solidFill>
                  <a:schemeClr val="accent1"/>
                </a:solidFill>
                <a:latin typeface="Helvetica Neue"/>
                <a:ea typeface="Helvetica Neue"/>
                <a:cs typeface="Helvetica Neue"/>
                <a:sym typeface="Helvetica Neue"/>
              </a:rPr>
              <a:t>Event</a:t>
            </a:r>
            <a:r>
              <a:rPr lang="en-US" sz="2300" dirty="0">
                <a:solidFill>
                  <a:schemeClr val="accent1"/>
                </a:solidFill>
                <a:latin typeface="Helvetica Neue"/>
                <a:ea typeface="Helvetica Neue"/>
                <a:cs typeface="Helvetica Neue"/>
                <a:sym typeface="Helvetica Neue"/>
              </a:rPr>
              <a:t>-centric Question </a:t>
            </a:r>
            <a:r>
              <a:rPr lang="en-US" sz="2300" dirty="0" smtClean="0">
                <a:solidFill>
                  <a:schemeClr val="accent1"/>
                </a:solidFill>
                <a:latin typeface="Helvetica Neue"/>
                <a:ea typeface="Helvetica Neue"/>
                <a:cs typeface="Helvetica Neue"/>
                <a:sym typeface="Helvetica Neue"/>
              </a:rPr>
              <a:t>Answering</a:t>
            </a:r>
            <a:endParaRPr sz="2300" dirty="0">
              <a:solidFill>
                <a:schemeClr val="accent1"/>
              </a:solidFill>
              <a:latin typeface="Helvetica Neue"/>
              <a:ea typeface="Helvetica Neue"/>
              <a:cs typeface="Helvetica Neue"/>
              <a:sym typeface="Helvetica Neue"/>
            </a:endParaRPr>
          </a:p>
        </p:txBody>
      </p:sp>
      <p:sp>
        <p:nvSpPr>
          <p:cNvPr id="324" name="Google Shape;324;p18"/>
          <p:cNvSpPr/>
          <p:nvPr/>
        </p:nvSpPr>
        <p:spPr>
          <a:xfrm>
            <a:off x="560748" y="1124924"/>
            <a:ext cx="8244374" cy="707886"/>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3A3838"/>
              </a:buClr>
              <a:buSzPts val="1500"/>
              <a:buFont typeface="Noto Sans Symbols"/>
              <a:buChar char="■"/>
            </a:pPr>
            <a:r>
              <a:rPr lang="en-US" sz="2000" b="0" i="0" u="none" strike="noStrike" cap="none">
                <a:solidFill>
                  <a:schemeClr val="dk1"/>
                </a:solidFill>
                <a:latin typeface="Calibri"/>
                <a:ea typeface="Calibri"/>
                <a:cs typeface="Calibri"/>
                <a:sym typeface="Calibri"/>
              </a:rPr>
              <a:t>Identifying event orders and predicting future events</a:t>
            </a:r>
            <a:endParaRPr/>
          </a:p>
        </p:txBody>
      </p:sp>
      <p:pic>
        <p:nvPicPr>
          <p:cNvPr id="325" name="Google Shape;325;p18"/>
          <p:cNvPicPr preferRelativeResize="0"/>
          <p:nvPr/>
        </p:nvPicPr>
        <p:blipFill rotWithShape="1">
          <a:blip r:embed="rId3">
            <a:alphaModFix/>
          </a:blip>
          <a:srcRect/>
          <a:stretch/>
        </p:blipFill>
        <p:spPr>
          <a:xfrm>
            <a:off x="861375" y="1525882"/>
            <a:ext cx="4693624" cy="4207194"/>
          </a:xfrm>
          <a:prstGeom prst="rect">
            <a:avLst/>
          </a:prstGeom>
          <a:noFill/>
          <a:ln>
            <a:noFill/>
          </a:ln>
        </p:spPr>
      </p:pic>
      <p:sp>
        <p:nvSpPr>
          <p:cNvPr id="326" name="Google Shape;326;p18"/>
          <p:cNvSpPr txBox="1"/>
          <p:nvPr/>
        </p:nvSpPr>
        <p:spPr>
          <a:xfrm>
            <a:off x="560748" y="5734972"/>
            <a:ext cx="569355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accent3"/>
                </a:solidFill>
                <a:latin typeface="Calibri"/>
                <a:ea typeface="Calibri"/>
                <a:cs typeface="Calibri"/>
                <a:sym typeface="Calibri"/>
              </a:rPr>
              <a:t>Ning, et al. TORQUE: A Reading Comprehension Dataset of Temporal Ordering Questions. EMNLP, 2020</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3.2k news snippets with 21k human-generated questions querying temporal relationships</a:t>
            </a:r>
            <a:endParaRPr/>
          </a:p>
        </p:txBody>
      </p:sp>
      <p:pic>
        <p:nvPicPr>
          <p:cNvPr id="327" name="Google Shape;327;p18" descr="Graphical user interface, text, application, chat or text message&#10;&#10;Description automatically generated"/>
          <p:cNvPicPr preferRelativeResize="0"/>
          <p:nvPr/>
        </p:nvPicPr>
        <p:blipFill rotWithShape="1">
          <a:blip r:embed="rId4">
            <a:alphaModFix/>
          </a:blip>
          <a:srcRect/>
          <a:stretch/>
        </p:blipFill>
        <p:spPr>
          <a:xfrm>
            <a:off x="6637002" y="1525882"/>
            <a:ext cx="4877777" cy="4790434"/>
          </a:xfrm>
          <a:prstGeom prst="rect">
            <a:avLst/>
          </a:prstGeom>
          <a:noFill/>
          <a:ln>
            <a:noFill/>
          </a:ln>
        </p:spPr>
      </p:pic>
      <p:sp>
        <p:nvSpPr>
          <p:cNvPr id="328" name="Google Shape;328;p18"/>
          <p:cNvSpPr/>
          <p:nvPr/>
        </p:nvSpPr>
        <p:spPr>
          <a:xfrm>
            <a:off x="6637002" y="6211669"/>
            <a:ext cx="6096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accent3"/>
                </a:solidFill>
                <a:latin typeface="Calibri"/>
                <a:ea typeface="Calibri"/>
                <a:cs typeface="Calibri"/>
                <a:sym typeface="Calibri"/>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ForecastQA: A Question Answering Challenge for Event Forecasting</a:t>
            </a:r>
            <a:endParaRPr sz="1800">
              <a:solidFill>
                <a:schemeClr val="accent3"/>
              </a:solidFill>
              <a:latin typeface="Calibri"/>
              <a:ea typeface="Calibri"/>
              <a:cs typeface="Calibri"/>
              <a:sym typeface="Calibri"/>
            </a:endParaRPr>
          </a:p>
        </p:txBody>
      </p:sp>
    </p:spTree>
    <p:extLst>
      <p:ext uri="{BB962C8B-B14F-4D97-AF65-F5344CB8AC3E}">
        <p14:creationId xmlns:p14="http://schemas.microsoft.com/office/powerpoint/2010/main" val="2934572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0"/>
          <p:cNvSpPr txBox="1">
            <a:spLocks noGrp="1"/>
          </p:cNvSpPr>
          <p:nvPr>
            <p:ph type="title"/>
          </p:nvPr>
        </p:nvSpPr>
        <p:spPr>
          <a:xfrm>
            <a:off x="274321" y="210312"/>
            <a:ext cx="8891280" cy="5303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300" dirty="0" smtClean="0">
                <a:solidFill>
                  <a:schemeClr val="accent1"/>
                </a:solidFill>
                <a:latin typeface="Helvetica Neue"/>
                <a:ea typeface="Helvetica Neue"/>
                <a:cs typeface="Helvetica Neue"/>
                <a:sym typeface="Helvetica Neue"/>
              </a:rPr>
              <a:t>Event</a:t>
            </a:r>
            <a:r>
              <a:rPr lang="en-US" sz="2300" dirty="0">
                <a:solidFill>
                  <a:schemeClr val="accent1"/>
                </a:solidFill>
                <a:latin typeface="Helvetica Neue"/>
                <a:ea typeface="Helvetica Neue"/>
                <a:cs typeface="Helvetica Neue"/>
                <a:sym typeface="Helvetica Neue"/>
              </a:rPr>
              <a:t>-centric </a:t>
            </a:r>
            <a:r>
              <a:rPr lang="en-US" sz="2300" dirty="0" smtClean="0">
                <a:solidFill>
                  <a:schemeClr val="accent1"/>
                </a:solidFill>
                <a:latin typeface="Helvetica Neue"/>
                <a:ea typeface="Helvetica Neue"/>
                <a:cs typeface="Helvetica Neue"/>
                <a:sym typeface="Helvetica Neue"/>
              </a:rPr>
              <a:t>Dialogue </a:t>
            </a:r>
            <a:r>
              <a:rPr lang="en-US" sz="2300" dirty="0">
                <a:solidFill>
                  <a:schemeClr val="accent1"/>
                </a:solidFill>
                <a:latin typeface="Helvetica Neue"/>
                <a:ea typeface="Helvetica Neue"/>
                <a:cs typeface="Helvetica Neue"/>
                <a:sym typeface="Helvetica Neue"/>
              </a:rPr>
              <a:t>Systems</a:t>
            </a:r>
            <a:endParaRPr sz="2300" dirty="0">
              <a:solidFill>
                <a:schemeClr val="accent1"/>
              </a:solidFill>
              <a:latin typeface="Helvetica Neue"/>
              <a:ea typeface="Helvetica Neue"/>
              <a:cs typeface="Helvetica Neue"/>
              <a:sym typeface="Helvetica Neue"/>
            </a:endParaRPr>
          </a:p>
        </p:txBody>
      </p:sp>
      <p:sp>
        <p:nvSpPr>
          <p:cNvPr id="345" name="Google Shape;345;p20"/>
          <p:cNvSpPr txBox="1"/>
          <p:nvPr/>
        </p:nvSpPr>
        <p:spPr>
          <a:xfrm>
            <a:off x="628676" y="916250"/>
            <a:ext cx="1938000" cy="7080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3A3838"/>
              </a:buClr>
              <a:buSzPts val="1500"/>
              <a:buFont typeface="Noto Sans Symbols"/>
              <a:buChar char="■"/>
            </a:pPr>
            <a:r>
              <a:rPr lang="en-US" sz="2000">
                <a:solidFill>
                  <a:schemeClr val="dk1"/>
                </a:solidFill>
                <a:latin typeface="Calibri"/>
                <a:ea typeface="Calibri"/>
                <a:cs typeface="Calibri"/>
                <a:sym typeface="Calibri"/>
              </a:rPr>
              <a:t>Chatbots</a:t>
            </a:r>
            <a:endParaRPr/>
          </a:p>
        </p:txBody>
      </p:sp>
      <p:sp>
        <p:nvSpPr>
          <p:cNvPr id="346" name="Google Shape;346;p20"/>
          <p:cNvSpPr txBox="1"/>
          <p:nvPr/>
        </p:nvSpPr>
        <p:spPr>
          <a:xfrm>
            <a:off x="6428523" y="907311"/>
            <a:ext cx="3259529" cy="40011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3A3838"/>
              </a:buClr>
              <a:buSzPts val="1500"/>
              <a:buFont typeface="Noto Sans Symbols"/>
              <a:buChar char="■"/>
            </a:pPr>
            <a:r>
              <a:rPr lang="en-US" sz="2000">
                <a:solidFill>
                  <a:schemeClr val="dk1"/>
                </a:solidFill>
                <a:latin typeface="Calibri"/>
                <a:ea typeface="Calibri"/>
                <a:cs typeface="Calibri"/>
                <a:sym typeface="Calibri"/>
              </a:rPr>
              <a:t>Clinical event processes</a:t>
            </a:r>
            <a:endParaRPr/>
          </a:p>
        </p:txBody>
      </p:sp>
      <p:pic>
        <p:nvPicPr>
          <p:cNvPr id="347" name="Google Shape;347;p20" descr="Diagram&#10;&#10;Description automatically generated"/>
          <p:cNvPicPr preferRelativeResize="0"/>
          <p:nvPr/>
        </p:nvPicPr>
        <p:blipFill rotWithShape="1">
          <a:blip r:embed="rId3">
            <a:alphaModFix/>
          </a:blip>
          <a:srcRect/>
          <a:stretch/>
        </p:blipFill>
        <p:spPr>
          <a:xfrm>
            <a:off x="628671" y="1365184"/>
            <a:ext cx="5544274" cy="4529125"/>
          </a:xfrm>
          <a:prstGeom prst="rect">
            <a:avLst/>
          </a:prstGeom>
          <a:noFill/>
          <a:ln>
            <a:noFill/>
          </a:ln>
        </p:spPr>
      </p:pic>
      <p:pic>
        <p:nvPicPr>
          <p:cNvPr id="348" name="Google Shape;348;p20" descr="Chart, box and whisker chart&#10;&#10;Description automatically generated"/>
          <p:cNvPicPr preferRelativeResize="0"/>
          <p:nvPr/>
        </p:nvPicPr>
        <p:blipFill rotWithShape="1">
          <a:blip r:embed="rId4">
            <a:alphaModFix/>
          </a:blip>
          <a:srcRect/>
          <a:stretch/>
        </p:blipFill>
        <p:spPr>
          <a:xfrm>
            <a:off x="6428523" y="1319514"/>
            <a:ext cx="5856816" cy="4016979"/>
          </a:xfrm>
          <a:prstGeom prst="rect">
            <a:avLst/>
          </a:prstGeom>
          <a:noFill/>
          <a:ln>
            <a:noFill/>
          </a:ln>
        </p:spPr>
      </p:pic>
      <p:sp>
        <p:nvSpPr>
          <p:cNvPr id="349" name="Google Shape;349;p20"/>
          <p:cNvSpPr/>
          <p:nvPr/>
        </p:nvSpPr>
        <p:spPr>
          <a:xfrm>
            <a:off x="790937" y="6069897"/>
            <a:ext cx="6096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Helvetica Neue"/>
                <a:ea typeface="Helvetica Neue"/>
                <a:cs typeface="Helvetica Neue"/>
                <a:sym typeface="Helvetica Neue"/>
              </a:rPr>
              <a:t>Can event processes improve the consistency of utterance generation/retrieval?</a:t>
            </a:r>
            <a:endParaRPr/>
          </a:p>
        </p:txBody>
      </p:sp>
      <p:sp>
        <p:nvSpPr>
          <p:cNvPr id="350" name="Google Shape;350;p20"/>
          <p:cNvSpPr txBox="1"/>
          <p:nvPr/>
        </p:nvSpPr>
        <p:spPr>
          <a:xfrm>
            <a:off x="6602711" y="5295417"/>
            <a:ext cx="5125779"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Helvetica Neue"/>
                <a:ea typeface="Helvetica Neue"/>
                <a:cs typeface="Helvetica Neue"/>
                <a:sym typeface="Helvetica Neue"/>
              </a:rPr>
              <a:t>Diagnostic prediction, phenotype prediction, …</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Helvetica Neue"/>
                <a:ea typeface="Helvetica Neue"/>
                <a:cs typeface="Helvetica Neue"/>
                <a:sym typeface="Helvetica Neue"/>
              </a:rPr>
              <a:t>Transfer learning can important (naturally lack of data)</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Helvetica Neue"/>
                <a:ea typeface="Helvetica Neue"/>
                <a:cs typeface="Helvetica Neue"/>
                <a:sym typeface="Helvetica Neue"/>
              </a:rPr>
              <a:t>Structured prediction can be important (dependency of phenotypes, disease labels)</a:t>
            </a:r>
            <a:endParaRPr/>
          </a:p>
        </p:txBody>
      </p:sp>
    </p:spTree>
    <p:extLst>
      <p:ext uri="{BB962C8B-B14F-4D97-AF65-F5344CB8AC3E}">
        <p14:creationId xmlns:p14="http://schemas.microsoft.com/office/powerpoint/2010/main" val="2520552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1"/>
          <p:cNvPicPr preferRelativeResize="0"/>
          <p:nvPr/>
        </p:nvPicPr>
        <p:blipFill>
          <a:blip r:embed="rId3">
            <a:alphaModFix/>
          </a:blip>
          <a:stretch>
            <a:fillRect/>
          </a:stretch>
        </p:blipFill>
        <p:spPr>
          <a:xfrm>
            <a:off x="7579046" y="131925"/>
            <a:ext cx="2697258" cy="6858001"/>
          </a:xfrm>
          <a:prstGeom prst="rect">
            <a:avLst/>
          </a:prstGeom>
          <a:noFill/>
          <a:ln>
            <a:noFill/>
          </a:ln>
        </p:spPr>
      </p:pic>
      <p:sp>
        <p:nvSpPr>
          <p:cNvPr id="148" name="Google Shape;148;p21"/>
          <p:cNvSpPr txBox="1">
            <a:spLocks noGrp="1"/>
          </p:cNvSpPr>
          <p:nvPr>
            <p:ph type="body" idx="1"/>
          </p:nvPr>
        </p:nvSpPr>
        <p:spPr>
          <a:xfrm>
            <a:off x="838200" y="1231900"/>
            <a:ext cx="5265900" cy="4945200"/>
          </a:xfrm>
          <a:prstGeom prst="rect">
            <a:avLst/>
          </a:prstGeom>
        </p:spPr>
        <p:txBody>
          <a:bodyPr spcFirstLastPara="1" wrap="square" lIns="91425" tIns="45700" rIns="91425" bIns="45700" anchor="t" anchorCtr="0">
            <a:noAutofit/>
          </a:bodyPr>
          <a:lstStyle/>
          <a:p>
            <a:r>
              <a:rPr lang="en-US" dirty="0"/>
              <a:t>Step Prediction</a:t>
            </a:r>
            <a:endParaRPr dirty="0"/>
          </a:p>
          <a:p>
            <a:pPr marL="514350">
              <a:spcBef>
                <a:spcPts val="0"/>
              </a:spcBef>
              <a:spcAft>
                <a:spcPts val="0"/>
              </a:spcAft>
              <a:buSzPts val="1800"/>
              <a:buChar char="•"/>
            </a:pPr>
            <a:r>
              <a:rPr lang="en-US" dirty="0"/>
              <a:t>Given a task title and the previous step gist, automatically generate the next step gist</a:t>
            </a:r>
            <a:endParaRPr dirty="0"/>
          </a:p>
          <a:p>
            <a:pPr marL="457200" lvl="0" indent="-342900" algn="l" rtl="0">
              <a:spcBef>
                <a:spcPts val="0"/>
              </a:spcBef>
              <a:spcAft>
                <a:spcPts val="0"/>
              </a:spcAft>
              <a:buSzPts val="1800"/>
              <a:buChar char="•"/>
            </a:pPr>
            <a:r>
              <a:rPr lang="en-US" dirty="0"/>
              <a:t>Explanation Generation</a:t>
            </a:r>
            <a:endParaRPr dirty="0"/>
          </a:p>
          <a:p>
            <a:pPr lvl="1">
              <a:spcBef>
                <a:spcPts val="0"/>
              </a:spcBef>
            </a:pPr>
            <a:r>
              <a:rPr lang="en-US" dirty="0"/>
              <a:t>Given a task title and the previous step gist, automatically generate the next step gist (detailed instructions in natural language and illustrative images)</a:t>
            </a:r>
          </a:p>
          <a:p>
            <a:pPr>
              <a:spcBef>
                <a:spcPts val="0"/>
              </a:spcBef>
            </a:pPr>
            <a:r>
              <a:rPr lang="en-US" dirty="0"/>
              <a:t>Our approach is highly generalizable and capable of predicting procedures for unseen tasks or concepts</a:t>
            </a:r>
          </a:p>
          <a:p>
            <a:pPr lvl="1">
              <a:spcBef>
                <a:spcPts val="0"/>
              </a:spcBef>
            </a:pPr>
            <a:endParaRPr lang="en-US" dirty="0"/>
          </a:p>
          <a:p>
            <a:pPr lvl="1">
              <a:spcBef>
                <a:spcPts val="0"/>
              </a:spcBef>
            </a:pPr>
            <a:endParaRPr dirty="0"/>
          </a:p>
        </p:txBody>
      </p:sp>
      <p:sp>
        <p:nvSpPr>
          <p:cNvPr id="149" name="Google Shape;149;p21"/>
          <p:cNvSpPr txBox="1">
            <a:spLocks noGrp="1"/>
          </p:cNvSpPr>
          <p:nvPr>
            <p:ph type="sldNum" idx="4294967295"/>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150" name="Google Shape;150;p21"/>
          <p:cNvSpPr txBox="1">
            <a:spLocks noGrp="1"/>
          </p:cNvSpPr>
          <p:nvPr>
            <p:ph type="sldNum" idx="4294967295"/>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151" name="Google Shape;151;p21"/>
          <p:cNvSpPr/>
          <p:nvPr/>
        </p:nvSpPr>
        <p:spPr>
          <a:xfrm>
            <a:off x="7577225" y="131925"/>
            <a:ext cx="2286000" cy="1593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1"/>
          <p:cNvSpPr txBox="1"/>
          <p:nvPr/>
        </p:nvSpPr>
        <p:spPr>
          <a:xfrm>
            <a:off x="10114451" y="1293750"/>
            <a:ext cx="1031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chemeClr val="accent2"/>
                </a:solidFill>
                <a:latin typeface="Calibri"/>
                <a:ea typeface="Calibri"/>
                <a:cs typeface="Calibri"/>
                <a:sym typeface="Calibri"/>
              </a:rPr>
              <a:t>Subtitle</a:t>
            </a:r>
            <a:endParaRPr sz="1200">
              <a:solidFill>
                <a:schemeClr val="accent2"/>
              </a:solidFill>
              <a:latin typeface="Calibri"/>
              <a:ea typeface="Calibri"/>
              <a:cs typeface="Calibri"/>
              <a:sym typeface="Calibri"/>
            </a:endParaRPr>
          </a:p>
        </p:txBody>
      </p:sp>
      <p:sp>
        <p:nvSpPr>
          <p:cNvPr id="154" name="Google Shape;154;p21"/>
          <p:cNvSpPr txBox="1"/>
          <p:nvPr/>
        </p:nvSpPr>
        <p:spPr>
          <a:xfrm>
            <a:off x="10200100" y="6217600"/>
            <a:ext cx="86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chemeClr val="accent4"/>
                </a:solidFill>
                <a:latin typeface="Calibri"/>
                <a:ea typeface="Calibri"/>
                <a:cs typeface="Calibri"/>
                <a:sym typeface="Calibri"/>
              </a:rPr>
              <a:t> Step Gist</a:t>
            </a:r>
            <a:endParaRPr sz="1200">
              <a:solidFill>
                <a:schemeClr val="accent4"/>
              </a:solidFill>
              <a:latin typeface="Calibri"/>
              <a:ea typeface="Calibri"/>
              <a:cs typeface="Calibri"/>
              <a:sym typeface="Calibri"/>
            </a:endParaRPr>
          </a:p>
        </p:txBody>
      </p:sp>
      <p:sp>
        <p:nvSpPr>
          <p:cNvPr id="155" name="Google Shape;155;p21"/>
          <p:cNvSpPr txBox="1"/>
          <p:nvPr/>
        </p:nvSpPr>
        <p:spPr>
          <a:xfrm>
            <a:off x="10114451" y="4275200"/>
            <a:ext cx="1077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dirty="0">
                <a:solidFill>
                  <a:schemeClr val="accent6"/>
                </a:solidFill>
                <a:latin typeface="Calibri"/>
                <a:ea typeface="Calibri"/>
                <a:cs typeface="Calibri"/>
                <a:sym typeface="Calibri"/>
              </a:rPr>
              <a:t>Step Explanation</a:t>
            </a:r>
            <a:endParaRPr sz="1200" dirty="0">
              <a:solidFill>
                <a:schemeClr val="accent6"/>
              </a:solidFill>
              <a:latin typeface="Calibri"/>
              <a:ea typeface="Calibri"/>
              <a:cs typeface="Calibri"/>
              <a:sym typeface="Calibri"/>
            </a:endParaRPr>
          </a:p>
        </p:txBody>
      </p:sp>
      <p:sp>
        <p:nvSpPr>
          <p:cNvPr id="156" name="Google Shape;156;p21"/>
          <p:cNvSpPr/>
          <p:nvPr/>
        </p:nvSpPr>
        <p:spPr>
          <a:xfrm>
            <a:off x="7577225" y="3709750"/>
            <a:ext cx="1276200" cy="159300"/>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1"/>
          <p:cNvSpPr/>
          <p:nvPr/>
        </p:nvSpPr>
        <p:spPr>
          <a:xfrm>
            <a:off x="7577225" y="1423750"/>
            <a:ext cx="2286000" cy="1593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1"/>
          <p:cNvSpPr/>
          <p:nvPr/>
        </p:nvSpPr>
        <p:spPr>
          <a:xfrm>
            <a:off x="7577225" y="6322600"/>
            <a:ext cx="1209600" cy="159300"/>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1"/>
          <p:cNvSpPr/>
          <p:nvPr/>
        </p:nvSpPr>
        <p:spPr>
          <a:xfrm>
            <a:off x="7577225" y="3616100"/>
            <a:ext cx="2597700" cy="5541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1"/>
          <p:cNvSpPr txBox="1"/>
          <p:nvPr/>
        </p:nvSpPr>
        <p:spPr>
          <a:xfrm>
            <a:off x="10200100" y="3691000"/>
            <a:ext cx="86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chemeClr val="accent4"/>
                </a:solidFill>
                <a:latin typeface="Calibri"/>
                <a:ea typeface="Calibri"/>
                <a:cs typeface="Calibri"/>
                <a:sym typeface="Calibri"/>
              </a:rPr>
              <a:t> Step Gist</a:t>
            </a:r>
            <a:endParaRPr sz="1200">
              <a:solidFill>
                <a:schemeClr val="accent4"/>
              </a:solidFill>
              <a:latin typeface="Calibri"/>
              <a:ea typeface="Calibri"/>
              <a:cs typeface="Calibri"/>
              <a:sym typeface="Calibri"/>
            </a:endParaRPr>
          </a:p>
        </p:txBody>
      </p:sp>
      <p:cxnSp>
        <p:nvCxnSpPr>
          <p:cNvPr id="161" name="Google Shape;161;p21"/>
          <p:cNvCxnSpPr>
            <a:stCxn id="160" idx="2"/>
          </p:cNvCxnSpPr>
          <p:nvPr/>
        </p:nvCxnSpPr>
        <p:spPr>
          <a:xfrm flipH="1">
            <a:off x="10628350" y="4060300"/>
            <a:ext cx="1800" cy="192000"/>
          </a:xfrm>
          <a:prstGeom prst="straightConnector1">
            <a:avLst/>
          </a:prstGeom>
          <a:noFill/>
          <a:ln w="9525" cap="flat" cmpd="sng">
            <a:solidFill>
              <a:schemeClr val="accent5"/>
            </a:solidFill>
            <a:prstDash val="solid"/>
            <a:round/>
            <a:headEnd type="none" w="med" len="med"/>
            <a:tailEnd type="triangle" w="med" len="med"/>
          </a:ln>
        </p:spPr>
      </p:cxnSp>
      <p:cxnSp>
        <p:nvCxnSpPr>
          <p:cNvPr id="162" name="Google Shape;162;p21"/>
          <p:cNvCxnSpPr/>
          <p:nvPr/>
        </p:nvCxnSpPr>
        <p:spPr>
          <a:xfrm>
            <a:off x="11060200" y="3875650"/>
            <a:ext cx="228600" cy="3300"/>
          </a:xfrm>
          <a:prstGeom prst="straightConnector1">
            <a:avLst/>
          </a:prstGeom>
          <a:noFill/>
          <a:ln w="9525" cap="flat" cmpd="sng">
            <a:solidFill>
              <a:schemeClr val="accent1"/>
            </a:solidFill>
            <a:prstDash val="solid"/>
            <a:round/>
            <a:headEnd type="none" w="med" len="med"/>
            <a:tailEnd type="none" w="med" len="med"/>
          </a:ln>
        </p:spPr>
      </p:cxnSp>
      <p:cxnSp>
        <p:nvCxnSpPr>
          <p:cNvPr id="163" name="Google Shape;163;p21"/>
          <p:cNvCxnSpPr/>
          <p:nvPr/>
        </p:nvCxnSpPr>
        <p:spPr>
          <a:xfrm>
            <a:off x="11287125" y="3871925"/>
            <a:ext cx="1800" cy="2530200"/>
          </a:xfrm>
          <a:prstGeom prst="straightConnector1">
            <a:avLst/>
          </a:prstGeom>
          <a:noFill/>
          <a:ln w="9525" cap="flat" cmpd="sng">
            <a:solidFill>
              <a:schemeClr val="accent1"/>
            </a:solidFill>
            <a:prstDash val="solid"/>
            <a:round/>
            <a:headEnd type="none" w="med" len="med"/>
            <a:tailEnd type="none" w="med" len="med"/>
          </a:ln>
        </p:spPr>
      </p:cxnSp>
      <p:cxnSp>
        <p:nvCxnSpPr>
          <p:cNvPr id="164" name="Google Shape;164;p21"/>
          <p:cNvCxnSpPr>
            <a:endCxn id="154" idx="3"/>
          </p:cNvCxnSpPr>
          <p:nvPr/>
        </p:nvCxnSpPr>
        <p:spPr>
          <a:xfrm flipH="1">
            <a:off x="11060200" y="6400750"/>
            <a:ext cx="229200" cy="1500"/>
          </a:xfrm>
          <a:prstGeom prst="straightConnector1">
            <a:avLst/>
          </a:prstGeom>
          <a:noFill/>
          <a:ln w="9525" cap="flat" cmpd="sng">
            <a:solidFill>
              <a:schemeClr val="accent1"/>
            </a:solidFill>
            <a:prstDash val="solid"/>
            <a:round/>
            <a:headEnd type="none" w="med" len="med"/>
            <a:tailEnd type="triangle" w="med" len="med"/>
          </a:ln>
        </p:spPr>
      </p:cxnSp>
      <p:sp>
        <p:nvSpPr>
          <p:cNvPr id="22" name="Google Shape;344;p20"/>
          <p:cNvSpPr txBox="1">
            <a:spLocks noGrp="1"/>
          </p:cNvSpPr>
          <p:nvPr>
            <p:ph type="title"/>
          </p:nvPr>
        </p:nvSpPr>
        <p:spPr>
          <a:xfrm>
            <a:off x="274321" y="210312"/>
            <a:ext cx="8891280" cy="5303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300" dirty="0" smtClean="0">
                <a:solidFill>
                  <a:schemeClr val="accent1"/>
                </a:solidFill>
                <a:latin typeface="Helvetica Neue"/>
                <a:ea typeface="Helvetica Neue"/>
                <a:cs typeface="Helvetica Neue"/>
                <a:sym typeface="Helvetica Neue"/>
              </a:rPr>
              <a:t>Event</a:t>
            </a:r>
            <a:r>
              <a:rPr lang="en-US" sz="2300" dirty="0">
                <a:solidFill>
                  <a:schemeClr val="accent1"/>
                </a:solidFill>
                <a:latin typeface="Helvetica Neue"/>
                <a:ea typeface="Helvetica Neue"/>
                <a:cs typeface="Helvetica Neue"/>
                <a:sym typeface="Helvetica Neue"/>
              </a:rPr>
              <a:t>-centric </a:t>
            </a:r>
            <a:r>
              <a:rPr lang="en-US" sz="2300" dirty="0" smtClean="0">
                <a:solidFill>
                  <a:schemeClr val="accent1"/>
                </a:solidFill>
                <a:latin typeface="Helvetica Neue"/>
                <a:ea typeface="Helvetica Neue"/>
                <a:cs typeface="Helvetica Neue"/>
                <a:sym typeface="Helvetica Neue"/>
              </a:rPr>
              <a:t>Dialogue Systems: Gardening Alexa</a:t>
            </a:r>
            <a:endParaRPr sz="2300" dirty="0">
              <a:solidFill>
                <a:schemeClr val="accen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79840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72"/>
          <p:cNvSpPr txBox="1">
            <a:spLocks noGrp="1"/>
          </p:cNvSpPr>
          <p:nvPr>
            <p:ph type="sldNum" idx="4294967295"/>
          </p:nvPr>
        </p:nvSpPr>
        <p:spPr>
          <a:xfrm>
            <a:off x="8839200" y="6324603"/>
            <a:ext cx="1524000" cy="365125"/>
          </a:xfrm>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sz="1400" b="1">
                <a:solidFill>
                  <a:schemeClr val="dk1"/>
                </a:solidFill>
                <a:latin typeface="Calibri"/>
                <a:ea typeface="Calibri"/>
                <a:cs typeface="Calibri"/>
                <a:sym typeface="Calibri"/>
              </a:rPr>
              <a:pPr/>
              <a:t>17</a:t>
            </a:fld>
            <a:endParaRPr sz="1400" b="1">
              <a:solidFill>
                <a:schemeClr val="dk1"/>
              </a:solidFill>
              <a:latin typeface="Calibri"/>
              <a:ea typeface="Calibri"/>
              <a:cs typeface="Calibri"/>
              <a:sym typeface="Calibri"/>
            </a:endParaRPr>
          </a:p>
        </p:txBody>
      </p:sp>
      <p:pic>
        <p:nvPicPr>
          <p:cNvPr id="405" name="Google Shape;405;p72"/>
          <p:cNvPicPr preferRelativeResize="0"/>
          <p:nvPr/>
        </p:nvPicPr>
        <p:blipFill rotWithShape="1">
          <a:blip r:embed="rId3">
            <a:alphaModFix/>
          </a:blip>
          <a:srcRect/>
          <a:stretch/>
        </p:blipFill>
        <p:spPr>
          <a:xfrm>
            <a:off x="1524000" y="1028703"/>
            <a:ext cx="9144000" cy="4788731"/>
          </a:xfrm>
          <a:prstGeom prst="rect">
            <a:avLst/>
          </a:prstGeom>
          <a:noFill/>
          <a:ln>
            <a:noFill/>
          </a:ln>
        </p:spPr>
      </p:pic>
      <p:sp>
        <p:nvSpPr>
          <p:cNvPr id="406" name="Google Shape;406;p72"/>
          <p:cNvSpPr txBox="1">
            <a:spLocks noGrp="1"/>
          </p:cNvSpPr>
          <p:nvPr>
            <p:ph type="body" idx="1"/>
          </p:nvPr>
        </p:nvSpPr>
        <p:spPr>
          <a:xfrm>
            <a:off x="1828802" y="5794092"/>
            <a:ext cx="8567225" cy="1066800"/>
          </a:xfrm>
          <a:prstGeom prst="rect">
            <a:avLst/>
          </a:prstGeom>
          <a:noFill/>
          <a:ln>
            <a:noFill/>
          </a:ln>
        </p:spPr>
        <p:txBody>
          <a:bodyPr spcFirstLastPara="1" vert="horz" wrap="square" lIns="91425" tIns="45700" rIns="91425" bIns="45700" rtlCol="0" anchor="t" anchorCtr="0">
            <a:noAutofit/>
          </a:bodyPr>
          <a:lstStyle/>
          <a:p>
            <a:pPr marL="0" indent="0">
              <a:lnSpc>
                <a:spcPct val="80000"/>
              </a:lnSpc>
              <a:spcBef>
                <a:spcPts val="0"/>
              </a:spcBef>
              <a:buClr>
                <a:srgbClr val="170981"/>
              </a:buClr>
              <a:buSzPts val="450"/>
              <a:buNone/>
            </a:pPr>
            <a:endParaRPr sz="562" u="sng" dirty="0">
              <a:solidFill>
                <a:schemeClr val="hlink"/>
              </a:solidFill>
              <a:latin typeface="Calibri"/>
              <a:ea typeface="Calibri"/>
              <a:cs typeface="Calibri"/>
              <a:sym typeface="Calibri"/>
              <a:hlinkClick r:id="rId4"/>
            </a:endParaRPr>
          </a:p>
          <a:p>
            <a:pPr marL="342900" indent="-342900">
              <a:lnSpc>
                <a:spcPct val="80000"/>
              </a:lnSpc>
              <a:spcBef>
                <a:spcPts val="300"/>
              </a:spcBef>
              <a:buClr>
                <a:srgbClr val="170981"/>
              </a:buClr>
              <a:buSzPts val="1200"/>
              <a:buFont typeface="Noto Sans Symbols"/>
              <a:buChar char="▪"/>
            </a:pPr>
            <a:r>
              <a:rPr lang="en-US" sz="1500" dirty="0">
                <a:solidFill>
                  <a:schemeClr val="dk1"/>
                </a:solidFill>
                <a:latin typeface="Calibri"/>
                <a:ea typeface="Calibri"/>
                <a:cs typeface="Calibri"/>
                <a:sym typeface="Calibri"/>
              </a:rPr>
              <a:t>Re-trainable Systems: </a:t>
            </a:r>
            <a:r>
              <a:rPr lang="de-DE" sz="1500" dirty="0">
                <a:solidFill>
                  <a:schemeClr val="dk1"/>
                </a:solidFill>
                <a:ea typeface="Calibri"/>
                <a:cs typeface="Calibri"/>
                <a:sym typeface="Calibri"/>
                <a:hlinkClick r:id="rId5"/>
              </a:rPr>
              <a:t>http://159.89.180.81:3300/elisa_ie/api</a:t>
            </a:r>
            <a:endParaRPr lang="de-DE" sz="1500" dirty="0">
              <a:solidFill>
                <a:schemeClr val="dk1"/>
              </a:solidFill>
              <a:ea typeface="Calibri"/>
              <a:cs typeface="Calibri"/>
              <a:sym typeface="Calibri"/>
            </a:endParaRPr>
          </a:p>
          <a:p>
            <a:pPr marL="342900" indent="-342900">
              <a:lnSpc>
                <a:spcPct val="80000"/>
              </a:lnSpc>
              <a:spcBef>
                <a:spcPts val="300"/>
              </a:spcBef>
              <a:buClr>
                <a:srgbClr val="170981"/>
              </a:buClr>
              <a:buSzPts val="1200"/>
              <a:buFont typeface="Noto Sans Symbols"/>
              <a:buChar char="▪"/>
            </a:pPr>
            <a:r>
              <a:rPr lang="en-US" sz="1500" dirty="0">
                <a:solidFill>
                  <a:schemeClr val="dk1"/>
                </a:solidFill>
                <a:latin typeface="Calibri"/>
                <a:ea typeface="Calibri"/>
                <a:cs typeface="Calibri"/>
                <a:sym typeface="Calibri"/>
              </a:rPr>
              <a:t>Demos: </a:t>
            </a:r>
            <a:r>
              <a:rPr lang="de-DE" sz="1500" dirty="0">
                <a:solidFill>
                  <a:schemeClr val="dk1"/>
                </a:solidFill>
                <a:ea typeface="Calibri"/>
                <a:cs typeface="Calibri"/>
                <a:sym typeface="Calibri"/>
                <a:hlinkClick r:id="rId6"/>
              </a:rPr>
              <a:t>http://159.89.180.81:3300/elisa_ie</a:t>
            </a:r>
            <a:endParaRPr lang="de-DE" sz="1500" dirty="0">
              <a:solidFill>
                <a:schemeClr val="dk1"/>
              </a:solidFill>
              <a:ea typeface="Calibri"/>
              <a:cs typeface="Calibri"/>
              <a:sym typeface="Calibri"/>
            </a:endParaRPr>
          </a:p>
          <a:p>
            <a:pPr marL="342900" indent="-342900">
              <a:lnSpc>
                <a:spcPct val="80000"/>
              </a:lnSpc>
              <a:spcBef>
                <a:spcPts val="300"/>
              </a:spcBef>
              <a:buClr>
                <a:srgbClr val="170981"/>
              </a:buClr>
              <a:buSzPts val="1200"/>
              <a:buFont typeface="Noto Sans Symbols"/>
              <a:buChar char="▪"/>
            </a:pPr>
            <a:r>
              <a:rPr lang="en-US" sz="1500" dirty="0">
                <a:solidFill>
                  <a:schemeClr val="dk1"/>
                </a:solidFill>
                <a:ea typeface="Calibri"/>
                <a:cs typeface="Calibri"/>
                <a:sym typeface="Calibri"/>
              </a:rPr>
              <a:t>Heat map: </a:t>
            </a:r>
            <a:r>
              <a:rPr lang="en-US" sz="1500" dirty="0">
                <a:solidFill>
                  <a:schemeClr val="dk1"/>
                </a:solidFill>
                <a:ea typeface="Calibri"/>
                <a:cs typeface="Calibri"/>
                <a:sym typeface="Calibri"/>
                <a:hlinkClick r:id="rId7"/>
              </a:rPr>
              <a:t>http://159.89.180.81:8080/</a:t>
            </a:r>
            <a:endParaRPr lang="en-US" sz="1500" dirty="0">
              <a:solidFill>
                <a:schemeClr val="dk1"/>
              </a:solidFill>
              <a:ea typeface="Calibri"/>
              <a:cs typeface="Calibri"/>
              <a:sym typeface="Calibri"/>
            </a:endParaRPr>
          </a:p>
          <a:p>
            <a:pPr marL="342900" indent="-342900">
              <a:lnSpc>
                <a:spcPct val="80000"/>
              </a:lnSpc>
              <a:spcBef>
                <a:spcPts val="300"/>
              </a:spcBef>
              <a:buClr>
                <a:srgbClr val="170981"/>
              </a:buClr>
              <a:buSzPts val="1200"/>
              <a:buFont typeface="Noto Sans Symbols"/>
              <a:buChar char="▪"/>
            </a:pPr>
            <a:endParaRPr lang="de-DE" sz="1500" dirty="0">
              <a:solidFill>
                <a:schemeClr val="dk1"/>
              </a:solidFill>
              <a:ea typeface="Calibri"/>
              <a:cs typeface="Calibri"/>
              <a:sym typeface="Calibri"/>
            </a:endParaRPr>
          </a:p>
        </p:txBody>
      </p:sp>
      <p:sp>
        <p:nvSpPr>
          <p:cNvPr id="7" name="Google Shape;407;p72"/>
          <p:cNvSpPr txBox="1">
            <a:spLocks noGrp="1"/>
          </p:cNvSpPr>
          <p:nvPr>
            <p:ph type="title"/>
          </p:nvPr>
        </p:nvSpPr>
        <p:spPr>
          <a:xfrm>
            <a:off x="274320" y="210312"/>
            <a:ext cx="14630400" cy="530352"/>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2400" kern="1200" dirty="0" smtClean="0">
                <a:solidFill>
                  <a:schemeClr val="accent1"/>
                </a:solidFill>
                <a:latin typeface="Helvetica" panose="020B0604020202020204" pitchFamily="34" charset="0"/>
                <a:cs typeface="Helvetica" panose="020B0604020202020204" pitchFamily="34" charset="0"/>
                <a:sym typeface="Palatino Linotype"/>
              </a:rPr>
              <a:t>Applications 3: </a:t>
            </a:r>
            <a:r>
              <a:rPr lang="en-US" sz="2400" kern="1200" dirty="0">
                <a:solidFill>
                  <a:schemeClr val="accent1"/>
                </a:solidFill>
                <a:latin typeface="Helvetica" panose="020B0604020202020204" pitchFamily="34" charset="0"/>
                <a:cs typeface="Helvetica" panose="020B0604020202020204" pitchFamily="34" charset="0"/>
                <a:sym typeface="Palatino Linotype"/>
              </a:rPr>
              <a:t>Disaster </a:t>
            </a:r>
            <a:r>
              <a:rPr lang="en-US" sz="2400" kern="1200" dirty="0" smtClean="0">
                <a:solidFill>
                  <a:schemeClr val="accent1"/>
                </a:solidFill>
                <a:latin typeface="Helvetica" panose="020B0604020202020204" pitchFamily="34" charset="0"/>
                <a:cs typeface="Helvetica" panose="020B0604020202020204" pitchFamily="34" charset="0"/>
                <a:sym typeface="Palatino Linotype"/>
              </a:rPr>
              <a:t>Relief (Zhang et al., NAACL18Demo)</a:t>
            </a:r>
            <a:endParaRPr sz="2400" kern="1200" dirty="0">
              <a:solidFill>
                <a:schemeClr val="accent1"/>
              </a:solidFill>
              <a:latin typeface="Helvetica" panose="020B0604020202020204" pitchFamily="34" charset="0"/>
              <a:cs typeface="Helvetica" panose="020B0604020202020204" pitchFamily="34" charset="0"/>
              <a:sym typeface="Palatino Linotype"/>
            </a:endParaRPr>
          </a:p>
        </p:txBody>
      </p:sp>
    </p:spTree>
    <p:extLst>
      <p:ext uri="{BB962C8B-B14F-4D97-AF65-F5344CB8AC3E}">
        <p14:creationId xmlns:p14="http://schemas.microsoft.com/office/powerpoint/2010/main" val="2360128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74"/>
          <p:cNvSpPr txBox="1">
            <a:spLocks noGrp="1"/>
          </p:cNvSpPr>
          <p:nvPr>
            <p:ph type="title"/>
          </p:nvPr>
        </p:nvSpPr>
        <p:spPr>
          <a:xfrm>
            <a:off x="274320" y="210312"/>
            <a:ext cx="12801600" cy="530352"/>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smtClean="0">
                <a:solidFill>
                  <a:schemeClr val="accent1"/>
                </a:solidFill>
                <a:latin typeface="Helvetica" panose="020B0604020202020204" pitchFamily="34" charset="0"/>
                <a:cs typeface="Helvetica" panose="020B0604020202020204" pitchFamily="34" charset="0"/>
                <a:sym typeface="Palatino Linotype"/>
              </a:rPr>
              <a:t>Applications 4: </a:t>
            </a:r>
            <a:r>
              <a:rPr lang="en-US" sz="3200" kern="1200" dirty="0">
                <a:solidFill>
                  <a:schemeClr val="accent1"/>
                </a:solidFill>
                <a:latin typeface="Helvetica" panose="020B0604020202020204" pitchFamily="34" charset="0"/>
                <a:cs typeface="Helvetica" panose="020B0604020202020204" pitchFamily="34" charset="0"/>
                <a:sym typeface="Palatino Linotype"/>
              </a:rPr>
              <a:t>Intelligence Analysis</a:t>
            </a:r>
            <a:endParaRPr sz="3200" kern="1200" dirty="0">
              <a:solidFill>
                <a:schemeClr val="accent1"/>
              </a:solidFill>
              <a:latin typeface="Helvetica" panose="020B0604020202020204" pitchFamily="34" charset="0"/>
              <a:cs typeface="Helvetica" panose="020B0604020202020204" pitchFamily="34" charset="0"/>
              <a:sym typeface="Palatino Linotype"/>
            </a:endParaRPr>
          </a:p>
        </p:txBody>
      </p:sp>
      <p:pic>
        <p:nvPicPr>
          <p:cNvPr id="423" name="Google Shape;423;p74" descr="mh17_June4_12am"/>
          <p:cNvPicPr preferRelativeResize="0"/>
          <p:nvPr/>
        </p:nvPicPr>
        <p:blipFill rotWithShape="1">
          <a:blip r:embed="rId3">
            <a:alphaModFix/>
          </a:blip>
          <a:srcRect/>
          <a:stretch/>
        </p:blipFill>
        <p:spPr>
          <a:xfrm>
            <a:off x="203200" y="1374626"/>
            <a:ext cx="11988800" cy="4721374"/>
          </a:xfrm>
          <a:prstGeom prst="rect">
            <a:avLst/>
          </a:prstGeom>
          <a:noFill/>
          <a:ln>
            <a:noFill/>
          </a:ln>
        </p:spPr>
      </p:pic>
      <p:sp>
        <p:nvSpPr>
          <p:cNvPr id="424" name="Google Shape;424;p74"/>
          <p:cNvSpPr txBox="1">
            <a:spLocks noGrp="1"/>
          </p:cNvSpPr>
          <p:nvPr>
            <p:ph type="sldNum" idx="4294967295"/>
          </p:nvPr>
        </p:nvSpPr>
        <p:spPr>
          <a:xfrm>
            <a:off x="10943168" y="6569076"/>
            <a:ext cx="1248833"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i="0" u="none" strike="noStrike" cap="none">
                <a:solidFill>
                  <a:srgbClr val="000000"/>
                </a:solidFill>
                <a:latin typeface="Calibri"/>
                <a:ea typeface="Calibri"/>
                <a:cs typeface="Calibri"/>
                <a:sym typeface="Calibri"/>
              </a:rPr>
              <a:t>18</a:t>
            </a:fld>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38844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1" name="Google Shape;431;p75"/>
          <p:cNvSpPr txBox="1">
            <a:spLocks noGrp="1"/>
          </p:cNvSpPr>
          <p:nvPr>
            <p:ph type="sldNum" idx="4294967295"/>
          </p:nvPr>
        </p:nvSpPr>
        <p:spPr>
          <a:xfrm>
            <a:off x="10943168" y="6569076"/>
            <a:ext cx="1248833"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i="0" u="none" strike="noStrike" cap="none">
                <a:solidFill>
                  <a:srgbClr val="000000"/>
                </a:solidFill>
                <a:latin typeface="Calibri"/>
                <a:ea typeface="Calibri"/>
                <a:cs typeface="Calibri"/>
                <a:sym typeface="Calibri"/>
              </a:rPr>
              <a:t>19</a:t>
            </a:fld>
            <a:endParaRPr sz="1400" b="1" i="0" u="none" strike="noStrike" cap="none">
              <a:solidFill>
                <a:srgbClr val="000000"/>
              </a:solidFill>
              <a:latin typeface="Calibri"/>
              <a:ea typeface="Calibri"/>
              <a:cs typeface="Calibri"/>
              <a:sym typeface="Calibri"/>
            </a:endParaRPr>
          </a:p>
        </p:txBody>
      </p:sp>
      <p:sp>
        <p:nvSpPr>
          <p:cNvPr id="4" name="Rectangle 3"/>
          <p:cNvSpPr/>
          <p:nvPr/>
        </p:nvSpPr>
        <p:spPr>
          <a:xfrm>
            <a:off x="1212645" y="5307113"/>
            <a:ext cx="5950156" cy="369332"/>
          </a:xfrm>
          <a:prstGeom prst="rect">
            <a:avLst/>
          </a:prstGeom>
        </p:spPr>
        <p:txBody>
          <a:bodyPr wrap="square">
            <a:spAutoFit/>
          </a:bodyPr>
          <a:lstStyle/>
          <a:p>
            <a:r>
              <a:rPr lang="de-DE" dirty="0"/>
              <a:t>http://162.243.120.148:8080/</a:t>
            </a:r>
            <a:endParaRPr lang="en-US" dirty="0"/>
          </a:p>
        </p:txBody>
      </p:sp>
      <p:sp>
        <p:nvSpPr>
          <p:cNvPr id="2" name="Rectangle 1"/>
          <p:cNvSpPr/>
          <p:nvPr/>
        </p:nvSpPr>
        <p:spPr>
          <a:xfrm>
            <a:off x="200857" y="5797530"/>
            <a:ext cx="11757679" cy="646331"/>
          </a:xfrm>
          <a:prstGeom prst="rect">
            <a:avLst/>
          </a:prstGeom>
        </p:spPr>
        <p:txBody>
          <a:bodyPr wrap="square">
            <a:spAutoFit/>
          </a:bodyPr>
          <a:lstStyle/>
          <a:p>
            <a:pPr marL="285750" indent="-285750">
              <a:buFont typeface="Arial" charset="0"/>
              <a:buChar char="•"/>
            </a:pPr>
            <a:r>
              <a:rPr lang="en-US" dirty="0">
                <a:latin typeface="Tahoma" charset="0"/>
              </a:rPr>
              <a:t>Achievement, Benevolence, Conformity, Hedonism, Power, Security, Self-direction, Simulation, Tradition and Universalism (Schwartz, 2012)</a:t>
            </a:r>
          </a:p>
        </p:txBody>
      </p:sp>
      <p:pic>
        <p:nvPicPr>
          <p:cNvPr id="5" name="Picture 4"/>
          <p:cNvPicPr>
            <a:picLocks noChangeAspect="1"/>
          </p:cNvPicPr>
          <p:nvPr/>
        </p:nvPicPr>
        <p:blipFill>
          <a:blip r:embed="rId3"/>
          <a:stretch>
            <a:fillRect/>
          </a:stretch>
        </p:blipFill>
        <p:spPr>
          <a:xfrm>
            <a:off x="1102496" y="1044920"/>
            <a:ext cx="10168432" cy="4262193"/>
          </a:xfrm>
          <a:prstGeom prst="rect">
            <a:avLst/>
          </a:prstGeom>
        </p:spPr>
      </p:pic>
      <p:sp>
        <p:nvSpPr>
          <p:cNvPr id="8" name="Google Shape;422;p74"/>
          <p:cNvSpPr txBox="1">
            <a:spLocks noGrp="1"/>
          </p:cNvSpPr>
          <p:nvPr>
            <p:ph type="title"/>
          </p:nvPr>
        </p:nvSpPr>
        <p:spPr>
          <a:xfrm>
            <a:off x="274320" y="210312"/>
            <a:ext cx="12801600" cy="530352"/>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smtClean="0">
                <a:solidFill>
                  <a:schemeClr val="accent1"/>
                </a:solidFill>
                <a:latin typeface="Helvetica" panose="020B0604020202020204" pitchFamily="34" charset="0"/>
                <a:cs typeface="Helvetica" panose="020B0604020202020204" pitchFamily="34" charset="0"/>
                <a:sym typeface="Palatino Linotype"/>
              </a:rPr>
              <a:t>Applications 4: </a:t>
            </a:r>
            <a:r>
              <a:rPr lang="en-US" sz="3200" kern="1200" dirty="0">
                <a:solidFill>
                  <a:schemeClr val="accent1"/>
                </a:solidFill>
                <a:latin typeface="Helvetica" panose="020B0604020202020204" pitchFamily="34" charset="0"/>
                <a:cs typeface="Helvetica" panose="020B0604020202020204" pitchFamily="34" charset="0"/>
                <a:sym typeface="Palatino Linotype"/>
              </a:rPr>
              <a:t>Intelligence Analysis</a:t>
            </a:r>
            <a:endParaRPr sz="3200" kern="1200" dirty="0">
              <a:solidFill>
                <a:schemeClr val="accent1"/>
              </a:solidFill>
              <a:latin typeface="Helvetica" panose="020B0604020202020204" pitchFamily="34" charset="0"/>
              <a:cs typeface="Helvetica" panose="020B0604020202020204" pitchFamily="34" charset="0"/>
              <a:sym typeface="Palatino Linotype"/>
            </a:endParaRPr>
          </a:p>
        </p:txBody>
      </p:sp>
    </p:spTree>
    <p:extLst>
      <p:ext uri="{BB962C8B-B14F-4D97-AF65-F5344CB8AC3E}">
        <p14:creationId xmlns:p14="http://schemas.microsoft.com/office/powerpoint/2010/main" val="3521231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573135-744C-B144-BBC3-EC24DB67D8EA}"/>
              </a:ext>
            </a:extLst>
          </p:cNvPr>
          <p:cNvSpPr>
            <a:spLocks noGrp="1"/>
          </p:cNvSpPr>
          <p:nvPr>
            <p:ph type="title"/>
          </p:nvPr>
        </p:nvSpPr>
        <p:spPr>
          <a:xfrm>
            <a:off x="0" y="365125"/>
            <a:ext cx="11787086" cy="688975"/>
          </a:xfrm>
        </p:spPr>
        <p:txBody>
          <a:bodyPr>
            <a:normAutofit/>
          </a:bodyPr>
          <a:lstStyle/>
          <a:p>
            <a:pPr algn="ctr"/>
            <a:r>
              <a:rPr lang="en-US" sz="3200" dirty="0" smtClean="0">
                <a:sym typeface="Palatino Linotype"/>
              </a:rPr>
              <a:t>About me and my lab</a:t>
            </a:r>
            <a:endParaRPr lang="en-US" sz="3200" dirty="0"/>
          </a:p>
        </p:txBody>
      </p:sp>
      <p:sp>
        <p:nvSpPr>
          <p:cNvPr id="4" name="Slide Number Placeholder 3">
            <a:extLst>
              <a:ext uri="{FF2B5EF4-FFF2-40B4-BE49-F238E27FC236}">
                <a16:creationId xmlns:a16="http://schemas.microsoft.com/office/drawing/2014/main" xmlns="" id="{15704ED3-1774-A342-9144-8A09442F3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10" name="Content Placeholder 2">
            <a:extLst>
              <a:ext uri="{FF2B5EF4-FFF2-40B4-BE49-F238E27FC236}">
                <a16:creationId xmlns="" xmlns:a16="http://schemas.microsoft.com/office/drawing/2014/main" id="{B5673F34-4FAF-2742-8BAB-A70C4A314CB7}"/>
              </a:ext>
            </a:extLst>
          </p:cNvPr>
          <p:cNvSpPr>
            <a:spLocks noGrp="1"/>
          </p:cNvSpPr>
          <p:nvPr>
            <p:ph idx="1"/>
          </p:nvPr>
        </p:nvSpPr>
        <p:spPr>
          <a:xfrm>
            <a:off x="443469" y="1318306"/>
            <a:ext cx="11068118" cy="3963330"/>
          </a:xfrm>
        </p:spPr>
        <p:txBody>
          <a:bodyPr>
            <a:normAutofit fontScale="77500" lnSpcReduction="20000"/>
          </a:bodyPr>
          <a:lstStyle/>
          <a:p>
            <a:pPr lvl="1"/>
            <a:r>
              <a:rPr lang="en-US" sz="3200" dirty="0"/>
              <a:t>http://</a:t>
            </a:r>
            <a:r>
              <a:rPr lang="en-US" sz="3200" dirty="0" err="1"/>
              <a:t>blender.cs.illinois.edu</a:t>
            </a:r>
            <a:r>
              <a:rPr lang="en-US" sz="3200" dirty="0"/>
              <a:t>/</a:t>
            </a:r>
            <a:r>
              <a:rPr lang="en-US" sz="3200" dirty="0" err="1" smtClean="0"/>
              <a:t>hengji.html</a:t>
            </a:r>
            <a:endParaRPr lang="en-US" sz="3000" dirty="0" smtClean="0"/>
          </a:p>
          <a:p>
            <a:pPr lvl="1"/>
            <a:r>
              <a:rPr lang="en-US" sz="3200" dirty="0" smtClean="0"/>
              <a:t>http</a:t>
            </a:r>
            <a:r>
              <a:rPr lang="en-US" sz="3200" dirty="0"/>
              <a:t>://</a:t>
            </a:r>
            <a:r>
              <a:rPr lang="en-US" sz="3200" dirty="0" err="1"/>
              <a:t>blender.cs.illinois.edu</a:t>
            </a:r>
            <a:r>
              <a:rPr lang="en-US" sz="3200" dirty="0"/>
              <a:t>/</a:t>
            </a:r>
          </a:p>
          <a:p>
            <a:pPr lvl="1"/>
            <a:r>
              <a:rPr lang="en-US" sz="3200" dirty="0" smtClean="0"/>
              <a:t>We are a bunch of passionate and fun people working on challenging NLP problems, including information extraction and natural language generation</a:t>
            </a:r>
          </a:p>
          <a:p>
            <a:pPr lvl="1"/>
            <a:r>
              <a:rPr lang="en-US" sz="3200" dirty="0" smtClean="0"/>
              <a:t>In my 20% extra time, I’m an Amazon Scholar to make </a:t>
            </a:r>
            <a:r>
              <a:rPr lang="en-US" sz="3200" dirty="0" err="1" smtClean="0"/>
              <a:t>Alexa</a:t>
            </a:r>
            <a:r>
              <a:rPr lang="en-US" sz="3200" dirty="0" smtClean="0"/>
              <a:t> smarter</a:t>
            </a:r>
          </a:p>
          <a:p>
            <a:pPr lvl="1"/>
            <a:r>
              <a:rPr lang="en-US" sz="3200" smtClean="0"/>
              <a:t>I’m </a:t>
            </a:r>
            <a:r>
              <a:rPr lang="en-US" sz="3200" dirty="0" smtClean="0"/>
              <a:t>a feminist.</a:t>
            </a:r>
          </a:p>
          <a:p>
            <a:pPr lvl="1"/>
            <a:r>
              <a:rPr lang="en-US" sz="3200" dirty="0" smtClean="0"/>
              <a:t>I'm </a:t>
            </a:r>
            <a:r>
              <a:rPr lang="en-US" sz="3200" dirty="0"/>
              <a:t>hiring! UIUC side: research faculty members, research scientists, post-docs, PhD/master/undergraduate RAs, summer interns, visitors, program managers and software engineers. Amazon side: research scientists, software engineers and interns.</a:t>
            </a:r>
            <a:endParaRPr lang="en-US" sz="3200" dirty="0" smtClean="0"/>
          </a:p>
        </p:txBody>
      </p:sp>
    </p:spTree>
    <p:extLst>
      <p:ext uri="{BB962C8B-B14F-4D97-AF65-F5344CB8AC3E}">
        <p14:creationId xmlns:p14="http://schemas.microsoft.com/office/powerpoint/2010/main" val="3939526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a:extLst>
              <a:ext uri="{FF2B5EF4-FFF2-40B4-BE49-F238E27FC236}">
                <a16:creationId xmlns:a16="http://schemas.microsoft.com/office/drawing/2014/main" xmlns="" id="{809E5A81-ECF8-D04F-86BE-4821E2DC3EAE}"/>
              </a:ext>
            </a:extLst>
          </p:cNvPr>
          <p:cNvSpPr/>
          <p:nvPr/>
        </p:nvSpPr>
        <p:spPr>
          <a:xfrm>
            <a:off x="3511053" y="973102"/>
            <a:ext cx="1596337" cy="403192"/>
          </a:xfrm>
          <a:prstGeom prst="roundRect">
            <a:avLst>
              <a:gd name="adj" fmla="val 50000"/>
            </a:avLst>
          </a:prstGeom>
          <a:solidFill>
            <a:schemeClr val="bg1"/>
          </a:solidFill>
          <a:ln>
            <a:solidFill>
              <a:srgbClr val="60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7" name="Rounded Rectangle 46">
            <a:extLst>
              <a:ext uri="{FF2B5EF4-FFF2-40B4-BE49-F238E27FC236}">
                <a16:creationId xmlns:a16="http://schemas.microsoft.com/office/drawing/2014/main" xmlns="" id="{E764E096-A712-804D-9C06-F7D312A6E979}"/>
              </a:ext>
            </a:extLst>
          </p:cNvPr>
          <p:cNvSpPr/>
          <p:nvPr/>
        </p:nvSpPr>
        <p:spPr>
          <a:xfrm>
            <a:off x="8420045" y="973102"/>
            <a:ext cx="2171755" cy="403192"/>
          </a:xfrm>
          <a:prstGeom prst="roundRect">
            <a:avLst>
              <a:gd name="adj" fmla="val 50000"/>
            </a:avLst>
          </a:prstGeom>
          <a:solidFill>
            <a:schemeClr val="bg1"/>
          </a:solidFill>
          <a:ln>
            <a:solidFill>
              <a:srgbClr val="60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5" name="Rounded Rectangle 44">
            <a:extLst>
              <a:ext uri="{FF2B5EF4-FFF2-40B4-BE49-F238E27FC236}">
                <a16:creationId xmlns:a16="http://schemas.microsoft.com/office/drawing/2014/main" xmlns="" id="{86595ABC-D5D3-8540-8E72-7BEED72E46D5}"/>
              </a:ext>
            </a:extLst>
          </p:cNvPr>
          <p:cNvSpPr/>
          <p:nvPr/>
        </p:nvSpPr>
        <p:spPr>
          <a:xfrm>
            <a:off x="772762" y="973102"/>
            <a:ext cx="798510" cy="403192"/>
          </a:xfrm>
          <a:prstGeom prst="roundRect">
            <a:avLst>
              <a:gd name="adj" fmla="val 50000"/>
            </a:avLst>
          </a:prstGeom>
          <a:solidFill>
            <a:schemeClr val="bg1"/>
          </a:solidFill>
          <a:ln>
            <a:solidFill>
              <a:srgbClr val="607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37" name="Rounded Rectangle 36">
            <a:extLst>
              <a:ext uri="{FF2B5EF4-FFF2-40B4-BE49-F238E27FC236}">
                <a16:creationId xmlns:a16="http://schemas.microsoft.com/office/drawing/2014/main" xmlns="" id="{6334C5AA-DD66-0D49-9981-96B9F8DB5DB4}"/>
              </a:ext>
            </a:extLst>
          </p:cNvPr>
          <p:cNvSpPr/>
          <p:nvPr/>
        </p:nvSpPr>
        <p:spPr>
          <a:xfrm>
            <a:off x="6699761" y="2598978"/>
            <a:ext cx="2667965" cy="2735022"/>
          </a:xfrm>
          <a:prstGeom prst="roundRect">
            <a:avLst>
              <a:gd name="adj" fmla="val 7023"/>
            </a:avLst>
          </a:prstGeom>
          <a:solidFill>
            <a:schemeClr val="bg1"/>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pic>
        <p:nvPicPr>
          <p:cNvPr id="3" name="Picture 2">
            <a:extLst>
              <a:ext uri="{FF2B5EF4-FFF2-40B4-BE49-F238E27FC236}">
                <a16:creationId xmlns:a16="http://schemas.microsoft.com/office/drawing/2014/main" xmlns="" id="{AB9ED394-818C-CC4D-98B0-FF5B9C98DE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927" y="2577275"/>
            <a:ext cx="1490181" cy="915653"/>
          </a:xfrm>
          <a:prstGeom prst="rect">
            <a:avLst/>
          </a:prstGeom>
        </p:spPr>
      </p:pic>
      <p:pic>
        <p:nvPicPr>
          <p:cNvPr id="6" name="Picture 5">
            <a:extLst>
              <a:ext uri="{FF2B5EF4-FFF2-40B4-BE49-F238E27FC236}">
                <a16:creationId xmlns:a16="http://schemas.microsoft.com/office/drawing/2014/main" xmlns="" id="{869A671C-3B73-6545-AB08-FA2B36AE2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9385" y="1907809"/>
            <a:ext cx="2099672" cy="1278060"/>
          </a:xfrm>
          <a:prstGeom prst="rect">
            <a:avLst/>
          </a:prstGeom>
        </p:spPr>
      </p:pic>
      <p:pic>
        <p:nvPicPr>
          <p:cNvPr id="8" name="Picture 7">
            <a:extLst>
              <a:ext uri="{FF2B5EF4-FFF2-40B4-BE49-F238E27FC236}">
                <a16:creationId xmlns:a16="http://schemas.microsoft.com/office/drawing/2014/main" xmlns="" id="{1762F5DF-C706-3143-A405-C32FCDDAE5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3528" y="2780382"/>
            <a:ext cx="1905000" cy="1642635"/>
          </a:xfrm>
          <a:prstGeom prst="rect">
            <a:avLst/>
          </a:prstGeom>
        </p:spPr>
      </p:pic>
      <p:pic>
        <p:nvPicPr>
          <p:cNvPr id="10" name="Picture 9">
            <a:extLst>
              <a:ext uri="{FF2B5EF4-FFF2-40B4-BE49-F238E27FC236}">
                <a16:creationId xmlns:a16="http://schemas.microsoft.com/office/drawing/2014/main" xmlns="" id="{6A7DD83B-78A4-544C-B57D-6AEB565C9C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5559" y="4724400"/>
            <a:ext cx="1255555" cy="1148699"/>
          </a:xfrm>
          <a:prstGeom prst="rect">
            <a:avLst/>
          </a:prstGeom>
        </p:spPr>
      </p:pic>
      <p:sp>
        <p:nvSpPr>
          <p:cNvPr id="11" name="TextBox 10">
            <a:extLst>
              <a:ext uri="{FF2B5EF4-FFF2-40B4-BE49-F238E27FC236}">
                <a16:creationId xmlns:a16="http://schemas.microsoft.com/office/drawing/2014/main" xmlns="" id="{48D4B28F-6764-8246-A179-92A89CEDB84B}"/>
              </a:ext>
            </a:extLst>
          </p:cNvPr>
          <p:cNvSpPr txBox="1"/>
          <p:nvPr/>
        </p:nvSpPr>
        <p:spPr>
          <a:xfrm>
            <a:off x="359262" y="3552742"/>
            <a:ext cx="162551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Scientific Literature</a:t>
            </a:r>
          </a:p>
        </p:txBody>
      </p:sp>
      <p:sp>
        <p:nvSpPr>
          <p:cNvPr id="12" name="TextBox 11">
            <a:extLst>
              <a:ext uri="{FF2B5EF4-FFF2-40B4-BE49-F238E27FC236}">
                <a16:creationId xmlns:a16="http://schemas.microsoft.com/office/drawing/2014/main" xmlns="" id="{62A4BA5B-01F5-934D-9777-964EE868BB76}"/>
              </a:ext>
            </a:extLst>
          </p:cNvPr>
          <p:cNvSpPr txBox="1"/>
          <p:nvPr/>
        </p:nvSpPr>
        <p:spPr>
          <a:xfrm>
            <a:off x="2974848" y="3197423"/>
            <a:ext cx="26687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Hierarchical Spherical Embedding</a:t>
            </a:r>
            <a:endParaRPr kumimoji="0" lang="en-US" sz="1200" b="1" i="0" u="none" strike="noStrike" kern="1200" cap="none" spc="0" normalizeH="0" baseline="0" noProof="0" dirty="0">
              <a:ln>
                <a:noFill/>
              </a:ln>
              <a:solidFill>
                <a:srgbClr val="2A3546"/>
              </a:solidFill>
              <a:effectLst/>
              <a:uLnTx/>
              <a:uFillTx/>
              <a:latin typeface="Calibri"/>
              <a:ea typeface="+mn-ea"/>
              <a:cs typeface="Arial"/>
            </a:endParaRPr>
          </a:p>
        </p:txBody>
      </p:sp>
      <p:pic>
        <p:nvPicPr>
          <p:cNvPr id="14" name="Picture 13">
            <a:extLst>
              <a:ext uri="{FF2B5EF4-FFF2-40B4-BE49-F238E27FC236}">
                <a16:creationId xmlns:a16="http://schemas.microsoft.com/office/drawing/2014/main" xmlns="" id="{A5AC1AE7-92C0-4448-8C57-013909070F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0243" y="3581400"/>
            <a:ext cx="1946329" cy="821108"/>
          </a:xfrm>
          <a:prstGeom prst="rect">
            <a:avLst/>
          </a:prstGeom>
        </p:spPr>
      </p:pic>
      <p:pic>
        <p:nvPicPr>
          <p:cNvPr id="16" name="Picture 15">
            <a:extLst>
              <a:ext uri="{FF2B5EF4-FFF2-40B4-BE49-F238E27FC236}">
                <a16:creationId xmlns:a16="http://schemas.microsoft.com/office/drawing/2014/main" xmlns="" id="{950D151A-64FD-4E4B-B9AD-4A15EFC2EE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6260" y="4790393"/>
            <a:ext cx="2269038" cy="1153207"/>
          </a:xfrm>
          <a:prstGeom prst="rect">
            <a:avLst/>
          </a:prstGeom>
        </p:spPr>
      </p:pic>
      <p:sp>
        <p:nvSpPr>
          <p:cNvPr id="17" name="TextBox 16">
            <a:extLst>
              <a:ext uri="{FF2B5EF4-FFF2-40B4-BE49-F238E27FC236}">
                <a16:creationId xmlns:a16="http://schemas.microsoft.com/office/drawing/2014/main" xmlns="" id="{4D73C0D0-7003-7D46-BEDD-0EA8D8F90067}"/>
              </a:ext>
            </a:extLst>
          </p:cNvPr>
          <p:cNvSpPr txBox="1"/>
          <p:nvPr/>
        </p:nvSpPr>
        <p:spPr>
          <a:xfrm>
            <a:off x="2918102" y="4416623"/>
            <a:ext cx="27822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Ontology Enriched Text Embedding</a:t>
            </a:r>
            <a:endParaRPr kumimoji="0" lang="en-US" sz="1200" b="1" i="0" u="none" strike="noStrike" kern="1200" cap="none" spc="0" normalizeH="0" baseline="0" noProof="0" dirty="0">
              <a:ln>
                <a:noFill/>
              </a:ln>
              <a:solidFill>
                <a:srgbClr val="2A3546"/>
              </a:solidFill>
              <a:effectLst/>
              <a:uLnTx/>
              <a:uFillTx/>
              <a:latin typeface="Calibri"/>
              <a:ea typeface="+mn-ea"/>
              <a:cs typeface="Arial"/>
            </a:endParaRPr>
          </a:p>
        </p:txBody>
      </p:sp>
      <p:sp>
        <p:nvSpPr>
          <p:cNvPr id="18" name="TextBox 17">
            <a:extLst>
              <a:ext uri="{FF2B5EF4-FFF2-40B4-BE49-F238E27FC236}">
                <a16:creationId xmlns:a16="http://schemas.microsoft.com/office/drawing/2014/main" xmlns="" id="{BE92E1B3-5768-744D-9AB3-4B3AA87A34F7}"/>
              </a:ext>
            </a:extLst>
          </p:cNvPr>
          <p:cNvSpPr txBox="1"/>
          <p:nvPr/>
        </p:nvSpPr>
        <p:spPr>
          <a:xfrm>
            <a:off x="2813561" y="5877580"/>
            <a:ext cx="29913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Cross-media Structured Semantic Representation</a:t>
            </a:r>
            <a:endParaRPr kumimoji="0" lang="en-US" sz="1200" b="1" i="0" u="none" strike="noStrike" kern="1200" cap="none" spc="0" normalizeH="0" baseline="0" noProof="0" dirty="0">
              <a:ln>
                <a:noFill/>
              </a:ln>
              <a:solidFill>
                <a:srgbClr val="2A3546"/>
              </a:solidFill>
              <a:effectLst/>
              <a:uLnTx/>
              <a:uFillTx/>
              <a:latin typeface="Calibri"/>
              <a:ea typeface="+mn-ea"/>
              <a:cs typeface="Arial"/>
            </a:endParaRPr>
          </a:p>
        </p:txBody>
      </p:sp>
      <p:sp>
        <p:nvSpPr>
          <p:cNvPr id="19" name="TextBox 18">
            <a:extLst>
              <a:ext uri="{FF2B5EF4-FFF2-40B4-BE49-F238E27FC236}">
                <a16:creationId xmlns:a16="http://schemas.microsoft.com/office/drawing/2014/main" xmlns="" id="{ACF7818E-F55E-F34F-B24A-76E07420F7D4}"/>
              </a:ext>
            </a:extLst>
          </p:cNvPr>
          <p:cNvSpPr txBox="1"/>
          <p:nvPr/>
        </p:nvSpPr>
        <p:spPr>
          <a:xfrm>
            <a:off x="6699071" y="4527895"/>
            <a:ext cx="267352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Generative Adversarial Networks for Data Augmentation and Distant Supervision</a:t>
            </a:r>
            <a:endParaRPr kumimoji="0" lang="en-US" sz="1200" b="1" i="0" u="none" strike="noStrike" kern="1200" cap="none" spc="0" normalizeH="0" baseline="0" noProof="0" dirty="0">
              <a:ln>
                <a:noFill/>
              </a:ln>
              <a:solidFill>
                <a:srgbClr val="2A3546"/>
              </a:solidFill>
              <a:effectLst/>
              <a:uLnTx/>
              <a:uFillTx/>
              <a:latin typeface="Calibri"/>
              <a:ea typeface="+mn-ea"/>
              <a:cs typeface="Arial"/>
            </a:endParaRPr>
          </a:p>
        </p:txBody>
      </p:sp>
      <p:sp>
        <p:nvSpPr>
          <p:cNvPr id="20" name="TextBox 19">
            <a:extLst>
              <a:ext uri="{FF2B5EF4-FFF2-40B4-BE49-F238E27FC236}">
                <a16:creationId xmlns:a16="http://schemas.microsoft.com/office/drawing/2014/main" xmlns="" id="{F9DB07C4-FBB8-084A-B239-53BDE296F616}"/>
              </a:ext>
            </a:extLst>
          </p:cNvPr>
          <p:cNvSpPr txBox="1"/>
          <p:nvPr/>
        </p:nvSpPr>
        <p:spPr>
          <a:xfrm>
            <a:off x="9508233" y="5877580"/>
            <a:ext cx="24702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Multimedia Search and Summarization</a:t>
            </a:r>
            <a:endParaRPr kumimoji="0" lang="en-US" sz="1200" b="0" i="0" u="none" strike="noStrike" kern="1200" cap="none" spc="0" normalizeH="0" baseline="0" noProof="0" dirty="0">
              <a:ln>
                <a:noFill/>
              </a:ln>
              <a:solidFill>
                <a:srgbClr val="2A3546"/>
              </a:solidFill>
              <a:effectLst/>
              <a:uLnTx/>
              <a:uFillTx/>
              <a:latin typeface="Calibri"/>
              <a:ea typeface="+mn-ea"/>
              <a:cs typeface="Arial"/>
            </a:endParaRPr>
          </a:p>
        </p:txBody>
      </p:sp>
      <p:sp>
        <p:nvSpPr>
          <p:cNvPr id="24" name="TextBox 23">
            <a:extLst>
              <a:ext uri="{FF2B5EF4-FFF2-40B4-BE49-F238E27FC236}">
                <a16:creationId xmlns:a16="http://schemas.microsoft.com/office/drawing/2014/main" xmlns="" id="{A6B04B6A-8641-5540-8FD9-2070AF1E25DE}"/>
              </a:ext>
            </a:extLst>
          </p:cNvPr>
          <p:cNvSpPr txBox="1"/>
          <p:nvPr/>
        </p:nvSpPr>
        <p:spPr>
          <a:xfrm>
            <a:off x="5826568" y="1847769"/>
            <a:ext cx="25539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3546"/>
                </a:solidFill>
                <a:effectLst/>
                <a:uLnTx/>
                <a:uFillTx/>
                <a:latin typeface="Calibri"/>
                <a:ea typeface="+mn-ea"/>
                <a:cs typeface="Arial"/>
              </a:rPr>
              <a:t>Graph neural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3546"/>
                </a:solidFill>
                <a:effectLst/>
                <a:uLnTx/>
                <a:uFillTx/>
                <a:latin typeface="Calibri"/>
                <a:ea typeface="+mn-ea"/>
                <a:cs typeface="Arial"/>
              </a:rPr>
              <a:t>Joint entity/relation/event extraction and ontology construction</a:t>
            </a:r>
          </a:p>
        </p:txBody>
      </p:sp>
      <p:sp>
        <p:nvSpPr>
          <p:cNvPr id="27" name="Notched Right Arrow 26">
            <a:extLst>
              <a:ext uri="{FF2B5EF4-FFF2-40B4-BE49-F238E27FC236}">
                <a16:creationId xmlns:a16="http://schemas.microsoft.com/office/drawing/2014/main" xmlns="" id="{56D97637-C126-5543-A848-3C9CD8121A01}"/>
              </a:ext>
            </a:extLst>
          </p:cNvPr>
          <p:cNvSpPr/>
          <p:nvPr/>
        </p:nvSpPr>
        <p:spPr>
          <a:xfrm rot="1745679">
            <a:off x="2159764" y="4869181"/>
            <a:ext cx="681426" cy="400621"/>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pic>
        <p:nvPicPr>
          <p:cNvPr id="31" name="Picture 30">
            <a:extLst>
              <a:ext uri="{FF2B5EF4-FFF2-40B4-BE49-F238E27FC236}">
                <a16:creationId xmlns:a16="http://schemas.microsoft.com/office/drawing/2014/main" xmlns="" id="{3A871B74-58BA-484B-8FB8-5C70878558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4751" y="4451991"/>
            <a:ext cx="612422" cy="544817"/>
          </a:xfrm>
          <a:prstGeom prst="rect">
            <a:avLst/>
          </a:prstGeom>
        </p:spPr>
      </p:pic>
      <p:pic>
        <p:nvPicPr>
          <p:cNvPr id="29" name="Picture 28">
            <a:extLst>
              <a:ext uri="{FF2B5EF4-FFF2-40B4-BE49-F238E27FC236}">
                <a16:creationId xmlns:a16="http://schemas.microsoft.com/office/drawing/2014/main" xmlns="" id="{EEBE4277-5C56-6444-8553-803E15C6D9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2597" y="4238939"/>
            <a:ext cx="612422" cy="570393"/>
          </a:xfrm>
          <a:prstGeom prst="rect">
            <a:avLst/>
          </a:prstGeom>
        </p:spPr>
      </p:pic>
      <p:sp>
        <p:nvSpPr>
          <p:cNvPr id="32" name="TextBox 31">
            <a:extLst>
              <a:ext uri="{FF2B5EF4-FFF2-40B4-BE49-F238E27FC236}">
                <a16:creationId xmlns:a16="http://schemas.microsoft.com/office/drawing/2014/main" xmlns="" id="{ABC2D780-FDDB-9A43-9EA2-3C773D61207A}"/>
              </a:ext>
            </a:extLst>
          </p:cNvPr>
          <p:cNvSpPr txBox="1"/>
          <p:nvPr/>
        </p:nvSpPr>
        <p:spPr>
          <a:xfrm>
            <a:off x="228600" y="5115580"/>
            <a:ext cx="19292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Chemical Ontology &amp; Existing Databases</a:t>
            </a:r>
          </a:p>
        </p:txBody>
      </p:sp>
      <p:pic>
        <p:nvPicPr>
          <p:cNvPr id="36" name="Picture 35">
            <a:extLst>
              <a:ext uri="{FF2B5EF4-FFF2-40B4-BE49-F238E27FC236}">
                <a16:creationId xmlns:a16="http://schemas.microsoft.com/office/drawing/2014/main" xmlns="" id="{52E83942-1A93-F240-A205-B3E7E3AF9F5A}"/>
              </a:ext>
            </a:extLst>
          </p:cNvPr>
          <p:cNvPicPr>
            <a:picLocks noChangeAspect="1"/>
          </p:cNvPicPr>
          <p:nvPr/>
        </p:nvPicPr>
        <p:blipFill>
          <a:blip r:embed="rId11"/>
          <a:stretch>
            <a:fillRect/>
          </a:stretch>
        </p:blipFill>
        <p:spPr>
          <a:xfrm>
            <a:off x="10325141" y="2658090"/>
            <a:ext cx="836391" cy="821402"/>
          </a:xfrm>
          <a:prstGeom prst="rect">
            <a:avLst/>
          </a:prstGeom>
        </p:spPr>
      </p:pic>
      <p:sp>
        <p:nvSpPr>
          <p:cNvPr id="38" name="Notched Right Arrow 37">
            <a:extLst>
              <a:ext uri="{FF2B5EF4-FFF2-40B4-BE49-F238E27FC236}">
                <a16:creationId xmlns:a16="http://schemas.microsoft.com/office/drawing/2014/main" xmlns="" id="{FDF89B9C-8665-2A4A-A497-1BB31D6BBB61}"/>
              </a:ext>
            </a:extLst>
          </p:cNvPr>
          <p:cNvSpPr/>
          <p:nvPr/>
        </p:nvSpPr>
        <p:spPr>
          <a:xfrm>
            <a:off x="9546328" y="3048880"/>
            <a:ext cx="542309" cy="355306"/>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40" name="Notched Right Arrow 39">
            <a:extLst>
              <a:ext uri="{FF2B5EF4-FFF2-40B4-BE49-F238E27FC236}">
                <a16:creationId xmlns:a16="http://schemas.microsoft.com/office/drawing/2014/main" xmlns="" id="{3559B42A-81CD-AF4C-8148-16D5C415BB6E}"/>
              </a:ext>
            </a:extLst>
          </p:cNvPr>
          <p:cNvSpPr/>
          <p:nvPr/>
        </p:nvSpPr>
        <p:spPr>
          <a:xfrm rot="5400000">
            <a:off x="10472182" y="4199392"/>
            <a:ext cx="542309" cy="355306"/>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41" name="TextBox 40">
            <a:extLst>
              <a:ext uri="{FF2B5EF4-FFF2-40B4-BE49-F238E27FC236}">
                <a16:creationId xmlns:a16="http://schemas.microsoft.com/office/drawing/2014/main" xmlns="" id="{8683FAF0-7784-2740-902E-D016E880769F}"/>
              </a:ext>
            </a:extLst>
          </p:cNvPr>
          <p:cNvSpPr txBox="1"/>
          <p:nvPr/>
        </p:nvSpPr>
        <p:spPr>
          <a:xfrm>
            <a:off x="10009939" y="3558143"/>
            <a:ext cx="14667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A3546"/>
                </a:solidFill>
                <a:effectLst/>
                <a:uLnTx/>
                <a:uFillTx/>
                <a:latin typeface="Calibri"/>
                <a:ea typeface="+mn-ea"/>
                <a:cs typeface="Arial"/>
              </a:rPr>
              <a:t>Multimedia Knowledge Base</a:t>
            </a:r>
            <a:endParaRPr kumimoji="0" lang="en-US" sz="1200" b="1" i="0" u="none" strike="noStrike" kern="1200" cap="none" spc="0" normalizeH="0" baseline="0" noProof="0" dirty="0">
              <a:ln>
                <a:noFill/>
              </a:ln>
              <a:solidFill>
                <a:srgbClr val="2A3546"/>
              </a:solidFill>
              <a:effectLst/>
              <a:uLnTx/>
              <a:uFillTx/>
              <a:latin typeface="Calibri"/>
              <a:ea typeface="+mn-ea"/>
              <a:cs typeface="Arial"/>
            </a:endParaRPr>
          </a:p>
        </p:txBody>
      </p:sp>
      <p:sp>
        <p:nvSpPr>
          <p:cNvPr id="42" name="TextBox 41">
            <a:extLst>
              <a:ext uri="{FF2B5EF4-FFF2-40B4-BE49-F238E27FC236}">
                <a16:creationId xmlns:a16="http://schemas.microsoft.com/office/drawing/2014/main" xmlns="" id="{FDBED910-3527-4446-A64C-B5CD0B9F50C5}"/>
              </a:ext>
            </a:extLst>
          </p:cNvPr>
          <p:cNvSpPr txBox="1"/>
          <p:nvPr/>
        </p:nvSpPr>
        <p:spPr>
          <a:xfrm>
            <a:off x="841190" y="1036199"/>
            <a:ext cx="66165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607D8B"/>
                </a:solidFill>
                <a:effectLst/>
                <a:uLnTx/>
                <a:uFillTx/>
                <a:latin typeface="Calibri" panose="020F0502020204030204" pitchFamily="34" charset="0"/>
                <a:ea typeface="+mn-ea"/>
                <a:cs typeface="Calibri" panose="020F0502020204030204" pitchFamily="34" charset="0"/>
              </a:rPr>
              <a:t>DATA</a:t>
            </a:r>
          </a:p>
        </p:txBody>
      </p:sp>
      <p:sp>
        <p:nvSpPr>
          <p:cNvPr id="43" name="TextBox 42">
            <a:extLst>
              <a:ext uri="{FF2B5EF4-FFF2-40B4-BE49-F238E27FC236}">
                <a16:creationId xmlns:a16="http://schemas.microsoft.com/office/drawing/2014/main" xmlns="" id="{44F5ACE6-7C20-4C4C-AD49-CDAE2B87AA37}"/>
              </a:ext>
            </a:extLst>
          </p:cNvPr>
          <p:cNvSpPr txBox="1"/>
          <p:nvPr/>
        </p:nvSpPr>
        <p:spPr>
          <a:xfrm>
            <a:off x="3669463" y="1036199"/>
            <a:ext cx="127951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607D8B"/>
                </a:solidFill>
                <a:effectLst/>
                <a:uLnTx/>
                <a:uFillTx/>
                <a:latin typeface="Calibri" panose="020F0502020204030204" pitchFamily="34" charset="0"/>
                <a:ea typeface="+mn-ea"/>
                <a:cs typeface="Calibri" panose="020F0502020204030204" pitchFamily="34" charset="0"/>
              </a:rPr>
              <a:t>SEMANTICS</a:t>
            </a:r>
          </a:p>
        </p:txBody>
      </p:sp>
      <p:sp>
        <p:nvSpPr>
          <p:cNvPr id="44" name="TextBox 43">
            <a:extLst>
              <a:ext uri="{FF2B5EF4-FFF2-40B4-BE49-F238E27FC236}">
                <a16:creationId xmlns:a16="http://schemas.microsoft.com/office/drawing/2014/main" xmlns="" id="{5CFD581B-2A61-F24A-A3EB-C82E09F2BF1E}"/>
              </a:ext>
            </a:extLst>
          </p:cNvPr>
          <p:cNvSpPr txBox="1"/>
          <p:nvPr/>
        </p:nvSpPr>
        <p:spPr>
          <a:xfrm>
            <a:off x="8544025" y="1036199"/>
            <a:ext cx="192379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607D8B"/>
                </a:solidFill>
                <a:effectLst/>
                <a:uLnTx/>
                <a:uFillTx/>
                <a:latin typeface="Calibri" panose="020F0502020204030204" pitchFamily="34" charset="0"/>
                <a:ea typeface="+mn-ea"/>
                <a:cs typeface="Calibri" panose="020F0502020204030204" pitchFamily="34" charset="0"/>
              </a:rPr>
              <a:t>KNOWLEDGE BASE</a:t>
            </a:r>
          </a:p>
        </p:txBody>
      </p:sp>
      <p:sp>
        <p:nvSpPr>
          <p:cNvPr id="48" name="Rectangle 47">
            <a:extLst>
              <a:ext uri="{FF2B5EF4-FFF2-40B4-BE49-F238E27FC236}">
                <a16:creationId xmlns:a16="http://schemas.microsoft.com/office/drawing/2014/main" xmlns="" id="{623E88AC-16EC-F64F-AA0E-FFFF377A539C}"/>
              </a:ext>
            </a:extLst>
          </p:cNvPr>
          <p:cNvSpPr/>
          <p:nvPr/>
        </p:nvSpPr>
        <p:spPr>
          <a:xfrm>
            <a:off x="8915536" y="1432029"/>
            <a:ext cx="118077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3546"/>
                </a:solidFill>
                <a:effectLst/>
                <a:uLnTx/>
                <a:uFillTx/>
                <a:latin typeface="Calibri" panose="020F0502020204030204" pitchFamily="34" charset="0"/>
                <a:ea typeface="+mn-ea"/>
                <a:cs typeface="Calibri" panose="020F0502020204030204" pitchFamily="34" charset="0"/>
              </a:rPr>
              <a:t>AAAI’19, ACL’20</a:t>
            </a:r>
          </a:p>
        </p:txBody>
      </p:sp>
      <p:sp>
        <p:nvSpPr>
          <p:cNvPr id="49" name="Rectangle 48">
            <a:extLst>
              <a:ext uri="{FF2B5EF4-FFF2-40B4-BE49-F238E27FC236}">
                <a16:creationId xmlns:a16="http://schemas.microsoft.com/office/drawing/2014/main" xmlns="" id="{8986017E-1FC4-6940-9489-18A16E876E25}"/>
              </a:ext>
            </a:extLst>
          </p:cNvPr>
          <p:cNvSpPr/>
          <p:nvPr/>
        </p:nvSpPr>
        <p:spPr>
          <a:xfrm>
            <a:off x="3472600" y="1432029"/>
            <a:ext cx="167324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3546"/>
                </a:solidFill>
                <a:effectLst/>
                <a:uLnTx/>
                <a:uFillTx/>
                <a:latin typeface="Calibri" panose="020F0502020204030204" pitchFamily="34" charset="0"/>
                <a:ea typeface="+mn-ea"/>
                <a:cs typeface="Calibri" panose="020F0502020204030204" pitchFamily="34" charset="0"/>
              </a:rPr>
              <a:t>NAACL’19, EMNLP’19, ACL’19, ACL’20</a:t>
            </a:r>
          </a:p>
        </p:txBody>
      </p:sp>
      <p:sp>
        <p:nvSpPr>
          <p:cNvPr id="50" name="Rectangle 49">
            <a:extLst>
              <a:ext uri="{FF2B5EF4-FFF2-40B4-BE49-F238E27FC236}">
                <a16:creationId xmlns:a16="http://schemas.microsoft.com/office/drawing/2014/main" xmlns="" id="{17770B78-CA83-3645-A683-5B2C7EDAE219}"/>
              </a:ext>
            </a:extLst>
          </p:cNvPr>
          <p:cNvSpPr/>
          <p:nvPr/>
        </p:nvSpPr>
        <p:spPr>
          <a:xfrm>
            <a:off x="235685" y="1432029"/>
            <a:ext cx="187266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3546"/>
                </a:solidFill>
                <a:effectLst/>
                <a:uLnTx/>
                <a:uFillTx/>
                <a:latin typeface="Calibri" panose="020F0502020204030204" pitchFamily="34" charset="0"/>
                <a:ea typeface="+mn-ea"/>
                <a:cs typeface="Calibri" panose="020F0502020204030204" pitchFamily="34" charset="0"/>
              </a:rPr>
              <a:t>NeurIPS’19, WWW’20, KDD’20, ACL’20</a:t>
            </a:r>
          </a:p>
        </p:txBody>
      </p:sp>
      <p:sp>
        <p:nvSpPr>
          <p:cNvPr id="51" name="Notched Right Arrow 50">
            <a:extLst>
              <a:ext uri="{FF2B5EF4-FFF2-40B4-BE49-F238E27FC236}">
                <a16:creationId xmlns:a16="http://schemas.microsoft.com/office/drawing/2014/main" xmlns="" id="{0B142163-8671-B84A-AD69-FE0C664F376F}"/>
              </a:ext>
            </a:extLst>
          </p:cNvPr>
          <p:cNvSpPr/>
          <p:nvPr/>
        </p:nvSpPr>
        <p:spPr>
          <a:xfrm>
            <a:off x="2159764" y="3845402"/>
            <a:ext cx="681426" cy="400621"/>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52" name="Notched Right Arrow 51">
            <a:extLst>
              <a:ext uri="{FF2B5EF4-FFF2-40B4-BE49-F238E27FC236}">
                <a16:creationId xmlns:a16="http://schemas.microsoft.com/office/drawing/2014/main" xmlns="" id="{5DDE0E65-3C6D-A04B-A180-76F13DEC24A5}"/>
              </a:ext>
            </a:extLst>
          </p:cNvPr>
          <p:cNvSpPr/>
          <p:nvPr/>
        </p:nvSpPr>
        <p:spPr>
          <a:xfrm rot="20049069">
            <a:off x="2159764" y="2719309"/>
            <a:ext cx="681426" cy="400621"/>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53" name="Notched Right Arrow 52">
            <a:extLst>
              <a:ext uri="{FF2B5EF4-FFF2-40B4-BE49-F238E27FC236}">
                <a16:creationId xmlns:a16="http://schemas.microsoft.com/office/drawing/2014/main" xmlns="" id="{6468B32B-81E9-E146-B199-70AC53DBA5FC}"/>
              </a:ext>
            </a:extLst>
          </p:cNvPr>
          <p:cNvSpPr/>
          <p:nvPr/>
        </p:nvSpPr>
        <p:spPr>
          <a:xfrm rot="20358698">
            <a:off x="5741102" y="4825927"/>
            <a:ext cx="681426" cy="400621"/>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54" name="Notched Right Arrow 53">
            <a:extLst>
              <a:ext uri="{FF2B5EF4-FFF2-40B4-BE49-F238E27FC236}">
                <a16:creationId xmlns:a16="http://schemas.microsoft.com/office/drawing/2014/main" xmlns="" id="{980E27D4-46A0-C44A-8095-A5D3A04E7E56}"/>
              </a:ext>
            </a:extLst>
          </p:cNvPr>
          <p:cNvSpPr/>
          <p:nvPr/>
        </p:nvSpPr>
        <p:spPr>
          <a:xfrm>
            <a:off x="5741102" y="3845402"/>
            <a:ext cx="681426" cy="400621"/>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55" name="Notched Right Arrow 54">
            <a:extLst>
              <a:ext uri="{FF2B5EF4-FFF2-40B4-BE49-F238E27FC236}">
                <a16:creationId xmlns:a16="http://schemas.microsoft.com/office/drawing/2014/main" xmlns="" id="{2075B8C2-E7A1-2F4F-AC81-9056C774D533}"/>
              </a:ext>
            </a:extLst>
          </p:cNvPr>
          <p:cNvSpPr/>
          <p:nvPr/>
        </p:nvSpPr>
        <p:spPr>
          <a:xfrm rot="1772692">
            <a:off x="5741102" y="2656561"/>
            <a:ext cx="681426" cy="400621"/>
          </a:xfrm>
          <a:prstGeom prst="notchedRightArrow">
            <a:avLst/>
          </a:prstGeom>
          <a:solidFill>
            <a:srgbClr val="D4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57" name="Title 1"/>
          <p:cNvSpPr>
            <a:spLocks noGrp="1"/>
          </p:cNvSpPr>
          <p:nvPr>
            <p:ph type="title"/>
          </p:nvPr>
        </p:nvSpPr>
        <p:spPr>
          <a:xfrm>
            <a:off x="274320" y="210312"/>
            <a:ext cx="12192000" cy="53035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smtClean="0">
                <a:solidFill>
                  <a:schemeClr val="accent1"/>
                </a:solidFill>
                <a:latin typeface="Helvetica" panose="020B0604020202020204" pitchFamily="34" charset="0"/>
                <a:cs typeface="Helvetica" panose="020B0604020202020204" pitchFamily="34" charset="0"/>
              </a:rPr>
              <a:t>Application 5: </a:t>
            </a:r>
            <a:r>
              <a:rPr lang="en-US" sz="3200" kern="1200" dirty="0">
                <a:solidFill>
                  <a:schemeClr val="accent1"/>
                </a:solidFill>
                <a:latin typeface="Helvetica" panose="020B0604020202020204" pitchFamily="34" charset="0"/>
                <a:cs typeface="Helvetica" panose="020B0604020202020204" pitchFamily="34" charset="0"/>
              </a:rPr>
              <a:t>Accelerating Scientific Discovery</a:t>
            </a:r>
            <a:endParaRPr lang="en-US" altLang="en-US" sz="3200" kern="1200" dirty="0">
              <a:solidFill>
                <a:schemeClr val="accent1"/>
              </a:solidFill>
              <a:latin typeface="Helvetica" panose="020B0604020202020204" pitchFamily="34" charset="0"/>
              <a:cs typeface="Helvetica" panose="020B0604020202020204" pitchFamily="34" charset="0"/>
            </a:endParaRPr>
          </a:p>
        </p:txBody>
      </p:sp>
      <p:sp>
        <p:nvSpPr>
          <p:cNvPr id="58" name="Content Placeholder 2">
            <a:extLst>
              <a:ext uri="{FF2B5EF4-FFF2-40B4-BE49-F238E27FC236}">
                <a16:creationId xmlns:a16="http://schemas.microsoft.com/office/drawing/2014/main" xmlns="" id="{72FBA0AD-7880-AF40-881B-944319E10D46}"/>
              </a:ext>
            </a:extLst>
          </p:cNvPr>
          <p:cNvSpPr>
            <a:spLocks noGrp="1"/>
          </p:cNvSpPr>
          <p:nvPr>
            <p:ph idx="1"/>
          </p:nvPr>
        </p:nvSpPr>
        <p:spPr>
          <a:xfrm>
            <a:off x="89710" y="6289676"/>
            <a:ext cx="11596944" cy="5567363"/>
          </a:xfrm>
        </p:spPr>
        <p:txBody>
          <a:bodyPr>
            <a:normAutofit/>
          </a:bodyPr>
          <a:lstStyle/>
          <a:p>
            <a:pPr marL="0" defTabSz="457200"/>
            <a:r>
              <a:rPr lang="en-US" sz="2000" dirty="0"/>
              <a:t>Extending to other scientific domains including Molecular Synthesis and Agriculture under two new NSF institutes</a:t>
            </a:r>
          </a:p>
        </p:txBody>
      </p:sp>
    </p:spTree>
    <p:extLst>
      <p:ext uri="{BB962C8B-B14F-4D97-AF65-F5344CB8AC3E}">
        <p14:creationId xmlns:p14="http://schemas.microsoft.com/office/powerpoint/2010/main" val="1306358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sf_oneie_architect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380" y="1060069"/>
            <a:ext cx="7453428" cy="5402243"/>
          </a:xfrm>
          <a:prstGeom prst="rect">
            <a:avLst/>
          </a:prstGeom>
        </p:spPr>
      </p:pic>
      <p:sp>
        <p:nvSpPr>
          <p:cNvPr id="5" name="Content Placeholder 2">
            <a:extLst>
              <a:ext uri="{FF2B5EF4-FFF2-40B4-BE49-F238E27FC236}">
                <a16:creationId xmlns:a16="http://schemas.microsoft.com/office/drawing/2014/main" xmlns="" id="{72FBA0AD-7880-AF40-881B-944319E10D46}"/>
              </a:ext>
            </a:extLst>
          </p:cNvPr>
          <p:cNvSpPr>
            <a:spLocks noGrp="1"/>
          </p:cNvSpPr>
          <p:nvPr>
            <p:ph idx="1"/>
          </p:nvPr>
        </p:nvSpPr>
        <p:spPr>
          <a:xfrm>
            <a:off x="440513" y="6271034"/>
            <a:ext cx="11596944" cy="5567363"/>
          </a:xfrm>
        </p:spPr>
        <p:txBody>
          <a:bodyPr>
            <a:normAutofit/>
          </a:bodyPr>
          <a:lstStyle/>
          <a:p>
            <a:pPr marL="0" defTabSz="457200"/>
            <a:r>
              <a:rPr lang="en-US" sz="2000" dirty="0"/>
              <a:t>Joint neural Information Extraction model is proven successful for news domain (Lin et al., ACL2020)</a:t>
            </a:r>
          </a:p>
        </p:txBody>
      </p:sp>
      <p:sp>
        <p:nvSpPr>
          <p:cNvPr id="6" name="Title 1">
            <a:extLst>
              <a:ext uri="{FF2B5EF4-FFF2-40B4-BE49-F238E27FC236}">
                <a16:creationId xmlns:a16="http://schemas.microsoft.com/office/drawing/2014/main" xmlns="" id="{8C81DF28-3339-D84B-B656-CFF42F4485A3}"/>
              </a:ext>
            </a:extLst>
          </p:cNvPr>
          <p:cNvSpPr>
            <a:spLocks noGrp="1"/>
          </p:cNvSpPr>
          <p:nvPr>
            <p:ph type="title"/>
          </p:nvPr>
        </p:nvSpPr>
        <p:spPr>
          <a:xfrm>
            <a:off x="274320" y="210312"/>
            <a:ext cx="11961085" cy="53035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a:solidFill>
                  <a:schemeClr val="accent1"/>
                </a:solidFill>
                <a:latin typeface="Helvetica" panose="020B0604020202020204" pitchFamily="34" charset="0"/>
                <a:cs typeface="Helvetica" panose="020B0604020202020204" pitchFamily="34" charset="0"/>
              </a:rPr>
              <a:t>Fine-grained COVID-19 Event Extraction</a:t>
            </a:r>
          </a:p>
        </p:txBody>
      </p:sp>
    </p:spTree>
    <p:extLst>
      <p:ext uri="{BB962C8B-B14F-4D97-AF65-F5344CB8AC3E}">
        <p14:creationId xmlns:p14="http://schemas.microsoft.com/office/powerpoint/2010/main" val="296112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81DF28-3339-D84B-B656-CFF42F4485A3}"/>
              </a:ext>
            </a:extLst>
          </p:cNvPr>
          <p:cNvSpPr>
            <a:spLocks noGrp="1"/>
          </p:cNvSpPr>
          <p:nvPr>
            <p:ph type="title"/>
          </p:nvPr>
        </p:nvSpPr>
        <p:spPr>
          <a:xfrm>
            <a:off x="274320" y="210312"/>
            <a:ext cx="11961085" cy="53035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a:solidFill>
                  <a:schemeClr val="accent1"/>
                </a:solidFill>
                <a:latin typeface="Helvetica" panose="020B0604020202020204" pitchFamily="34" charset="0"/>
                <a:cs typeface="Helvetica" panose="020B0604020202020204" pitchFamily="34" charset="0"/>
              </a:rPr>
              <a:t>Fine-grained COVID-19 Event Extraction</a:t>
            </a:r>
          </a:p>
        </p:txBody>
      </p:sp>
      <p:pic>
        <p:nvPicPr>
          <p:cNvPr id="5" name="Picture 4"/>
          <p:cNvPicPr>
            <a:picLocks noChangeAspect="1"/>
          </p:cNvPicPr>
          <p:nvPr/>
        </p:nvPicPr>
        <p:blipFill>
          <a:blip r:embed="rId2"/>
          <a:stretch>
            <a:fillRect/>
          </a:stretch>
        </p:blipFill>
        <p:spPr>
          <a:xfrm>
            <a:off x="893372" y="1532065"/>
            <a:ext cx="9469407" cy="4668566"/>
          </a:xfrm>
          <a:prstGeom prst="rect">
            <a:avLst/>
          </a:prstGeom>
        </p:spPr>
      </p:pic>
      <p:sp>
        <p:nvSpPr>
          <p:cNvPr id="4" name="Content Placeholder 2">
            <a:extLst>
              <a:ext uri="{FF2B5EF4-FFF2-40B4-BE49-F238E27FC236}">
                <a16:creationId xmlns:a16="http://schemas.microsoft.com/office/drawing/2014/main" xmlns="" id="{72FBA0AD-7880-AF40-881B-944319E10D46}"/>
              </a:ext>
            </a:extLst>
          </p:cNvPr>
          <p:cNvSpPr>
            <a:spLocks noGrp="1"/>
          </p:cNvSpPr>
          <p:nvPr>
            <p:ph idx="1"/>
          </p:nvPr>
        </p:nvSpPr>
        <p:spPr>
          <a:xfrm>
            <a:off x="440513" y="6200631"/>
            <a:ext cx="11596944" cy="5567363"/>
          </a:xfrm>
        </p:spPr>
        <p:txBody>
          <a:bodyPr>
            <a:normAutofit/>
          </a:bodyPr>
          <a:lstStyle/>
          <a:p>
            <a:pPr marL="0" defTabSz="457200"/>
            <a:r>
              <a:rPr lang="en-US" sz="2000" dirty="0"/>
              <a:t>Multimedia Common Semantic Space Construction is proven successful for news domain (Li et al., ACL2020)</a:t>
            </a:r>
          </a:p>
        </p:txBody>
      </p:sp>
    </p:spTree>
    <p:extLst>
      <p:ext uri="{BB962C8B-B14F-4D97-AF65-F5344CB8AC3E}">
        <p14:creationId xmlns:p14="http://schemas.microsoft.com/office/powerpoint/2010/main" val="1656509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716BD6-C74A-2147-B2DB-F7CFE18DC221}"/>
              </a:ext>
            </a:extLst>
          </p:cNvPr>
          <p:cNvSpPr>
            <a:spLocks noGrp="1"/>
          </p:cNvSpPr>
          <p:nvPr>
            <p:ph type="title"/>
          </p:nvPr>
        </p:nvSpPr>
        <p:spPr>
          <a:xfrm>
            <a:off x="274320" y="210312"/>
            <a:ext cx="12592200" cy="53035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2400" kern="1200" dirty="0">
                <a:solidFill>
                  <a:schemeClr val="accent1"/>
                </a:solidFill>
                <a:latin typeface="Helvetica" panose="020B0604020202020204" pitchFamily="34" charset="0"/>
                <a:cs typeface="Helvetica" panose="020B0604020202020204" pitchFamily="34" charset="0"/>
              </a:rPr>
              <a:t>Multimedia Knowledge Graph Construction for Drug Repurposing </a:t>
            </a:r>
          </a:p>
        </p:txBody>
      </p:sp>
      <p:sp>
        <p:nvSpPr>
          <p:cNvPr id="4" name="Slide Number Placeholder 3">
            <a:extLst>
              <a:ext uri="{FF2B5EF4-FFF2-40B4-BE49-F238E27FC236}">
                <a16:creationId xmlns:a16="http://schemas.microsoft.com/office/drawing/2014/main" xmlns="" id="{FE83F202-CD50-8C4F-912A-E3076D79F1AD}"/>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a:ln>
                <a:noFill/>
              </a:ln>
              <a:solidFill>
                <a:prstClr val="black">
                  <a:lumMod val="50000"/>
                  <a:lumOff val="50000"/>
                </a:prstClr>
              </a:solidFill>
              <a:effectLst/>
              <a:uLnTx/>
              <a:uFillTx/>
              <a:latin typeface="Calibri"/>
              <a:ea typeface="+mn-ea"/>
              <a:cs typeface="Arial"/>
            </a:endParaRPr>
          </a:p>
        </p:txBody>
      </p:sp>
      <p:sp>
        <p:nvSpPr>
          <p:cNvPr id="5" name="Rectangle 4">
            <a:extLst>
              <a:ext uri="{FF2B5EF4-FFF2-40B4-BE49-F238E27FC236}">
                <a16:creationId xmlns:a16="http://schemas.microsoft.com/office/drawing/2014/main" xmlns="" id="{1711D59A-893C-2C4E-A087-E5B934932004}"/>
              </a:ext>
            </a:extLst>
          </p:cNvPr>
          <p:cNvSpPr/>
          <p:nvPr/>
        </p:nvSpPr>
        <p:spPr>
          <a:xfrm>
            <a:off x="663020" y="3650375"/>
            <a:ext cx="3945025" cy="738664"/>
          </a:xfrm>
          <a:prstGeom prst="rect">
            <a:avLst/>
          </a:prstGeom>
        </p:spPr>
        <p:txBody>
          <a:bodyPr wrap="square">
            <a:spAutoFit/>
          </a:bodyPr>
          <a:lstStyle/>
          <a:p>
            <a:pPr marL="0" marR="0" lvl="0" indent="0" algn="l" defTabSz="457200" rtl="0" eaLnBrk="1" fontAlgn="auto" latinLnBrk="0" hangingPunct="1">
              <a:lnSpc>
                <a:spcPct val="100000"/>
              </a:lnSpc>
              <a:spcBef>
                <a:spcPts val="1500"/>
              </a:spcBef>
              <a:spcAft>
                <a:spcPts val="0"/>
              </a:spcAft>
              <a:buClrTx/>
              <a:buSzTx/>
              <a:buFontTx/>
              <a:buNone/>
              <a:tabLst/>
              <a:defRPr/>
            </a:pPr>
            <a:r>
              <a:rPr kumimoji="0" lang="en-US" sz="1400" b="0" i="0" u="sng" strike="noStrike" kern="1200" cap="none" spc="0" normalizeH="0" baseline="0" noProof="0" dirty="0">
                <a:ln>
                  <a:noFill/>
                </a:ln>
                <a:solidFill>
                  <a:srgbClr val="642A8F"/>
                </a:solidFill>
                <a:effectLst/>
                <a:uLnTx/>
                <a:uFillTx/>
                <a:latin typeface="Times New Roman" panose="02020603050405020304" pitchFamily="18" charset="0"/>
                <a:ea typeface="+mn-ea"/>
                <a:cs typeface="Arial"/>
                <a:hlinkClick r:id="rId2"/>
              </a:rPr>
              <a:t>Figure 1.</a:t>
            </a:r>
            <a:endParaRPr kumimoji="0" lang="en-US" sz="1400" b="0" i="0" u="none" strike="noStrike" kern="1200" cap="none" spc="0" normalizeH="0" baseline="0" noProof="0" dirty="0">
              <a:ln>
                <a:noFill/>
              </a:ln>
              <a:solidFill>
                <a:prstClr val="black"/>
              </a:solidFill>
              <a:effectLst/>
              <a:uLnTx/>
              <a:uFillTx/>
              <a:latin typeface="Calibri"/>
              <a:ea typeface="+mn-ea"/>
              <a:cs typeface="Arial"/>
            </a:endParaRPr>
          </a:p>
          <a:p>
            <a:pPr marL="0" marR="0" lvl="0" indent="0" algn="l" defTabSz="457200" rtl="0" eaLnBrk="1" fontAlgn="auto" latinLnBrk="0" hangingPunct="1">
              <a:lnSpc>
                <a:spcPct val="100000"/>
              </a:lnSpc>
              <a:spcBef>
                <a:spcPts val="0"/>
              </a:spcBef>
              <a:spcAft>
                <a:spcPts val="150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Times New Roman" panose="02020603050405020304" pitchFamily="18" charset="0"/>
                <a:ea typeface="+mn-ea"/>
                <a:cs typeface="Arial"/>
              </a:rPr>
              <a:t>FDA approved drugs of most interest for repurposing as potential Ebola virus treatments.</a:t>
            </a:r>
            <a:endParaRPr kumimoji="0" lang="en-US" sz="1400" b="0" i="0" u="none" strike="noStrike" kern="1200" cap="none" spc="0" normalizeH="0" baseline="0" noProof="0" dirty="0">
              <a:ln>
                <a:noFill/>
              </a:ln>
              <a:solidFill>
                <a:prstClr val="black"/>
              </a:solidFill>
              <a:effectLst/>
              <a:uLnTx/>
              <a:uFillTx/>
              <a:latin typeface="Calibri"/>
              <a:ea typeface="+mn-ea"/>
              <a:cs typeface="Arial"/>
            </a:endParaRPr>
          </a:p>
        </p:txBody>
      </p:sp>
      <p:pic>
        <p:nvPicPr>
          <p:cNvPr id="22" name="Picture 21">
            <a:extLst>
              <a:ext uri="{FF2B5EF4-FFF2-40B4-BE49-F238E27FC236}">
                <a16:creationId xmlns:a16="http://schemas.microsoft.com/office/drawing/2014/main" xmlns="" id="{D66537B3-BFF1-FC46-9243-B070261C0098}"/>
              </a:ext>
            </a:extLst>
          </p:cNvPr>
          <p:cNvPicPr>
            <a:picLocks noChangeAspect="1"/>
          </p:cNvPicPr>
          <p:nvPr/>
        </p:nvPicPr>
        <p:blipFill>
          <a:blip r:embed="rId3"/>
          <a:stretch>
            <a:fillRect/>
          </a:stretch>
        </p:blipFill>
        <p:spPr>
          <a:xfrm>
            <a:off x="759053" y="1032378"/>
            <a:ext cx="3752961" cy="2613508"/>
          </a:xfrm>
          <a:prstGeom prst="rect">
            <a:avLst/>
          </a:prstGeom>
        </p:spPr>
      </p:pic>
      <p:pic>
        <p:nvPicPr>
          <p:cNvPr id="47" name="Picture 46">
            <a:extLst>
              <a:ext uri="{FF2B5EF4-FFF2-40B4-BE49-F238E27FC236}">
                <a16:creationId xmlns:a16="http://schemas.microsoft.com/office/drawing/2014/main" xmlns="" id="{36381CC1-C082-A54A-A368-F17D251481A7}"/>
              </a:ext>
            </a:extLst>
          </p:cNvPr>
          <p:cNvPicPr>
            <a:picLocks noChangeAspect="1"/>
          </p:cNvPicPr>
          <p:nvPr/>
        </p:nvPicPr>
        <p:blipFill>
          <a:blip r:embed="rId4"/>
          <a:stretch>
            <a:fillRect/>
          </a:stretch>
        </p:blipFill>
        <p:spPr>
          <a:xfrm>
            <a:off x="7131268" y="3917504"/>
            <a:ext cx="3729554" cy="2803971"/>
          </a:xfrm>
          <a:prstGeom prst="rect">
            <a:avLst/>
          </a:prstGeom>
        </p:spPr>
      </p:pic>
      <p:pic>
        <p:nvPicPr>
          <p:cNvPr id="48" name="Picture 47">
            <a:extLst>
              <a:ext uri="{FF2B5EF4-FFF2-40B4-BE49-F238E27FC236}">
                <a16:creationId xmlns:a16="http://schemas.microsoft.com/office/drawing/2014/main" xmlns="" id="{5D32693C-4701-534A-A450-E7E2C075149D}"/>
              </a:ext>
            </a:extLst>
          </p:cNvPr>
          <p:cNvPicPr>
            <a:picLocks noChangeAspect="1"/>
          </p:cNvPicPr>
          <p:nvPr/>
        </p:nvPicPr>
        <p:blipFill>
          <a:blip r:embed="rId5"/>
          <a:stretch>
            <a:fillRect/>
          </a:stretch>
        </p:blipFill>
        <p:spPr>
          <a:xfrm>
            <a:off x="6582410" y="1311464"/>
            <a:ext cx="4847590" cy="2062804"/>
          </a:xfrm>
          <a:prstGeom prst="rect">
            <a:avLst/>
          </a:prstGeom>
        </p:spPr>
      </p:pic>
      <p:cxnSp>
        <p:nvCxnSpPr>
          <p:cNvPr id="52" name="Straight Arrow Connector 51">
            <a:extLst>
              <a:ext uri="{FF2B5EF4-FFF2-40B4-BE49-F238E27FC236}">
                <a16:creationId xmlns:a16="http://schemas.microsoft.com/office/drawing/2014/main" xmlns="" id="{4E63E9DB-9884-E34A-A177-6D1D5A5FB7B0}"/>
              </a:ext>
            </a:extLst>
          </p:cNvPr>
          <p:cNvCxnSpPr>
            <a:cxnSpLocks/>
          </p:cNvCxnSpPr>
          <p:nvPr/>
        </p:nvCxnSpPr>
        <p:spPr>
          <a:xfrm>
            <a:off x="4542494" y="2400092"/>
            <a:ext cx="207039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Rectangle 55">
            <a:extLst>
              <a:ext uri="{FF2B5EF4-FFF2-40B4-BE49-F238E27FC236}">
                <a16:creationId xmlns:a16="http://schemas.microsoft.com/office/drawing/2014/main" xmlns="" id="{B9CE2615-7DBE-1945-94B1-6F4B64A63096}"/>
              </a:ext>
            </a:extLst>
          </p:cNvPr>
          <p:cNvSpPr/>
          <p:nvPr/>
        </p:nvSpPr>
        <p:spPr>
          <a:xfrm>
            <a:off x="4512014" y="1454231"/>
            <a:ext cx="2345986"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rPr>
              <a:t>Entity Grounding for Drug Molecular Structure Image</a:t>
            </a:r>
          </a:p>
        </p:txBody>
      </p:sp>
      <p:cxnSp>
        <p:nvCxnSpPr>
          <p:cNvPr id="57" name="Straight Arrow Connector 56">
            <a:extLst>
              <a:ext uri="{FF2B5EF4-FFF2-40B4-BE49-F238E27FC236}">
                <a16:creationId xmlns:a16="http://schemas.microsoft.com/office/drawing/2014/main" xmlns="" id="{1CAFE044-B072-8941-8184-7D860AE8D646}"/>
              </a:ext>
            </a:extLst>
          </p:cNvPr>
          <p:cNvCxnSpPr>
            <a:cxnSpLocks/>
          </p:cNvCxnSpPr>
          <p:nvPr/>
        </p:nvCxnSpPr>
        <p:spPr>
          <a:xfrm>
            <a:off x="2310765" y="4389039"/>
            <a:ext cx="0" cy="5432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8" name="Rectangle 57">
            <a:extLst>
              <a:ext uri="{FF2B5EF4-FFF2-40B4-BE49-F238E27FC236}">
                <a16:creationId xmlns:a16="http://schemas.microsoft.com/office/drawing/2014/main" xmlns="" id="{341B3A58-0722-8543-87A7-BF3E4C74AFA0}"/>
              </a:ext>
            </a:extLst>
          </p:cNvPr>
          <p:cNvSpPr/>
          <p:nvPr/>
        </p:nvSpPr>
        <p:spPr>
          <a:xfrm>
            <a:off x="2350677" y="4444606"/>
            <a:ext cx="219181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rPr>
              <a:t>KG from caption text</a:t>
            </a:r>
          </a:p>
        </p:txBody>
      </p:sp>
      <p:sp>
        <p:nvSpPr>
          <p:cNvPr id="59" name="Rectangle 58">
            <a:extLst>
              <a:ext uri="{FF2B5EF4-FFF2-40B4-BE49-F238E27FC236}">
                <a16:creationId xmlns:a16="http://schemas.microsoft.com/office/drawing/2014/main" xmlns="" id="{618B0ED4-8618-F448-9E54-89B4F2E9A5DB}"/>
              </a:ext>
            </a:extLst>
          </p:cNvPr>
          <p:cNvSpPr/>
          <p:nvPr/>
        </p:nvSpPr>
        <p:spPr>
          <a:xfrm>
            <a:off x="1373096" y="5079935"/>
            <a:ext cx="560798"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rPr>
              <a:t>FDA</a:t>
            </a:r>
          </a:p>
        </p:txBody>
      </p:sp>
      <p:cxnSp>
        <p:nvCxnSpPr>
          <p:cNvPr id="60" name="Straight Arrow Connector 59">
            <a:extLst>
              <a:ext uri="{FF2B5EF4-FFF2-40B4-BE49-F238E27FC236}">
                <a16:creationId xmlns:a16="http://schemas.microsoft.com/office/drawing/2014/main" xmlns="" id="{F9978371-DB5E-6F47-A3CA-B85E9D1DD083}"/>
              </a:ext>
            </a:extLst>
          </p:cNvPr>
          <p:cNvCxnSpPr>
            <a:cxnSpLocks/>
            <a:stCxn id="59" idx="2"/>
            <a:endCxn id="61" idx="0"/>
          </p:cNvCxnSpPr>
          <p:nvPr/>
        </p:nvCxnSpPr>
        <p:spPr>
          <a:xfrm>
            <a:off x="1653495" y="5449267"/>
            <a:ext cx="1" cy="5432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1" name="Rectangle 60">
            <a:extLst>
              <a:ext uri="{FF2B5EF4-FFF2-40B4-BE49-F238E27FC236}">
                <a16:creationId xmlns:a16="http://schemas.microsoft.com/office/drawing/2014/main" xmlns="" id="{C5AAEBD6-9895-D749-8590-D8C0AACED8F7}"/>
              </a:ext>
            </a:extLst>
          </p:cNvPr>
          <p:cNvSpPr/>
          <p:nvPr/>
        </p:nvSpPr>
        <p:spPr>
          <a:xfrm>
            <a:off x="1281657" y="5992503"/>
            <a:ext cx="743677"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rPr>
              <a:t>Drugs</a:t>
            </a:r>
          </a:p>
        </p:txBody>
      </p:sp>
      <p:sp>
        <p:nvSpPr>
          <p:cNvPr id="62" name="Rectangle 61">
            <a:extLst>
              <a:ext uri="{FF2B5EF4-FFF2-40B4-BE49-F238E27FC236}">
                <a16:creationId xmlns:a16="http://schemas.microsoft.com/office/drawing/2014/main" xmlns="" id="{8563361C-6E16-BE46-BF06-358F76CA6DA9}"/>
              </a:ext>
            </a:extLst>
          </p:cNvPr>
          <p:cNvSpPr/>
          <p:nvPr/>
        </p:nvSpPr>
        <p:spPr>
          <a:xfrm>
            <a:off x="3209865" y="5987018"/>
            <a:ext cx="743677"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rPr>
              <a:t>Ebola</a:t>
            </a:r>
          </a:p>
        </p:txBody>
      </p:sp>
      <p:cxnSp>
        <p:nvCxnSpPr>
          <p:cNvPr id="63" name="Straight Arrow Connector 62">
            <a:extLst>
              <a:ext uri="{FF2B5EF4-FFF2-40B4-BE49-F238E27FC236}">
                <a16:creationId xmlns:a16="http://schemas.microsoft.com/office/drawing/2014/main" xmlns="" id="{5A30B00B-0126-B84A-9D7A-1BB1B357F042}"/>
              </a:ext>
            </a:extLst>
          </p:cNvPr>
          <p:cNvCxnSpPr>
            <a:cxnSpLocks/>
            <a:stCxn id="61" idx="3"/>
            <a:endCxn id="62" idx="1"/>
          </p:cNvCxnSpPr>
          <p:nvPr/>
        </p:nvCxnSpPr>
        <p:spPr>
          <a:xfrm flipV="1">
            <a:off x="2025334" y="6171684"/>
            <a:ext cx="1184531" cy="54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Rectangle 68">
            <a:extLst>
              <a:ext uri="{FF2B5EF4-FFF2-40B4-BE49-F238E27FC236}">
                <a16:creationId xmlns:a16="http://schemas.microsoft.com/office/drawing/2014/main" xmlns="" id="{7F829B8B-9345-354E-AC2E-A0E5F4638127}"/>
              </a:ext>
            </a:extLst>
          </p:cNvPr>
          <p:cNvSpPr/>
          <p:nvPr/>
        </p:nvSpPr>
        <p:spPr>
          <a:xfrm>
            <a:off x="759053" y="5511255"/>
            <a:ext cx="1459322"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rPr>
              <a:t>approve</a:t>
            </a:r>
          </a:p>
        </p:txBody>
      </p:sp>
      <p:sp>
        <p:nvSpPr>
          <p:cNvPr id="70" name="Rectangle 69">
            <a:extLst>
              <a:ext uri="{FF2B5EF4-FFF2-40B4-BE49-F238E27FC236}">
                <a16:creationId xmlns:a16="http://schemas.microsoft.com/office/drawing/2014/main" xmlns="" id="{09361822-5D18-3A42-B40C-AEAC77131956}"/>
              </a:ext>
            </a:extLst>
          </p:cNvPr>
          <p:cNvSpPr/>
          <p:nvPr/>
        </p:nvSpPr>
        <p:spPr>
          <a:xfrm>
            <a:off x="2080980" y="5799569"/>
            <a:ext cx="1459322"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rPr>
              <a:t>repurpose</a:t>
            </a:r>
          </a:p>
        </p:txBody>
      </p:sp>
      <p:sp>
        <p:nvSpPr>
          <p:cNvPr id="72" name="Rectangle 71">
            <a:extLst>
              <a:ext uri="{FF2B5EF4-FFF2-40B4-BE49-F238E27FC236}">
                <a16:creationId xmlns:a16="http://schemas.microsoft.com/office/drawing/2014/main" xmlns="" id="{E9199DD3-3A79-B14A-8E19-EB4E1E69ACEA}"/>
              </a:ext>
            </a:extLst>
          </p:cNvPr>
          <p:cNvSpPr/>
          <p:nvPr/>
        </p:nvSpPr>
        <p:spPr>
          <a:xfrm>
            <a:off x="558800" y="4932275"/>
            <a:ext cx="3657600" cy="1702205"/>
          </a:xfrm>
          <a:prstGeom prst="rect">
            <a:avLst/>
          </a:prstGeom>
          <a:noFill/>
          <a:ln>
            <a:solidFill>
              <a:srgbClr val="2326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endParaRPr>
          </a:p>
        </p:txBody>
      </p:sp>
      <p:cxnSp>
        <p:nvCxnSpPr>
          <p:cNvPr id="73" name="Straight Arrow Connector 72">
            <a:extLst>
              <a:ext uri="{FF2B5EF4-FFF2-40B4-BE49-F238E27FC236}">
                <a16:creationId xmlns:a16="http://schemas.microsoft.com/office/drawing/2014/main" xmlns="" id="{120D733B-98AA-6344-8D73-112D327C6CAD}"/>
              </a:ext>
            </a:extLst>
          </p:cNvPr>
          <p:cNvCxnSpPr>
            <a:cxnSpLocks/>
            <a:endCxn id="47" idx="1"/>
          </p:cNvCxnSpPr>
          <p:nvPr/>
        </p:nvCxnSpPr>
        <p:spPr>
          <a:xfrm>
            <a:off x="4216400" y="5319490"/>
            <a:ext cx="29148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Elbow Connector 78">
            <a:extLst>
              <a:ext uri="{FF2B5EF4-FFF2-40B4-BE49-F238E27FC236}">
                <a16:creationId xmlns:a16="http://schemas.microsoft.com/office/drawing/2014/main" xmlns="" id="{F6252392-9B79-3042-A830-5415C828D59D}"/>
              </a:ext>
            </a:extLst>
          </p:cNvPr>
          <p:cNvCxnSpPr>
            <a:cxnSpLocks/>
            <a:stCxn id="48" idx="2"/>
          </p:cNvCxnSpPr>
          <p:nvPr/>
        </p:nvCxnSpPr>
        <p:spPr>
          <a:xfrm rot="5400000">
            <a:off x="7174203" y="1849028"/>
            <a:ext cx="306763" cy="3357242"/>
          </a:xfrm>
          <a:prstGeom prst="bentConnector2">
            <a:avLst/>
          </a:prstGeom>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xmlns="" id="{48A0A133-6A96-D343-9FD5-4E67F6000829}"/>
              </a:ext>
            </a:extLst>
          </p:cNvPr>
          <p:cNvCxnSpPr>
            <a:cxnSpLocks/>
          </p:cNvCxnSpPr>
          <p:nvPr/>
        </p:nvCxnSpPr>
        <p:spPr>
          <a:xfrm>
            <a:off x="5653514" y="3670871"/>
            <a:ext cx="0" cy="16384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2" name="Rectangle 91">
            <a:extLst>
              <a:ext uri="{FF2B5EF4-FFF2-40B4-BE49-F238E27FC236}">
                <a16:creationId xmlns:a16="http://schemas.microsoft.com/office/drawing/2014/main" xmlns="" id="{4E19627D-256A-0146-8CED-8DB16A922E3A}"/>
              </a:ext>
            </a:extLst>
          </p:cNvPr>
          <p:cNvSpPr/>
          <p:nvPr/>
        </p:nvSpPr>
        <p:spPr>
          <a:xfrm>
            <a:off x="4416653" y="5420669"/>
            <a:ext cx="28625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rPr>
              <a:t>Multimedia Knowledge Graph Expansion </a:t>
            </a:r>
          </a:p>
        </p:txBody>
      </p:sp>
      <p:sp>
        <p:nvSpPr>
          <p:cNvPr id="24" name="Rectangle 23">
            <a:extLst>
              <a:ext uri="{FF2B5EF4-FFF2-40B4-BE49-F238E27FC236}">
                <a16:creationId xmlns:a16="http://schemas.microsoft.com/office/drawing/2014/main" xmlns="" id="{D6DCE927-6805-CC4A-8DF6-5A4DF3A334B9}"/>
              </a:ext>
            </a:extLst>
          </p:cNvPr>
          <p:cNvSpPr/>
          <p:nvPr/>
        </p:nvSpPr>
        <p:spPr>
          <a:xfrm>
            <a:off x="481964" y="976811"/>
            <a:ext cx="4030049" cy="3412228"/>
          </a:xfrm>
          <a:prstGeom prst="rect">
            <a:avLst/>
          </a:prstGeom>
          <a:noFill/>
          <a:ln>
            <a:solidFill>
              <a:srgbClr val="2326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endParaRPr>
          </a:p>
        </p:txBody>
      </p:sp>
      <p:sp>
        <p:nvSpPr>
          <p:cNvPr id="25" name="Rectangle 24">
            <a:extLst>
              <a:ext uri="{FF2B5EF4-FFF2-40B4-BE49-F238E27FC236}">
                <a16:creationId xmlns:a16="http://schemas.microsoft.com/office/drawing/2014/main" xmlns="" id="{33628638-7BA6-AE49-A1FF-52360323511D}"/>
              </a:ext>
            </a:extLst>
          </p:cNvPr>
          <p:cNvSpPr/>
          <p:nvPr/>
        </p:nvSpPr>
        <p:spPr>
          <a:xfrm>
            <a:off x="7131269" y="3832698"/>
            <a:ext cx="3729554" cy="2928590"/>
          </a:xfrm>
          <a:prstGeom prst="rect">
            <a:avLst/>
          </a:prstGeom>
          <a:noFill/>
          <a:ln>
            <a:solidFill>
              <a:srgbClr val="2326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endParaRPr>
          </a:p>
        </p:txBody>
      </p:sp>
    </p:spTree>
    <p:extLst>
      <p:ext uri="{BB962C8B-B14F-4D97-AF65-F5344CB8AC3E}">
        <p14:creationId xmlns:p14="http://schemas.microsoft.com/office/powerpoint/2010/main" val="306635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10312"/>
            <a:ext cx="12192000" cy="53035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normAutofit fontScale="90000"/>
          </a:bodyPr>
          <a:lstStyle/>
          <a:p>
            <a:pPr>
              <a:lnSpc>
                <a:spcPct val="90000"/>
              </a:lnSpc>
              <a:buSzPts val="1400"/>
            </a:pPr>
            <a:r>
              <a:rPr lang="en-US" sz="2800" kern="1200" dirty="0">
                <a:solidFill>
                  <a:schemeClr val="accent1"/>
                </a:solidFill>
                <a:latin typeface="Helvetica" panose="020B0604020202020204" pitchFamily="34" charset="0"/>
                <a:cs typeface="Helvetica" panose="020B0604020202020204" pitchFamily="34" charset="0"/>
              </a:rPr>
              <a:t>Drug Repurposing Report Generation</a:t>
            </a:r>
            <a:br>
              <a:rPr lang="en-US" sz="2800" kern="1200" dirty="0">
                <a:solidFill>
                  <a:schemeClr val="accent1"/>
                </a:solidFill>
                <a:latin typeface="Helvetica" panose="020B0604020202020204" pitchFamily="34" charset="0"/>
                <a:cs typeface="Helvetica" panose="020B0604020202020204" pitchFamily="34" charset="0"/>
              </a:rPr>
            </a:br>
            <a:r>
              <a:rPr lang="en-US" sz="2800" kern="1200" dirty="0" smtClean="0">
                <a:solidFill>
                  <a:schemeClr val="accent1"/>
                </a:solidFill>
                <a:latin typeface="Helvetica" panose="020B0604020202020204" pitchFamily="34" charset="0"/>
                <a:cs typeface="Helvetica" panose="020B0604020202020204" pitchFamily="34" charset="0"/>
              </a:rPr>
              <a:t>(In </a:t>
            </a:r>
            <a:r>
              <a:rPr lang="en-US" sz="2800" kern="1200" dirty="0">
                <a:solidFill>
                  <a:schemeClr val="accent1"/>
                </a:solidFill>
                <a:latin typeface="Helvetica" panose="020B0604020202020204" pitchFamily="34" charset="0"/>
                <a:cs typeface="Helvetica" panose="020B0604020202020204" pitchFamily="34" charset="0"/>
              </a:rPr>
              <a:t>vitro Data </a:t>
            </a:r>
            <a:r>
              <a:rPr lang="en-US" sz="2800" kern="1200" dirty="0" smtClean="0">
                <a:solidFill>
                  <a:schemeClr val="accent1"/>
                </a:solidFill>
                <a:latin typeface="Helvetica" panose="020B0604020202020204" pitchFamily="34" charset="0"/>
                <a:cs typeface="Helvetica" panose="020B0604020202020204" pitchFamily="34" charset="0"/>
              </a:rPr>
              <a:t>available?)</a:t>
            </a:r>
            <a:endParaRPr lang="en-US" altLang="en-US" sz="2800" kern="1200" dirty="0">
              <a:solidFill>
                <a:schemeClr val="accent1"/>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a:blip r:embed="rId2"/>
          <a:stretch>
            <a:fillRect/>
          </a:stretch>
        </p:blipFill>
        <p:spPr>
          <a:xfrm>
            <a:off x="282230" y="4655349"/>
            <a:ext cx="10844996" cy="2202651"/>
          </a:xfrm>
          <a:prstGeom prst="rect">
            <a:avLst/>
          </a:prstGeom>
        </p:spPr>
      </p:pic>
      <p:pic>
        <p:nvPicPr>
          <p:cNvPr id="4" name="Picture 3"/>
          <p:cNvPicPr>
            <a:picLocks noChangeAspect="1"/>
          </p:cNvPicPr>
          <p:nvPr/>
        </p:nvPicPr>
        <p:blipFill>
          <a:blip r:embed="rId3"/>
          <a:stretch>
            <a:fillRect/>
          </a:stretch>
        </p:blipFill>
        <p:spPr>
          <a:xfrm>
            <a:off x="470678" y="1231457"/>
            <a:ext cx="3423842" cy="3323981"/>
          </a:xfrm>
          <a:prstGeom prst="rect">
            <a:avLst/>
          </a:prstGeom>
        </p:spPr>
      </p:pic>
      <p:pic>
        <p:nvPicPr>
          <p:cNvPr id="5" name="Picture 4"/>
          <p:cNvPicPr>
            <a:picLocks noChangeAspect="1"/>
          </p:cNvPicPr>
          <p:nvPr/>
        </p:nvPicPr>
        <p:blipFill>
          <a:blip r:embed="rId4"/>
          <a:stretch>
            <a:fillRect/>
          </a:stretch>
        </p:blipFill>
        <p:spPr>
          <a:xfrm>
            <a:off x="4293039" y="1162404"/>
            <a:ext cx="2766750" cy="3393034"/>
          </a:xfrm>
          <a:prstGeom prst="rect">
            <a:avLst/>
          </a:prstGeom>
        </p:spPr>
      </p:pic>
      <p:pic>
        <p:nvPicPr>
          <p:cNvPr id="6" name="Picture 5"/>
          <p:cNvPicPr>
            <a:picLocks noChangeAspect="1"/>
          </p:cNvPicPr>
          <p:nvPr/>
        </p:nvPicPr>
        <p:blipFill>
          <a:blip r:embed="rId5"/>
          <a:stretch>
            <a:fillRect/>
          </a:stretch>
        </p:blipFill>
        <p:spPr>
          <a:xfrm>
            <a:off x="7239425" y="1231456"/>
            <a:ext cx="2908014" cy="3419989"/>
          </a:xfrm>
          <a:prstGeom prst="rect">
            <a:avLst/>
          </a:prstGeom>
        </p:spPr>
      </p:pic>
    </p:spTree>
    <p:extLst>
      <p:ext uri="{BB962C8B-B14F-4D97-AF65-F5344CB8AC3E}">
        <p14:creationId xmlns:p14="http://schemas.microsoft.com/office/powerpoint/2010/main" val="2621682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20" y="210312"/>
            <a:ext cx="12830821" cy="53035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2600" kern="1200" dirty="0" smtClean="0">
                <a:solidFill>
                  <a:schemeClr val="accent1"/>
                </a:solidFill>
                <a:latin typeface="Helvetica" panose="020B0604020202020204" pitchFamily="34" charset="0"/>
                <a:cs typeface="Helvetica" panose="020B0604020202020204" pitchFamily="34" charset="0"/>
              </a:rPr>
              <a:t>Has </a:t>
            </a:r>
            <a:r>
              <a:rPr lang="en-US" sz="2600" kern="1200" dirty="0">
                <a:solidFill>
                  <a:schemeClr val="accent1"/>
                </a:solidFill>
                <a:latin typeface="Helvetica" panose="020B0604020202020204" pitchFamily="34" charset="0"/>
                <a:cs typeface="Helvetica" panose="020B0604020202020204" pitchFamily="34" charset="0"/>
              </a:rPr>
              <a:t>the drug shown evidence of systemic toxicity?</a:t>
            </a:r>
            <a:endParaRPr lang="en-US" altLang="en-US" sz="2600" kern="1200" dirty="0">
              <a:solidFill>
                <a:schemeClr val="accent1"/>
              </a:solidFill>
              <a:latin typeface="Helvetica" panose="020B0604020202020204" pitchFamily="34" charset="0"/>
              <a:cs typeface="Helvetica" panose="020B0604020202020204" pitchFamily="34" charset="0"/>
            </a:endParaRPr>
          </a:p>
        </p:txBody>
      </p:sp>
      <p:pic>
        <p:nvPicPr>
          <p:cNvPr id="4" name="Picture 3" descr="Macintosh HD:Users:Ji:Desktop:0-KAIROS:2020June-PIMeeting:COVID19:covid-path (2).png"/>
          <p:cNvPicPr/>
          <p:nvPr/>
        </p:nvPicPr>
        <p:blipFill>
          <a:blip r:embed="rId2">
            <a:extLst>
              <a:ext uri="{28A0092B-C50C-407E-A947-70E740481C1C}">
                <a14:useLocalDpi xmlns:a14="http://schemas.microsoft.com/office/drawing/2010/main" val="0"/>
              </a:ext>
            </a:extLst>
          </a:blip>
          <a:srcRect/>
          <a:stretch>
            <a:fillRect/>
          </a:stretch>
        </p:blipFill>
        <p:spPr bwMode="auto">
          <a:xfrm>
            <a:off x="2398953" y="973414"/>
            <a:ext cx="6664720" cy="5813964"/>
          </a:xfrm>
          <a:prstGeom prst="rect">
            <a:avLst/>
          </a:prstGeom>
          <a:noFill/>
          <a:ln>
            <a:noFill/>
          </a:ln>
        </p:spPr>
      </p:pic>
    </p:spTree>
    <p:extLst>
      <p:ext uri="{BB962C8B-B14F-4D97-AF65-F5344CB8AC3E}">
        <p14:creationId xmlns:p14="http://schemas.microsoft.com/office/powerpoint/2010/main" val="943569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Google Shape;1872;p108"/>
          <p:cNvSpPr txBox="1">
            <a:spLocks noGrp="1"/>
          </p:cNvSpPr>
          <p:nvPr>
            <p:ph type="title"/>
          </p:nvPr>
        </p:nvSpPr>
        <p:spPr>
          <a:xfrm>
            <a:off x="362111" y="173175"/>
            <a:ext cx="11674800" cy="689100"/>
          </a:xfrm>
          <a:prstGeom prst="rect">
            <a:avLst/>
          </a:prstGeom>
          <a:noFill/>
          <a:ln>
            <a:noFill/>
          </a:ln>
        </p:spPr>
        <p:txBody>
          <a:bodyPr spcFirstLastPara="1" wrap="square" lIns="91425" tIns="45700" rIns="91425" bIns="45700" anchor="ctr" anchorCtr="0">
            <a:normAutofit fontScale="90000"/>
          </a:bodyPr>
          <a:lstStyle/>
          <a:p>
            <a:pPr marL="0" lvl="0" indent="0" rtl="0">
              <a:lnSpc>
                <a:spcPct val="90000"/>
              </a:lnSpc>
              <a:spcBef>
                <a:spcPts val="0"/>
              </a:spcBef>
              <a:spcAft>
                <a:spcPts val="0"/>
              </a:spcAft>
              <a:buClr>
                <a:schemeClr val="dk1"/>
              </a:buClr>
              <a:buSzPct val="100000"/>
              <a:buFont typeface="Calibri"/>
              <a:buNone/>
            </a:pPr>
            <a:r>
              <a:rPr lang="en-US" b="1" dirty="0" smtClean="0">
                <a:solidFill>
                  <a:srgbClr val="C00000"/>
                </a:solidFill>
              </a:rPr>
              <a:t>A Typical NLP system: language representation + deep neural networks</a:t>
            </a:r>
            <a:endParaRPr b="1" dirty="0">
              <a:solidFill>
                <a:srgbClr val="C00000"/>
              </a:solidFill>
            </a:endParaRPr>
          </a:p>
        </p:txBody>
      </p:sp>
      <p:sp>
        <p:nvSpPr>
          <p:cNvPr id="1873" name="Google Shape;1873;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pic>
        <p:nvPicPr>
          <p:cNvPr id="1874" name="Google Shape;1874;p108"/>
          <p:cNvPicPr preferRelativeResize="0">
            <a:picLocks noGrp="1"/>
          </p:cNvPicPr>
          <p:nvPr>
            <p:ph type="body" idx="1"/>
          </p:nvPr>
        </p:nvPicPr>
        <p:blipFill rotWithShape="1">
          <a:blip r:embed="rId3">
            <a:alphaModFix/>
          </a:blip>
          <a:srcRect/>
          <a:stretch/>
        </p:blipFill>
        <p:spPr>
          <a:xfrm>
            <a:off x="1154677" y="1295708"/>
            <a:ext cx="9882644" cy="3904940"/>
          </a:xfrm>
          <a:prstGeom prst="rect">
            <a:avLst/>
          </a:prstGeom>
          <a:noFill/>
          <a:ln>
            <a:noFill/>
          </a:ln>
        </p:spPr>
      </p:pic>
      <p:sp>
        <p:nvSpPr>
          <p:cNvPr id="1875" name="Google Shape;1875;p108"/>
          <p:cNvSpPr txBox="1"/>
          <p:nvPr/>
        </p:nvSpPr>
        <p:spPr>
          <a:xfrm>
            <a:off x="482600" y="5529268"/>
            <a:ext cx="10947400" cy="79057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20000"/>
              </a:lnSpc>
              <a:spcBef>
                <a:spcPts val="0"/>
              </a:spcBef>
              <a:spcAft>
                <a:spcPts val="0"/>
              </a:spcAft>
              <a:buClr>
                <a:srgbClr val="2A2F36"/>
              </a:buClr>
              <a:buSzPts val="1800"/>
              <a:buFont typeface="Arial"/>
              <a:buChar char="•"/>
            </a:pPr>
            <a:r>
              <a:rPr lang="en-US" sz="1800" b="0" i="0" u="none" strike="noStrike" cap="none">
                <a:solidFill>
                  <a:srgbClr val="2A2F36"/>
                </a:solidFill>
                <a:latin typeface="Helvetica Neue"/>
                <a:ea typeface="Helvetica Neue"/>
                <a:cs typeface="Helvetica Neue"/>
                <a:sym typeface="Helvetica Neue"/>
              </a:rPr>
              <a:t>OneIE [Lin et al., ACL2020] framework extracts the information graph from a given sentence in four steps: encoding, identification, classification, and decoding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6930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pic>
        <p:nvPicPr>
          <p:cNvPr id="1889" name="Google Shape;1889;p110" descr="Document with solid fill"/>
          <p:cNvPicPr preferRelativeResize="0"/>
          <p:nvPr/>
        </p:nvPicPr>
        <p:blipFill rotWithShape="1">
          <a:blip r:embed="rId3">
            <a:alphaModFix/>
          </a:blip>
          <a:srcRect/>
          <a:stretch/>
        </p:blipFill>
        <p:spPr>
          <a:xfrm>
            <a:off x="254936" y="2971800"/>
            <a:ext cx="914400" cy="914400"/>
          </a:xfrm>
          <a:prstGeom prst="rect">
            <a:avLst/>
          </a:prstGeom>
          <a:noFill/>
          <a:ln>
            <a:noFill/>
          </a:ln>
        </p:spPr>
      </p:pic>
      <p:sp>
        <p:nvSpPr>
          <p:cNvPr id="1890" name="Google Shape;1890;p110"/>
          <p:cNvSpPr txBox="1"/>
          <p:nvPr/>
        </p:nvSpPr>
        <p:spPr>
          <a:xfrm>
            <a:off x="118856" y="3795317"/>
            <a:ext cx="105048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Input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Sentence</a:t>
            </a:r>
            <a:endParaRPr sz="1800" b="0" i="0" u="none" strike="noStrike" cap="none">
              <a:solidFill>
                <a:schemeClr val="dk1"/>
              </a:solidFill>
              <a:latin typeface="Calibri"/>
              <a:ea typeface="Calibri"/>
              <a:cs typeface="Calibri"/>
              <a:sym typeface="Calibri"/>
            </a:endParaRPr>
          </a:p>
        </p:txBody>
      </p:sp>
      <p:cxnSp>
        <p:nvCxnSpPr>
          <p:cNvPr id="1891" name="Google Shape;1891;p110"/>
          <p:cNvCxnSpPr/>
          <p:nvPr/>
        </p:nvCxnSpPr>
        <p:spPr>
          <a:xfrm>
            <a:off x="1150436" y="3489528"/>
            <a:ext cx="754564" cy="0"/>
          </a:xfrm>
          <a:prstGeom prst="straightConnector1">
            <a:avLst/>
          </a:prstGeom>
          <a:noFill/>
          <a:ln w="22225" cap="flat" cmpd="sng">
            <a:solidFill>
              <a:schemeClr val="dk1"/>
            </a:solidFill>
            <a:prstDash val="solid"/>
            <a:miter lim="800000"/>
            <a:headEnd type="none" w="sm" len="sm"/>
            <a:tailEnd type="stealth" w="lg" len="lg"/>
          </a:ln>
        </p:spPr>
      </p:cxnSp>
      <p:sp>
        <p:nvSpPr>
          <p:cNvPr id="1892" name="Google Shape;1892;p110"/>
          <p:cNvSpPr txBox="1"/>
          <p:nvPr/>
        </p:nvSpPr>
        <p:spPr>
          <a:xfrm>
            <a:off x="1067219" y="3078697"/>
            <a:ext cx="9289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Roberta</a:t>
            </a:r>
            <a:endParaRPr sz="1800" b="0" i="0" u="none" strike="noStrike" cap="none">
              <a:solidFill>
                <a:schemeClr val="dk1"/>
              </a:solidFill>
              <a:latin typeface="Calibri"/>
              <a:ea typeface="Calibri"/>
              <a:cs typeface="Calibri"/>
              <a:sym typeface="Calibri"/>
            </a:endParaRPr>
          </a:p>
        </p:txBody>
      </p:sp>
      <p:pic>
        <p:nvPicPr>
          <p:cNvPr id="1893" name="Google Shape;1893;p110"/>
          <p:cNvPicPr preferRelativeResize="0"/>
          <p:nvPr/>
        </p:nvPicPr>
        <p:blipFill rotWithShape="1">
          <a:blip r:embed="rId4">
            <a:alphaModFix/>
          </a:blip>
          <a:srcRect/>
          <a:stretch/>
        </p:blipFill>
        <p:spPr>
          <a:xfrm>
            <a:off x="4260040" y="1140141"/>
            <a:ext cx="2215461" cy="1492620"/>
          </a:xfrm>
          <a:prstGeom prst="rect">
            <a:avLst/>
          </a:prstGeom>
          <a:noFill/>
          <a:ln>
            <a:noFill/>
          </a:ln>
        </p:spPr>
      </p:pic>
      <p:cxnSp>
        <p:nvCxnSpPr>
          <p:cNvPr id="1894" name="Google Shape;1894;p110"/>
          <p:cNvCxnSpPr/>
          <p:nvPr/>
        </p:nvCxnSpPr>
        <p:spPr>
          <a:xfrm rot="10800000" flipH="1">
            <a:off x="2808411" y="2279652"/>
            <a:ext cx="1687389" cy="1022486"/>
          </a:xfrm>
          <a:prstGeom prst="straightConnector1">
            <a:avLst/>
          </a:prstGeom>
          <a:noFill/>
          <a:ln w="22225" cap="flat" cmpd="sng">
            <a:solidFill>
              <a:schemeClr val="dk1"/>
            </a:solidFill>
            <a:prstDash val="solid"/>
            <a:miter lim="800000"/>
            <a:headEnd type="none" w="sm" len="sm"/>
            <a:tailEnd type="stealth" w="lg" len="lg"/>
          </a:ln>
        </p:spPr>
      </p:cxnSp>
      <p:sp>
        <p:nvSpPr>
          <p:cNvPr id="1895" name="Google Shape;1895;p110"/>
          <p:cNvSpPr txBox="1"/>
          <p:nvPr/>
        </p:nvSpPr>
        <p:spPr>
          <a:xfrm>
            <a:off x="2868099" y="4558672"/>
            <a:ext cx="131619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CRF-based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Span Tagger</a:t>
            </a:r>
            <a:endParaRPr sz="1800" b="0" i="0" u="none" strike="noStrike" cap="none">
              <a:solidFill>
                <a:schemeClr val="dk1"/>
              </a:solidFill>
              <a:latin typeface="Calibri"/>
              <a:ea typeface="Calibri"/>
              <a:cs typeface="Calibri"/>
              <a:sym typeface="Calibri"/>
            </a:endParaRPr>
          </a:p>
        </p:txBody>
      </p:sp>
      <p:pic>
        <p:nvPicPr>
          <p:cNvPr id="1896" name="Google Shape;1896;p110" descr="Document with solid fill"/>
          <p:cNvPicPr preferRelativeResize="0"/>
          <p:nvPr/>
        </p:nvPicPr>
        <p:blipFill rotWithShape="1">
          <a:blip r:embed="rId5">
            <a:alphaModFix/>
          </a:blip>
          <a:srcRect/>
          <a:stretch/>
        </p:blipFill>
        <p:spPr>
          <a:xfrm>
            <a:off x="1953699" y="2971800"/>
            <a:ext cx="914400" cy="914400"/>
          </a:xfrm>
          <a:prstGeom prst="rect">
            <a:avLst/>
          </a:prstGeom>
          <a:noFill/>
          <a:ln>
            <a:noFill/>
          </a:ln>
        </p:spPr>
      </p:pic>
      <p:sp>
        <p:nvSpPr>
          <p:cNvPr id="1897" name="Google Shape;1897;p110"/>
          <p:cNvSpPr txBox="1"/>
          <p:nvPr/>
        </p:nvSpPr>
        <p:spPr>
          <a:xfrm>
            <a:off x="1962436" y="3846234"/>
            <a:ext cx="105048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Encoded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Sentence</a:t>
            </a:r>
            <a:endParaRPr sz="1800" b="0" i="0" u="none" strike="noStrike" cap="none">
              <a:solidFill>
                <a:schemeClr val="dk1"/>
              </a:solidFill>
              <a:latin typeface="Calibri"/>
              <a:ea typeface="Calibri"/>
              <a:cs typeface="Calibri"/>
              <a:sym typeface="Calibri"/>
            </a:endParaRPr>
          </a:p>
        </p:txBody>
      </p:sp>
      <p:sp>
        <p:nvSpPr>
          <p:cNvPr id="1898" name="Google Shape;1898;p110"/>
          <p:cNvSpPr txBox="1"/>
          <p:nvPr/>
        </p:nvSpPr>
        <p:spPr>
          <a:xfrm>
            <a:off x="2868099" y="1996268"/>
            <a:ext cx="127861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Pretrained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AMR Parser</a:t>
            </a:r>
            <a:endParaRPr sz="1800" b="0" i="0" u="none" strike="noStrike" cap="none">
              <a:solidFill>
                <a:schemeClr val="dk1"/>
              </a:solidFill>
              <a:latin typeface="Calibri"/>
              <a:ea typeface="Calibri"/>
              <a:cs typeface="Calibri"/>
              <a:sym typeface="Calibri"/>
            </a:endParaRPr>
          </a:p>
        </p:txBody>
      </p:sp>
      <p:cxnSp>
        <p:nvCxnSpPr>
          <p:cNvPr id="1899" name="Google Shape;1899;p110"/>
          <p:cNvCxnSpPr/>
          <p:nvPr/>
        </p:nvCxnSpPr>
        <p:spPr>
          <a:xfrm>
            <a:off x="2816752" y="3585522"/>
            <a:ext cx="1636925" cy="1162281"/>
          </a:xfrm>
          <a:prstGeom prst="straightConnector1">
            <a:avLst/>
          </a:prstGeom>
          <a:noFill/>
          <a:ln w="22225" cap="flat" cmpd="sng">
            <a:solidFill>
              <a:schemeClr val="dk1"/>
            </a:solidFill>
            <a:prstDash val="solid"/>
            <a:miter lim="800000"/>
            <a:headEnd type="none" w="sm" len="sm"/>
            <a:tailEnd type="stealth" w="lg" len="lg"/>
          </a:ln>
        </p:spPr>
      </p:cxnSp>
      <p:pic>
        <p:nvPicPr>
          <p:cNvPr id="1900" name="Google Shape;1900;p110"/>
          <p:cNvPicPr preferRelativeResize="0"/>
          <p:nvPr/>
        </p:nvPicPr>
        <p:blipFill rotWithShape="1">
          <a:blip r:embed="rId6">
            <a:alphaModFix/>
          </a:blip>
          <a:srcRect/>
          <a:stretch/>
        </p:blipFill>
        <p:spPr>
          <a:xfrm>
            <a:off x="4495800" y="4441648"/>
            <a:ext cx="1908326" cy="1401427"/>
          </a:xfrm>
          <a:prstGeom prst="rect">
            <a:avLst/>
          </a:prstGeom>
          <a:noFill/>
          <a:ln>
            <a:noFill/>
          </a:ln>
        </p:spPr>
      </p:pic>
      <p:cxnSp>
        <p:nvCxnSpPr>
          <p:cNvPr id="1901" name="Google Shape;1901;p110"/>
          <p:cNvCxnSpPr/>
          <p:nvPr/>
        </p:nvCxnSpPr>
        <p:spPr>
          <a:xfrm>
            <a:off x="6588823" y="2268633"/>
            <a:ext cx="726001" cy="999273"/>
          </a:xfrm>
          <a:prstGeom prst="straightConnector1">
            <a:avLst/>
          </a:prstGeom>
          <a:noFill/>
          <a:ln w="22225" cap="flat" cmpd="sng">
            <a:solidFill>
              <a:schemeClr val="dk1"/>
            </a:solidFill>
            <a:prstDash val="solid"/>
            <a:miter lim="800000"/>
            <a:headEnd type="none" w="sm" len="sm"/>
            <a:tailEnd type="stealth" w="lg" len="lg"/>
          </a:ln>
        </p:spPr>
      </p:cxnSp>
      <p:cxnSp>
        <p:nvCxnSpPr>
          <p:cNvPr id="1902" name="Google Shape;1902;p110"/>
          <p:cNvCxnSpPr>
            <a:stCxn id="1900" idx="3"/>
          </p:cNvCxnSpPr>
          <p:nvPr/>
        </p:nvCxnSpPr>
        <p:spPr>
          <a:xfrm rot="10800000" flipH="1">
            <a:off x="6404126" y="3585662"/>
            <a:ext cx="999900" cy="1556700"/>
          </a:xfrm>
          <a:prstGeom prst="straightConnector1">
            <a:avLst/>
          </a:prstGeom>
          <a:noFill/>
          <a:ln w="22225" cap="flat" cmpd="sng">
            <a:solidFill>
              <a:schemeClr val="dk1"/>
            </a:solidFill>
            <a:prstDash val="solid"/>
            <a:miter lim="800000"/>
            <a:headEnd type="none" w="sm" len="sm"/>
            <a:tailEnd type="stealth" w="lg" len="lg"/>
          </a:ln>
        </p:spPr>
      </p:cxnSp>
      <p:cxnSp>
        <p:nvCxnSpPr>
          <p:cNvPr id="1903" name="Google Shape;1903;p110"/>
          <p:cNvCxnSpPr/>
          <p:nvPr/>
        </p:nvCxnSpPr>
        <p:spPr>
          <a:xfrm>
            <a:off x="7404100" y="3448029"/>
            <a:ext cx="1955800" cy="0"/>
          </a:xfrm>
          <a:prstGeom prst="straightConnector1">
            <a:avLst/>
          </a:prstGeom>
          <a:noFill/>
          <a:ln w="22225" cap="flat" cmpd="sng">
            <a:solidFill>
              <a:schemeClr val="dk1"/>
            </a:solidFill>
            <a:prstDash val="solid"/>
            <a:miter lim="800000"/>
            <a:headEnd type="none" w="sm" len="sm"/>
            <a:tailEnd type="stealth" w="lg" len="lg"/>
          </a:ln>
        </p:spPr>
      </p:cxnSp>
      <p:pic>
        <p:nvPicPr>
          <p:cNvPr id="1904" name="Google Shape;1904;p110"/>
          <p:cNvPicPr preferRelativeResize="0"/>
          <p:nvPr/>
        </p:nvPicPr>
        <p:blipFill rotWithShape="1">
          <a:blip r:embed="rId7">
            <a:alphaModFix/>
          </a:blip>
          <a:srcRect/>
          <a:stretch/>
        </p:blipFill>
        <p:spPr>
          <a:xfrm>
            <a:off x="9632563" y="2574065"/>
            <a:ext cx="2429931" cy="1830925"/>
          </a:xfrm>
          <a:prstGeom prst="rect">
            <a:avLst/>
          </a:prstGeom>
          <a:noFill/>
          <a:ln>
            <a:noFill/>
          </a:ln>
        </p:spPr>
      </p:pic>
      <p:sp>
        <p:nvSpPr>
          <p:cNvPr id="1905" name="Google Shape;1905;p110"/>
          <p:cNvSpPr txBox="1"/>
          <p:nvPr/>
        </p:nvSpPr>
        <p:spPr>
          <a:xfrm>
            <a:off x="10307957" y="4563137"/>
            <a:ext cx="107914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IE Output</a:t>
            </a:r>
            <a:endParaRPr sz="1800" b="0" i="0" u="none" strike="noStrike" cap="none">
              <a:solidFill>
                <a:schemeClr val="dk1"/>
              </a:solidFill>
              <a:latin typeface="Calibri"/>
              <a:ea typeface="Calibri"/>
              <a:cs typeface="Calibri"/>
              <a:sym typeface="Calibri"/>
            </a:endParaRPr>
          </a:p>
        </p:txBody>
      </p:sp>
      <p:sp>
        <p:nvSpPr>
          <p:cNvPr id="1906" name="Google Shape;1906;p110"/>
          <p:cNvSpPr txBox="1"/>
          <p:nvPr/>
        </p:nvSpPr>
        <p:spPr>
          <a:xfrm>
            <a:off x="7249218" y="3590271"/>
            <a:ext cx="238334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alibri"/>
                <a:ea typeface="Calibri"/>
                <a:cs typeface="Calibri"/>
                <a:sym typeface="Calibri"/>
              </a:rPr>
              <a:t>AMR-Guided Graph </a:t>
            </a:r>
            <a:endParaRPr sz="1800" b="0" i="0" u="none" strike="noStrike" cap="none">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Encoding</a:t>
            </a:r>
            <a:r>
              <a:rPr lang="en-US" sz="1800" b="0" i="0" u="none" strike="noStrike" cap="none">
                <a:solidFill>
                  <a:srgbClr val="FF0000"/>
                </a:solidFill>
                <a:latin typeface="Calibri"/>
                <a:ea typeface="Calibri"/>
                <a:cs typeface="Calibri"/>
                <a:sym typeface="Calibri"/>
              </a:rPr>
              <a:t> and </a:t>
            </a:r>
            <a:r>
              <a:rPr lang="en-US" sz="1800" b="1" i="0" u="none" strike="noStrike" cap="none">
                <a:solidFill>
                  <a:srgbClr val="FF0000"/>
                </a:solidFill>
                <a:latin typeface="Calibri"/>
                <a:ea typeface="Calibri"/>
                <a:cs typeface="Calibri"/>
                <a:sym typeface="Calibri"/>
              </a:rPr>
              <a:t>Decoding</a:t>
            </a:r>
            <a:endParaRPr sz="1800" b="1" i="0" u="none" strike="noStrike" cap="none">
              <a:solidFill>
                <a:srgbClr val="FF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xmlns="" id="{9C2D4BBF-0804-1042-9B14-823B94F14EC7}"/>
              </a:ext>
            </a:extLst>
          </p:cNvPr>
          <p:cNvSpPr>
            <a:spLocks noGrp="1"/>
          </p:cNvSpPr>
          <p:nvPr>
            <p:ph type="sldNum" sz="quarter" idx="12"/>
          </p:nvPr>
        </p:nvSpPr>
        <p:spPr/>
        <p:txBody>
          <a:bodyPr/>
          <a:lstStyle/>
          <a:p>
            <a:fld id="{4C15419E-54D6-8648-ABFB-BEF58E3E877E}" type="slidenum">
              <a:rPr lang="en-US" smtClean="0"/>
              <a:t>27</a:t>
            </a:fld>
            <a:endParaRPr lang="en-US"/>
          </a:p>
        </p:txBody>
      </p:sp>
      <p:sp>
        <p:nvSpPr>
          <p:cNvPr id="23" name="Google Shape;1872;p108"/>
          <p:cNvSpPr txBox="1">
            <a:spLocks noGrp="1"/>
          </p:cNvSpPr>
          <p:nvPr>
            <p:ph type="title"/>
          </p:nvPr>
        </p:nvSpPr>
        <p:spPr>
          <a:xfrm>
            <a:off x="362111" y="173175"/>
            <a:ext cx="11674800" cy="689100"/>
          </a:xfrm>
          <a:prstGeom prst="rect">
            <a:avLst/>
          </a:prstGeom>
          <a:noFill/>
          <a:ln>
            <a:noFill/>
          </a:ln>
        </p:spPr>
        <p:txBody>
          <a:bodyPr spcFirstLastPara="1" wrap="square" lIns="91425" tIns="45700" rIns="91425" bIns="45700" anchor="ctr" anchorCtr="0">
            <a:normAutofit fontScale="90000"/>
          </a:bodyPr>
          <a:lstStyle/>
          <a:p>
            <a:pPr marL="0" lvl="0" indent="0" rtl="0">
              <a:lnSpc>
                <a:spcPct val="90000"/>
              </a:lnSpc>
              <a:spcBef>
                <a:spcPts val="0"/>
              </a:spcBef>
              <a:spcAft>
                <a:spcPts val="0"/>
              </a:spcAft>
              <a:buClr>
                <a:schemeClr val="dk1"/>
              </a:buClr>
              <a:buSzPct val="100000"/>
              <a:buFont typeface="Calibri"/>
              <a:buNone/>
            </a:pPr>
            <a:r>
              <a:rPr lang="en-US" b="1" dirty="0" smtClean="0">
                <a:solidFill>
                  <a:srgbClr val="C00000"/>
                </a:solidFill>
              </a:rPr>
              <a:t>A Typical NLP system: language representation + deep neural networks [Zhang et al., NAACL2021]</a:t>
            </a:r>
            <a:endParaRPr b="1" dirty="0">
              <a:solidFill>
                <a:srgbClr val="C00000"/>
              </a:solidFill>
            </a:endParaRPr>
          </a:p>
        </p:txBody>
      </p:sp>
    </p:spTree>
    <p:extLst>
      <p:ext uri="{BB962C8B-B14F-4D97-AF65-F5344CB8AC3E}">
        <p14:creationId xmlns:p14="http://schemas.microsoft.com/office/powerpoint/2010/main" val="3561283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xmlns="" id="{79FD1CC2-F4BB-47EF-BC86-53FB63DA205B}"/>
              </a:ext>
            </a:extLst>
          </p:cNvPr>
          <p:cNvSpPr txBox="1"/>
          <p:nvPr/>
        </p:nvSpPr>
        <p:spPr>
          <a:xfrm>
            <a:off x="4993769" y="4014502"/>
            <a:ext cx="2011820" cy="32588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80678" tIns="40339" rIns="80678" bIns="40339">
            <a:spAutoFit/>
          </a:bodyPr>
          <a:lstStyle/>
          <a:p>
            <a:endParaRPr lang="en-US" sz="1600" dirty="0">
              <a:solidFill>
                <a:schemeClr val="bg1"/>
              </a:solidFill>
              <a:latin typeface="Microsoft JhengHei" panose="020B0604030504040204" pitchFamily="34" charset="-120"/>
              <a:ea typeface="Microsoft JhengHei" panose="020B0604030504040204" pitchFamily="34" charset="-120"/>
            </a:endParaRPr>
          </a:p>
        </p:txBody>
      </p:sp>
      <p:sp>
        <p:nvSpPr>
          <p:cNvPr id="53" name="TextBox 52">
            <a:extLst>
              <a:ext uri="{FF2B5EF4-FFF2-40B4-BE49-F238E27FC236}">
                <a16:creationId xmlns:a16="http://schemas.microsoft.com/office/drawing/2014/main" xmlns="" id="{968541BB-3DF3-4806-B273-EBBF1A500F41}"/>
              </a:ext>
            </a:extLst>
          </p:cNvPr>
          <p:cNvSpPr txBox="1"/>
          <p:nvPr/>
        </p:nvSpPr>
        <p:spPr>
          <a:xfrm>
            <a:off x="3704382" y="4014502"/>
            <a:ext cx="861058" cy="325881"/>
          </a:xfrm>
          <a:prstGeom prst="rect">
            <a:avLst/>
          </a:prstGeom>
        </p:spPr>
        <p:style>
          <a:lnRef idx="2">
            <a:schemeClr val="dk1"/>
          </a:lnRef>
          <a:fillRef idx="1">
            <a:schemeClr val="lt1"/>
          </a:fillRef>
          <a:effectRef idx="0">
            <a:schemeClr val="dk1"/>
          </a:effectRef>
          <a:fontRef idx="minor">
            <a:schemeClr val="dk1"/>
          </a:fontRef>
        </p:style>
        <p:txBody>
          <a:bodyPr wrap="square" lIns="80678" tIns="40339" rIns="80678" bIns="40339">
            <a:spAutoFit/>
          </a:bodyPr>
          <a:lstStyle/>
          <a:p>
            <a:endParaRPr lang="en-US" sz="1600" dirty="0">
              <a:solidFill>
                <a:schemeClr val="bg1"/>
              </a:solidFill>
              <a:latin typeface="Microsoft JhengHei" panose="020B0604030504040204" pitchFamily="34" charset="-120"/>
              <a:ea typeface="Microsoft JhengHei" panose="020B0604030504040204" pitchFamily="34" charset="-120"/>
            </a:endParaRPr>
          </a:p>
        </p:txBody>
      </p:sp>
      <p:sp>
        <p:nvSpPr>
          <p:cNvPr id="51" name="TextBox 50">
            <a:extLst>
              <a:ext uri="{FF2B5EF4-FFF2-40B4-BE49-F238E27FC236}">
                <a16:creationId xmlns:a16="http://schemas.microsoft.com/office/drawing/2014/main" xmlns="" id="{50DAB367-C7B1-402E-89CF-DC2EF8CD2F4A}"/>
              </a:ext>
            </a:extLst>
          </p:cNvPr>
          <p:cNvSpPr txBox="1"/>
          <p:nvPr/>
        </p:nvSpPr>
        <p:spPr>
          <a:xfrm>
            <a:off x="9335302" y="3113507"/>
            <a:ext cx="2240648" cy="3276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80678" tIns="40339" rIns="80678" bIns="40339">
            <a:spAutoFit/>
          </a:bodyPr>
          <a:lstStyle/>
          <a:p>
            <a:endParaRPr lang="en-US" sz="1600" dirty="0">
              <a:solidFill>
                <a:schemeClr val="bg1"/>
              </a:solidFill>
              <a:latin typeface="Microsoft JhengHei" panose="020B0604030504040204" pitchFamily="34" charset="-120"/>
              <a:ea typeface="Microsoft JhengHei" panose="020B0604030504040204" pitchFamily="34" charset="-120"/>
            </a:endParaRPr>
          </a:p>
        </p:txBody>
      </p:sp>
      <p:sp>
        <p:nvSpPr>
          <p:cNvPr id="50" name="TextBox 49">
            <a:extLst>
              <a:ext uri="{FF2B5EF4-FFF2-40B4-BE49-F238E27FC236}">
                <a16:creationId xmlns:a16="http://schemas.microsoft.com/office/drawing/2014/main" xmlns="" id="{1BDEA97C-75ED-4B44-9E37-7041D6B99387}"/>
              </a:ext>
            </a:extLst>
          </p:cNvPr>
          <p:cNvSpPr txBox="1"/>
          <p:nvPr/>
        </p:nvSpPr>
        <p:spPr>
          <a:xfrm>
            <a:off x="5525092" y="3112394"/>
            <a:ext cx="1549373" cy="327687"/>
          </a:xfrm>
          <a:prstGeom prst="rect">
            <a:avLst/>
          </a:prstGeom>
        </p:spPr>
        <p:style>
          <a:lnRef idx="2">
            <a:schemeClr val="accent2"/>
          </a:lnRef>
          <a:fillRef idx="1">
            <a:schemeClr val="lt1"/>
          </a:fillRef>
          <a:effectRef idx="0">
            <a:schemeClr val="accent2"/>
          </a:effectRef>
          <a:fontRef idx="minor">
            <a:schemeClr val="dk1"/>
          </a:fontRef>
        </p:style>
        <p:txBody>
          <a:bodyPr wrap="square" lIns="80678" tIns="40339" rIns="80678" bIns="40339">
            <a:spAutoFit/>
          </a:bodyPr>
          <a:lstStyle/>
          <a:p>
            <a:endParaRPr lang="en-US" sz="1600" dirty="0">
              <a:solidFill>
                <a:srgbClr val="C00000"/>
              </a:solidFill>
              <a:latin typeface="Microsoft JhengHei" panose="020B0604030504040204" pitchFamily="34" charset="-120"/>
              <a:ea typeface="Microsoft JhengHei" panose="020B0604030504040204" pitchFamily="34" charset="-120"/>
            </a:endParaRPr>
          </a:p>
        </p:txBody>
      </p:sp>
      <p:sp>
        <p:nvSpPr>
          <p:cNvPr id="48" name="TextBox 47">
            <a:extLst>
              <a:ext uri="{FF2B5EF4-FFF2-40B4-BE49-F238E27FC236}">
                <a16:creationId xmlns:a16="http://schemas.microsoft.com/office/drawing/2014/main" xmlns="" id="{6B9C6513-39F7-4F92-BD33-788E1E12E295}"/>
              </a:ext>
            </a:extLst>
          </p:cNvPr>
          <p:cNvSpPr txBox="1"/>
          <p:nvPr/>
        </p:nvSpPr>
        <p:spPr>
          <a:xfrm>
            <a:off x="3524356" y="3113508"/>
            <a:ext cx="1631443" cy="327687"/>
          </a:xfrm>
          <a:prstGeom prst="rect">
            <a:avLst/>
          </a:prstGeom>
        </p:spPr>
        <p:style>
          <a:lnRef idx="2">
            <a:schemeClr val="accent1"/>
          </a:lnRef>
          <a:fillRef idx="1">
            <a:schemeClr val="lt1"/>
          </a:fillRef>
          <a:effectRef idx="0">
            <a:schemeClr val="accent1"/>
          </a:effectRef>
          <a:fontRef idx="minor">
            <a:schemeClr val="dk1"/>
          </a:fontRef>
        </p:style>
        <p:txBody>
          <a:bodyPr wrap="square" lIns="80678" tIns="40339" rIns="80678" bIns="40339">
            <a:spAutoFit/>
          </a:bodyPr>
          <a:lstStyle/>
          <a:p>
            <a:pPr algn="ctr"/>
            <a:endParaRPr lang="en-US" sz="1600" dirty="0">
              <a:latin typeface="Microsoft JhengHei" panose="020B0604030504040204" pitchFamily="34" charset="-120"/>
              <a:ea typeface="Microsoft JhengHei" panose="020B0604030504040204" pitchFamily="34" charset="-120"/>
            </a:endParaRPr>
          </a:p>
        </p:txBody>
      </p:sp>
      <p:sp>
        <p:nvSpPr>
          <p:cNvPr id="54" name="Text Placeholder 1">
            <a:extLst>
              <a:ext uri="{FF2B5EF4-FFF2-40B4-BE49-F238E27FC236}">
                <a16:creationId xmlns:a16="http://schemas.microsoft.com/office/drawing/2014/main" xmlns="" id="{B9FE3A60-5926-42F4-A4AE-0E2941F65322}"/>
              </a:ext>
            </a:extLst>
          </p:cNvPr>
          <p:cNvSpPr txBox="1">
            <a:spLocks/>
          </p:cNvSpPr>
          <p:nvPr/>
        </p:nvSpPr>
        <p:spPr>
          <a:xfrm>
            <a:off x="538787" y="1259826"/>
            <a:ext cx="11206788" cy="4484594"/>
          </a:xfrm>
          <a:prstGeom prst="rect">
            <a:avLst/>
          </a:prstGeom>
        </p:spPr>
        <p:txBody>
          <a:bodyPr vert="horz" lIns="80678" tIns="40339" rIns="80678" bIns="40339"/>
          <a:lstStyle>
            <a:lvl1pPr marL="381995" indent="-381995" algn="l" defTabSz="509326" rtl="0" eaLnBrk="1" latinLnBrk="0" hangingPunct="1">
              <a:spcBef>
                <a:spcPct val="20000"/>
              </a:spcBef>
              <a:buFont typeface="Wingdings" panose="05000000000000000000" pitchFamily="2" charset="2"/>
              <a:buChar char="§"/>
              <a:defRPr sz="3599" b="0" i="0" kern="1200">
                <a:solidFill>
                  <a:srgbClr val="13294B"/>
                </a:solidFill>
                <a:latin typeface="Microsoft JhengHei" panose="020B0604030504040204" pitchFamily="34" charset="-120"/>
                <a:ea typeface="Microsoft JhengHei" panose="020B0604030504040204" pitchFamily="34" charset="-120"/>
                <a:cs typeface="Arial" panose="020B0604020202020204" pitchFamily="34" charset="0"/>
              </a:defRPr>
            </a:lvl1pPr>
            <a:lvl2pPr marL="827657" indent="-318330" algn="l" defTabSz="509326" rtl="0" eaLnBrk="1" latinLnBrk="0" hangingPunct="1">
              <a:spcBef>
                <a:spcPct val="20000"/>
              </a:spcBef>
              <a:buFont typeface="Arial"/>
              <a:buChar char="–"/>
              <a:defRPr sz="3099" b="0" i="0" kern="1200">
                <a:solidFill>
                  <a:srgbClr val="13294B"/>
                </a:solidFill>
                <a:latin typeface="Microsoft JhengHei" panose="020B0604030504040204" pitchFamily="34" charset="-120"/>
                <a:ea typeface="Microsoft JhengHei" panose="020B0604030504040204" pitchFamily="34" charset="-120"/>
                <a:cs typeface="Arial" panose="020B0604020202020204" pitchFamily="34" charset="0"/>
              </a:defRPr>
            </a:lvl2pPr>
            <a:lvl3pPr marL="1273318" indent="-254664" algn="l" defTabSz="509326" rtl="0" eaLnBrk="1" latinLnBrk="0" hangingPunct="1">
              <a:spcBef>
                <a:spcPct val="20000"/>
              </a:spcBef>
              <a:buFont typeface="Arial"/>
              <a:buChar char="•"/>
              <a:defRPr sz="2700" b="0" i="0" kern="1200">
                <a:solidFill>
                  <a:srgbClr val="13294B"/>
                </a:solidFill>
                <a:latin typeface="Microsoft JhengHei" panose="020B0604030504040204" pitchFamily="34" charset="-120"/>
                <a:ea typeface="Microsoft JhengHei" panose="020B0604030504040204" pitchFamily="34" charset="-120"/>
                <a:cs typeface="Arial" panose="020B0604020202020204" pitchFamily="34" charset="0"/>
              </a:defRPr>
            </a:lvl3pPr>
            <a:lvl4pPr marL="1782645" indent="-254664" algn="l" defTabSz="509326" rtl="0" eaLnBrk="1" latinLnBrk="0" hangingPunct="1">
              <a:spcBef>
                <a:spcPct val="20000"/>
              </a:spcBef>
              <a:buFont typeface="Arial"/>
              <a:buChar char="–"/>
              <a:defRPr sz="2200" b="0" i="0" kern="1200">
                <a:solidFill>
                  <a:srgbClr val="13294B"/>
                </a:solidFill>
                <a:latin typeface="Microsoft JhengHei" panose="020B0604030504040204" pitchFamily="34" charset="-120"/>
                <a:ea typeface="Microsoft JhengHei" panose="020B0604030504040204" pitchFamily="34" charset="-120"/>
                <a:cs typeface="Arial" panose="020B0604020202020204" pitchFamily="34" charset="0"/>
              </a:defRPr>
            </a:lvl4pPr>
            <a:lvl5pPr marL="2291971" indent="-254664" algn="l" defTabSz="509326" rtl="0" eaLnBrk="1" latinLnBrk="0" hangingPunct="1">
              <a:spcBef>
                <a:spcPct val="20000"/>
              </a:spcBef>
              <a:buFont typeface="Arial"/>
              <a:buChar char="»"/>
              <a:defRPr sz="2200" b="0" i="0" kern="1200">
                <a:solidFill>
                  <a:srgbClr val="13294B"/>
                </a:solidFill>
                <a:latin typeface="Microsoft JhengHei" panose="020B0604030504040204" pitchFamily="34" charset="-120"/>
                <a:ea typeface="Microsoft JhengHei" panose="020B0604030504040204" pitchFamily="34" charset="-120"/>
                <a:cs typeface="Arial" panose="020B0604020202020204" pitchFamily="34" charset="0"/>
              </a:defRPr>
            </a:lvl5pPr>
            <a:lvl6pPr marL="2801298" indent="-254664" algn="l" defTabSz="509326" rtl="0" eaLnBrk="1" latinLnBrk="0" hangingPunct="1">
              <a:spcBef>
                <a:spcPct val="20000"/>
              </a:spcBef>
              <a:buFont typeface="Arial"/>
              <a:buChar char="•"/>
              <a:defRPr sz="2200" kern="1200">
                <a:solidFill>
                  <a:schemeClr val="tx1"/>
                </a:solidFill>
                <a:latin typeface="+mn-lt"/>
                <a:ea typeface="+mn-ea"/>
                <a:cs typeface="+mn-cs"/>
              </a:defRPr>
            </a:lvl6pPr>
            <a:lvl7pPr marL="3310625" indent="-254664" algn="l" defTabSz="509326" rtl="0" eaLnBrk="1" latinLnBrk="0" hangingPunct="1">
              <a:spcBef>
                <a:spcPct val="20000"/>
              </a:spcBef>
              <a:buFont typeface="Arial"/>
              <a:buChar char="•"/>
              <a:defRPr sz="2200" kern="1200">
                <a:solidFill>
                  <a:schemeClr val="tx1"/>
                </a:solidFill>
                <a:latin typeface="+mn-lt"/>
                <a:ea typeface="+mn-ea"/>
                <a:cs typeface="+mn-cs"/>
              </a:defRPr>
            </a:lvl7pPr>
            <a:lvl8pPr marL="3819952" indent="-254664" algn="l" defTabSz="509326" rtl="0" eaLnBrk="1" latinLnBrk="0" hangingPunct="1">
              <a:spcBef>
                <a:spcPct val="20000"/>
              </a:spcBef>
              <a:buFont typeface="Arial"/>
              <a:buChar char="•"/>
              <a:defRPr sz="2200" kern="1200">
                <a:solidFill>
                  <a:schemeClr val="tx1"/>
                </a:solidFill>
                <a:latin typeface="+mn-lt"/>
                <a:ea typeface="+mn-ea"/>
                <a:cs typeface="+mn-cs"/>
              </a:defRPr>
            </a:lvl8pPr>
            <a:lvl9pPr marL="4329278" indent="-254664" algn="l" defTabSz="509326"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endParaRPr lang="en-US" sz="2500" dirty="0">
              <a:solidFill>
                <a:schemeClr val="tx1"/>
              </a:solidFill>
            </a:endParaRPr>
          </a:p>
          <a:p>
            <a:endParaRPr lang="en-US" sz="2500" dirty="0">
              <a:solidFill>
                <a:schemeClr val="tx1"/>
              </a:solidFill>
            </a:endParaRPr>
          </a:p>
          <a:p>
            <a:endParaRPr lang="en-US" sz="2500" dirty="0">
              <a:solidFill>
                <a:schemeClr val="tx1"/>
              </a:solidFill>
            </a:endParaRPr>
          </a:p>
          <a:p>
            <a:endParaRPr lang="en-US" sz="2500" dirty="0">
              <a:solidFill>
                <a:schemeClr val="tx1"/>
              </a:solidFill>
            </a:endParaRPr>
          </a:p>
          <a:p>
            <a:r>
              <a:rPr lang="en-US" sz="2500" dirty="0">
                <a:solidFill>
                  <a:schemeClr val="tx1"/>
                </a:solidFill>
              </a:rPr>
              <a:t>Granularity: from </a:t>
            </a:r>
            <a:r>
              <a:rPr lang="en-US" sz="2500" i="1" dirty="0">
                <a:solidFill>
                  <a:schemeClr val="tx1"/>
                </a:solidFill>
              </a:rPr>
              <a:t>word-level</a:t>
            </a:r>
            <a:r>
              <a:rPr lang="en-US" sz="2500" dirty="0">
                <a:solidFill>
                  <a:schemeClr val="tx1"/>
                </a:solidFill>
              </a:rPr>
              <a:t> to </a:t>
            </a:r>
            <a:r>
              <a:rPr lang="en-US" sz="2500" i="1" dirty="0">
                <a:solidFill>
                  <a:schemeClr val="tx1"/>
                </a:solidFill>
              </a:rPr>
              <a:t>char-level</a:t>
            </a:r>
            <a:r>
              <a:rPr lang="en-US" sz="2500" dirty="0">
                <a:solidFill>
                  <a:schemeClr val="tx1"/>
                </a:solidFill>
              </a:rPr>
              <a:t>, and eventually </a:t>
            </a:r>
            <a:r>
              <a:rPr lang="en-US" sz="2500" i="1" dirty="0" err="1">
                <a:solidFill>
                  <a:schemeClr val="bg1"/>
                </a:solidFill>
              </a:rPr>
              <a:t>subword</a:t>
            </a:r>
            <a:r>
              <a:rPr lang="en-US" sz="2500" i="1" dirty="0">
                <a:solidFill>
                  <a:schemeClr val="bg1"/>
                </a:solidFill>
              </a:rPr>
              <a:t>-level </a:t>
            </a:r>
          </a:p>
          <a:p>
            <a:endParaRPr lang="en-US" sz="2500" dirty="0">
              <a:solidFill>
                <a:schemeClr val="tx1"/>
              </a:solidFill>
            </a:endParaRPr>
          </a:p>
          <a:p>
            <a:r>
              <a:rPr lang="en-US" sz="2500" dirty="0">
                <a:solidFill>
                  <a:schemeClr val="tx1"/>
                </a:solidFill>
              </a:rPr>
              <a:t>Architecture: from </a:t>
            </a:r>
            <a:r>
              <a:rPr lang="en-US" sz="2500" i="1" dirty="0">
                <a:solidFill>
                  <a:schemeClr val="tx1"/>
                </a:solidFill>
              </a:rPr>
              <a:t>RNNs</a:t>
            </a:r>
            <a:r>
              <a:rPr lang="en-US" sz="2500" dirty="0">
                <a:solidFill>
                  <a:schemeClr val="tx1"/>
                </a:solidFill>
              </a:rPr>
              <a:t> to </a:t>
            </a:r>
            <a:r>
              <a:rPr lang="en-US" sz="2500" i="1" dirty="0">
                <a:solidFill>
                  <a:schemeClr val="bg1"/>
                </a:solidFill>
              </a:rPr>
              <a:t>Transformers</a:t>
            </a:r>
          </a:p>
          <a:p>
            <a:endParaRPr lang="en-US" sz="2500" i="1" dirty="0">
              <a:solidFill>
                <a:schemeClr val="tx1"/>
              </a:solidFill>
            </a:endParaRPr>
          </a:p>
          <a:p>
            <a:r>
              <a:rPr lang="en-US" sz="2500" dirty="0">
                <a:solidFill>
                  <a:schemeClr val="tx1"/>
                </a:solidFill>
              </a:rPr>
              <a:t>Task: from </a:t>
            </a:r>
            <a:r>
              <a:rPr lang="en-US" sz="2500" dirty="0">
                <a:solidFill>
                  <a:schemeClr val="tx1"/>
                </a:solidFill>
                <a:latin typeface="Arial" panose="020B0604020202020204" pitchFamily="34" charset="0"/>
              </a:rPr>
              <a:t>“</a:t>
            </a:r>
            <a:r>
              <a:rPr lang="en-US" sz="2500" i="1" dirty="0">
                <a:solidFill>
                  <a:schemeClr val="tx1"/>
                </a:solidFill>
              </a:rPr>
              <a:t>direction-specific</a:t>
            </a:r>
            <a:r>
              <a:rPr lang="en-US" sz="2500" dirty="0">
                <a:solidFill>
                  <a:schemeClr val="tx1"/>
                </a:solidFill>
                <a:latin typeface="Arial" panose="020B0604020202020204" pitchFamily="34" charset="0"/>
              </a:rPr>
              <a:t> ”</a:t>
            </a:r>
            <a:r>
              <a:rPr lang="en-US" sz="2500" dirty="0">
                <a:solidFill>
                  <a:schemeClr val="tx1"/>
                </a:solidFill>
              </a:rPr>
              <a:t> to </a:t>
            </a:r>
            <a:r>
              <a:rPr lang="en-US" sz="2500" dirty="0">
                <a:solidFill>
                  <a:schemeClr val="tx1"/>
                </a:solidFill>
                <a:latin typeface="Arial" panose="020B0604020202020204" pitchFamily="34" charset="0"/>
              </a:rPr>
              <a:t>“</a:t>
            </a:r>
            <a:r>
              <a:rPr lang="en-US" sz="2500" i="1" dirty="0">
                <a:solidFill>
                  <a:schemeClr val="tx1"/>
                </a:solidFill>
              </a:rPr>
              <a:t>direction-unified</a:t>
            </a:r>
            <a:r>
              <a:rPr lang="en-US" sz="2500" dirty="0">
                <a:solidFill>
                  <a:schemeClr val="tx1"/>
                </a:solidFill>
                <a:latin typeface="Arial" panose="020B0604020202020204" pitchFamily="34" charset="0"/>
              </a:rPr>
              <a:t> ”</a:t>
            </a:r>
          </a:p>
          <a:p>
            <a:pPr marL="449379" lvl="1" indent="0">
              <a:buNone/>
            </a:pPr>
            <a:endParaRPr lang="en-US" sz="2000" dirty="0">
              <a:solidFill>
                <a:schemeClr val="tx1"/>
              </a:solidFill>
              <a:latin typeface="Arial" panose="020B0604020202020204" pitchFamily="34" charset="0"/>
            </a:endParaRPr>
          </a:p>
        </p:txBody>
      </p:sp>
      <p:sp>
        <p:nvSpPr>
          <p:cNvPr id="3" name="Text Placeholder 2">
            <a:extLst>
              <a:ext uri="{FF2B5EF4-FFF2-40B4-BE49-F238E27FC236}">
                <a16:creationId xmlns:a16="http://schemas.microsoft.com/office/drawing/2014/main" xmlns="" id="{39B4228E-4052-4712-9BFE-661D73338B8B}"/>
              </a:ext>
            </a:extLst>
          </p:cNvPr>
          <p:cNvSpPr>
            <a:spLocks noGrp="1"/>
          </p:cNvSpPr>
          <p:nvPr>
            <p:ph type="body" sz="quarter" idx="10"/>
          </p:nvPr>
        </p:nvSpPr>
        <p:spPr>
          <a:xfrm>
            <a:off x="538787" y="22768"/>
            <a:ext cx="11145212" cy="1237058"/>
          </a:xfrm>
        </p:spPr>
        <p:txBody>
          <a:bodyPr>
            <a:normAutofit lnSpcReduction="10000"/>
          </a:bodyPr>
          <a:lstStyle/>
          <a:p>
            <a:r>
              <a:rPr lang="en-US" dirty="0" smtClean="0">
                <a:solidFill>
                  <a:schemeClr val="tx1"/>
                </a:solidFill>
              </a:rPr>
              <a:t>Language Modeling Based </a:t>
            </a:r>
            <a:r>
              <a:rPr lang="en-US" dirty="0">
                <a:solidFill>
                  <a:schemeClr val="tx1"/>
                </a:solidFill>
              </a:rPr>
              <a:t>Representation </a:t>
            </a:r>
            <a:r>
              <a:rPr lang="en-US" dirty="0" smtClean="0">
                <a:solidFill>
                  <a:schemeClr val="tx1"/>
                </a:solidFill>
              </a:rPr>
              <a:t>Learning</a:t>
            </a:r>
          </a:p>
          <a:p>
            <a:r>
              <a:rPr lang="en-US" dirty="0" smtClean="0">
                <a:solidFill>
                  <a:schemeClr val="tx1"/>
                </a:solidFill>
              </a:rPr>
              <a:t>[slide from </a:t>
            </a:r>
            <a:r>
              <a:rPr lang="en-US" dirty="0" err="1" smtClean="0">
                <a:solidFill>
                  <a:schemeClr val="tx1"/>
                </a:solidFill>
              </a:rPr>
              <a:t>Liyuan</a:t>
            </a:r>
            <a:r>
              <a:rPr lang="en-US" dirty="0" smtClean="0">
                <a:solidFill>
                  <a:schemeClr val="tx1"/>
                </a:solidFill>
              </a:rPr>
              <a:t> Liu]</a:t>
            </a:r>
            <a:endParaRPr lang="en-US" dirty="0">
              <a:solidFill>
                <a:schemeClr val="tx1"/>
              </a:solidFill>
            </a:endParaRPr>
          </a:p>
        </p:txBody>
      </p:sp>
      <p:sp>
        <p:nvSpPr>
          <p:cNvPr id="4" name="Slide Number Placeholder 3">
            <a:extLst>
              <a:ext uri="{FF2B5EF4-FFF2-40B4-BE49-F238E27FC236}">
                <a16:creationId xmlns:a16="http://schemas.microsoft.com/office/drawing/2014/main" xmlns="" id="{6A57B334-178E-4F18-AC5F-0453DBD9F6B0}"/>
              </a:ext>
            </a:extLst>
          </p:cNvPr>
          <p:cNvSpPr>
            <a:spLocks noGrp="1"/>
          </p:cNvSpPr>
          <p:nvPr>
            <p:ph type="sldNum" sz="quarter" idx="4"/>
          </p:nvPr>
        </p:nvSpPr>
        <p:spPr/>
        <p:txBody>
          <a:bodyPr/>
          <a:lstStyle/>
          <a:p>
            <a:fld id="{7DAA0FC6-F71F-4650-BE21-9A15F164E712}" type="slidenum">
              <a:rPr lang="en-US" smtClean="0"/>
              <a:pPr/>
              <a:t>28</a:t>
            </a:fld>
            <a:endParaRPr lang="en-US" dirty="0"/>
          </a:p>
        </p:txBody>
      </p:sp>
      <p:sp>
        <p:nvSpPr>
          <p:cNvPr id="16" name="TextBox 15">
            <a:extLst>
              <a:ext uri="{FF2B5EF4-FFF2-40B4-BE49-F238E27FC236}">
                <a16:creationId xmlns:a16="http://schemas.microsoft.com/office/drawing/2014/main" xmlns="" id="{3576D6F3-38A4-4F57-842C-F7BBA45CC92F}"/>
              </a:ext>
            </a:extLst>
          </p:cNvPr>
          <p:cNvSpPr txBox="1"/>
          <p:nvPr/>
        </p:nvSpPr>
        <p:spPr>
          <a:xfrm>
            <a:off x="446425" y="1989352"/>
            <a:ext cx="763463" cy="814703"/>
          </a:xfrm>
          <a:prstGeom prst="rect">
            <a:avLst/>
          </a:prstGeom>
        </p:spPr>
        <p:style>
          <a:lnRef idx="2">
            <a:schemeClr val="accent1"/>
          </a:lnRef>
          <a:fillRef idx="1">
            <a:schemeClr val="lt1"/>
          </a:fillRef>
          <a:effectRef idx="0">
            <a:schemeClr val="accent1"/>
          </a:effectRef>
          <a:fontRef idx="minor">
            <a:schemeClr val="dk1"/>
          </a:fontRef>
        </p:style>
        <p:txBody>
          <a:bodyPr wrap="square" lIns="80678" tIns="40339" rIns="80678" bIns="40339">
            <a:spAutoFit/>
          </a:bodyPr>
          <a:lstStyle/>
          <a:p>
            <a:pPr algn="ctr"/>
            <a:r>
              <a:rPr lang="en-US" sz="1600" dirty="0">
                <a:solidFill>
                  <a:srgbClr val="2E414F"/>
                </a:solidFill>
                <a:latin typeface="Microsoft JhengHei" panose="020B0604030504040204" pitchFamily="34" charset="-120"/>
                <a:ea typeface="Microsoft JhengHei" panose="020B0604030504040204" pitchFamily="34" charset="-120"/>
              </a:rPr>
              <a:t>Dai </a:t>
            </a:r>
          </a:p>
          <a:p>
            <a:pPr algn="ctr"/>
            <a:r>
              <a:rPr lang="en-US" sz="1600" dirty="0">
                <a:solidFill>
                  <a:srgbClr val="2E414F"/>
                </a:solidFill>
                <a:latin typeface="Microsoft JhengHei" panose="020B0604030504040204" pitchFamily="34" charset="-120"/>
                <a:ea typeface="Microsoft JhengHei" panose="020B0604030504040204" pitchFamily="34" charset="-120"/>
              </a:rPr>
              <a:t>&amp; Le (2015)</a:t>
            </a:r>
            <a:endParaRPr lang="en-US" sz="1600" dirty="0">
              <a:latin typeface="Microsoft JhengHei" panose="020B0604030504040204" pitchFamily="34" charset="-120"/>
              <a:ea typeface="Microsoft JhengHei" panose="020B0604030504040204" pitchFamily="34" charset="-120"/>
            </a:endParaRPr>
          </a:p>
        </p:txBody>
      </p:sp>
      <p:sp>
        <p:nvSpPr>
          <p:cNvPr id="17" name="TextBox 16">
            <a:extLst>
              <a:ext uri="{FF2B5EF4-FFF2-40B4-BE49-F238E27FC236}">
                <a16:creationId xmlns:a16="http://schemas.microsoft.com/office/drawing/2014/main" xmlns="" id="{59AA73DE-842A-42B8-AA03-22C827F39941}"/>
              </a:ext>
            </a:extLst>
          </p:cNvPr>
          <p:cNvSpPr txBox="1"/>
          <p:nvPr/>
        </p:nvSpPr>
        <p:spPr>
          <a:xfrm>
            <a:off x="1348801" y="2470798"/>
            <a:ext cx="1102841" cy="573908"/>
          </a:xfrm>
          <a:prstGeom prst="rect">
            <a:avLst/>
          </a:prstGeom>
        </p:spPr>
        <p:style>
          <a:lnRef idx="2">
            <a:schemeClr val="accent1"/>
          </a:lnRef>
          <a:fillRef idx="1">
            <a:schemeClr val="lt1"/>
          </a:fillRef>
          <a:effectRef idx="0">
            <a:schemeClr val="accent1"/>
          </a:effectRef>
          <a:fontRef idx="minor">
            <a:schemeClr val="dk1"/>
          </a:fontRef>
        </p:style>
        <p:txBody>
          <a:bodyPr wrap="square" lIns="80678" tIns="40339" rIns="80678" bIns="40339">
            <a:spAutoFit/>
          </a:bodyPr>
          <a:lstStyle/>
          <a:p>
            <a:r>
              <a:rPr lang="en-US" sz="1600" dirty="0">
                <a:solidFill>
                  <a:srgbClr val="2E414F"/>
                </a:solidFill>
                <a:latin typeface="Microsoft JhengHei" panose="020B0604030504040204" pitchFamily="34" charset="-120"/>
                <a:ea typeface="Microsoft JhengHei" panose="020B0604030504040204" pitchFamily="34" charset="-120"/>
              </a:rPr>
              <a:t>Rei (2017)</a:t>
            </a:r>
            <a:endParaRPr lang="en-US" sz="1600" dirty="0">
              <a:latin typeface="Microsoft JhengHei" panose="020B0604030504040204" pitchFamily="34" charset="-120"/>
              <a:ea typeface="Microsoft JhengHei" panose="020B0604030504040204" pitchFamily="34" charset="-120"/>
            </a:endParaRPr>
          </a:p>
        </p:txBody>
      </p:sp>
      <p:sp>
        <p:nvSpPr>
          <p:cNvPr id="18" name="TextBox 17">
            <a:extLst>
              <a:ext uri="{FF2B5EF4-FFF2-40B4-BE49-F238E27FC236}">
                <a16:creationId xmlns:a16="http://schemas.microsoft.com/office/drawing/2014/main" xmlns="" id="{5E11A563-3BA4-4534-8480-5B946B97BF46}"/>
              </a:ext>
            </a:extLst>
          </p:cNvPr>
          <p:cNvSpPr txBox="1"/>
          <p:nvPr/>
        </p:nvSpPr>
        <p:spPr>
          <a:xfrm>
            <a:off x="1348801" y="1989352"/>
            <a:ext cx="1898459" cy="325881"/>
          </a:xfrm>
          <a:prstGeom prst="rect">
            <a:avLst/>
          </a:prstGeom>
        </p:spPr>
        <p:style>
          <a:lnRef idx="2">
            <a:schemeClr val="accent1"/>
          </a:lnRef>
          <a:fillRef idx="1">
            <a:schemeClr val="lt1"/>
          </a:fillRef>
          <a:effectRef idx="0">
            <a:schemeClr val="accent1"/>
          </a:effectRef>
          <a:fontRef idx="minor">
            <a:schemeClr val="dk1"/>
          </a:fontRef>
        </p:style>
        <p:txBody>
          <a:bodyPr wrap="square" lIns="80678" tIns="40339" rIns="80678" bIns="40339">
            <a:spAutoFit/>
          </a:bodyPr>
          <a:lstStyle/>
          <a:p>
            <a:r>
              <a:rPr lang="en-US" sz="1600" dirty="0">
                <a:solidFill>
                  <a:srgbClr val="2E414F"/>
                </a:solidFill>
                <a:latin typeface="Microsoft JhengHei" panose="020B0604030504040204" pitchFamily="34" charset="-120"/>
                <a:ea typeface="Microsoft JhengHei" panose="020B0604030504040204" pitchFamily="34" charset="-120"/>
              </a:rPr>
              <a:t>Peters et al. (2017)</a:t>
            </a:r>
            <a:endParaRPr lang="en-US" sz="1600" dirty="0">
              <a:latin typeface="Microsoft JhengHei" panose="020B0604030504040204" pitchFamily="34" charset="-120"/>
              <a:ea typeface="Microsoft JhengHei" panose="020B0604030504040204" pitchFamily="34" charset="-120"/>
            </a:endParaRPr>
          </a:p>
        </p:txBody>
      </p:sp>
      <p:sp>
        <p:nvSpPr>
          <p:cNvPr id="19" name="TextBox 18">
            <a:extLst>
              <a:ext uri="{FF2B5EF4-FFF2-40B4-BE49-F238E27FC236}">
                <a16:creationId xmlns:a16="http://schemas.microsoft.com/office/drawing/2014/main" xmlns="" id="{822DB559-2568-4806-8254-D5774B5C123F}"/>
              </a:ext>
            </a:extLst>
          </p:cNvPr>
          <p:cNvSpPr txBox="1"/>
          <p:nvPr/>
        </p:nvSpPr>
        <p:spPr>
          <a:xfrm>
            <a:off x="2587830" y="2470729"/>
            <a:ext cx="1585137" cy="325881"/>
          </a:xfrm>
          <a:prstGeom prst="rect">
            <a:avLst/>
          </a:prstGeom>
        </p:spPr>
        <p:style>
          <a:lnRef idx="2">
            <a:schemeClr val="accent2"/>
          </a:lnRef>
          <a:fillRef idx="1">
            <a:schemeClr val="lt1"/>
          </a:fillRef>
          <a:effectRef idx="0">
            <a:schemeClr val="accent2"/>
          </a:effectRef>
          <a:fontRef idx="minor">
            <a:schemeClr val="dk1"/>
          </a:fontRef>
        </p:style>
        <p:txBody>
          <a:bodyPr wrap="square" lIns="80678" tIns="40339" rIns="80678" bIns="40339">
            <a:spAutoFit/>
          </a:bodyPr>
          <a:lstStyle/>
          <a:p>
            <a:r>
              <a:rPr lang="en-US" sz="1600" dirty="0">
                <a:solidFill>
                  <a:srgbClr val="C00000"/>
                </a:solidFill>
                <a:latin typeface="Microsoft JhengHei" panose="020B0604030504040204" pitchFamily="34" charset="-120"/>
                <a:ea typeface="Microsoft JhengHei" panose="020B0604030504040204" pitchFamily="34" charset="-120"/>
              </a:rPr>
              <a:t>Liu et al. (2017)</a:t>
            </a:r>
          </a:p>
        </p:txBody>
      </p:sp>
      <p:sp>
        <p:nvSpPr>
          <p:cNvPr id="20" name="TextBox 19">
            <a:extLst>
              <a:ext uri="{FF2B5EF4-FFF2-40B4-BE49-F238E27FC236}">
                <a16:creationId xmlns:a16="http://schemas.microsoft.com/office/drawing/2014/main" xmlns="" id="{B5D2ADB2-8F18-47C1-9C96-19689856C5A9}"/>
              </a:ext>
            </a:extLst>
          </p:cNvPr>
          <p:cNvSpPr txBox="1"/>
          <p:nvPr/>
        </p:nvSpPr>
        <p:spPr>
          <a:xfrm>
            <a:off x="3380398" y="1985506"/>
            <a:ext cx="2526426" cy="573908"/>
          </a:xfrm>
          <a:prstGeom prst="rect">
            <a:avLst/>
          </a:prstGeom>
        </p:spPr>
        <p:style>
          <a:lnRef idx="2">
            <a:schemeClr val="accent1"/>
          </a:lnRef>
          <a:fillRef idx="1">
            <a:schemeClr val="lt1"/>
          </a:fillRef>
          <a:effectRef idx="0">
            <a:schemeClr val="accent1"/>
          </a:effectRef>
          <a:fontRef idx="minor">
            <a:schemeClr val="dk1"/>
          </a:fontRef>
        </p:style>
        <p:txBody>
          <a:bodyPr wrap="square" lIns="80678" tIns="40339" rIns="80678" bIns="40339">
            <a:spAutoFit/>
          </a:bodyPr>
          <a:lstStyle/>
          <a:p>
            <a:r>
              <a:rPr lang="en-US" sz="1600" dirty="0" err="1">
                <a:solidFill>
                  <a:srgbClr val="2E414F"/>
                </a:solidFill>
                <a:latin typeface="Microsoft JhengHei" panose="020B0604030504040204" pitchFamily="34" charset="-120"/>
                <a:ea typeface="Microsoft JhengHei" panose="020B0604030504040204" pitchFamily="34" charset="-120"/>
              </a:rPr>
              <a:t>ELMo</a:t>
            </a:r>
            <a:r>
              <a:rPr lang="en-US" sz="1600" dirty="0">
                <a:solidFill>
                  <a:srgbClr val="2E414F"/>
                </a:solidFill>
                <a:latin typeface="Microsoft JhengHei" panose="020B0604030504040204" pitchFamily="34" charset="-120"/>
                <a:ea typeface="Microsoft JhengHei" panose="020B0604030504040204" pitchFamily="34" charset="-120"/>
              </a:rPr>
              <a:t> (Peters et al., 2018)</a:t>
            </a:r>
            <a:endParaRPr lang="en-US" sz="1600" dirty="0">
              <a:latin typeface="Microsoft JhengHei" panose="020B0604030504040204" pitchFamily="34" charset="-120"/>
              <a:ea typeface="Microsoft JhengHei" panose="020B0604030504040204" pitchFamily="34" charset="-120"/>
            </a:endParaRPr>
          </a:p>
        </p:txBody>
      </p:sp>
      <p:sp>
        <p:nvSpPr>
          <p:cNvPr id="21" name="TextBox 20">
            <a:extLst>
              <a:ext uri="{FF2B5EF4-FFF2-40B4-BE49-F238E27FC236}">
                <a16:creationId xmlns:a16="http://schemas.microsoft.com/office/drawing/2014/main" xmlns="" id="{C69F16B3-09C2-4D04-B76E-934134A9F0F2}"/>
              </a:ext>
            </a:extLst>
          </p:cNvPr>
          <p:cNvSpPr txBox="1"/>
          <p:nvPr/>
        </p:nvSpPr>
        <p:spPr>
          <a:xfrm>
            <a:off x="6039962" y="1985135"/>
            <a:ext cx="3204979" cy="325881"/>
          </a:xfrm>
          <a:prstGeom prst="rect">
            <a:avLst/>
          </a:prstGeom>
        </p:spPr>
        <p:style>
          <a:lnRef idx="2">
            <a:schemeClr val="accent1"/>
          </a:lnRef>
          <a:fillRef idx="1">
            <a:schemeClr val="lt1"/>
          </a:fillRef>
          <a:effectRef idx="0">
            <a:schemeClr val="accent1"/>
          </a:effectRef>
          <a:fontRef idx="minor">
            <a:schemeClr val="dk1"/>
          </a:fontRef>
        </p:style>
        <p:txBody>
          <a:bodyPr wrap="square" lIns="80678" tIns="40339" rIns="80678" bIns="40339">
            <a:spAutoFit/>
          </a:bodyPr>
          <a:lstStyle/>
          <a:p>
            <a:r>
              <a:rPr lang="en-US" sz="1600" dirty="0" err="1">
                <a:solidFill>
                  <a:srgbClr val="2E414F"/>
                </a:solidFill>
                <a:latin typeface="Microsoft JhengHei" panose="020B0604030504040204" pitchFamily="34" charset="-120"/>
                <a:ea typeface="Microsoft JhengHei" panose="020B0604030504040204" pitchFamily="34" charset="-120"/>
              </a:rPr>
              <a:t>ULMFiT</a:t>
            </a:r>
            <a:r>
              <a:rPr lang="en-US" sz="1600" dirty="0">
                <a:solidFill>
                  <a:srgbClr val="2E414F"/>
                </a:solidFill>
                <a:latin typeface="Microsoft JhengHei" panose="020B0604030504040204" pitchFamily="34" charset="-120"/>
                <a:ea typeface="Microsoft JhengHei" panose="020B0604030504040204" pitchFamily="34" charset="-120"/>
              </a:rPr>
              <a:t> (Howard &amp; Ruder, 2018)</a:t>
            </a:r>
            <a:endParaRPr lang="en-US" sz="1600" dirty="0">
              <a:latin typeface="Microsoft JhengHei" panose="020B0604030504040204" pitchFamily="34" charset="-120"/>
              <a:ea typeface="Microsoft JhengHei" panose="020B0604030504040204" pitchFamily="34" charset="-120"/>
            </a:endParaRPr>
          </a:p>
        </p:txBody>
      </p:sp>
      <p:sp>
        <p:nvSpPr>
          <p:cNvPr id="22" name="TextBox 21">
            <a:extLst>
              <a:ext uri="{FF2B5EF4-FFF2-40B4-BE49-F238E27FC236}">
                <a16:creationId xmlns:a16="http://schemas.microsoft.com/office/drawing/2014/main" xmlns="" id="{481F0FFD-57C4-4F78-BFD1-EED636C57D1F}"/>
              </a:ext>
            </a:extLst>
          </p:cNvPr>
          <p:cNvSpPr txBox="1"/>
          <p:nvPr/>
        </p:nvSpPr>
        <p:spPr>
          <a:xfrm>
            <a:off x="4309154" y="2467323"/>
            <a:ext cx="2333146" cy="325881"/>
          </a:xfrm>
          <a:prstGeom prst="rect">
            <a:avLst/>
          </a:prstGeom>
        </p:spPr>
        <p:style>
          <a:lnRef idx="2">
            <a:schemeClr val="accent2"/>
          </a:lnRef>
          <a:fillRef idx="1">
            <a:schemeClr val="lt1"/>
          </a:fillRef>
          <a:effectRef idx="0">
            <a:schemeClr val="accent2"/>
          </a:effectRef>
          <a:fontRef idx="minor">
            <a:schemeClr val="dk1"/>
          </a:fontRef>
        </p:style>
        <p:txBody>
          <a:bodyPr wrap="square" lIns="80678" tIns="40339" rIns="80678" bIns="40339">
            <a:spAutoFit/>
          </a:bodyPr>
          <a:lstStyle/>
          <a:p>
            <a:r>
              <a:rPr lang="en-US" sz="1600" dirty="0">
                <a:solidFill>
                  <a:srgbClr val="C00000"/>
                </a:solidFill>
                <a:latin typeface="Microsoft JhengHei" panose="020B0604030504040204" pitchFamily="34" charset="-120"/>
                <a:ea typeface="Microsoft JhengHei" panose="020B0604030504040204" pitchFamily="34" charset="-120"/>
              </a:rPr>
              <a:t>Flair (</a:t>
            </a:r>
            <a:r>
              <a:rPr lang="en-US" sz="1600" dirty="0" err="1">
                <a:solidFill>
                  <a:srgbClr val="C00000"/>
                </a:solidFill>
                <a:latin typeface="Microsoft JhengHei" panose="020B0604030504040204" pitchFamily="34" charset="-120"/>
                <a:ea typeface="Microsoft JhengHei" panose="020B0604030504040204" pitchFamily="34" charset="-120"/>
              </a:rPr>
              <a:t>Akbik</a:t>
            </a:r>
            <a:r>
              <a:rPr lang="en-US" sz="1600" dirty="0">
                <a:solidFill>
                  <a:srgbClr val="C00000"/>
                </a:solidFill>
                <a:latin typeface="Microsoft JhengHei" panose="020B0604030504040204" pitchFamily="34" charset="-120"/>
                <a:ea typeface="Microsoft JhengHei" panose="020B0604030504040204" pitchFamily="34" charset="-120"/>
              </a:rPr>
              <a:t> et al., 2018)</a:t>
            </a:r>
          </a:p>
        </p:txBody>
      </p:sp>
      <p:sp>
        <p:nvSpPr>
          <p:cNvPr id="23" name="TextBox 22">
            <a:extLst>
              <a:ext uri="{FF2B5EF4-FFF2-40B4-BE49-F238E27FC236}">
                <a16:creationId xmlns:a16="http://schemas.microsoft.com/office/drawing/2014/main" xmlns="" id="{96B3E9E4-1F65-4C99-ABAE-9CE726EAB496}"/>
              </a:ext>
            </a:extLst>
          </p:cNvPr>
          <p:cNvSpPr txBox="1"/>
          <p:nvPr/>
        </p:nvSpPr>
        <p:spPr>
          <a:xfrm>
            <a:off x="6778488" y="2463917"/>
            <a:ext cx="3484627" cy="32588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80678" tIns="40339" rIns="80678" bIns="40339">
            <a:spAutoFit/>
          </a:bodyPr>
          <a:lstStyle/>
          <a:p>
            <a:r>
              <a:rPr lang="en-US" sz="1600" dirty="0">
                <a:solidFill>
                  <a:schemeClr val="bg1"/>
                </a:solidFill>
                <a:latin typeface="Microsoft JhengHei" panose="020B0604030504040204" pitchFamily="34" charset="-120"/>
                <a:ea typeface="Microsoft JhengHei" panose="020B0604030504040204" pitchFamily="34" charset="-120"/>
              </a:rPr>
              <a:t>GPT (Radford &amp; Narasimhan, 2018)</a:t>
            </a:r>
          </a:p>
        </p:txBody>
      </p:sp>
      <p:sp>
        <p:nvSpPr>
          <p:cNvPr id="24" name="TextBox 23">
            <a:extLst>
              <a:ext uri="{FF2B5EF4-FFF2-40B4-BE49-F238E27FC236}">
                <a16:creationId xmlns:a16="http://schemas.microsoft.com/office/drawing/2014/main" xmlns="" id="{090AB3B9-C727-499D-8CC1-7D0FC311BD2B}"/>
              </a:ext>
            </a:extLst>
          </p:cNvPr>
          <p:cNvSpPr txBox="1"/>
          <p:nvPr/>
        </p:nvSpPr>
        <p:spPr>
          <a:xfrm>
            <a:off x="9378079" y="1975754"/>
            <a:ext cx="2474924" cy="5739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80678" tIns="40339" rIns="80678" bIns="40339">
            <a:spAutoFit/>
          </a:bodyPr>
          <a:lstStyle/>
          <a:p>
            <a:r>
              <a:rPr lang="en-US" sz="1600" dirty="0">
                <a:solidFill>
                  <a:schemeClr val="bg1"/>
                </a:solidFill>
                <a:latin typeface="Microsoft JhengHei" panose="020B0604030504040204" pitchFamily="34" charset="-120"/>
                <a:ea typeface="Microsoft JhengHei" panose="020B0604030504040204" pitchFamily="34" charset="-120"/>
              </a:rPr>
              <a:t>BERT (Devlin et al., 2018)</a:t>
            </a:r>
          </a:p>
        </p:txBody>
      </p:sp>
      <p:sp>
        <p:nvSpPr>
          <p:cNvPr id="56" name="TextBox 55">
            <a:extLst>
              <a:ext uri="{FF2B5EF4-FFF2-40B4-BE49-F238E27FC236}">
                <a16:creationId xmlns:a16="http://schemas.microsoft.com/office/drawing/2014/main" xmlns="" id="{44E08C52-97BF-4D9B-93BA-8E7B9AB5B57A}"/>
              </a:ext>
            </a:extLst>
          </p:cNvPr>
          <p:cNvSpPr txBox="1"/>
          <p:nvPr/>
        </p:nvSpPr>
        <p:spPr>
          <a:xfrm>
            <a:off x="860952" y="5330201"/>
            <a:ext cx="10470097" cy="358465"/>
          </a:xfrm>
          <a:prstGeom prst="rect">
            <a:avLst/>
          </a:prstGeom>
          <a:noFill/>
        </p:spPr>
        <p:txBody>
          <a:bodyPr wrap="square" lIns="80678" tIns="40339" rIns="80678" bIns="40339">
            <a:spAutoFit/>
          </a:bodyPr>
          <a:lstStyle/>
          <a:p>
            <a:pPr lvl="1"/>
            <a:r>
              <a:rPr lang="en-US" dirty="0">
                <a:latin typeface="Microsoft JhengHei" panose="020B0604030504040204" pitchFamily="34" charset="-120"/>
                <a:ea typeface="Microsoft JhengHei" panose="020B0604030504040204" pitchFamily="34" charset="-120"/>
              </a:rPr>
              <a:t>— BERT is the first model sharing all parameters among both directions (forward &amp; backward)</a:t>
            </a:r>
          </a:p>
        </p:txBody>
      </p:sp>
      <p:sp>
        <p:nvSpPr>
          <p:cNvPr id="57" name="TextBox 56">
            <a:extLst>
              <a:ext uri="{FF2B5EF4-FFF2-40B4-BE49-F238E27FC236}">
                <a16:creationId xmlns:a16="http://schemas.microsoft.com/office/drawing/2014/main" xmlns="" id="{9AC006DE-11FC-4CBA-AC91-3DC6FC80466A}"/>
              </a:ext>
            </a:extLst>
          </p:cNvPr>
          <p:cNvSpPr txBox="1"/>
          <p:nvPr/>
        </p:nvSpPr>
        <p:spPr>
          <a:xfrm>
            <a:off x="391162" y="1500230"/>
            <a:ext cx="4252448" cy="358465"/>
          </a:xfrm>
          <a:prstGeom prst="rect">
            <a:avLst/>
          </a:prstGeom>
          <a:noFill/>
        </p:spPr>
        <p:txBody>
          <a:bodyPr wrap="square" lIns="80678" tIns="40339" rIns="80678" bIns="40339">
            <a:spAutoFit/>
          </a:bodyPr>
          <a:lstStyle/>
          <a:p>
            <a:r>
              <a:rPr lang="en-US" dirty="0"/>
              <a:t>word-level RNN-based direction-specific LM</a:t>
            </a:r>
          </a:p>
        </p:txBody>
      </p:sp>
      <p:sp>
        <p:nvSpPr>
          <p:cNvPr id="58" name="TextBox 57">
            <a:extLst>
              <a:ext uri="{FF2B5EF4-FFF2-40B4-BE49-F238E27FC236}">
                <a16:creationId xmlns:a16="http://schemas.microsoft.com/office/drawing/2014/main" xmlns="" id="{7132D0D0-4A4B-4CB3-956C-51100A16537E}"/>
              </a:ext>
            </a:extLst>
          </p:cNvPr>
          <p:cNvSpPr txBox="1"/>
          <p:nvPr/>
        </p:nvSpPr>
        <p:spPr>
          <a:xfrm>
            <a:off x="6708288" y="1500230"/>
            <a:ext cx="6134809" cy="358465"/>
          </a:xfrm>
          <a:prstGeom prst="rect">
            <a:avLst/>
          </a:prstGeom>
          <a:noFill/>
        </p:spPr>
        <p:txBody>
          <a:bodyPr wrap="square" lIns="80678" tIns="40339" rIns="80678" bIns="40339">
            <a:spAutoFit/>
          </a:bodyPr>
          <a:lstStyle/>
          <a:p>
            <a:r>
              <a:rPr lang="en-US" dirty="0" err="1"/>
              <a:t>subword</a:t>
            </a:r>
            <a:r>
              <a:rPr lang="en-US" dirty="0"/>
              <a:t>-level Transformer-based direction-unified LM</a:t>
            </a:r>
          </a:p>
        </p:txBody>
      </p:sp>
      <p:cxnSp>
        <p:nvCxnSpPr>
          <p:cNvPr id="59" name="Straight Arrow Connector 58">
            <a:extLst>
              <a:ext uri="{FF2B5EF4-FFF2-40B4-BE49-F238E27FC236}">
                <a16:creationId xmlns:a16="http://schemas.microsoft.com/office/drawing/2014/main" xmlns="" id="{C82CB74E-B019-449B-B82E-FE518FE0F74F}"/>
              </a:ext>
            </a:extLst>
          </p:cNvPr>
          <p:cNvCxnSpPr>
            <a:cxnSpLocks/>
            <a:stCxn id="57" idx="3"/>
            <a:endCxn id="58" idx="1"/>
          </p:cNvCxnSpPr>
          <p:nvPr/>
        </p:nvCxnSpPr>
        <p:spPr>
          <a:xfrm>
            <a:off x="4643610" y="1679463"/>
            <a:ext cx="206467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128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3" grpId="0" animBg="1"/>
      <p:bldP spid="51" grpId="0" animBg="1"/>
      <p:bldP spid="50" grpId="0" animBg="1"/>
      <p:bldP spid="48" grpId="0" animBg="1"/>
      <p:bldP spid="56" grpId="0"/>
      <p:bldP spid="57" grpId="0"/>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B1EEACE-7DFA-E84C-9965-337E176B69DF}"/>
              </a:ext>
            </a:extLst>
          </p:cNvPr>
          <p:cNvSpPr>
            <a:spLocks noGrp="1"/>
          </p:cNvSpPr>
          <p:nvPr>
            <p:ph idx="1"/>
          </p:nvPr>
        </p:nvSpPr>
        <p:spPr>
          <a:xfrm>
            <a:off x="1981200" y="1143001"/>
            <a:ext cx="8229600" cy="4983163"/>
          </a:xfrm>
        </p:spPr>
        <p:txBody>
          <a:bodyPr>
            <a:normAutofit/>
          </a:bodyPr>
          <a:lstStyle/>
          <a:p>
            <a:r>
              <a:rPr lang="en-US" altLang="zh-CN" sz="2000" dirty="0"/>
              <a:t>Code-switch cross-lingual entity/word data generation</a:t>
            </a:r>
          </a:p>
          <a:p>
            <a:endParaRPr lang="en-US" altLang="zh-CN" sz="2000" dirty="0"/>
          </a:p>
          <a:p>
            <a:endParaRPr lang="en-US" altLang="zh-CN" sz="2000" dirty="0"/>
          </a:p>
          <a:p>
            <a:endParaRPr lang="en-US" altLang="zh-CN" sz="2000" dirty="0"/>
          </a:p>
          <a:p>
            <a:pPr marL="0" indent="0">
              <a:buNone/>
            </a:pPr>
            <a:endParaRPr lang="en-US" altLang="zh-CN" sz="2000" dirty="0"/>
          </a:p>
          <a:p>
            <a:endParaRPr lang="en-US" altLang="zh-CN" sz="2000" dirty="0"/>
          </a:p>
          <a:p>
            <a:r>
              <a:rPr lang="en-US" altLang="zh-CN" sz="2000" dirty="0"/>
              <a:t>Use English entities as anchor points to learn a mapping (rotation matrix) </a:t>
            </a:r>
            <a:r>
              <a:rPr lang="en-US" altLang="zh-CN" sz="2000" i="1" dirty="0">
                <a:latin typeface="Times New Roman" panose="02020603050405020304" pitchFamily="18" charset="0"/>
                <a:cs typeface="Times New Roman" panose="02020603050405020304" pitchFamily="18" charset="0"/>
              </a:rPr>
              <a:t>W</a:t>
            </a:r>
            <a:r>
              <a:rPr lang="en-US" altLang="zh-CN" sz="2000" dirty="0"/>
              <a:t> which aligns distributions in IL and English</a:t>
            </a:r>
          </a:p>
        </p:txBody>
      </p:sp>
      <p:sp>
        <p:nvSpPr>
          <p:cNvPr id="4" name="Slide Number Placeholder 3">
            <a:extLst>
              <a:ext uri="{FF2B5EF4-FFF2-40B4-BE49-F238E27FC236}">
                <a16:creationId xmlns:a16="http://schemas.microsoft.com/office/drawing/2014/main" xmlns="" id="{C26372C3-D927-4A46-BBF0-A6D2EF5B8AB3}"/>
              </a:ext>
            </a:extLst>
          </p:cNvPr>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29</a:t>
            </a:fld>
            <a:endParaRPr lang="en-US"/>
          </a:p>
        </p:txBody>
      </p:sp>
      <p:pic>
        <p:nvPicPr>
          <p:cNvPr id="6" name="Picture 5">
            <a:extLst>
              <a:ext uri="{FF2B5EF4-FFF2-40B4-BE49-F238E27FC236}">
                <a16:creationId xmlns:a16="http://schemas.microsoft.com/office/drawing/2014/main" xmlns="" id="{4BF13090-01DE-FE45-9F9D-E4B487586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674" y="4137025"/>
            <a:ext cx="8809426" cy="2514600"/>
          </a:xfrm>
          <a:prstGeom prst="rect">
            <a:avLst/>
          </a:prstGeom>
        </p:spPr>
      </p:pic>
      <p:sp>
        <p:nvSpPr>
          <p:cNvPr id="7" name="Title 1">
            <a:extLst>
              <a:ext uri="{FF2B5EF4-FFF2-40B4-BE49-F238E27FC236}">
                <a16:creationId xmlns:a16="http://schemas.microsoft.com/office/drawing/2014/main" xmlns="" id="{76EB339C-A614-9D4C-950F-F570BD971A2D}"/>
              </a:ext>
            </a:extLst>
          </p:cNvPr>
          <p:cNvSpPr>
            <a:spLocks noGrp="1"/>
          </p:cNvSpPr>
          <p:nvPr>
            <p:ph type="title"/>
          </p:nvPr>
        </p:nvSpPr>
        <p:spPr>
          <a:xfrm>
            <a:off x="1004341" y="0"/>
            <a:ext cx="10762938" cy="1143000"/>
          </a:xfrm>
        </p:spPr>
        <p:txBody>
          <a:bodyPr>
            <a:normAutofit/>
          </a:bodyPr>
          <a:lstStyle/>
          <a:p>
            <a:r>
              <a:rPr lang="en-US" altLang="zh-CN" sz="3200" dirty="0" smtClean="0"/>
              <a:t>Embedding Learning</a:t>
            </a:r>
            <a:endParaRPr lang="en-US" sz="3200" dirty="0"/>
          </a:p>
        </p:txBody>
      </p:sp>
      <p:pic>
        <p:nvPicPr>
          <p:cNvPr id="8" name="Picture 7">
            <a:extLst>
              <a:ext uri="{FF2B5EF4-FFF2-40B4-BE49-F238E27FC236}">
                <a16:creationId xmlns:a16="http://schemas.microsoft.com/office/drawing/2014/main" xmlns="" id="{428FBB59-0689-6B43-BAF9-68C6635E5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1" y="1516063"/>
            <a:ext cx="4999789" cy="1676400"/>
          </a:xfrm>
          <a:prstGeom prst="rect">
            <a:avLst/>
          </a:prstGeom>
        </p:spPr>
      </p:pic>
      <p:sp>
        <p:nvSpPr>
          <p:cNvPr id="9" name="Google Shape;1140;p105"/>
          <p:cNvSpPr txBox="1">
            <a:spLocks/>
          </p:cNvSpPr>
          <p:nvPr/>
        </p:nvSpPr>
        <p:spPr>
          <a:xfrm>
            <a:off x="0" y="848827"/>
            <a:ext cx="8991600" cy="93759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80000"/>
              </a:lnSpc>
              <a:spcBef>
                <a:spcPts val="308"/>
              </a:spcBef>
              <a:buClr>
                <a:srgbClr val="170981"/>
              </a:buClr>
              <a:buSzPts val="1232"/>
              <a:buFont typeface="Noto Sans Symbols"/>
              <a:buChar char="▪"/>
            </a:pPr>
            <a:r>
              <a:rPr lang="en-US" dirty="0" smtClean="0">
                <a:solidFill>
                  <a:schemeClr val="dk1"/>
                </a:solidFill>
                <a:latin typeface="Calibri"/>
                <a:ea typeface="Calibri"/>
                <a:cs typeface="Calibri"/>
                <a:sym typeface="Calibri"/>
              </a:rPr>
              <a:t>(Pan et al., DeepLo2019)</a:t>
            </a:r>
          </a:p>
        </p:txBody>
      </p:sp>
    </p:spTree>
    <p:extLst>
      <p:ext uri="{BB962C8B-B14F-4D97-AF65-F5344CB8AC3E}">
        <p14:creationId xmlns:p14="http://schemas.microsoft.com/office/powerpoint/2010/main" val="3920841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573135-744C-B144-BBC3-EC24DB67D8EA}"/>
              </a:ext>
            </a:extLst>
          </p:cNvPr>
          <p:cNvSpPr>
            <a:spLocks noGrp="1"/>
          </p:cNvSpPr>
          <p:nvPr>
            <p:ph type="title"/>
          </p:nvPr>
        </p:nvSpPr>
        <p:spPr>
          <a:xfrm>
            <a:off x="0" y="365125"/>
            <a:ext cx="11787086" cy="688975"/>
          </a:xfrm>
        </p:spPr>
        <p:txBody>
          <a:bodyPr>
            <a:normAutofit/>
          </a:bodyPr>
          <a:lstStyle/>
          <a:p>
            <a:pPr algn="ctr"/>
            <a:r>
              <a:rPr lang="en-US" sz="3200" dirty="0" smtClean="0">
                <a:sym typeface="Palatino Linotype"/>
              </a:rPr>
              <a:t>About you</a:t>
            </a:r>
            <a:endParaRPr lang="en-US" sz="3200" dirty="0"/>
          </a:p>
        </p:txBody>
      </p:sp>
      <p:sp>
        <p:nvSpPr>
          <p:cNvPr id="4" name="Slide Number Placeholder 3">
            <a:extLst>
              <a:ext uri="{FF2B5EF4-FFF2-40B4-BE49-F238E27FC236}">
                <a16:creationId xmlns:a16="http://schemas.microsoft.com/office/drawing/2014/main" xmlns="" id="{15704ED3-1774-A342-9144-8A09442F3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10" name="Content Placeholder 2">
            <a:extLst>
              <a:ext uri="{FF2B5EF4-FFF2-40B4-BE49-F238E27FC236}">
                <a16:creationId xmlns="" xmlns:a16="http://schemas.microsoft.com/office/drawing/2014/main" id="{B5673F34-4FAF-2742-8BAB-A70C4A314CB7}"/>
              </a:ext>
            </a:extLst>
          </p:cNvPr>
          <p:cNvSpPr>
            <a:spLocks noGrp="1"/>
          </p:cNvSpPr>
          <p:nvPr>
            <p:ph idx="1"/>
          </p:nvPr>
        </p:nvSpPr>
        <p:spPr>
          <a:xfrm>
            <a:off x="443469" y="1318306"/>
            <a:ext cx="11068118" cy="3963330"/>
          </a:xfrm>
        </p:spPr>
        <p:txBody>
          <a:bodyPr>
            <a:normAutofit/>
          </a:bodyPr>
          <a:lstStyle/>
          <a:p>
            <a:pPr lvl="1"/>
            <a:r>
              <a:rPr lang="en-US" sz="3200" dirty="0" smtClean="0"/>
              <a:t>Quiz time! Your research background</a:t>
            </a:r>
          </a:p>
          <a:p>
            <a:pPr lvl="1"/>
            <a:r>
              <a:rPr lang="en-US" sz="3200" dirty="0" smtClean="0"/>
              <a:t>Please speak up, show up, and meet me during office hours</a:t>
            </a:r>
          </a:p>
          <a:p>
            <a:pPr lvl="1"/>
            <a:r>
              <a:rPr lang="en-US" sz="3200" dirty="0" smtClean="0"/>
              <a:t>Write your fun facts in chat</a:t>
            </a:r>
          </a:p>
        </p:txBody>
      </p:sp>
    </p:spTree>
    <p:extLst>
      <p:ext uri="{BB962C8B-B14F-4D97-AF65-F5344CB8AC3E}">
        <p14:creationId xmlns:p14="http://schemas.microsoft.com/office/powerpoint/2010/main" val="1880470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4697A-035D-4C42-8CFC-98C870DEFC07}"/>
              </a:ext>
            </a:extLst>
          </p:cNvPr>
          <p:cNvSpPr>
            <a:spLocks noGrp="1"/>
          </p:cNvSpPr>
          <p:nvPr>
            <p:ph type="title"/>
          </p:nvPr>
        </p:nvSpPr>
        <p:spPr/>
        <p:txBody>
          <a:bodyPr/>
          <a:lstStyle/>
          <a:p>
            <a:r>
              <a:rPr lang="en-US" b="1" spc="-147" dirty="0">
                <a:solidFill>
                  <a:srgbClr val="C00000"/>
                </a:solidFill>
              </a:rPr>
              <a:t>Graph Neural Networks: Foundations</a:t>
            </a:r>
          </a:p>
        </p:txBody>
      </p:sp>
      <p:sp>
        <p:nvSpPr>
          <p:cNvPr id="3" name="Content Placeholder 2">
            <a:extLst>
              <a:ext uri="{FF2B5EF4-FFF2-40B4-BE49-F238E27FC236}">
                <a16:creationId xmlns:a16="http://schemas.microsoft.com/office/drawing/2014/main" xmlns="" id="{20F2A73E-5ACA-064A-8258-1FBB6AA4D5E4}"/>
              </a:ext>
            </a:extLst>
          </p:cNvPr>
          <p:cNvSpPr>
            <a:spLocks noGrp="1"/>
          </p:cNvSpPr>
          <p:nvPr>
            <p:ph idx="1"/>
          </p:nvPr>
        </p:nvSpPr>
        <p:spPr/>
        <p:txBody>
          <a:bodyPr/>
          <a:lstStyle/>
          <a:p>
            <a:r>
              <a:rPr lang="en-US" dirty="0"/>
              <a:t>Learning node embeddings:</a:t>
            </a:r>
          </a:p>
          <a:p>
            <a:endParaRPr lang="en-US" dirty="0"/>
          </a:p>
          <a:p>
            <a:endParaRPr lang="en-US" dirty="0"/>
          </a:p>
          <a:p>
            <a:endParaRPr lang="en-US" dirty="0" smtClean="0"/>
          </a:p>
          <a:p>
            <a:endParaRPr lang="en-US" dirty="0"/>
          </a:p>
          <a:p>
            <a:endParaRPr lang="en-US" dirty="0"/>
          </a:p>
          <a:p>
            <a:r>
              <a:rPr lang="en-US" dirty="0"/>
              <a:t>Learning graph-level embeddings:</a:t>
            </a:r>
          </a:p>
        </p:txBody>
      </p:sp>
      <p:sp>
        <p:nvSpPr>
          <p:cNvPr id="4" name="Slide Number Placeholder 3">
            <a:extLst>
              <a:ext uri="{FF2B5EF4-FFF2-40B4-BE49-F238E27FC236}">
                <a16:creationId xmlns:a16="http://schemas.microsoft.com/office/drawing/2014/main" xmlns="" id="{FAF16147-84D0-A342-96B9-5ADCCFEEADE4}"/>
              </a:ext>
            </a:extLst>
          </p:cNvPr>
          <p:cNvSpPr>
            <a:spLocks noGrp="1"/>
          </p:cNvSpPr>
          <p:nvPr>
            <p:ph type="sldNum" sz="quarter" idx="12"/>
          </p:nvPr>
        </p:nvSpPr>
        <p:spPr/>
        <p:txBody>
          <a:bodyPr/>
          <a:lstStyle/>
          <a:p>
            <a:fld id="{4C15419E-54D6-8648-ABFB-BEF58E3E877E}" type="slidenum">
              <a:rPr lang="en-US" smtClean="0"/>
              <a:t>30</a:t>
            </a:fld>
            <a:endParaRPr lang="en-US" dirty="0"/>
          </a:p>
        </p:txBody>
      </p:sp>
      <p:pic>
        <p:nvPicPr>
          <p:cNvPr id="6" name="Picture 5">
            <a:extLst>
              <a:ext uri="{FF2B5EF4-FFF2-40B4-BE49-F238E27FC236}">
                <a16:creationId xmlns:a16="http://schemas.microsoft.com/office/drawing/2014/main" xmlns="" id="{842D5BC0-9AB8-984D-8A35-C558CB2F0F9D}"/>
              </a:ext>
            </a:extLst>
          </p:cNvPr>
          <p:cNvPicPr>
            <a:picLocks noChangeAspect="1"/>
          </p:cNvPicPr>
          <p:nvPr/>
        </p:nvPicPr>
        <p:blipFill>
          <a:blip r:embed="rId3"/>
          <a:stretch>
            <a:fillRect/>
          </a:stretch>
        </p:blipFill>
        <p:spPr>
          <a:xfrm>
            <a:off x="3572519" y="2577655"/>
            <a:ext cx="3317550" cy="732252"/>
          </a:xfrm>
          <a:prstGeom prst="rect">
            <a:avLst/>
          </a:prstGeom>
        </p:spPr>
      </p:pic>
      <p:pic>
        <p:nvPicPr>
          <p:cNvPr id="8" name="Picture 7">
            <a:extLst>
              <a:ext uri="{FF2B5EF4-FFF2-40B4-BE49-F238E27FC236}">
                <a16:creationId xmlns:a16="http://schemas.microsoft.com/office/drawing/2014/main" xmlns="" id="{FDFD9606-8497-9F49-8E5C-DCECFAA8EDE8}"/>
              </a:ext>
            </a:extLst>
          </p:cNvPr>
          <p:cNvPicPr>
            <a:picLocks noChangeAspect="1"/>
          </p:cNvPicPr>
          <p:nvPr/>
        </p:nvPicPr>
        <p:blipFill>
          <a:blip r:embed="rId4"/>
          <a:stretch>
            <a:fillRect/>
          </a:stretch>
        </p:blipFill>
        <p:spPr>
          <a:xfrm>
            <a:off x="3599379" y="4690766"/>
            <a:ext cx="3003188" cy="566928"/>
          </a:xfrm>
          <a:prstGeom prst="rect">
            <a:avLst/>
          </a:prstGeom>
        </p:spPr>
      </p:pic>
      <p:cxnSp>
        <p:nvCxnSpPr>
          <p:cNvPr id="7" name="Straight Arrow Connector 6">
            <a:extLst>
              <a:ext uri="{FF2B5EF4-FFF2-40B4-BE49-F238E27FC236}">
                <a16:creationId xmlns:a16="http://schemas.microsoft.com/office/drawing/2014/main" xmlns="" id="{0F22E6F2-4AB3-8049-871D-6920F55ABC0B}"/>
              </a:ext>
            </a:extLst>
          </p:cNvPr>
          <p:cNvCxnSpPr>
            <a:cxnSpLocks/>
          </p:cNvCxnSpPr>
          <p:nvPr/>
        </p:nvCxnSpPr>
        <p:spPr>
          <a:xfrm flipH="1">
            <a:off x="5611990" y="2346329"/>
            <a:ext cx="1522483" cy="50592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xmlns="" id="{B6A2178E-0D83-424C-A456-58BD05C0E93B}"/>
              </a:ext>
            </a:extLst>
          </p:cNvPr>
          <p:cNvSpPr txBox="1"/>
          <p:nvPr/>
        </p:nvSpPr>
        <p:spPr>
          <a:xfrm>
            <a:off x="6764954" y="1943912"/>
            <a:ext cx="1774332" cy="369332"/>
          </a:xfrm>
          <a:prstGeom prst="rect">
            <a:avLst/>
          </a:prstGeom>
          <a:noFill/>
        </p:spPr>
        <p:txBody>
          <a:bodyPr wrap="none" rtlCol="0">
            <a:spAutoFit/>
          </a:bodyPr>
          <a:lstStyle/>
          <a:p>
            <a:r>
              <a:rPr lang="en-US" dirty="0"/>
              <a:t>adjacency matrix</a:t>
            </a:r>
          </a:p>
        </p:txBody>
      </p:sp>
      <p:cxnSp>
        <p:nvCxnSpPr>
          <p:cNvPr id="15" name="Straight Arrow Connector 14">
            <a:extLst>
              <a:ext uri="{FF2B5EF4-FFF2-40B4-BE49-F238E27FC236}">
                <a16:creationId xmlns:a16="http://schemas.microsoft.com/office/drawing/2014/main" xmlns="" id="{244295E4-C9A5-974A-9EDA-7FFA90740021}"/>
              </a:ext>
            </a:extLst>
          </p:cNvPr>
          <p:cNvCxnSpPr>
            <a:cxnSpLocks/>
          </p:cNvCxnSpPr>
          <p:nvPr/>
        </p:nvCxnSpPr>
        <p:spPr>
          <a:xfrm flipH="1" flipV="1">
            <a:off x="6096001" y="3159783"/>
            <a:ext cx="668953" cy="369331"/>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xmlns="" id="{90032C1A-8857-1249-AB46-A8D8F1E40C10}"/>
              </a:ext>
            </a:extLst>
          </p:cNvPr>
          <p:cNvSpPr txBox="1"/>
          <p:nvPr/>
        </p:nvSpPr>
        <p:spPr>
          <a:xfrm>
            <a:off x="5719742" y="3509711"/>
            <a:ext cx="2425664" cy="369332"/>
          </a:xfrm>
          <a:prstGeom prst="rect">
            <a:avLst/>
          </a:prstGeom>
          <a:noFill/>
        </p:spPr>
        <p:txBody>
          <a:bodyPr wrap="none" rtlCol="0">
            <a:spAutoFit/>
          </a:bodyPr>
          <a:lstStyle/>
          <a:p>
            <a:r>
              <a:rPr lang="en-US" dirty="0"/>
              <a:t>Input node embeddings</a:t>
            </a:r>
          </a:p>
        </p:txBody>
      </p:sp>
      <p:sp>
        <p:nvSpPr>
          <p:cNvPr id="19" name="TextBox 18">
            <a:extLst>
              <a:ext uri="{FF2B5EF4-FFF2-40B4-BE49-F238E27FC236}">
                <a16:creationId xmlns:a16="http://schemas.microsoft.com/office/drawing/2014/main" xmlns="" id="{FBC49D27-DC34-474E-8C72-EE7D38AC927F}"/>
              </a:ext>
            </a:extLst>
          </p:cNvPr>
          <p:cNvSpPr txBox="1"/>
          <p:nvPr/>
        </p:nvSpPr>
        <p:spPr>
          <a:xfrm>
            <a:off x="1752904" y="3509711"/>
            <a:ext cx="3077004" cy="369332"/>
          </a:xfrm>
          <a:prstGeom prst="rect">
            <a:avLst/>
          </a:prstGeom>
          <a:noFill/>
        </p:spPr>
        <p:txBody>
          <a:bodyPr wrap="square" rtlCol="0">
            <a:spAutoFit/>
          </a:bodyPr>
          <a:lstStyle/>
          <a:p>
            <a:r>
              <a:rPr lang="en-US" dirty="0"/>
              <a:t>Updated node embeddings</a:t>
            </a:r>
          </a:p>
        </p:txBody>
      </p:sp>
      <p:cxnSp>
        <p:nvCxnSpPr>
          <p:cNvPr id="20" name="Straight Arrow Connector 19">
            <a:extLst>
              <a:ext uri="{FF2B5EF4-FFF2-40B4-BE49-F238E27FC236}">
                <a16:creationId xmlns:a16="http://schemas.microsoft.com/office/drawing/2014/main" xmlns="" id="{21D83BC7-EB0B-2D4C-BCBE-DFCD99F6C505}"/>
              </a:ext>
            </a:extLst>
          </p:cNvPr>
          <p:cNvCxnSpPr>
            <a:cxnSpLocks/>
          </p:cNvCxnSpPr>
          <p:nvPr/>
        </p:nvCxnSpPr>
        <p:spPr>
          <a:xfrm flipV="1">
            <a:off x="3042141" y="3191585"/>
            <a:ext cx="668953" cy="337529"/>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xmlns="" id="{021E56D9-2BD2-8444-9DE7-F4DA70014EA3}"/>
              </a:ext>
            </a:extLst>
          </p:cNvPr>
          <p:cNvCxnSpPr>
            <a:cxnSpLocks/>
            <a:stCxn id="25" idx="0"/>
          </p:cNvCxnSpPr>
          <p:nvPr/>
        </p:nvCxnSpPr>
        <p:spPr>
          <a:xfrm flipH="1" flipV="1">
            <a:off x="5895297" y="5158304"/>
            <a:ext cx="191414" cy="76656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xmlns="" id="{48B39651-F81C-434D-914B-457F53260FF4}"/>
              </a:ext>
            </a:extLst>
          </p:cNvPr>
          <p:cNvSpPr txBox="1"/>
          <p:nvPr/>
        </p:nvSpPr>
        <p:spPr>
          <a:xfrm>
            <a:off x="5448523" y="5924864"/>
            <a:ext cx="1276375" cy="369332"/>
          </a:xfrm>
          <a:prstGeom prst="rect">
            <a:avLst/>
          </a:prstGeom>
          <a:noFill/>
        </p:spPr>
        <p:txBody>
          <a:bodyPr wrap="none" rtlCol="0">
            <a:spAutoFit/>
          </a:bodyPr>
          <a:lstStyle/>
          <a:p>
            <a:r>
              <a:rPr lang="en-US" dirty="0"/>
              <a:t>Input graph</a:t>
            </a:r>
          </a:p>
        </p:txBody>
      </p:sp>
      <p:sp>
        <p:nvSpPr>
          <p:cNvPr id="28" name="TextBox 27">
            <a:extLst>
              <a:ext uri="{FF2B5EF4-FFF2-40B4-BE49-F238E27FC236}">
                <a16:creationId xmlns:a16="http://schemas.microsoft.com/office/drawing/2014/main" xmlns="" id="{1EA9EF7B-A1C1-F346-9327-1D2D2A24B6BB}"/>
              </a:ext>
            </a:extLst>
          </p:cNvPr>
          <p:cNvSpPr txBox="1"/>
          <p:nvPr/>
        </p:nvSpPr>
        <p:spPr>
          <a:xfrm>
            <a:off x="5246793" y="1955099"/>
            <a:ext cx="1408527" cy="369332"/>
          </a:xfrm>
          <a:prstGeom prst="rect">
            <a:avLst/>
          </a:prstGeom>
          <a:noFill/>
        </p:spPr>
        <p:txBody>
          <a:bodyPr wrap="none" rtlCol="0">
            <a:spAutoFit/>
          </a:bodyPr>
          <a:lstStyle/>
          <a:p>
            <a:r>
              <a:rPr lang="en-US" dirty="0"/>
              <a:t>A graph filter</a:t>
            </a:r>
          </a:p>
        </p:txBody>
      </p:sp>
      <p:cxnSp>
        <p:nvCxnSpPr>
          <p:cNvPr id="29" name="Straight Arrow Connector 28">
            <a:extLst>
              <a:ext uri="{FF2B5EF4-FFF2-40B4-BE49-F238E27FC236}">
                <a16:creationId xmlns:a16="http://schemas.microsoft.com/office/drawing/2014/main" xmlns="" id="{AB165C7D-8E6E-F644-BBE0-3B0C6ED105DB}"/>
              </a:ext>
            </a:extLst>
          </p:cNvPr>
          <p:cNvCxnSpPr>
            <a:cxnSpLocks/>
          </p:cNvCxnSpPr>
          <p:nvPr/>
        </p:nvCxnSpPr>
        <p:spPr>
          <a:xfrm flipH="1">
            <a:off x="5100974" y="2324431"/>
            <a:ext cx="511016" cy="527827"/>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47" name="Picture 46">
            <a:extLst>
              <a:ext uri="{FF2B5EF4-FFF2-40B4-BE49-F238E27FC236}">
                <a16:creationId xmlns:a16="http://schemas.microsoft.com/office/drawing/2014/main" xmlns="" id="{840A8A01-7DF8-9D46-AC15-1819A44F1804}"/>
              </a:ext>
            </a:extLst>
          </p:cNvPr>
          <p:cNvPicPr>
            <a:picLocks noChangeAspect="1"/>
          </p:cNvPicPr>
          <p:nvPr/>
        </p:nvPicPr>
        <p:blipFill>
          <a:blip r:embed="rId5"/>
          <a:stretch>
            <a:fillRect/>
          </a:stretch>
        </p:blipFill>
        <p:spPr>
          <a:xfrm>
            <a:off x="8060913" y="2784178"/>
            <a:ext cx="1227523" cy="423893"/>
          </a:xfrm>
          <a:prstGeom prst="rect">
            <a:avLst/>
          </a:prstGeom>
        </p:spPr>
      </p:pic>
      <p:sp>
        <p:nvSpPr>
          <p:cNvPr id="48" name="Left Brace 47">
            <a:extLst>
              <a:ext uri="{FF2B5EF4-FFF2-40B4-BE49-F238E27FC236}">
                <a16:creationId xmlns:a16="http://schemas.microsoft.com/office/drawing/2014/main" xmlns="" id="{662AB256-4613-4745-AC7D-EF35E4AA438F}"/>
              </a:ext>
            </a:extLst>
          </p:cNvPr>
          <p:cNvSpPr/>
          <p:nvPr/>
        </p:nvSpPr>
        <p:spPr>
          <a:xfrm>
            <a:off x="9316250" y="2348166"/>
            <a:ext cx="280854" cy="1296278"/>
          </a:xfrm>
          <a:prstGeom prst="leftBrace">
            <a:avLst/>
          </a:prstGeom>
          <a:noFill/>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49" name="TextBox 48">
            <a:extLst>
              <a:ext uri="{FF2B5EF4-FFF2-40B4-BE49-F238E27FC236}">
                <a16:creationId xmlns:a16="http://schemas.microsoft.com/office/drawing/2014/main" xmlns="" id="{23897F59-C809-044E-B381-2455D705E0EF}"/>
              </a:ext>
            </a:extLst>
          </p:cNvPr>
          <p:cNvSpPr txBox="1"/>
          <p:nvPr/>
        </p:nvSpPr>
        <p:spPr>
          <a:xfrm>
            <a:off x="9677142" y="2313244"/>
            <a:ext cx="1694759" cy="369332"/>
          </a:xfrm>
          <a:prstGeom prst="rect">
            <a:avLst/>
          </a:prstGeom>
          <a:noFill/>
        </p:spPr>
        <p:txBody>
          <a:bodyPr wrap="none" rtlCol="0">
            <a:spAutoFit/>
          </a:bodyPr>
          <a:lstStyle/>
          <a:p>
            <a:r>
              <a:rPr lang="en-US" dirty="0">
                <a:solidFill>
                  <a:schemeClr val="accent5"/>
                </a:solidFill>
              </a:rPr>
              <a:t>- </a:t>
            </a:r>
            <a:r>
              <a:rPr lang="en-US" dirty="0"/>
              <a:t>Spectral-based</a:t>
            </a:r>
            <a:endParaRPr lang="en-US" dirty="0">
              <a:solidFill>
                <a:schemeClr val="accent5"/>
              </a:solidFill>
            </a:endParaRPr>
          </a:p>
        </p:txBody>
      </p:sp>
      <p:sp>
        <p:nvSpPr>
          <p:cNvPr id="50" name="TextBox 49">
            <a:extLst>
              <a:ext uri="{FF2B5EF4-FFF2-40B4-BE49-F238E27FC236}">
                <a16:creationId xmlns:a16="http://schemas.microsoft.com/office/drawing/2014/main" xmlns="" id="{B50BB210-E8AC-2845-9FFA-FC3143064601}"/>
              </a:ext>
            </a:extLst>
          </p:cNvPr>
          <p:cNvSpPr txBox="1"/>
          <p:nvPr/>
        </p:nvSpPr>
        <p:spPr>
          <a:xfrm>
            <a:off x="1752904" y="5665569"/>
            <a:ext cx="1760482" cy="646331"/>
          </a:xfrm>
          <a:prstGeom prst="rect">
            <a:avLst/>
          </a:prstGeom>
          <a:noFill/>
        </p:spPr>
        <p:txBody>
          <a:bodyPr wrap="none" rtlCol="0">
            <a:spAutoFit/>
          </a:bodyPr>
          <a:lstStyle/>
          <a:p>
            <a:r>
              <a:rPr lang="en-US" dirty="0"/>
              <a:t>A small graph w/</a:t>
            </a:r>
          </a:p>
          <a:p>
            <a:r>
              <a:rPr lang="en-US" dirty="0"/>
              <a:t>fewer nodes </a:t>
            </a:r>
          </a:p>
        </p:txBody>
      </p:sp>
      <p:cxnSp>
        <p:nvCxnSpPr>
          <p:cNvPr id="51" name="Straight Arrow Connector 50">
            <a:extLst>
              <a:ext uri="{FF2B5EF4-FFF2-40B4-BE49-F238E27FC236}">
                <a16:creationId xmlns:a16="http://schemas.microsoft.com/office/drawing/2014/main" xmlns="" id="{89AFE35A-9C77-C848-82C7-BB4F78E7A4B6}"/>
              </a:ext>
            </a:extLst>
          </p:cNvPr>
          <p:cNvCxnSpPr>
            <a:cxnSpLocks/>
            <a:stCxn id="50" idx="0"/>
          </p:cNvCxnSpPr>
          <p:nvPr/>
        </p:nvCxnSpPr>
        <p:spPr>
          <a:xfrm flipV="1">
            <a:off x="2633145" y="5111263"/>
            <a:ext cx="1077949" cy="55430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a16="http://schemas.microsoft.com/office/drawing/2014/main" xmlns="" id="{D86E79E3-EE9C-4E48-9D38-03D9B5A7CD34}"/>
              </a:ext>
            </a:extLst>
          </p:cNvPr>
          <p:cNvSpPr txBox="1"/>
          <p:nvPr/>
        </p:nvSpPr>
        <p:spPr>
          <a:xfrm>
            <a:off x="3186326" y="6270772"/>
            <a:ext cx="2425664" cy="369332"/>
          </a:xfrm>
          <a:prstGeom prst="rect">
            <a:avLst/>
          </a:prstGeom>
          <a:noFill/>
        </p:spPr>
        <p:txBody>
          <a:bodyPr wrap="square" rtlCol="0">
            <a:spAutoFit/>
          </a:bodyPr>
          <a:lstStyle/>
          <a:p>
            <a:r>
              <a:rPr lang="en-US" dirty="0"/>
              <a:t>New node embeddings</a:t>
            </a:r>
          </a:p>
        </p:txBody>
      </p:sp>
      <p:cxnSp>
        <p:nvCxnSpPr>
          <p:cNvPr id="55" name="Straight Arrow Connector 54">
            <a:extLst>
              <a:ext uri="{FF2B5EF4-FFF2-40B4-BE49-F238E27FC236}">
                <a16:creationId xmlns:a16="http://schemas.microsoft.com/office/drawing/2014/main" xmlns="" id="{CF20DD6F-18C0-1641-856C-9E53555FB08A}"/>
              </a:ext>
            </a:extLst>
          </p:cNvPr>
          <p:cNvCxnSpPr>
            <a:cxnSpLocks/>
            <a:stCxn id="54" idx="0"/>
          </p:cNvCxnSpPr>
          <p:nvPr/>
        </p:nvCxnSpPr>
        <p:spPr>
          <a:xfrm flipH="1" flipV="1">
            <a:off x="4302370" y="5158304"/>
            <a:ext cx="96788" cy="1112468"/>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60" name="TextBox 59">
            <a:extLst>
              <a:ext uri="{FF2B5EF4-FFF2-40B4-BE49-F238E27FC236}">
                <a16:creationId xmlns:a16="http://schemas.microsoft.com/office/drawing/2014/main" xmlns="" id="{5B0C4822-F79C-A14C-A818-8957FC182CB2}"/>
              </a:ext>
            </a:extLst>
          </p:cNvPr>
          <p:cNvSpPr txBox="1"/>
          <p:nvPr/>
        </p:nvSpPr>
        <p:spPr>
          <a:xfrm>
            <a:off x="6655320" y="5679571"/>
            <a:ext cx="2425664" cy="369332"/>
          </a:xfrm>
          <a:prstGeom prst="rect">
            <a:avLst/>
          </a:prstGeom>
          <a:noFill/>
        </p:spPr>
        <p:txBody>
          <a:bodyPr wrap="none" rtlCol="0">
            <a:spAutoFit/>
          </a:bodyPr>
          <a:lstStyle/>
          <a:p>
            <a:r>
              <a:rPr lang="en-US" dirty="0"/>
              <a:t>Input node embeddings</a:t>
            </a:r>
          </a:p>
        </p:txBody>
      </p:sp>
      <p:cxnSp>
        <p:nvCxnSpPr>
          <p:cNvPr id="63" name="Straight Arrow Connector 62">
            <a:extLst>
              <a:ext uri="{FF2B5EF4-FFF2-40B4-BE49-F238E27FC236}">
                <a16:creationId xmlns:a16="http://schemas.microsoft.com/office/drawing/2014/main" xmlns="" id="{591C2B83-9DD2-2448-93B6-51D58936F893}"/>
              </a:ext>
            </a:extLst>
          </p:cNvPr>
          <p:cNvCxnSpPr>
            <a:cxnSpLocks/>
          </p:cNvCxnSpPr>
          <p:nvPr/>
        </p:nvCxnSpPr>
        <p:spPr>
          <a:xfrm flipH="1" flipV="1">
            <a:off x="6334599" y="5133007"/>
            <a:ext cx="1234202" cy="532562"/>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pic>
        <p:nvPicPr>
          <p:cNvPr id="73" name="Picture 72">
            <a:extLst>
              <a:ext uri="{FF2B5EF4-FFF2-40B4-BE49-F238E27FC236}">
                <a16:creationId xmlns:a16="http://schemas.microsoft.com/office/drawing/2014/main" xmlns="" id="{766DA956-1B07-6447-9188-077D6759592C}"/>
              </a:ext>
            </a:extLst>
          </p:cNvPr>
          <p:cNvPicPr>
            <a:picLocks noChangeAspect="1"/>
          </p:cNvPicPr>
          <p:nvPr/>
        </p:nvPicPr>
        <p:blipFill>
          <a:blip r:embed="rId6"/>
          <a:stretch>
            <a:fillRect/>
          </a:stretch>
        </p:blipFill>
        <p:spPr>
          <a:xfrm>
            <a:off x="8129544" y="4802898"/>
            <a:ext cx="1186706" cy="395569"/>
          </a:xfrm>
          <a:prstGeom prst="rect">
            <a:avLst/>
          </a:prstGeom>
        </p:spPr>
      </p:pic>
      <p:sp>
        <p:nvSpPr>
          <p:cNvPr id="74" name="Left Brace 73">
            <a:extLst>
              <a:ext uri="{FF2B5EF4-FFF2-40B4-BE49-F238E27FC236}">
                <a16:creationId xmlns:a16="http://schemas.microsoft.com/office/drawing/2014/main" xmlns="" id="{F521AD54-6062-C444-8526-0B6C43943201}"/>
              </a:ext>
            </a:extLst>
          </p:cNvPr>
          <p:cNvSpPr/>
          <p:nvPr/>
        </p:nvSpPr>
        <p:spPr>
          <a:xfrm>
            <a:off x="9396288" y="4352543"/>
            <a:ext cx="280854" cy="1296278"/>
          </a:xfrm>
          <a:prstGeom prst="leftBrace">
            <a:avLst/>
          </a:prstGeom>
          <a:noFill/>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75" name="TextBox 74">
            <a:extLst>
              <a:ext uri="{FF2B5EF4-FFF2-40B4-BE49-F238E27FC236}">
                <a16:creationId xmlns:a16="http://schemas.microsoft.com/office/drawing/2014/main" xmlns="" id="{BA676FB5-E052-4242-99E5-4F4CCCB69AFF}"/>
              </a:ext>
            </a:extLst>
          </p:cNvPr>
          <p:cNvSpPr txBox="1"/>
          <p:nvPr/>
        </p:nvSpPr>
        <p:spPr>
          <a:xfrm>
            <a:off x="9623500" y="4367600"/>
            <a:ext cx="2321575" cy="646331"/>
          </a:xfrm>
          <a:prstGeom prst="rect">
            <a:avLst/>
          </a:prstGeom>
          <a:noFill/>
        </p:spPr>
        <p:txBody>
          <a:bodyPr wrap="square" rtlCol="0">
            <a:spAutoFit/>
          </a:bodyPr>
          <a:lstStyle/>
          <a:p>
            <a:pPr marL="285750" indent="-285750">
              <a:buFontTx/>
              <a:buChar char="-"/>
            </a:pPr>
            <a:r>
              <a:rPr lang="en-US" dirty="0"/>
              <a:t>Flat Graph Pooling (i.e. Max, Ave, Min)</a:t>
            </a:r>
          </a:p>
        </p:txBody>
      </p:sp>
      <p:sp>
        <p:nvSpPr>
          <p:cNvPr id="76" name="TextBox 75">
            <a:extLst>
              <a:ext uri="{FF2B5EF4-FFF2-40B4-BE49-F238E27FC236}">
                <a16:creationId xmlns:a16="http://schemas.microsoft.com/office/drawing/2014/main" xmlns="" id="{4A5EAFD1-5800-5B4B-AFA9-02369E2D04F9}"/>
              </a:ext>
            </a:extLst>
          </p:cNvPr>
          <p:cNvSpPr txBox="1"/>
          <p:nvPr/>
        </p:nvSpPr>
        <p:spPr>
          <a:xfrm>
            <a:off x="9661289" y="5069958"/>
            <a:ext cx="2607894" cy="646331"/>
          </a:xfrm>
          <a:prstGeom prst="rect">
            <a:avLst/>
          </a:prstGeom>
          <a:noFill/>
        </p:spPr>
        <p:txBody>
          <a:bodyPr wrap="square" rtlCol="0">
            <a:spAutoFit/>
          </a:bodyPr>
          <a:lstStyle/>
          <a:p>
            <a:pPr marL="285750" indent="-285750">
              <a:buFontTx/>
              <a:buChar char="-"/>
            </a:pPr>
            <a:r>
              <a:rPr lang="en-US" dirty="0"/>
              <a:t>Hierarchical  Graph Pooling (i.e. </a:t>
            </a:r>
            <a:r>
              <a:rPr lang="en-US" dirty="0" err="1"/>
              <a:t>Diffpool</a:t>
            </a:r>
            <a:r>
              <a:rPr lang="en-US" dirty="0"/>
              <a:t>)</a:t>
            </a:r>
          </a:p>
        </p:txBody>
      </p:sp>
      <p:sp>
        <p:nvSpPr>
          <p:cNvPr id="77" name="TextBox 76">
            <a:extLst>
              <a:ext uri="{FF2B5EF4-FFF2-40B4-BE49-F238E27FC236}">
                <a16:creationId xmlns:a16="http://schemas.microsoft.com/office/drawing/2014/main" xmlns="" id="{4D096018-4CF5-3149-BF33-D12F598174EF}"/>
              </a:ext>
            </a:extLst>
          </p:cNvPr>
          <p:cNvSpPr txBox="1"/>
          <p:nvPr/>
        </p:nvSpPr>
        <p:spPr>
          <a:xfrm>
            <a:off x="9699060" y="2667592"/>
            <a:ext cx="1567545" cy="369332"/>
          </a:xfrm>
          <a:prstGeom prst="rect">
            <a:avLst/>
          </a:prstGeom>
          <a:noFill/>
        </p:spPr>
        <p:txBody>
          <a:bodyPr wrap="none" rtlCol="0">
            <a:spAutoFit/>
          </a:bodyPr>
          <a:lstStyle/>
          <a:p>
            <a:r>
              <a:rPr lang="en-US" dirty="0">
                <a:solidFill>
                  <a:schemeClr val="accent5"/>
                </a:solidFill>
              </a:rPr>
              <a:t>- </a:t>
            </a:r>
            <a:r>
              <a:rPr lang="en-US" dirty="0"/>
              <a:t>Spatial-based</a:t>
            </a:r>
            <a:endParaRPr lang="en-US" dirty="0">
              <a:solidFill>
                <a:schemeClr val="accent5"/>
              </a:solidFill>
            </a:endParaRPr>
          </a:p>
        </p:txBody>
      </p:sp>
      <p:sp>
        <p:nvSpPr>
          <p:cNvPr id="78" name="TextBox 77">
            <a:extLst>
              <a:ext uri="{FF2B5EF4-FFF2-40B4-BE49-F238E27FC236}">
                <a16:creationId xmlns:a16="http://schemas.microsoft.com/office/drawing/2014/main" xmlns="" id="{AED975D8-AB64-4A45-AC36-74E6B5F2BCEC}"/>
              </a:ext>
            </a:extLst>
          </p:cNvPr>
          <p:cNvSpPr txBox="1"/>
          <p:nvPr/>
        </p:nvSpPr>
        <p:spPr>
          <a:xfrm>
            <a:off x="9721598" y="3031645"/>
            <a:ext cx="1822037" cy="369332"/>
          </a:xfrm>
          <a:prstGeom prst="rect">
            <a:avLst/>
          </a:prstGeom>
          <a:noFill/>
        </p:spPr>
        <p:txBody>
          <a:bodyPr wrap="none" rtlCol="0">
            <a:spAutoFit/>
          </a:bodyPr>
          <a:lstStyle/>
          <a:p>
            <a:r>
              <a:rPr lang="en-US" dirty="0">
                <a:solidFill>
                  <a:schemeClr val="accent5"/>
                </a:solidFill>
              </a:rPr>
              <a:t>- </a:t>
            </a:r>
            <a:r>
              <a:rPr lang="en-US" dirty="0"/>
              <a:t>Attention-based</a:t>
            </a:r>
          </a:p>
        </p:txBody>
      </p:sp>
      <p:sp>
        <p:nvSpPr>
          <p:cNvPr id="79" name="TextBox 78">
            <a:extLst>
              <a:ext uri="{FF2B5EF4-FFF2-40B4-BE49-F238E27FC236}">
                <a16:creationId xmlns:a16="http://schemas.microsoft.com/office/drawing/2014/main" xmlns="" id="{443BD6A9-5650-1B47-97C5-C3FD9AD3FFE6}"/>
              </a:ext>
            </a:extLst>
          </p:cNvPr>
          <p:cNvSpPr txBox="1"/>
          <p:nvPr/>
        </p:nvSpPr>
        <p:spPr>
          <a:xfrm>
            <a:off x="9749521" y="3403443"/>
            <a:ext cx="1856342" cy="369332"/>
          </a:xfrm>
          <a:prstGeom prst="rect">
            <a:avLst/>
          </a:prstGeom>
          <a:noFill/>
        </p:spPr>
        <p:txBody>
          <a:bodyPr wrap="none" rtlCol="0">
            <a:spAutoFit/>
          </a:bodyPr>
          <a:lstStyle/>
          <a:p>
            <a:r>
              <a:rPr lang="en-US" dirty="0">
                <a:solidFill>
                  <a:schemeClr val="accent5"/>
                </a:solidFill>
              </a:rPr>
              <a:t>- </a:t>
            </a:r>
            <a:r>
              <a:rPr lang="en-US" dirty="0"/>
              <a:t>Recurrent-based</a:t>
            </a:r>
          </a:p>
        </p:txBody>
      </p:sp>
    </p:spTree>
    <p:extLst>
      <p:ext uri="{BB962C8B-B14F-4D97-AF65-F5344CB8AC3E}">
        <p14:creationId xmlns:p14="http://schemas.microsoft.com/office/powerpoint/2010/main" val="1088892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Vertical Title 11">
            <a:extLst>
              <a:ext uri="{FF2B5EF4-FFF2-40B4-BE49-F238E27FC236}">
                <a16:creationId xmlns="" xmlns:a16="http://schemas.microsoft.com/office/drawing/2014/main" id="{2933402B-D22D-2645-89D0-094E0A117DF6}"/>
              </a:ext>
            </a:extLst>
          </p:cNvPr>
          <p:cNvSpPr>
            <a:spLocks noGrp="1"/>
          </p:cNvSpPr>
          <p:nvPr>
            <p:ph type="title" orient="vert"/>
          </p:nvPr>
        </p:nvSpPr>
        <p:spPr>
          <a:xfrm rot="16200000">
            <a:off x="6194425" y="-3722687"/>
            <a:ext cx="1256506" cy="8387556"/>
          </a:xfrm>
        </p:spPr>
        <p:txBody>
          <a:bodyPr/>
          <a:lstStyle/>
          <a:p>
            <a:r>
              <a:rPr lang="en-US" dirty="0" smtClean="0"/>
              <a:t>Meta-Learning</a:t>
            </a:r>
            <a:endParaRPr lang="en-US" dirty="0"/>
          </a:p>
        </p:txBody>
      </p:sp>
      <p:sp>
        <p:nvSpPr>
          <p:cNvPr id="13" name="Vertical Text Placeholder 12">
            <a:extLst>
              <a:ext uri="{FF2B5EF4-FFF2-40B4-BE49-F238E27FC236}">
                <a16:creationId xmlns="" xmlns:a16="http://schemas.microsoft.com/office/drawing/2014/main" id="{B1AD3F95-32F1-674C-B60C-BB35675B69AF}"/>
              </a:ext>
            </a:extLst>
          </p:cNvPr>
          <p:cNvSpPr>
            <a:spLocks noGrp="1"/>
          </p:cNvSpPr>
          <p:nvPr>
            <p:ph type="body" orient="vert" idx="1"/>
          </p:nvPr>
        </p:nvSpPr>
        <p:spPr/>
        <p:txBody>
          <a:bodyPr/>
          <a:lstStyle/>
          <a:p>
            <a:endParaRPr lang="en-US" dirty="0"/>
          </a:p>
        </p:txBody>
      </p:sp>
      <p:pic>
        <p:nvPicPr>
          <p:cNvPr id="6" name="Picture 5">
            <a:extLst>
              <a:ext uri="{FF2B5EF4-FFF2-40B4-BE49-F238E27FC236}">
                <a16:creationId xmlns="" xmlns:a16="http://schemas.microsoft.com/office/drawing/2014/main" id="{EB603422-68DE-B34E-AE57-C91A464E4407}"/>
              </a:ext>
            </a:extLst>
          </p:cNvPr>
          <p:cNvPicPr>
            <a:picLocks noChangeAspect="1"/>
          </p:cNvPicPr>
          <p:nvPr/>
        </p:nvPicPr>
        <p:blipFill>
          <a:blip r:embed="rId2"/>
          <a:stretch>
            <a:fillRect/>
          </a:stretch>
        </p:blipFill>
        <p:spPr>
          <a:xfrm>
            <a:off x="478856" y="963484"/>
            <a:ext cx="8452987" cy="5894516"/>
          </a:xfrm>
          <a:prstGeom prst="rect">
            <a:avLst/>
          </a:prstGeom>
        </p:spPr>
      </p:pic>
    </p:spTree>
    <p:extLst>
      <p:ext uri="{BB962C8B-B14F-4D97-AF65-F5344CB8AC3E}">
        <p14:creationId xmlns:p14="http://schemas.microsoft.com/office/powerpoint/2010/main" val="19635936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p1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a:p>
        </p:txBody>
      </p:sp>
      <p:pic>
        <p:nvPicPr>
          <p:cNvPr id="1983" name="Google Shape;1983;p124"/>
          <p:cNvPicPr preferRelativeResize="0"/>
          <p:nvPr/>
        </p:nvPicPr>
        <p:blipFill rotWithShape="1">
          <a:blip r:embed="rId3">
            <a:alphaModFix/>
          </a:blip>
          <a:srcRect/>
          <a:stretch/>
        </p:blipFill>
        <p:spPr>
          <a:xfrm>
            <a:off x="3146322" y="1292936"/>
            <a:ext cx="6735725" cy="5565063"/>
          </a:xfrm>
          <a:prstGeom prst="rect">
            <a:avLst/>
          </a:prstGeom>
          <a:noFill/>
          <a:ln>
            <a:noFill/>
          </a:ln>
        </p:spPr>
      </p:pic>
      <p:sp>
        <p:nvSpPr>
          <p:cNvPr id="4" name="Title 1">
            <a:extLst>
              <a:ext uri="{FF2B5EF4-FFF2-40B4-BE49-F238E27FC236}">
                <a16:creationId xmlns="" xmlns:a16="http://schemas.microsoft.com/office/drawing/2014/main" id="{FBC8E297-E96A-0540-848F-9FF2052413E1}"/>
              </a:ext>
            </a:extLst>
          </p:cNvPr>
          <p:cNvSpPr>
            <a:spLocks noGrp="1"/>
          </p:cNvSpPr>
          <p:nvPr>
            <p:ph type="title"/>
          </p:nvPr>
        </p:nvSpPr>
        <p:spPr>
          <a:xfrm>
            <a:off x="506406" y="239264"/>
            <a:ext cx="10515600" cy="688975"/>
          </a:xfrm>
        </p:spPr>
        <p:txBody>
          <a:bodyPr>
            <a:normAutofit fontScale="90000"/>
          </a:bodyPr>
          <a:lstStyle/>
          <a:p>
            <a:r>
              <a:rPr lang="en-US" dirty="0" smtClean="0"/>
              <a:t>Multilingual Information Extraction</a:t>
            </a:r>
            <a:br>
              <a:rPr lang="en-US" dirty="0" smtClean="0"/>
            </a:br>
            <a:r>
              <a:rPr lang="en-US" dirty="0" smtClean="0"/>
              <a:t>[Lu et al., ACL2020]</a:t>
            </a:r>
            <a:endParaRPr lang="en-US" sz="2700" dirty="0"/>
          </a:p>
        </p:txBody>
      </p:sp>
    </p:spTree>
    <p:extLst>
      <p:ext uri="{BB962C8B-B14F-4D97-AF65-F5344CB8AC3E}">
        <p14:creationId xmlns:p14="http://schemas.microsoft.com/office/powerpoint/2010/main" val="1156719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d9317c73a9_0_7"/>
          <p:cNvSpPr txBox="1">
            <a:spLocks noGrp="1"/>
          </p:cNvSpPr>
          <p:nvPr>
            <p:ph type="sldNum" idx="12"/>
          </p:nvPr>
        </p:nvSpPr>
        <p:spPr>
          <a:xfrm>
            <a:off x="9070428" y="6356351"/>
            <a:ext cx="2743200" cy="365200"/>
          </a:xfrm>
          <a:prstGeom prst="rect">
            <a:avLst/>
          </a:prstGeom>
          <a:noFill/>
          <a:ln>
            <a:noFill/>
          </a:ln>
        </p:spPr>
        <p:txBody>
          <a:bodyPr spcFirstLastPara="1" vert="horz" wrap="square" lIns="91400" tIns="45667" rIns="91400" bIns="45667" rtlCol="0" anchor="ctr" anchorCtr="0">
            <a:noAutofit/>
          </a:bodyPr>
          <a:lstStyle/>
          <a:p>
            <a:pPr>
              <a:buClr>
                <a:srgbClr val="000000"/>
              </a:buClr>
              <a:buSzPts val="900"/>
            </a:pPr>
            <a:fld id="{00000000-1234-1234-1234-123412341234}" type="slidenum">
              <a:rPr lang="en-US"/>
              <a:pPr>
                <a:buClr>
                  <a:srgbClr val="000000"/>
                </a:buClr>
                <a:buSzPts val="900"/>
              </a:pPr>
              <a:t>33</a:t>
            </a:fld>
            <a:endParaRPr/>
          </a:p>
        </p:txBody>
      </p:sp>
      <p:sp>
        <p:nvSpPr>
          <p:cNvPr id="328" name="Google Shape;328;gd9317c73a9_0_7"/>
          <p:cNvSpPr txBox="1"/>
          <p:nvPr/>
        </p:nvSpPr>
        <p:spPr>
          <a:xfrm>
            <a:off x="280433" y="5342615"/>
            <a:ext cx="10849600" cy="533424"/>
          </a:xfrm>
          <a:prstGeom prst="rect">
            <a:avLst/>
          </a:prstGeom>
          <a:noFill/>
          <a:ln>
            <a:noFill/>
          </a:ln>
        </p:spPr>
        <p:txBody>
          <a:bodyPr spcFirstLastPara="1" wrap="square" lIns="121867" tIns="121867" rIns="121867" bIns="121867" anchor="t" anchorCtr="0">
            <a:spAutoFit/>
          </a:bodyPr>
          <a:lstStyle/>
          <a:p>
            <a:pPr marL="609570" indent="-423312">
              <a:buClr>
                <a:srgbClr val="000000"/>
              </a:buClr>
              <a:buSzPts val="1400"/>
              <a:buFont typeface="Calibri"/>
              <a:buChar char="●"/>
            </a:pPr>
            <a:r>
              <a:rPr lang="en-US" sz="1867" dirty="0" smtClean="0">
                <a:solidFill>
                  <a:srgbClr val="000000"/>
                </a:solidFill>
                <a:latin typeface="Calibri"/>
                <a:ea typeface="Calibri"/>
                <a:cs typeface="Calibri"/>
                <a:sym typeface="Calibri"/>
              </a:rPr>
              <a:t>[Li et al., 2021submission]</a:t>
            </a:r>
          </a:p>
        </p:txBody>
      </p:sp>
      <p:pic>
        <p:nvPicPr>
          <p:cNvPr id="6" name="Google Shape;389;gd92393253d_0_0"/>
          <p:cNvPicPr preferRelativeResize="0"/>
          <p:nvPr/>
        </p:nvPicPr>
        <p:blipFill rotWithShape="1">
          <a:blip r:embed="rId3">
            <a:alphaModFix/>
          </a:blip>
          <a:srcRect/>
          <a:stretch/>
        </p:blipFill>
        <p:spPr>
          <a:xfrm>
            <a:off x="481013" y="989369"/>
            <a:ext cx="10448440" cy="4397888"/>
          </a:xfrm>
          <a:prstGeom prst="rect">
            <a:avLst/>
          </a:prstGeom>
          <a:noFill/>
          <a:ln>
            <a:noFill/>
          </a:ln>
        </p:spPr>
      </p:pic>
      <p:sp>
        <p:nvSpPr>
          <p:cNvPr id="7" name="Google Shape;2123;p145"/>
          <p:cNvSpPr txBox="1">
            <a:spLocks/>
          </p:cNvSpPr>
          <p:nvPr/>
        </p:nvSpPr>
        <p:spPr>
          <a:xfrm>
            <a:off x="378228" y="375449"/>
            <a:ext cx="11435400" cy="57030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en-US" sz="4000" b="1" dirty="0" smtClean="0">
                <a:solidFill>
                  <a:srgbClr val="C00000"/>
                </a:solidFill>
              </a:rPr>
              <a:t>Schema Induction</a:t>
            </a:r>
          </a:p>
        </p:txBody>
      </p:sp>
    </p:spTree>
    <p:extLst>
      <p:ext uri="{BB962C8B-B14F-4D97-AF65-F5344CB8AC3E}">
        <p14:creationId xmlns:p14="http://schemas.microsoft.com/office/powerpoint/2010/main" val="1623786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C8E297-E96A-0540-848F-9FF2052413E1}"/>
              </a:ext>
            </a:extLst>
          </p:cNvPr>
          <p:cNvSpPr>
            <a:spLocks noGrp="1"/>
          </p:cNvSpPr>
          <p:nvPr>
            <p:ph type="title"/>
          </p:nvPr>
        </p:nvSpPr>
        <p:spPr/>
        <p:txBody>
          <a:bodyPr>
            <a:normAutofit fontScale="90000"/>
          </a:bodyPr>
          <a:lstStyle/>
          <a:p>
            <a:r>
              <a:rPr lang="en-US" dirty="0" smtClean="0"/>
              <a:t>Multimedia Information Extraction</a:t>
            </a:r>
            <a:br>
              <a:rPr lang="en-US" dirty="0" smtClean="0"/>
            </a:br>
            <a:r>
              <a:rPr lang="en-US" dirty="0" smtClean="0"/>
              <a:t>[Li et al., ACL2020]</a:t>
            </a:r>
            <a:endParaRPr lang="en-US" sz="2700" dirty="0"/>
          </a:p>
        </p:txBody>
      </p:sp>
      <p:sp>
        <p:nvSpPr>
          <p:cNvPr id="4" name="Slide Number Placeholder 3">
            <a:extLst>
              <a:ext uri="{FF2B5EF4-FFF2-40B4-BE49-F238E27FC236}">
                <a16:creationId xmlns="" xmlns:a16="http://schemas.microsoft.com/office/drawing/2014/main" id="{4974A12F-2810-4D44-A0B7-A89971E6FD1C}"/>
              </a:ext>
            </a:extLst>
          </p:cNvPr>
          <p:cNvSpPr>
            <a:spLocks noGrp="1"/>
          </p:cNvSpPr>
          <p:nvPr>
            <p:ph type="sldNum" idx="12"/>
          </p:nvPr>
        </p:nvSpPr>
        <p:spPr/>
        <p:txBody>
          <a:bodyPr/>
          <a:lstStyle/>
          <a:p>
            <a:fld id="{00000000-1234-1234-1234-123412341234}" type="slidenum">
              <a:rPr lang="en" smtClean="0"/>
              <a:pPr/>
              <a:t>34</a:t>
            </a:fld>
            <a:endParaRPr lang="en"/>
          </a:p>
        </p:txBody>
      </p:sp>
      <p:pic>
        <p:nvPicPr>
          <p:cNvPr id="5" name="Picture 4" descr="A screenshot of a map&#10;&#10;Description automatically generated">
            <a:extLst>
              <a:ext uri="{FF2B5EF4-FFF2-40B4-BE49-F238E27FC236}">
                <a16:creationId xmlns="" xmlns:a16="http://schemas.microsoft.com/office/drawing/2014/main" id="{048DECD5-B48A-964E-8076-5256173D0D79}"/>
              </a:ext>
            </a:extLst>
          </p:cNvPr>
          <p:cNvPicPr>
            <a:picLocks noChangeAspect="1"/>
          </p:cNvPicPr>
          <p:nvPr/>
        </p:nvPicPr>
        <p:blipFill>
          <a:blip r:embed="rId3"/>
          <a:stretch>
            <a:fillRect/>
          </a:stretch>
        </p:blipFill>
        <p:spPr>
          <a:xfrm>
            <a:off x="479220" y="1399707"/>
            <a:ext cx="11233561" cy="5424425"/>
          </a:xfrm>
          <a:prstGeom prst="rect">
            <a:avLst/>
          </a:prstGeom>
        </p:spPr>
      </p:pic>
    </p:spTree>
    <p:extLst>
      <p:ext uri="{BB962C8B-B14F-4D97-AF65-F5344CB8AC3E}">
        <p14:creationId xmlns:p14="http://schemas.microsoft.com/office/powerpoint/2010/main" val="28548955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5A0A9FE-5785-5649-A399-FDBDB82C63B9}"/>
              </a:ext>
            </a:extLst>
          </p:cNvPr>
          <p:cNvSpPr>
            <a:spLocks noGrp="1"/>
          </p:cNvSpPr>
          <p:nvPr>
            <p:ph type="title"/>
          </p:nvPr>
        </p:nvSpPr>
        <p:spPr>
          <a:xfrm>
            <a:off x="795946" y="-77171"/>
            <a:ext cx="10809514" cy="1205057"/>
          </a:xfrm>
        </p:spPr>
        <p:txBody>
          <a:bodyPr>
            <a:normAutofit/>
          </a:bodyPr>
          <a:lstStyle/>
          <a:p>
            <a:r>
              <a:rPr lang="en-US" sz="4000" dirty="0" smtClean="0"/>
              <a:t>Misinformation Detection</a:t>
            </a:r>
            <a:endParaRPr lang="en-US" sz="4000" dirty="0"/>
          </a:p>
        </p:txBody>
      </p:sp>
      <p:sp>
        <p:nvSpPr>
          <p:cNvPr id="2" name="Rectangle 1">
            <a:extLst>
              <a:ext uri="{FF2B5EF4-FFF2-40B4-BE49-F238E27FC236}">
                <a16:creationId xmlns:a16="http://schemas.microsoft.com/office/drawing/2014/main" xmlns="" id="{D4A1CD87-784D-394B-97C0-FC470419E9A5}"/>
              </a:ext>
            </a:extLst>
          </p:cNvPr>
          <p:cNvSpPr/>
          <p:nvPr/>
        </p:nvSpPr>
        <p:spPr>
          <a:xfrm>
            <a:off x="5057468" y="6258446"/>
            <a:ext cx="3162587" cy="369332"/>
          </a:xfrm>
          <a:prstGeom prst="rect">
            <a:avLst/>
          </a:prstGeom>
        </p:spPr>
        <p:txBody>
          <a:bodyPr wrap="square">
            <a:spAutoFit/>
          </a:bodyPr>
          <a:lstStyle/>
          <a:p>
            <a:r>
              <a:rPr lang="en-US" sz="3200" b="1" i="1" dirty="0" err="1"/>
              <a:t>InfoSurgeon</a:t>
            </a:r>
            <a:endParaRPr lang="en-US" sz="3200" b="1" i="1" dirty="0"/>
          </a:p>
        </p:txBody>
      </p:sp>
      <p:sp>
        <p:nvSpPr>
          <p:cNvPr id="6" name="Rectangle 5">
            <a:extLst>
              <a:ext uri="{FF2B5EF4-FFF2-40B4-BE49-F238E27FC236}">
                <a16:creationId xmlns:a16="http://schemas.microsoft.com/office/drawing/2014/main" xmlns="" id="{E6FC03EA-B4D9-9245-BE76-08E73A39657C}"/>
              </a:ext>
            </a:extLst>
          </p:cNvPr>
          <p:cNvSpPr/>
          <p:nvPr/>
        </p:nvSpPr>
        <p:spPr>
          <a:xfrm>
            <a:off x="43216" y="2008473"/>
            <a:ext cx="4245429" cy="427388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30C1390B-B52F-1E49-801B-D69B3AAFA841}"/>
              </a:ext>
            </a:extLst>
          </p:cNvPr>
          <p:cNvSpPr/>
          <p:nvPr/>
        </p:nvSpPr>
        <p:spPr>
          <a:xfrm>
            <a:off x="2031119" y="2819453"/>
            <a:ext cx="2159548" cy="1289956"/>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164D81DE-F349-5C48-8DBD-6803F6E19DC4}"/>
              </a:ext>
            </a:extLst>
          </p:cNvPr>
          <p:cNvSpPr/>
          <p:nvPr/>
        </p:nvSpPr>
        <p:spPr>
          <a:xfrm>
            <a:off x="2014230" y="4212828"/>
            <a:ext cx="2184838" cy="644125"/>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69CA97A1-84DF-0642-979D-9A85084F40E1}"/>
              </a:ext>
            </a:extLst>
          </p:cNvPr>
          <p:cNvSpPr txBox="1"/>
          <p:nvPr/>
        </p:nvSpPr>
        <p:spPr>
          <a:xfrm>
            <a:off x="86760" y="2068909"/>
            <a:ext cx="2601685" cy="307777"/>
          </a:xfrm>
          <a:prstGeom prst="rect">
            <a:avLst/>
          </a:prstGeom>
          <a:noFill/>
        </p:spPr>
        <p:txBody>
          <a:bodyPr wrap="square" rtlCol="0">
            <a:spAutoFit/>
          </a:bodyPr>
          <a:lstStyle/>
          <a:p>
            <a:r>
              <a:rPr lang="en-US" sz="1400" dirty="0" err="1">
                <a:solidFill>
                  <a:schemeClr val="accent5">
                    <a:lumMod val="75000"/>
                  </a:schemeClr>
                </a:solidFill>
              </a:rPr>
              <a:t>bbc.com</a:t>
            </a:r>
            <a:endParaRPr lang="en-US" sz="1400" dirty="0">
              <a:solidFill>
                <a:schemeClr val="accent5">
                  <a:lumMod val="75000"/>
                </a:schemeClr>
              </a:solidFill>
            </a:endParaRPr>
          </a:p>
        </p:txBody>
      </p:sp>
      <p:sp>
        <p:nvSpPr>
          <p:cNvPr id="10" name="TextBox 9">
            <a:extLst>
              <a:ext uri="{FF2B5EF4-FFF2-40B4-BE49-F238E27FC236}">
                <a16:creationId xmlns:a16="http://schemas.microsoft.com/office/drawing/2014/main" xmlns="" id="{21092AAA-D3FB-8C43-B6F4-04154834C96D}"/>
              </a:ext>
            </a:extLst>
          </p:cNvPr>
          <p:cNvSpPr txBox="1"/>
          <p:nvPr/>
        </p:nvSpPr>
        <p:spPr>
          <a:xfrm>
            <a:off x="64986" y="2326204"/>
            <a:ext cx="4359897" cy="369332"/>
          </a:xfrm>
          <a:prstGeom prst="rect">
            <a:avLst/>
          </a:prstGeom>
          <a:noFill/>
        </p:spPr>
        <p:txBody>
          <a:bodyPr wrap="square" rtlCol="0">
            <a:spAutoFit/>
          </a:bodyPr>
          <a:lstStyle/>
          <a:p>
            <a:r>
              <a:rPr lang="en-US" sz="1750" dirty="0"/>
              <a:t>Police Brutality in HK at new Extreme Levels</a:t>
            </a:r>
          </a:p>
        </p:txBody>
      </p:sp>
      <p:sp>
        <p:nvSpPr>
          <p:cNvPr id="11" name="Rectangle 10">
            <a:extLst>
              <a:ext uri="{FF2B5EF4-FFF2-40B4-BE49-F238E27FC236}">
                <a16:creationId xmlns:a16="http://schemas.microsoft.com/office/drawing/2014/main" xmlns="" id="{86029E41-B28A-DC4D-8559-9C064023D9C4}"/>
              </a:ext>
            </a:extLst>
          </p:cNvPr>
          <p:cNvSpPr/>
          <p:nvPr/>
        </p:nvSpPr>
        <p:spPr>
          <a:xfrm>
            <a:off x="64983" y="2643947"/>
            <a:ext cx="1681871" cy="292388"/>
          </a:xfrm>
          <a:prstGeom prst="rect">
            <a:avLst/>
          </a:prstGeom>
        </p:spPr>
        <p:txBody>
          <a:bodyPr wrap="none">
            <a:spAutoFit/>
          </a:bodyPr>
          <a:lstStyle/>
          <a:p>
            <a:r>
              <a:rPr lang="en-US" sz="1300" dirty="0">
                <a:solidFill>
                  <a:schemeClr val="tx1">
                    <a:lumMod val="75000"/>
                    <a:lumOff val="25000"/>
                  </a:schemeClr>
                </a:solidFill>
              </a:rPr>
              <a:t>Aug 11, 2019    Lisa Lu</a:t>
            </a:r>
          </a:p>
        </p:txBody>
      </p:sp>
      <p:sp>
        <p:nvSpPr>
          <p:cNvPr id="12" name="Rectangle 11">
            <a:extLst>
              <a:ext uri="{FF2B5EF4-FFF2-40B4-BE49-F238E27FC236}">
                <a16:creationId xmlns:a16="http://schemas.microsoft.com/office/drawing/2014/main" xmlns="" id="{4118166D-05CE-5847-B506-024BFDB86722}"/>
              </a:ext>
            </a:extLst>
          </p:cNvPr>
          <p:cNvSpPr/>
          <p:nvPr/>
        </p:nvSpPr>
        <p:spPr>
          <a:xfrm>
            <a:off x="2008573" y="4189078"/>
            <a:ext cx="2240926" cy="715581"/>
          </a:xfrm>
          <a:prstGeom prst="rect">
            <a:avLst/>
          </a:prstGeom>
        </p:spPr>
        <p:txBody>
          <a:bodyPr wrap="square">
            <a:spAutoFit/>
          </a:bodyPr>
          <a:lstStyle/>
          <a:p>
            <a:r>
              <a:rPr lang="en-US" sz="1350" dirty="0"/>
              <a:t>HK police shoot cold bullets at protestors from hidden corners.</a:t>
            </a:r>
          </a:p>
        </p:txBody>
      </p:sp>
      <p:pic>
        <p:nvPicPr>
          <p:cNvPr id="13" name="Picture 12" descr="A picture containing text, crowd&#10;&#10;Description automatically generated">
            <a:extLst>
              <a:ext uri="{FF2B5EF4-FFF2-40B4-BE49-F238E27FC236}">
                <a16:creationId xmlns:a16="http://schemas.microsoft.com/office/drawing/2014/main" xmlns="" id="{DA9358AF-AB49-0B49-BC1C-700E63DB3A81}"/>
              </a:ext>
            </a:extLst>
          </p:cNvPr>
          <p:cNvPicPr>
            <a:picLocks noChangeAspect="1"/>
          </p:cNvPicPr>
          <p:nvPr/>
        </p:nvPicPr>
        <p:blipFill rotWithShape="1">
          <a:blip r:embed="rId2"/>
          <a:srcRect t="39544" b="19853"/>
          <a:stretch/>
        </p:blipFill>
        <p:spPr>
          <a:xfrm>
            <a:off x="2146287" y="2860274"/>
            <a:ext cx="1950358" cy="1208314"/>
          </a:xfrm>
          <a:prstGeom prst="rect">
            <a:avLst/>
          </a:prstGeom>
        </p:spPr>
      </p:pic>
      <p:sp>
        <p:nvSpPr>
          <p:cNvPr id="14" name="Rectangle 13">
            <a:extLst>
              <a:ext uri="{FF2B5EF4-FFF2-40B4-BE49-F238E27FC236}">
                <a16:creationId xmlns:a16="http://schemas.microsoft.com/office/drawing/2014/main" xmlns="" id="{FBD09DD1-1D0E-EC4D-A935-054A37991D6E}"/>
              </a:ext>
            </a:extLst>
          </p:cNvPr>
          <p:cNvSpPr/>
          <p:nvPr/>
        </p:nvSpPr>
        <p:spPr>
          <a:xfrm>
            <a:off x="4635902" y="2594429"/>
            <a:ext cx="4438393" cy="3558787"/>
          </a:xfrm>
          <a:prstGeom prst="rect">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xmlns="" id="{44290277-B1AB-C64E-AAAD-8C5409EAB504}"/>
              </a:ext>
            </a:extLst>
          </p:cNvPr>
          <p:cNvCxnSpPr>
            <a:cxnSpLocks/>
          </p:cNvCxnSpPr>
          <p:nvPr/>
        </p:nvCxnSpPr>
        <p:spPr>
          <a:xfrm>
            <a:off x="4332949" y="4068587"/>
            <a:ext cx="304795"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xmlns="" id="{66FE0806-1F21-5644-A351-8CC933D3DD0D}"/>
              </a:ext>
            </a:extLst>
          </p:cNvPr>
          <p:cNvCxnSpPr>
            <a:cxnSpLocks/>
          </p:cNvCxnSpPr>
          <p:nvPr/>
        </p:nvCxnSpPr>
        <p:spPr>
          <a:xfrm>
            <a:off x="9079421" y="2810206"/>
            <a:ext cx="370109"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17" name="Trapezoid 16">
            <a:extLst>
              <a:ext uri="{FF2B5EF4-FFF2-40B4-BE49-F238E27FC236}">
                <a16:creationId xmlns:a16="http://schemas.microsoft.com/office/drawing/2014/main" xmlns="" id="{538FBB95-A992-F341-8C8E-778DA085BF93}"/>
              </a:ext>
            </a:extLst>
          </p:cNvPr>
          <p:cNvSpPr/>
          <p:nvPr/>
        </p:nvSpPr>
        <p:spPr>
          <a:xfrm>
            <a:off x="10126363" y="2310572"/>
            <a:ext cx="1360714" cy="666753"/>
          </a:xfrm>
          <a:prstGeom prst="trapezoi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81A7A4AD-D5FA-954D-A5C2-1B5B31FD1FC8}"/>
              </a:ext>
            </a:extLst>
          </p:cNvPr>
          <p:cNvSpPr/>
          <p:nvPr/>
        </p:nvSpPr>
        <p:spPr>
          <a:xfrm>
            <a:off x="10492370" y="2459276"/>
            <a:ext cx="628698" cy="369332"/>
          </a:xfrm>
          <a:prstGeom prst="rect">
            <a:avLst/>
          </a:prstGeom>
        </p:spPr>
        <p:txBody>
          <a:bodyPr wrap="none">
            <a:spAutoFit/>
          </a:bodyPr>
          <a:lstStyle/>
          <a:p>
            <a:r>
              <a:rPr lang="en-US" dirty="0"/>
              <a:t>GNN</a:t>
            </a:r>
          </a:p>
        </p:txBody>
      </p:sp>
      <p:sp>
        <p:nvSpPr>
          <p:cNvPr id="19" name="Rectangle 18">
            <a:extLst>
              <a:ext uri="{FF2B5EF4-FFF2-40B4-BE49-F238E27FC236}">
                <a16:creationId xmlns:a16="http://schemas.microsoft.com/office/drawing/2014/main" xmlns="" id="{313E1D2D-BEDF-274B-A9ED-2C59392F3584}"/>
              </a:ext>
            </a:extLst>
          </p:cNvPr>
          <p:cNvSpPr/>
          <p:nvPr/>
        </p:nvSpPr>
        <p:spPr>
          <a:xfrm>
            <a:off x="6006494" y="5701687"/>
            <a:ext cx="2406043" cy="384721"/>
          </a:xfrm>
          <a:prstGeom prst="rect">
            <a:avLst/>
          </a:prstGeom>
        </p:spPr>
        <p:txBody>
          <a:bodyPr wrap="none">
            <a:spAutoFit/>
          </a:bodyPr>
          <a:lstStyle/>
          <a:p>
            <a:r>
              <a:rPr lang="en-US" sz="1900" u="sng" dirty="0"/>
              <a:t>IE / KG Representation</a:t>
            </a:r>
          </a:p>
        </p:txBody>
      </p:sp>
      <p:cxnSp>
        <p:nvCxnSpPr>
          <p:cNvPr id="20" name="Straight Arrow Connector 19">
            <a:extLst>
              <a:ext uri="{FF2B5EF4-FFF2-40B4-BE49-F238E27FC236}">
                <a16:creationId xmlns:a16="http://schemas.microsoft.com/office/drawing/2014/main" xmlns="" id="{10EEE6B3-A956-D847-8F17-F895BFBE7E3E}"/>
              </a:ext>
            </a:extLst>
          </p:cNvPr>
          <p:cNvCxnSpPr>
            <a:cxnSpLocks/>
          </p:cNvCxnSpPr>
          <p:nvPr/>
        </p:nvCxnSpPr>
        <p:spPr>
          <a:xfrm>
            <a:off x="10997149" y="3089763"/>
            <a:ext cx="151289" cy="535556"/>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xmlns="" id="{E021D4A9-26C3-3E4E-AFB9-35B40AED2CB7}"/>
              </a:ext>
            </a:extLst>
          </p:cNvPr>
          <p:cNvCxnSpPr>
            <a:cxnSpLocks/>
          </p:cNvCxnSpPr>
          <p:nvPr/>
        </p:nvCxnSpPr>
        <p:spPr>
          <a:xfrm flipH="1">
            <a:off x="10460200" y="3080411"/>
            <a:ext cx="117396" cy="544908"/>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xmlns="" id="{6394AAAD-38EA-CB41-99EF-7BF1D228C465}"/>
              </a:ext>
            </a:extLst>
          </p:cNvPr>
          <p:cNvSpPr/>
          <p:nvPr/>
        </p:nvSpPr>
        <p:spPr>
          <a:xfrm>
            <a:off x="9853567" y="3670009"/>
            <a:ext cx="834113" cy="736456"/>
          </a:xfrm>
          <a:prstGeom prst="rect">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xmlns="" id="{40B3A579-F6D6-DF4A-86EF-50C88BEB9D43}"/>
              </a:ext>
            </a:extLst>
          </p:cNvPr>
          <p:cNvSpPr/>
          <p:nvPr/>
        </p:nvSpPr>
        <p:spPr>
          <a:xfrm>
            <a:off x="9817279" y="3759122"/>
            <a:ext cx="928459" cy="584775"/>
          </a:xfrm>
          <a:prstGeom prst="rect">
            <a:avLst/>
          </a:prstGeom>
        </p:spPr>
        <p:txBody>
          <a:bodyPr wrap="none">
            <a:spAutoFit/>
          </a:bodyPr>
          <a:lstStyle/>
          <a:p>
            <a:pPr algn="ctr"/>
            <a:r>
              <a:rPr lang="en-US" sz="1600" dirty="0">
                <a:solidFill>
                  <a:schemeClr val="tx1">
                    <a:lumMod val="85000"/>
                    <a:lumOff val="15000"/>
                  </a:schemeClr>
                </a:solidFill>
              </a:rPr>
              <a:t>Graph </a:t>
            </a:r>
          </a:p>
          <a:p>
            <a:pPr algn="ctr"/>
            <a:r>
              <a:rPr lang="en-US" sz="1600" dirty="0">
                <a:solidFill>
                  <a:schemeClr val="tx1">
                    <a:lumMod val="85000"/>
                    <a:lumOff val="15000"/>
                  </a:schemeClr>
                </a:solidFill>
              </a:rPr>
              <a:t>Classifier</a:t>
            </a:r>
          </a:p>
        </p:txBody>
      </p:sp>
      <p:sp>
        <p:nvSpPr>
          <p:cNvPr id="24" name="Rectangle 23">
            <a:extLst>
              <a:ext uri="{FF2B5EF4-FFF2-40B4-BE49-F238E27FC236}">
                <a16:creationId xmlns:a16="http://schemas.microsoft.com/office/drawing/2014/main" xmlns="" id="{1784AD8D-8D12-374D-9845-96A8844719B0}"/>
              </a:ext>
            </a:extLst>
          </p:cNvPr>
          <p:cNvSpPr/>
          <p:nvPr/>
        </p:nvSpPr>
        <p:spPr>
          <a:xfrm>
            <a:off x="10970441" y="3670012"/>
            <a:ext cx="834113" cy="736456"/>
          </a:xfrm>
          <a:prstGeom prst="rect">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xmlns="" id="{BEC1EDE0-E50E-8845-8070-867865D0D5AF}"/>
              </a:ext>
            </a:extLst>
          </p:cNvPr>
          <p:cNvSpPr/>
          <p:nvPr/>
        </p:nvSpPr>
        <p:spPr>
          <a:xfrm>
            <a:off x="10844569" y="3747354"/>
            <a:ext cx="1084944" cy="584775"/>
          </a:xfrm>
          <a:prstGeom prst="rect">
            <a:avLst/>
          </a:prstGeom>
        </p:spPr>
        <p:txBody>
          <a:bodyPr wrap="square">
            <a:spAutoFit/>
          </a:bodyPr>
          <a:lstStyle/>
          <a:p>
            <a:pPr algn="ctr"/>
            <a:r>
              <a:rPr lang="en-US" sz="1600" dirty="0">
                <a:solidFill>
                  <a:schemeClr val="tx1">
                    <a:lumMod val="85000"/>
                    <a:lumOff val="15000"/>
                  </a:schemeClr>
                </a:solidFill>
              </a:rPr>
              <a:t>Edge </a:t>
            </a:r>
          </a:p>
          <a:p>
            <a:pPr algn="ctr"/>
            <a:r>
              <a:rPr lang="en-US" sz="1600" dirty="0">
                <a:solidFill>
                  <a:schemeClr val="tx1">
                    <a:lumMod val="85000"/>
                    <a:lumOff val="15000"/>
                  </a:schemeClr>
                </a:solidFill>
              </a:rPr>
              <a:t>Classifier</a:t>
            </a:r>
          </a:p>
        </p:txBody>
      </p:sp>
      <p:cxnSp>
        <p:nvCxnSpPr>
          <p:cNvPr id="26" name="Straight Arrow Connector 25">
            <a:extLst>
              <a:ext uri="{FF2B5EF4-FFF2-40B4-BE49-F238E27FC236}">
                <a16:creationId xmlns:a16="http://schemas.microsoft.com/office/drawing/2014/main" xmlns="" id="{B1CBB5EF-36AB-4143-B9D3-A3091CBE5E39}"/>
              </a:ext>
            </a:extLst>
          </p:cNvPr>
          <p:cNvCxnSpPr>
            <a:cxnSpLocks/>
          </p:cNvCxnSpPr>
          <p:nvPr/>
        </p:nvCxnSpPr>
        <p:spPr>
          <a:xfrm>
            <a:off x="10275518" y="4462363"/>
            <a:ext cx="0" cy="338466"/>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xmlns="" id="{A80D864A-3A6A-4748-A754-FEA4DCD31B7B}"/>
              </a:ext>
            </a:extLst>
          </p:cNvPr>
          <p:cNvSpPr txBox="1"/>
          <p:nvPr/>
        </p:nvSpPr>
        <p:spPr>
          <a:xfrm>
            <a:off x="9912691" y="4780880"/>
            <a:ext cx="730456" cy="646331"/>
          </a:xfrm>
          <a:prstGeom prst="rect">
            <a:avLst/>
          </a:prstGeom>
          <a:noFill/>
        </p:spPr>
        <p:txBody>
          <a:bodyPr wrap="none" rtlCol="0">
            <a:spAutoFit/>
          </a:bodyPr>
          <a:lstStyle/>
          <a:p>
            <a:r>
              <a:rPr lang="en-US" i="1" dirty="0"/>
              <a:t>Real /</a:t>
            </a:r>
          </a:p>
          <a:p>
            <a:r>
              <a:rPr lang="en-US" i="1" dirty="0"/>
              <a:t>Fake</a:t>
            </a:r>
          </a:p>
        </p:txBody>
      </p:sp>
      <p:cxnSp>
        <p:nvCxnSpPr>
          <p:cNvPr id="28" name="Straight Arrow Connector 27">
            <a:extLst>
              <a:ext uri="{FF2B5EF4-FFF2-40B4-BE49-F238E27FC236}">
                <a16:creationId xmlns:a16="http://schemas.microsoft.com/office/drawing/2014/main" xmlns="" id="{1145DCF4-AE1D-1A45-A3C6-B15959BF4CC9}"/>
              </a:ext>
            </a:extLst>
          </p:cNvPr>
          <p:cNvCxnSpPr>
            <a:cxnSpLocks/>
          </p:cNvCxnSpPr>
          <p:nvPr/>
        </p:nvCxnSpPr>
        <p:spPr>
          <a:xfrm>
            <a:off x="11327588" y="4462370"/>
            <a:ext cx="0" cy="338466"/>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xmlns="" id="{35E17E81-63ED-5B46-B802-7161D30D7AE3}"/>
              </a:ext>
            </a:extLst>
          </p:cNvPr>
          <p:cNvSpPr txBox="1"/>
          <p:nvPr/>
        </p:nvSpPr>
        <p:spPr>
          <a:xfrm>
            <a:off x="10722567" y="4773390"/>
            <a:ext cx="1442020" cy="830997"/>
          </a:xfrm>
          <a:prstGeom prst="rect">
            <a:avLst/>
          </a:prstGeom>
          <a:noFill/>
        </p:spPr>
        <p:txBody>
          <a:bodyPr wrap="square" rtlCol="0">
            <a:spAutoFit/>
          </a:bodyPr>
          <a:lstStyle/>
          <a:p>
            <a:r>
              <a:rPr lang="en-US" sz="1600" i="1" dirty="0"/>
              <a:t>Misinformative</a:t>
            </a:r>
          </a:p>
          <a:p>
            <a:r>
              <a:rPr lang="en-US" sz="1600" i="1" dirty="0"/>
              <a:t>Knowledge </a:t>
            </a:r>
          </a:p>
          <a:p>
            <a:r>
              <a:rPr lang="en-US" sz="1600" i="1" dirty="0"/>
              <a:t>Elements:</a:t>
            </a:r>
          </a:p>
        </p:txBody>
      </p:sp>
      <p:sp>
        <p:nvSpPr>
          <p:cNvPr id="30" name="Rectangle 29">
            <a:extLst>
              <a:ext uri="{FF2B5EF4-FFF2-40B4-BE49-F238E27FC236}">
                <a16:creationId xmlns:a16="http://schemas.microsoft.com/office/drawing/2014/main" xmlns="" id="{F6039010-B6BF-464C-B724-ACB1CC1D8E30}"/>
              </a:ext>
            </a:extLst>
          </p:cNvPr>
          <p:cNvSpPr/>
          <p:nvPr/>
        </p:nvSpPr>
        <p:spPr>
          <a:xfrm>
            <a:off x="43209" y="2978823"/>
            <a:ext cx="2129008" cy="2031325"/>
          </a:xfrm>
          <a:prstGeom prst="rect">
            <a:avLst/>
          </a:prstGeom>
        </p:spPr>
        <p:txBody>
          <a:bodyPr wrap="square">
            <a:spAutoFit/>
          </a:bodyPr>
          <a:lstStyle/>
          <a:p>
            <a:r>
              <a:rPr lang="en-US" sz="1400" dirty="0">
                <a:solidFill>
                  <a:schemeClr val="tx1">
                    <a:lumMod val="85000"/>
                    <a:lumOff val="15000"/>
                  </a:schemeClr>
                </a:solidFill>
              </a:rPr>
              <a:t>Police brutality has risen to a new, extreme level in HK this past weekend. HK police started shooting</a:t>
            </a:r>
          </a:p>
          <a:p>
            <a:r>
              <a:rPr lang="en-US" sz="1400" dirty="0">
                <a:solidFill>
                  <a:schemeClr val="tx1">
                    <a:lumMod val="85000"/>
                    <a:lumOff val="15000"/>
                  </a:schemeClr>
                </a:solidFill>
              </a:rPr>
              <a:t>at protestors on the streets, including the unarmed, peaceful protestors. One notable incidence involved a</a:t>
            </a:r>
          </a:p>
        </p:txBody>
      </p:sp>
      <p:sp>
        <p:nvSpPr>
          <p:cNvPr id="31" name="Rectangle 30">
            <a:extLst>
              <a:ext uri="{FF2B5EF4-FFF2-40B4-BE49-F238E27FC236}">
                <a16:creationId xmlns:a16="http://schemas.microsoft.com/office/drawing/2014/main" xmlns="" id="{7FA3BBAC-F0C6-C840-A8EF-BACC35738F9E}"/>
              </a:ext>
            </a:extLst>
          </p:cNvPr>
          <p:cNvSpPr/>
          <p:nvPr/>
        </p:nvSpPr>
        <p:spPr>
          <a:xfrm>
            <a:off x="43208" y="4911468"/>
            <a:ext cx="4147458" cy="1169551"/>
          </a:xfrm>
          <a:prstGeom prst="rect">
            <a:avLst/>
          </a:prstGeom>
        </p:spPr>
        <p:txBody>
          <a:bodyPr wrap="square">
            <a:spAutoFit/>
          </a:bodyPr>
          <a:lstStyle/>
          <a:p>
            <a:r>
              <a:rPr lang="en-US" sz="1400" dirty="0">
                <a:solidFill>
                  <a:schemeClr val="tx1">
                    <a:lumMod val="85000"/>
                    <a:lumOff val="15000"/>
                  </a:schemeClr>
                </a:solidFill>
              </a:rPr>
              <a:t>woman at the </a:t>
            </a:r>
            <a:r>
              <a:rPr lang="en-US" sz="1400" dirty="0" err="1">
                <a:solidFill>
                  <a:schemeClr val="tx1">
                    <a:lumMod val="85000"/>
                    <a:lumOff val="15000"/>
                  </a:schemeClr>
                </a:solidFill>
              </a:rPr>
              <a:t>Tsim</a:t>
            </a:r>
            <a:r>
              <a:rPr lang="en-US" sz="1400" dirty="0">
                <a:solidFill>
                  <a:schemeClr val="tx1">
                    <a:lumMod val="85000"/>
                    <a:lumOff val="15000"/>
                  </a:schemeClr>
                </a:solidFill>
              </a:rPr>
              <a:t> Sha </a:t>
            </a:r>
            <a:r>
              <a:rPr lang="en-US" sz="1400" dirty="0" err="1">
                <a:solidFill>
                  <a:schemeClr val="tx1">
                    <a:lumMod val="85000"/>
                    <a:lumOff val="15000"/>
                  </a:schemeClr>
                </a:solidFill>
              </a:rPr>
              <a:t>Tsui</a:t>
            </a:r>
            <a:r>
              <a:rPr lang="en-US" sz="1400" dirty="0">
                <a:solidFill>
                  <a:schemeClr val="tx1">
                    <a:lumMod val="85000"/>
                    <a:lumOff val="15000"/>
                  </a:schemeClr>
                </a:solidFill>
              </a:rPr>
              <a:t> bus stop being shot in the eye by a policeman hiding behind corners. No warning was issued beforehand, and the woman was permanently blinded. Local activists are avidly calling for international attention on the HK police brutality.</a:t>
            </a:r>
          </a:p>
        </p:txBody>
      </p:sp>
      <p:sp>
        <p:nvSpPr>
          <p:cNvPr id="32" name="TextBox 31">
            <a:extLst>
              <a:ext uri="{FF2B5EF4-FFF2-40B4-BE49-F238E27FC236}">
                <a16:creationId xmlns:a16="http://schemas.microsoft.com/office/drawing/2014/main" xmlns="" id="{BA7B38BD-EE19-DB48-B855-2B105F31EA56}"/>
              </a:ext>
            </a:extLst>
          </p:cNvPr>
          <p:cNvSpPr txBox="1"/>
          <p:nvPr/>
        </p:nvSpPr>
        <p:spPr>
          <a:xfrm>
            <a:off x="9360162" y="5614609"/>
            <a:ext cx="2890486" cy="538609"/>
          </a:xfrm>
          <a:prstGeom prst="rect">
            <a:avLst/>
          </a:prstGeom>
          <a:noFill/>
        </p:spPr>
        <p:txBody>
          <a:bodyPr wrap="square" rtlCol="0">
            <a:spAutoFit/>
          </a:bodyPr>
          <a:lstStyle/>
          <a:p>
            <a:pPr algn="ctr"/>
            <a:r>
              <a:rPr lang="en-US" sz="1200" dirty="0"/>
              <a:t>{&lt;</a:t>
            </a:r>
            <a:r>
              <a:rPr lang="en-US" sz="1400" dirty="0"/>
              <a:t>police, located in, hidden corner</a:t>
            </a:r>
            <a:r>
              <a:rPr lang="en-US" sz="1200" dirty="0"/>
              <a:t>&gt;, </a:t>
            </a:r>
            <a:br>
              <a:rPr lang="en-US" sz="1200" dirty="0"/>
            </a:br>
            <a:r>
              <a:rPr lang="en-US" sz="1200" dirty="0"/>
              <a:t>&lt;</a:t>
            </a:r>
            <a:r>
              <a:rPr lang="en-US" sz="1400" dirty="0"/>
              <a:t>police, blinded, the woman</a:t>
            </a:r>
            <a:r>
              <a:rPr lang="en-US" sz="1200" dirty="0"/>
              <a:t>&gt;}</a:t>
            </a:r>
          </a:p>
        </p:txBody>
      </p:sp>
      <p:sp>
        <p:nvSpPr>
          <p:cNvPr id="33" name="Oval 32">
            <a:extLst>
              <a:ext uri="{FF2B5EF4-FFF2-40B4-BE49-F238E27FC236}">
                <a16:creationId xmlns:a16="http://schemas.microsoft.com/office/drawing/2014/main" xmlns="" id="{8B9BCB85-F0A9-C245-8989-DA937575FA3A}"/>
              </a:ext>
            </a:extLst>
          </p:cNvPr>
          <p:cNvSpPr/>
          <p:nvPr/>
        </p:nvSpPr>
        <p:spPr>
          <a:xfrm>
            <a:off x="5066259" y="4107878"/>
            <a:ext cx="399423" cy="365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xmlns="" id="{CF27FC9C-AEB9-5441-8BC4-C3AEACDA8A1E}"/>
              </a:ext>
            </a:extLst>
          </p:cNvPr>
          <p:cNvSpPr/>
          <p:nvPr/>
        </p:nvSpPr>
        <p:spPr>
          <a:xfrm>
            <a:off x="5066259" y="4591757"/>
            <a:ext cx="399423" cy="365978"/>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xmlns="" id="{D034F764-A33D-B546-9D9F-9919155AA66B}"/>
              </a:ext>
            </a:extLst>
          </p:cNvPr>
          <p:cNvSpPr/>
          <p:nvPr/>
        </p:nvSpPr>
        <p:spPr>
          <a:xfrm>
            <a:off x="5058816" y="3618152"/>
            <a:ext cx="399423" cy="36597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A2E8A9E9-999D-1646-A625-360BFE133424}"/>
              </a:ext>
            </a:extLst>
          </p:cNvPr>
          <p:cNvSpPr/>
          <p:nvPr/>
        </p:nvSpPr>
        <p:spPr>
          <a:xfrm>
            <a:off x="4548512" y="2959568"/>
            <a:ext cx="1537686" cy="646331"/>
          </a:xfrm>
          <a:prstGeom prst="rect">
            <a:avLst/>
          </a:prstGeom>
        </p:spPr>
        <p:txBody>
          <a:bodyPr wrap="square">
            <a:spAutoFit/>
          </a:bodyPr>
          <a:lstStyle/>
          <a:p>
            <a:pPr algn="ctr"/>
            <a:r>
              <a:rPr lang="en-US" dirty="0"/>
              <a:t>Head</a:t>
            </a:r>
          </a:p>
          <a:p>
            <a:pPr algn="ctr"/>
            <a:r>
              <a:rPr lang="en-US" dirty="0"/>
              <a:t>Nodes</a:t>
            </a:r>
          </a:p>
        </p:txBody>
      </p:sp>
      <p:sp>
        <p:nvSpPr>
          <p:cNvPr id="37" name="Oval 36">
            <a:extLst>
              <a:ext uri="{FF2B5EF4-FFF2-40B4-BE49-F238E27FC236}">
                <a16:creationId xmlns:a16="http://schemas.microsoft.com/office/drawing/2014/main" xmlns="" id="{0A2AD24C-9E72-514B-96BA-7AB6A02C5B67}"/>
              </a:ext>
            </a:extLst>
          </p:cNvPr>
          <p:cNvSpPr/>
          <p:nvPr/>
        </p:nvSpPr>
        <p:spPr>
          <a:xfrm>
            <a:off x="7333433" y="3706443"/>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xmlns="" id="{49F720C1-F36A-9D4B-B392-C3D23C18B453}"/>
              </a:ext>
            </a:extLst>
          </p:cNvPr>
          <p:cNvCxnSpPr>
            <a:cxnSpLocks/>
            <a:endCxn id="68" idx="2"/>
          </p:cNvCxnSpPr>
          <p:nvPr/>
        </p:nvCxnSpPr>
        <p:spPr>
          <a:xfrm flipV="1">
            <a:off x="5458699" y="3466655"/>
            <a:ext cx="679703" cy="302310"/>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xmlns="" id="{BE860336-DBA9-C14A-ACE6-563BCFADC029}"/>
              </a:ext>
            </a:extLst>
          </p:cNvPr>
          <p:cNvCxnSpPr>
            <a:cxnSpLocks/>
            <a:endCxn id="68" idx="3"/>
          </p:cNvCxnSpPr>
          <p:nvPr/>
        </p:nvCxnSpPr>
        <p:spPr>
          <a:xfrm flipV="1">
            <a:off x="5480534" y="3550329"/>
            <a:ext cx="698251" cy="742441"/>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xmlns="" id="{CD18C294-E63E-6248-91E3-B72A2CEE5840}"/>
              </a:ext>
            </a:extLst>
          </p:cNvPr>
          <p:cNvCxnSpPr>
            <a:cxnSpLocks/>
            <a:stCxn id="33" idx="6"/>
          </p:cNvCxnSpPr>
          <p:nvPr/>
        </p:nvCxnSpPr>
        <p:spPr>
          <a:xfrm>
            <a:off x="5465680" y="4290869"/>
            <a:ext cx="806228" cy="682387"/>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xmlns="" id="{DE61F9E1-06E8-354B-AD2C-C36EDB3FE015}"/>
              </a:ext>
            </a:extLst>
          </p:cNvPr>
          <p:cNvCxnSpPr>
            <a:cxnSpLocks/>
            <a:stCxn id="33" idx="6"/>
            <a:endCxn id="70" idx="2"/>
          </p:cNvCxnSpPr>
          <p:nvPr/>
        </p:nvCxnSpPr>
        <p:spPr>
          <a:xfrm flipV="1">
            <a:off x="5465680" y="4114267"/>
            <a:ext cx="1094866" cy="1766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xmlns="" id="{AF3B19E6-6082-F043-82CF-0A77C866CB72}"/>
              </a:ext>
            </a:extLst>
          </p:cNvPr>
          <p:cNvCxnSpPr>
            <a:cxnSpLocks/>
            <a:stCxn id="34" idx="6"/>
            <a:endCxn id="68" idx="3"/>
          </p:cNvCxnSpPr>
          <p:nvPr/>
        </p:nvCxnSpPr>
        <p:spPr>
          <a:xfrm flipV="1">
            <a:off x="5465682" y="3550329"/>
            <a:ext cx="713103" cy="1224419"/>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xmlns="" id="{93F5B857-3ADE-624E-B3A4-F536DC95C1AB}"/>
              </a:ext>
            </a:extLst>
          </p:cNvPr>
          <p:cNvCxnSpPr>
            <a:cxnSpLocks/>
            <a:endCxn id="37" idx="2"/>
          </p:cNvCxnSpPr>
          <p:nvPr/>
        </p:nvCxnSpPr>
        <p:spPr>
          <a:xfrm>
            <a:off x="5454601" y="3795881"/>
            <a:ext cx="1878826" cy="28880"/>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xmlns="" id="{BB13CC3E-CF20-7945-B043-2C94443609D1}"/>
              </a:ext>
            </a:extLst>
          </p:cNvPr>
          <p:cNvCxnSpPr>
            <a:cxnSpLocks/>
          </p:cNvCxnSpPr>
          <p:nvPr/>
        </p:nvCxnSpPr>
        <p:spPr>
          <a:xfrm>
            <a:off x="5458701" y="3788911"/>
            <a:ext cx="1104321" cy="236378"/>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xmlns="" id="{A33201D9-A089-254A-84E0-149CAE0D4E93}"/>
              </a:ext>
            </a:extLst>
          </p:cNvPr>
          <p:cNvCxnSpPr>
            <a:cxnSpLocks/>
          </p:cNvCxnSpPr>
          <p:nvPr/>
        </p:nvCxnSpPr>
        <p:spPr>
          <a:xfrm flipV="1">
            <a:off x="5480532" y="4652788"/>
            <a:ext cx="2138650" cy="131947"/>
          </a:xfrm>
          <a:prstGeom prst="line">
            <a:avLst/>
          </a:prstGeom>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xmlns="" id="{DBF2121D-73E4-4340-91F2-89660B0D740A}"/>
              </a:ext>
            </a:extLst>
          </p:cNvPr>
          <p:cNvCxnSpPr>
            <a:cxnSpLocks/>
            <a:stCxn id="34" idx="6"/>
          </p:cNvCxnSpPr>
          <p:nvPr/>
        </p:nvCxnSpPr>
        <p:spPr>
          <a:xfrm flipV="1">
            <a:off x="5465680" y="4226034"/>
            <a:ext cx="1097338" cy="548712"/>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xmlns="" id="{C29A0274-5364-8948-A580-8231343F86B6}"/>
              </a:ext>
            </a:extLst>
          </p:cNvPr>
          <p:cNvCxnSpPr>
            <a:cxnSpLocks/>
          </p:cNvCxnSpPr>
          <p:nvPr/>
        </p:nvCxnSpPr>
        <p:spPr>
          <a:xfrm>
            <a:off x="5471413" y="4295188"/>
            <a:ext cx="2101673" cy="257228"/>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xmlns="" id="{EB57930A-0EBE-0A48-A1BC-E39530067F31}"/>
              </a:ext>
            </a:extLst>
          </p:cNvPr>
          <p:cNvCxnSpPr>
            <a:cxnSpLocks/>
          </p:cNvCxnSpPr>
          <p:nvPr/>
        </p:nvCxnSpPr>
        <p:spPr>
          <a:xfrm>
            <a:off x="5471411" y="4781718"/>
            <a:ext cx="760114" cy="275207"/>
          </a:xfrm>
          <a:prstGeom prst="line">
            <a:avLst/>
          </a:prstGeom>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xmlns="" id="{8E55D59E-0DC3-6645-B786-E6B4BC4347CD}"/>
              </a:ext>
            </a:extLst>
          </p:cNvPr>
          <p:cNvCxnSpPr>
            <a:cxnSpLocks/>
          </p:cNvCxnSpPr>
          <p:nvPr/>
        </p:nvCxnSpPr>
        <p:spPr>
          <a:xfrm>
            <a:off x="5460019" y="3826909"/>
            <a:ext cx="909382" cy="1111688"/>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xmlns="" id="{77A9CC57-D5A8-3448-94B6-9E9F37817668}"/>
              </a:ext>
            </a:extLst>
          </p:cNvPr>
          <p:cNvCxnSpPr>
            <a:cxnSpLocks/>
          </p:cNvCxnSpPr>
          <p:nvPr/>
        </p:nvCxnSpPr>
        <p:spPr>
          <a:xfrm>
            <a:off x="5460958" y="3826909"/>
            <a:ext cx="2124434" cy="813854"/>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xmlns="" id="{6D4B7145-3311-2040-9C75-0BDB58EEBE88}"/>
              </a:ext>
            </a:extLst>
          </p:cNvPr>
          <p:cNvCxnSpPr>
            <a:cxnSpLocks/>
            <a:stCxn id="34" idx="6"/>
            <a:endCxn id="37" idx="3"/>
          </p:cNvCxnSpPr>
          <p:nvPr/>
        </p:nvCxnSpPr>
        <p:spPr>
          <a:xfrm flipV="1">
            <a:off x="5465680" y="3908437"/>
            <a:ext cx="1908134" cy="866311"/>
          </a:xfrm>
          <a:prstGeom prst="line">
            <a:avLst/>
          </a:prstGeom>
        </p:spPr>
        <p:style>
          <a:lnRef idx="1">
            <a:schemeClr val="accent2"/>
          </a:lnRef>
          <a:fillRef idx="0">
            <a:schemeClr val="accent2"/>
          </a:fillRef>
          <a:effectRef idx="0">
            <a:schemeClr val="accent2"/>
          </a:effectRef>
          <a:fontRef idx="minor">
            <a:schemeClr val="tx1"/>
          </a:fontRef>
        </p:style>
      </p:cxnSp>
      <p:sp>
        <p:nvSpPr>
          <p:cNvPr id="52" name="Rectangle 51">
            <a:extLst>
              <a:ext uri="{FF2B5EF4-FFF2-40B4-BE49-F238E27FC236}">
                <a16:creationId xmlns:a16="http://schemas.microsoft.com/office/drawing/2014/main" xmlns="" id="{8EDDB146-ECC3-B64C-B6BF-872B42883F91}"/>
              </a:ext>
            </a:extLst>
          </p:cNvPr>
          <p:cNvSpPr/>
          <p:nvPr/>
        </p:nvSpPr>
        <p:spPr>
          <a:xfrm>
            <a:off x="6131548" y="3071638"/>
            <a:ext cx="534155" cy="369332"/>
          </a:xfrm>
          <a:prstGeom prst="rect">
            <a:avLst/>
          </a:prstGeom>
        </p:spPr>
        <p:txBody>
          <a:bodyPr wrap="square">
            <a:spAutoFit/>
          </a:bodyPr>
          <a:lstStyle/>
          <a:p>
            <a:pPr algn="ctr"/>
            <a:r>
              <a:rPr lang="en-US" dirty="0">
                <a:solidFill>
                  <a:schemeClr val="tx1">
                    <a:lumMod val="85000"/>
                    <a:lumOff val="15000"/>
                  </a:schemeClr>
                </a:solidFill>
              </a:rPr>
              <a:t>HK</a:t>
            </a:r>
          </a:p>
        </p:txBody>
      </p:sp>
      <p:sp>
        <p:nvSpPr>
          <p:cNvPr id="53" name="Rectangle 52">
            <a:extLst>
              <a:ext uri="{FF2B5EF4-FFF2-40B4-BE49-F238E27FC236}">
                <a16:creationId xmlns:a16="http://schemas.microsoft.com/office/drawing/2014/main" xmlns="" id="{034EB842-5C83-E644-917A-C76B77163D67}"/>
              </a:ext>
            </a:extLst>
          </p:cNvPr>
          <p:cNvSpPr/>
          <p:nvPr/>
        </p:nvSpPr>
        <p:spPr>
          <a:xfrm>
            <a:off x="7049369" y="3365414"/>
            <a:ext cx="1338968" cy="369332"/>
          </a:xfrm>
          <a:prstGeom prst="rect">
            <a:avLst/>
          </a:prstGeom>
        </p:spPr>
        <p:txBody>
          <a:bodyPr wrap="square">
            <a:spAutoFit/>
          </a:bodyPr>
          <a:lstStyle/>
          <a:p>
            <a:pPr algn="ctr"/>
            <a:r>
              <a:rPr lang="en-US" dirty="0">
                <a:solidFill>
                  <a:schemeClr val="tx1">
                    <a:lumMod val="85000"/>
                    <a:lumOff val="15000"/>
                  </a:schemeClr>
                </a:solidFill>
              </a:rPr>
              <a:t>protestors</a:t>
            </a:r>
          </a:p>
        </p:txBody>
      </p:sp>
      <p:sp>
        <p:nvSpPr>
          <p:cNvPr id="54" name="Rectangle 53">
            <a:extLst>
              <a:ext uri="{FF2B5EF4-FFF2-40B4-BE49-F238E27FC236}">
                <a16:creationId xmlns:a16="http://schemas.microsoft.com/office/drawing/2014/main" xmlns="" id="{3C7D88A0-FFD5-C247-9A4F-1DBB05061C5B}"/>
              </a:ext>
            </a:extLst>
          </p:cNvPr>
          <p:cNvSpPr/>
          <p:nvPr/>
        </p:nvSpPr>
        <p:spPr>
          <a:xfrm>
            <a:off x="7657453" y="4145144"/>
            <a:ext cx="980008" cy="369332"/>
          </a:xfrm>
          <a:prstGeom prst="rect">
            <a:avLst/>
          </a:prstGeom>
        </p:spPr>
        <p:txBody>
          <a:bodyPr wrap="square">
            <a:spAutoFit/>
          </a:bodyPr>
          <a:lstStyle/>
          <a:p>
            <a:pPr algn="ctr"/>
            <a:r>
              <a:rPr lang="en-US" dirty="0">
                <a:solidFill>
                  <a:schemeClr val="tx1">
                    <a:lumMod val="85000"/>
                    <a:lumOff val="15000"/>
                  </a:schemeClr>
                </a:solidFill>
              </a:rPr>
              <a:t>woman</a:t>
            </a:r>
          </a:p>
        </p:txBody>
      </p:sp>
      <p:sp>
        <p:nvSpPr>
          <p:cNvPr id="55" name="Rectangle 54">
            <a:extLst>
              <a:ext uri="{FF2B5EF4-FFF2-40B4-BE49-F238E27FC236}">
                <a16:creationId xmlns:a16="http://schemas.microsoft.com/office/drawing/2014/main" xmlns="" id="{59AC1661-57AD-244D-A354-CB5612A3FC9B}"/>
              </a:ext>
            </a:extLst>
          </p:cNvPr>
          <p:cNvSpPr/>
          <p:nvPr/>
        </p:nvSpPr>
        <p:spPr>
          <a:xfrm>
            <a:off x="5910608" y="5151859"/>
            <a:ext cx="1063720" cy="369332"/>
          </a:xfrm>
          <a:prstGeom prst="rect">
            <a:avLst/>
          </a:prstGeom>
        </p:spPr>
        <p:txBody>
          <a:bodyPr wrap="square">
            <a:spAutoFit/>
          </a:bodyPr>
          <a:lstStyle/>
          <a:p>
            <a:pPr algn="ctr"/>
            <a:r>
              <a:rPr lang="en-US" dirty="0">
                <a:solidFill>
                  <a:schemeClr val="tx1">
                    <a:lumMod val="85000"/>
                    <a:lumOff val="15000"/>
                  </a:schemeClr>
                </a:solidFill>
              </a:rPr>
              <a:t>activists</a:t>
            </a:r>
          </a:p>
        </p:txBody>
      </p:sp>
      <p:sp>
        <p:nvSpPr>
          <p:cNvPr id="56" name="Rectangle 55">
            <a:extLst>
              <a:ext uri="{FF2B5EF4-FFF2-40B4-BE49-F238E27FC236}">
                <a16:creationId xmlns:a16="http://schemas.microsoft.com/office/drawing/2014/main" xmlns="" id="{D53AE726-1D00-C948-9BB5-C278A96F5A03}"/>
              </a:ext>
            </a:extLst>
          </p:cNvPr>
          <p:cNvSpPr/>
          <p:nvPr/>
        </p:nvSpPr>
        <p:spPr>
          <a:xfrm>
            <a:off x="7694730" y="4924679"/>
            <a:ext cx="1402430" cy="646331"/>
          </a:xfrm>
          <a:prstGeom prst="rect">
            <a:avLst/>
          </a:prstGeom>
        </p:spPr>
        <p:txBody>
          <a:bodyPr wrap="square">
            <a:spAutoFit/>
          </a:bodyPr>
          <a:lstStyle/>
          <a:p>
            <a:pPr algn="ctr"/>
            <a:r>
              <a:rPr lang="en-US" dirty="0" err="1">
                <a:solidFill>
                  <a:schemeClr val="tx1">
                    <a:lumMod val="85000"/>
                    <a:lumOff val="15000"/>
                  </a:schemeClr>
                </a:solidFill>
              </a:rPr>
              <a:t>Tsim</a:t>
            </a:r>
            <a:r>
              <a:rPr lang="en-US" dirty="0">
                <a:solidFill>
                  <a:schemeClr val="tx1">
                    <a:lumMod val="85000"/>
                    <a:lumOff val="15000"/>
                  </a:schemeClr>
                </a:solidFill>
              </a:rPr>
              <a:t> Sha </a:t>
            </a:r>
            <a:r>
              <a:rPr lang="en-US" dirty="0" err="1">
                <a:solidFill>
                  <a:schemeClr val="tx1">
                    <a:lumMod val="85000"/>
                    <a:lumOff val="15000"/>
                  </a:schemeClr>
                </a:solidFill>
              </a:rPr>
              <a:t>Tsui</a:t>
            </a:r>
            <a:endParaRPr lang="en-US" dirty="0">
              <a:solidFill>
                <a:schemeClr val="tx1">
                  <a:lumMod val="85000"/>
                  <a:lumOff val="15000"/>
                </a:schemeClr>
              </a:solidFill>
            </a:endParaRPr>
          </a:p>
          <a:p>
            <a:pPr algn="ctr"/>
            <a:r>
              <a:rPr lang="en-US" dirty="0">
                <a:solidFill>
                  <a:schemeClr val="tx1">
                    <a:lumMod val="85000"/>
                    <a:lumOff val="15000"/>
                  </a:schemeClr>
                </a:solidFill>
              </a:rPr>
              <a:t>bus stop</a:t>
            </a:r>
          </a:p>
        </p:txBody>
      </p:sp>
      <p:cxnSp>
        <p:nvCxnSpPr>
          <p:cNvPr id="57" name="Straight Connector 56">
            <a:extLst>
              <a:ext uri="{FF2B5EF4-FFF2-40B4-BE49-F238E27FC236}">
                <a16:creationId xmlns:a16="http://schemas.microsoft.com/office/drawing/2014/main" xmlns="" id="{BCDFF5D2-CE2A-9D4F-98C6-DEBEFFA0DAA5}"/>
              </a:ext>
            </a:extLst>
          </p:cNvPr>
          <p:cNvCxnSpPr>
            <a:cxnSpLocks/>
          </p:cNvCxnSpPr>
          <p:nvPr/>
        </p:nvCxnSpPr>
        <p:spPr>
          <a:xfrm>
            <a:off x="7886936" y="4616816"/>
            <a:ext cx="310213" cy="9600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xmlns="" id="{B7D8ACC0-3AB4-FA43-902B-BB98F8E8C1B7}"/>
              </a:ext>
            </a:extLst>
          </p:cNvPr>
          <p:cNvCxnSpPr>
            <a:cxnSpLocks/>
            <a:stCxn id="68" idx="5"/>
            <a:endCxn id="70" idx="1"/>
          </p:cNvCxnSpPr>
          <p:nvPr/>
        </p:nvCxnSpPr>
        <p:spPr>
          <a:xfrm>
            <a:off x="6373771" y="3550322"/>
            <a:ext cx="227161" cy="48027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xmlns="" id="{445C32CC-08EC-5C4C-985D-61F81D45AB69}"/>
              </a:ext>
            </a:extLst>
          </p:cNvPr>
          <p:cNvCxnSpPr>
            <a:cxnSpLocks/>
            <a:endCxn id="37" idx="3"/>
          </p:cNvCxnSpPr>
          <p:nvPr/>
        </p:nvCxnSpPr>
        <p:spPr>
          <a:xfrm flipV="1">
            <a:off x="6840056" y="3908430"/>
            <a:ext cx="533761" cy="24800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xmlns="" id="{13A2D75E-6F98-0E47-9BCE-E158A05002A0}"/>
              </a:ext>
            </a:extLst>
          </p:cNvPr>
          <p:cNvCxnSpPr>
            <a:cxnSpLocks/>
          </p:cNvCxnSpPr>
          <p:nvPr/>
        </p:nvCxnSpPr>
        <p:spPr>
          <a:xfrm>
            <a:off x="6819716" y="4161407"/>
            <a:ext cx="799473" cy="290638"/>
          </a:xfrm>
          <a:prstGeom prst="line">
            <a:avLst/>
          </a:prstGeom>
          <a:ln w="3492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xmlns="" id="{CD88E6C8-AF64-7541-8BC8-47C382ED0FD9}"/>
              </a:ext>
            </a:extLst>
          </p:cNvPr>
          <p:cNvCxnSpPr>
            <a:cxnSpLocks/>
          </p:cNvCxnSpPr>
          <p:nvPr/>
        </p:nvCxnSpPr>
        <p:spPr>
          <a:xfrm>
            <a:off x="7547413" y="3941204"/>
            <a:ext cx="183079" cy="46927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xmlns="" id="{0B30B6DF-B07C-F841-ABFB-B8020BD91800}"/>
              </a:ext>
            </a:extLst>
          </p:cNvPr>
          <p:cNvCxnSpPr>
            <a:cxnSpLocks/>
            <a:stCxn id="70" idx="4"/>
          </p:cNvCxnSpPr>
          <p:nvPr/>
        </p:nvCxnSpPr>
        <p:spPr>
          <a:xfrm flipH="1">
            <a:off x="6369403" y="4232587"/>
            <a:ext cx="329021" cy="706006"/>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xmlns="" id="{AC34FA14-3F33-A84B-9FC9-DB115990F054}"/>
              </a:ext>
            </a:extLst>
          </p:cNvPr>
          <p:cNvCxnSpPr>
            <a:cxnSpLocks/>
          </p:cNvCxnSpPr>
          <p:nvPr/>
        </p:nvCxnSpPr>
        <p:spPr>
          <a:xfrm>
            <a:off x="7651356" y="3792385"/>
            <a:ext cx="736989" cy="109126"/>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64" name="Rectangle 63">
            <a:extLst>
              <a:ext uri="{FF2B5EF4-FFF2-40B4-BE49-F238E27FC236}">
                <a16:creationId xmlns:a16="http://schemas.microsoft.com/office/drawing/2014/main" xmlns="" id="{A736D116-D09D-8B40-B67A-021BAD6012D0}"/>
              </a:ext>
            </a:extLst>
          </p:cNvPr>
          <p:cNvSpPr/>
          <p:nvPr/>
        </p:nvSpPr>
        <p:spPr>
          <a:xfrm>
            <a:off x="8086428" y="3609547"/>
            <a:ext cx="1047420" cy="369332"/>
          </a:xfrm>
          <a:prstGeom prst="rect">
            <a:avLst/>
          </a:prstGeom>
        </p:spPr>
        <p:txBody>
          <a:bodyPr wrap="square">
            <a:spAutoFit/>
          </a:bodyPr>
          <a:lstStyle/>
          <a:p>
            <a:pPr algn="ctr"/>
            <a:r>
              <a:rPr lang="en-US" b="1" dirty="0">
                <a:solidFill>
                  <a:schemeClr val="tx1">
                    <a:lumMod val="75000"/>
                    <a:lumOff val="25000"/>
                  </a:schemeClr>
                </a:solidFill>
              </a:rPr>
              <a:t>…</a:t>
            </a:r>
          </a:p>
        </p:txBody>
      </p:sp>
      <p:cxnSp>
        <p:nvCxnSpPr>
          <p:cNvPr id="65" name="Straight Connector 64">
            <a:extLst>
              <a:ext uri="{FF2B5EF4-FFF2-40B4-BE49-F238E27FC236}">
                <a16:creationId xmlns:a16="http://schemas.microsoft.com/office/drawing/2014/main" xmlns="" id="{FB800867-1827-274F-BD19-FC47832C0A4B}"/>
              </a:ext>
            </a:extLst>
          </p:cNvPr>
          <p:cNvCxnSpPr>
            <a:cxnSpLocks/>
            <a:endCxn id="69" idx="0"/>
          </p:cNvCxnSpPr>
          <p:nvPr/>
        </p:nvCxnSpPr>
        <p:spPr>
          <a:xfrm>
            <a:off x="6761723" y="4238643"/>
            <a:ext cx="294084" cy="303715"/>
          </a:xfrm>
          <a:prstGeom prst="line">
            <a:avLst/>
          </a:prstGeom>
          <a:ln w="34925"/>
        </p:spPr>
        <p:style>
          <a:lnRef idx="1">
            <a:schemeClr val="accent2"/>
          </a:lnRef>
          <a:fillRef idx="0">
            <a:schemeClr val="accent2"/>
          </a:fillRef>
          <a:effectRef idx="0">
            <a:schemeClr val="accent2"/>
          </a:effectRef>
          <a:fontRef idx="minor">
            <a:schemeClr val="tx1"/>
          </a:fontRef>
        </p:style>
      </p:cxnSp>
      <p:sp>
        <p:nvSpPr>
          <p:cNvPr id="66" name="Oval 65">
            <a:extLst>
              <a:ext uri="{FF2B5EF4-FFF2-40B4-BE49-F238E27FC236}">
                <a16:creationId xmlns:a16="http://schemas.microsoft.com/office/drawing/2014/main" xmlns="" id="{02A40FC9-F638-6846-8954-005BAE9C4183}"/>
              </a:ext>
            </a:extLst>
          </p:cNvPr>
          <p:cNvSpPr/>
          <p:nvPr/>
        </p:nvSpPr>
        <p:spPr>
          <a:xfrm>
            <a:off x="7571452" y="4454304"/>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xmlns="" id="{69623273-02BE-F543-9B8D-FB6A92C399B8}"/>
              </a:ext>
            </a:extLst>
          </p:cNvPr>
          <p:cNvSpPr/>
          <p:nvPr/>
        </p:nvSpPr>
        <p:spPr>
          <a:xfrm>
            <a:off x="8215215" y="4688028"/>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xmlns="" id="{A426EE40-412E-C24B-AC78-49C8AD7F0E36}"/>
              </a:ext>
            </a:extLst>
          </p:cNvPr>
          <p:cNvSpPr/>
          <p:nvPr/>
        </p:nvSpPr>
        <p:spPr>
          <a:xfrm>
            <a:off x="6138402" y="3348335"/>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xmlns="" id="{E8586A01-4E86-6E44-8974-AEE83D096471}"/>
              </a:ext>
            </a:extLst>
          </p:cNvPr>
          <p:cNvSpPr/>
          <p:nvPr/>
        </p:nvSpPr>
        <p:spPr>
          <a:xfrm>
            <a:off x="6917937" y="4542359"/>
            <a:ext cx="275751" cy="236651"/>
          </a:xfrm>
          <a:prstGeom prst="ellipse">
            <a:avLst/>
          </a:prstGeom>
          <a:solidFill>
            <a:schemeClr val="accent6">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xmlns="" id="{62EAB993-88F2-4844-B792-BFA9B0BEB354}"/>
              </a:ext>
            </a:extLst>
          </p:cNvPr>
          <p:cNvSpPr/>
          <p:nvPr/>
        </p:nvSpPr>
        <p:spPr>
          <a:xfrm>
            <a:off x="6560548" y="3995943"/>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xmlns="" id="{256E8D38-9E57-3047-8115-32428332798E}"/>
              </a:ext>
            </a:extLst>
          </p:cNvPr>
          <p:cNvSpPr/>
          <p:nvPr/>
        </p:nvSpPr>
        <p:spPr>
          <a:xfrm>
            <a:off x="9457754" y="2008473"/>
            <a:ext cx="2669265" cy="4273882"/>
          </a:xfrm>
          <a:prstGeom prst="rect">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xmlns="" id="{F2E1BB7F-9ADC-FB4C-AF47-F88434FD04F3}"/>
              </a:ext>
            </a:extLst>
          </p:cNvPr>
          <p:cNvSpPr/>
          <p:nvPr/>
        </p:nvSpPr>
        <p:spPr>
          <a:xfrm>
            <a:off x="7049162" y="2969388"/>
            <a:ext cx="275751" cy="236651"/>
          </a:xfrm>
          <a:prstGeom prst="ellipse">
            <a:avLst/>
          </a:prstGeom>
          <a:solidFill>
            <a:schemeClr val="accent1">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a:extLst>
              <a:ext uri="{FF2B5EF4-FFF2-40B4-BE49-F238E27FC236}">
                <a16:creationId xmlns:a16="http://schemas.microsoft.com/office/drawing/2014/main" xmlns="" id="{AEDBBFDC-C76E-1045-BE7E-59362ECA63B9}"/>
              </a:ext>
            </a:extLst>
          </p:cNvPr>
          <p:cNvCxnSpPr>
            <a:cxnSpLocks/>
            <a:endCxn id="72" idx="3"/>
          </p:cNvCxnSpPr>
          <p:nvPr/>
        </p:nvCxnSpPr>
        <p:spPr>
          <a:xfrm flipV="1">
            <a:off x="5473906" y="3171380"/>
            <a:ext cx="1615639" cy="1112218"/>
          </a:xfrm>
          <a:prstGeom prst="line">
            <a:avLst/>
          </a:prstGeom>
        </p:spPr>
        <p:style>
          <a:lnRef idx="1">
            <a:schemeClr val="accent2"/>
          </a:lnRef>
          <a:fillRef idx="0">
            <a:schemeClr val="accent2"/>
          </a:fillRef>
          <a:effectRef idx="0">
            <a:schemeClr val="accent2"/>
          </a:effectRef>
          <a:fontRef idx="minor">
            <a:schemeClr val="tx1"/>
          </a:fontRef>
        </p:style>
      </p:cxnSp>
      <p:sp>
        <p:nvSpPr>
          <p:cNvPr id="74" name="Rectangle 73">
            <a:extLst>
              <a:ext uri="{FF2B5EF4-FFF2-40B4-BE49-F238E27FC236}">
                <a16:creationId xmlns:a16="http://schemas.microsoft.com/office/drawing/2014/main" xmlns="" id="{1D5FC1E5-4841-B14E-B12E-C209C00880E2}"/>
              </a:ext>
            </a:extLst>
          </p:cNvPr>
          <p:cNvSpPr/>
          <p:nvPr/>
        </p:nvSpPr>
        <p:spPr>
          <a:xfrm>
            <a:off x="6813760" y="2654387"/>
            <a:ext cx="1047420" cy="369332"/>
          </a:xfrm>
          <a:prstGeom prst="rect">
            <a:avLst/>
          </a:prstGeom>
        </p:spPr>
        <p:txBody>
          <a:bodyPr wrap="square">
            <a:spAutoFit/>
          </a:bodyPr>
          <a:lstStyle/>
          <a:p>
            <a:pPr algn="ctr"/>
            <a:r>
              <a:rPr lang="en-US" dirty="0">
                <a:solidFill>
                  <a:schemeClr val="tx1">
                    <a:lumMod val="85000"/>
                    <a:lumOff val="15000"/>
                  </a:schemeClr>
                </a:solidFill>
              </a:rPr>
              <a:t>crowd</a:t>
            </a:r>
          </a:p>
        </p:txBody>
      </p:sp>
      <p:cxnSp>
        <p:nvCxnSpPr>
          <p:cNvPr id="75" name="Straight Connector 74">
            <a:extLst>
              <a:ext uri="{FF2B5EF4-FFF2-40B4-BE49-F238E27FC236}">
                <a16:creationId xmlns:a16="http://schemas.microsoft.com/office/drawing/2014/main" xmlns="" id="{17A0C719-6258-EE41-8424-E9E01A680FAB}"/>
              </a:ext>
            </a:extLst>
          </p:cNvPr>
          <p:cNvCxnSpPr>
            <a:cxnSpLocks/>
            <a:stCxn id="70" idx="0"/>
            <a:endCxn id="72" idx="4"/>
          </p:cNvCxnSpPr>
          <p:nvPr/>
        </p:nvCxnSpPr>
        <p:spPr>
          <a:xfrm flipV="1">
            <a:off x="6698418" y="3206031"/>
            <a:ext cx="488614" cy="789904"/>
          </a:xfrm>
          <a:prstGeom prst="line">
            <a:avLst/>
          </a:prstGeom>
          <a:ln w="34925"/>
        </p:spPr>
        <p:style>
          <a:lnRef idx="1">
            <a:schemeClr val="accent2"/>
          </a:lnRef>
          <a:fillRef idx="0">
            <a:schemeClr val="accent2"/>
          </a:fillRef>
          <a:effectRef idx="0">
            <a:schemeClr val="accent2"/>
          </a:effectRef>
          <a:fontRef idx="minor">
            <a:schemeClr val="tx1"/>
          </a:fontRef>
        </p:style>
      </p:cxnSp>
      <p:cxnSp>
        <p:nvCxnSpPr>
          <p:cNvPr id="76" name="Straight Connector 75">
            <a:extLst>
              <a:ext uri="{FF2B5EF4-FFF2-40B4-BE49-F238E27FC236}">
                <a16:creationId xmlns:a16="http://schemas.microsoft.com/office/drawing/2014/main" xmlns="" id="{7369B22F-78E8-5143-93CE-1235FC136E92}"/>
              </a:ext>
            </a:extLst>
          </p:cNvPr>
          <p:cNvCxnSpPr>
            <a:cxnSpLocks/>
          </p:cNvCxnSpPr>
          <p:nvPr/>
        </p:nvCxnSpPr>
        <p:spPr>
          <a:xfrm flipH="1">
            <a:off x="5835615" y="3416415"/>
            <a:ext cx="31038" cy="1911444"/>
          </a:xfrm>
          <a:prstGeom prst="line">
            <a:avLst/>
          </a:prstGeom>
          <a:ln w="12700">
            <a:solidFill>
              <a:schemeClr val="tx1">
                <a:lumMod val="85000"/>
                <a:lumOff val="1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644DECA2-F15A-594F-8154-BD88835F0482}"/>
              </a:ext>
            </a:extLst>
          </p:cNvPr>
          <p:cNvCxnSpPr>
            <a:cxnSpLocks/>
            <a:endCxn id="72" idx="2"/>
          </p:cNvCxnSpPr>
          <p:nvPr/>
        </p:nvCxnSpPr>
        <p:spPr>
          <a:xfrm flipV="1">
            <a:off x="6409069" y="3087706"/>
            <a:ext cx="640093" cy="33341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8" name="Straight Connector 77">
            <a:extLst>
              <a:ext uri="{FF2B5EF4-FFF2-40B4-BE49-F238E27FC236}">
                <a16:creationId xmlns:a16="http://schemas.microsoft.com/office/drawing/2014/main" xmlns="" id="{B6AC27A8-8104-B046-AC20-051D075E5CEC}"/>
              </a:ext>
            </a:extLst>
          </p:cNvPr>
          <p:cNvCxnSpPr>
            <a:cxnSpLocks/>
            <a:stCxn id="34" idx="6"/>
            <a:endCxn id="72" idx="3"/>
          </p:cNvCxnSpPr>
          <p:nvPr/>
        </p:nvCxnSpPr>
        <p:spPr>
          <a:xfrm flipV="1">
            <a:off x="5465682" y="3171380"/>
            <a:ext cx="1623863" cy="1603366"/>
          </a:xfrm>
          <a:prstGeom prst="line">
            <a:avLst/>
          </a:prstGeom>
        </p:spPr>
        <p:style>
          <a:lnRef idx="1">
            <a:schemeClr val="accent2"/>
          </a:lnRef>
          <a:fillRef idx="0">
            <a:schemeClr val="accent2"/>
          </a:fillRef>
          <a:effectRef idx="0">
            <a:schemeClr val="accent2"/>
          </a:effectRef>
          <a:fontRef idx="minor">
            <a:schemeClr val="tx1"/>
          </a:fontRef>
        </p:style>
      </p:cxnSp>
      <p:sp>
        <p:nvSpPr>
          <p:cNvPr id="79" name="Curved Down Arrow 78">
            <a:extLst>
              <a:ext uri="{FF2B5EF4-FFF2-40B4-BE49-F238E27FC236}">
                <a16:creationId xmlns:a16="http://schemas.microsoft.com/office/drawing/2014/main" xmlns="" id="{24330748-1991-5F4C-A879-9C63B98B64CE}"/>
              </a:ext>
            </a:extLst>
          </p:cNvPr>
          <p:cNvSpPr/>
          <p:nvPr/>
        </p:nvSpPr>
        <p:spPr>
          <a:xfrm rot="4057056">
            <a:off x="11653149" y="5326508"/>
            <a:ext cx="567933" cy="123548"/>
          </a:xfrm>
          <a:prstGeom prst="curved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Rectangle 79">
            <a:extLst>
              <a:ext uri="{FF2B5EF4-FFF2-40B4-BE49-F238E27FC236}">
                <a16:creationId xmlns:a16="http://schemas.microsoft.com/office/drawing/2014/main" xmlns="" id="{71FDF86E-D944-9444-A433-10AA2D29B1CD}"/>
              </a:ext>
            </a:extLst>
          </p:cNvPr>
          <p:cNvSpPr/>
          <p:nvPr/>
        </p:nvSpPr>
        <p:spPr>
          <a:xfrm>
            <a:off x="9912694" y="5105846"/>
            <a:ext cx="579679" cy="282439"/>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2" descr="Database icon - Themeisle Icons Graphics">
            <a:extLst>
              <a:ext uri="{FF2B5EF4-FFF2-40B4-BE49-F238E27FC236}">
                <a16:creationId xmlns:a16="http://schemas.microsoft.com/office/drawing/2014/main" xmlns="" id="{CFD4D8C7-2E16-2D43-A4E4-39C9803C5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353" y="2004088"/>
            <a:ext cx="406090" cy="541085"/>
          </a:xfrm>
          <a:prstGeom prst="rect">
            <a:avLst/>
          </a:prstGeom>
          <a:noFill/>
          <a:extLst>
            <a:ext uri="{909E8E84-426E-40dd-AFC4-6F175D3DCCD1}">
              <a14:hiddenFill xmlns:a14="http://schemas.microsoft.com/office/drawing/2010/main" xmlns="">
                <a:solidFill>
                  <a:srgbClr val="FFFFFF"/>
                </a:solidFill>
              </a14:hiddenFill>
            </a:ext>
          </a:extLst>
        </p:spPr>
      </p:pic>
      <p:sp>
        <p:nvSpPr>
          <p:cNvPr id="82" name="Rectangle 81">
            <a:extLst>
              <a:ext uri="{FF2B5EF4-FFF2-40B4-BE49-F238E27FC236}">
                <a16:creationId xmlns:a16="http://schemas.microsoft.com/office/drawing/2014/main" xmlns="" id="{79DB38C2-BAFC-324A-BDF2-813190C8F64C}"/>
              </a:ext>
            </a:extLst>
          </p:cNvPr>
          <p:cNvSpPr/>
          <p:nvPr/>
        </p:nvSpPr>
        <p:spPr>
          <a:xfrm>
            <a:off x="8115487" y="1816355"/>
            <a:ext cx="1105431" cy="830997"/>
          </a:xfrm>
          <a:prstGeom prst="rect">
            <a:avLst/>
          </a:prstGeom>
        </p:spPr>
        <p:txBody>
          <a:bodyPr wrap="none">
            <a:spAutoFit/>
          </a:bodyPr>
          <a:lstStyle/>
          <a:p>
            <a:pPr algn="ctr"/>
            <a:r>
              <a:rPr lang="en-US" sz="1600" dirty="0"/>
              <a:t>External </a:t>
            </a:r>
          </a:p>
          <a:p>
            <a:pPr algn="ctr"/>
            <a:r>
              <a:rPr lang="en-US" sz="1600" dirty="0"/>
              <a:t>Knowledge</a:t>
            </a:r>
          </a:p>
          <a:p>
            <a:pPr algn="ctr"/>
            <a:r>
              <a:rPr lang="en-US" sz="1600" dirty="0"/>
              <a:t>Base</a:t>
            </a:r>
          </a:p>
        </p:txBody>
      </p:sp>
      <p:cxnSp>
        <p:nvCxnSpPr>
          <p:cNvPr id="83" name="Straight Arrow Connector 82">
            <a:extLst>
              <a:ext uri="{FF2B5EF4-FFF2-40B4-BE49-F238E27FC236}">
                <a16:creationId xmlns:a16="http://schemas.microsoft.com/office/drawing/2014/main" xmlns="" id="{73673481-0A04-B344-9349-25F57C08CBC4}"/>
              </a:ext>
            </a:extLst>
          </p:cNvPr>
          <p:cNvCxnSpPr>
            <a:cxnSpLocks/>
          </p:cNvCxnSpPr>
          <p:nvPr/>
        </p:nvCxnSpPr>
        <p:spPr>
          <a:xfrm flipV="1">
            <a:off x="7304539" y="2586738"/>
            <a:ext cx="603004" cy="885099"/>
          </a:xfrm>
          <a:prstGeom prst="straightConnector1">
            <a:avLst/>
          </a:prstGeom>
          <a:ln w="47625">
            <a:gradFill flip="none" rotWithShape="1">
              <a:gsLst>
                <a:gs pos="25000">
                  <a:schemeClr val="accent3">
                    <a:lumMod val="40000"/>
                    <a:lumOff val="60000"/>
                  </a:schemeClr>
                </a:gs>
                <a:gs pos="54000">
                  <a:schemeClr val="accent3">
                    <a:lumMod val="95000"/>
                    <a:lumOff val="5000"/>
                  </a:schemeClr>
                </a:gs>
                <a:gs pos="93000">
                  <a:schemeClr val="accent3">
                    <a:lumMod val="37000"/>
                    <a:lumOff val="63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xmlns="" id="{3EBE89ED-B9CA-8C46-BE75-CA4C4FE4DE63}"/>
              </a:ext>
            </a:extLst>
          </p:cNvPr>
          <p:cNvSpPr txBox="1"/>
          <p:nvPr/>
        </p:nvSpPr>
        <p:spPr>
          <a:xfrm>
            <a:off x="7855921" y="2690903"/>
            <a:ext cx="1193122" cy="615553"/>
          </a:xfrm>
          <a:prstGeom prst="rect">
            <a:avLst/>
          </a:prstGeom>
          <a:noFill/>
        </p:spPr>
        <p:txBody>
          <a:bodyPr wrap="square" rtlCol="0">
            <a:spAutoFit/>
          </a:bodyPr>
          <a:lstStyle/>
          <a:p>
            <a:r>
              <a:rPr lang="en-US" sz="1700" dirty="0">
                <a:solidFill>
                  <a:schemeClr val="bg2">
                    <a:lumMod val="25000"/>
                  </a:schemeClr>
                </a:solidFill>
              </a:rPr>
              <a:t>Entity Linking</a:t>
            </a:r>
          </a:p>
        </p:txBody>
      </p:sp>
      <p:sp>
        <p:nvSpPr>
          <p:cNvPr id="85" name="Rectangle 84">
            <a:extLst>
              <a:ext uri="{FF2B5EF4-FFF2-40B4-BE49-F238E27FC236}">
                <a16:creationId xmlns:a16="http://schemas.microsoft.com/office/drawing/2014/main" xmlns="" id="{FF50A610-7215-B84E-8BD3-92656A9EBCA5}"/>
              </a:ext>
            </a:extLst>
          </p:cNvPr>
          <p:cNvSpPr/>
          <p:nvPr/>
        </p:nvSpPr>
        <p:spPr>
          <a:xfrm>
            <a:off x="134290" y="2094415"/>
            <a:ext cx="1046448" cy="266249"/>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xmlns="" id="{5BA186F6-422A-514A-969C-EFF2A6B16D9C}"/>
              </a:ext>
            </a:extLst>
          </p:cNvPr>
          <p:cNvSpPr/>
          <p:nvPr/>
        </p:nvSpPr>
        <p:spPr>
          <a:xfrm>
            <a:off x="126707" y="2624990"/>
            <a:ext cx="976885" cy="292388"/>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xmlns="" id="{D81B5208-D885-3846-866D-3903CB606C17}"/>
              </a:ext>
            </a:extLst>
          </p:cNvPr>
          <p:cNvSpPr/>
          <p:nvPr/>
        </p:nvSpPr>
        <p:spPr>
          <a:xfrm>
            <a:off x="131661" y="2340032"/>
            <a:ext cx="4059006" cy="306007"/>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xmlns="" id="{8AE274F2-969C-3443-B12A-E6039CE24374}"/>
              </a:ext>
            </a:extLst>
          </p:cNvPr>
          <p:cNvSpPr/>
          <p:nvPr/>
        </p:nvSpPr>
        <p:spPr>
          <a:xfrm>
            <a:off x="1098287" y="2630791"/>
            <a:ext cx="646965" cy="286589"/>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xmlns="" id="{C62308D7-E729-5248-96B4-13EA3D8ADC3A}"/>
              </a:ext>
            </a:extLst>
          </p:cNvPr>
          <p:cNvSpPr/>
          <p:nvPr/>
        </p:nvSpPr>
        <p:spPr>
          <a:xfrm>
            <a:off x="5074132" y="5099523"/>
            <a:ext cx="406400" cy="369332"/>
          </a:xfrm>
          <a:prstGeom prst="ellipse">
            <a:avLst/>
          </a:prstGeom>
          <a:solidFill>
            <a:srgbClr val="8839C6"/>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0" name="Straight Connector 89">
            <a:extLst>
              <a:ext uri="{FF2B5EF4-FFF2-40B4-BE49-F238E27FC236}">
                <a16:creationId xmlns:a16="http://schemas.microsoft.com/office/drawing/2014/main" xmlns="" id="{11EDFCA3-D16C-DD47-82E4-5D6B9A7C4191}"/>
              </a:ext>
            </a:extLst>
          </p:cNvPr>
          <p:cNvCxnSpPr>
            <a:cxnSpLocks/>
          </p:cNvCxnSpPr>
          <p:nvPr/>
        </p:nvCxnSpPr>
        <p:spPr>
          <a:xfrm flipV="1">
            <a:off x="5488756" y="5140591"/>
            <a:ext cx="783152" cy="124632"/>
          </a:xfrm>
          <a:prstGeom prst="line">
            <a:avLst/>
          </a:prstGeom>
        </p:spPr>
        <p:style>
          <a:lnRef idx="1">
            <a:schemeClr val="accent2"/>
          </a:lnRef>
          <a:fillRef idx="0">
            <a:schemeClr val="accent2"/>
          </a:fillRef>
          <a:effectRef idx="0">
            <a:schemeClr val="accent2"/>
          </a:effectRef>
          <a:fontRef idx="minor">
            <a:schemeClr val="tx1"/>
          </a:fontRef>
        </p:style>
      </p:cxnSp>
      <p:cxnSp>
        <p:nvCxnSpPr>
          <p:cNvPr id="91" name="Straight Connector 90">
            <a:extLst>
              <a:ext uri="{FF2B5EF4-FFF2-40B4-BE49-F238E27FC236}">
                <a16:creationId xmlns:a16="http://schemas.microsoft.com/office/drawing/2014/main" xmlns="" id="{359AC837-97F8-3D4C-85C3-88486186ED70}"/>
              </a:ext>
            </a:extLst>
          </p:cNvPr>
          <p:cNvCxnSpPr>
            <a:cxnSpLocks/>
            <a:stCxn id="89" idx="6"/>
            <a:endCxn id="68" idx="3"/>
          </p:cNvCxnSpPr>
          <p:nvPr/>
        </p:nvCxnSpPr>
        <p:spPr>
          <a:xfrm flipV="1">
            <a:off x="5480534" y="3550327"/>
            <a:ext cx="698251" cy="1733862"/>
          </a:xfrm>
          <a:prstGeom prst="line">
            <a:avLst/>
          </a:prstGeom>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xmlns="" id="{BF14F97C-8F4F-5F46-89FE-7A77DE53225D}"/>
              </a:ext>
            </a:extLst>
          </p:cNvPr>
          <p:cNvCxnSpPr>
            <a:cxnSpLocks/>
            <a:endCxn id="72" idx="3"/>
          </p:cNvCxnSpPr>
          <p:nvPr/>
        </p:nvCxnSpPr>
        <p:spPr>
          <a:xfrm flipV="1">
            <a:off x="5489580" y="3171380"/>
            <a:ext cx="1599965" cy="2069140"/>
          </a:xfrm>
          <a:prstGeom prst="line">
            <a:avLst/>
          </a:prstGeom>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a16="http://schemas.microsoft.com/office/drawing/2014/main" xmlns="" id="{F9C751BB-C4EA-5646-85CE-F99611916313}"/>
              </a:ext>
            </a:extLst>
          </p:cNvPr>
          <p:cNvCxnSpPr>
            <a:cxnSpLocks/>
            <a:endCxn id="37" idx="3"/>
          </p:cNvCxnSpPr>
          <p:nvPr/>
        </p:nvCxnSpPr>
        <p:spPr>
          <a:xfrm flipV="1">
            <a:off x="5508215" y="3908435"/>
            <a:ext cx="1865601" cy="1311628"/>
          </a:xfrm>
          <a:prstGeom prst="line">
            <a:avLst/>
          </a:prstGeom>
        </p:spPr>
        <p:style>
          <a:lnRef idx="1">
            <a:schemeClr val="accent2"/>
          </a:lnRef>
          <a:fillRef idx="0">
            <a:schemeClr val="accent2"/>
          </a:fillRef>
          <a:effectRef idx="0">
            <a:schemeClr val="accent2"/>
          </a:effectRef>
          <a:fontRef idx="minor">
            <a:schemeClr val="tx1"/>
          </a:fontRef>
        </p:style>
      </p:cxnSp>
      <p:cxnSp>
        <p:nvCxnSpPr>
          <p:cNvPr id="94" name="Straight Connector 93">
            <a:extLst>
              <a:ext uri="{FF2B5EF4-FFF2-40B4-BE49-F238E27FC236}">
                <a16:creationId xmlns:a16="http://schemas.microsoft.com/office/drawing/2014/main" xmlns="" id="{99E614B9-2E37-DC40-979F-808DC6E4AC6E}"/>
              </a:ext>
            </a:extLst>
          </p:cNvPr>
          <p:cNvCxnSpPr>
            <a:cxnSpLocks/>
            <a:endCxn id="69" idx="2"/>
          </p:cNvCxnSpPr>
          <p:nvPr/>
        </p:nvCxnSpPr>
        <p:spPr>
          <a:xfrm flipV="1">
            <a:off x="5491883" y="4660683"/>
            <a:ext cx="1426052" cy="592450"/>
          </a:xfrm>
          <a:prstGeom prst="line">
            <a:avLst/>
          </a:prstGeom>
        </p:spPr>
        <p:style>
          <a:lnRef idx="1">
            <a:schemeClr val="accent2"/>
          </a:lnRef>
          <a:fillRef idx="0">
            <a:schemeClr val="accent2"/>
          </a:fillRef>
          <a:effectRef idx="0">
            <a:schemeClr val="accent2"/>
          </a:effectRef>
          <a:fontRef idx="minor">
            <a:schemeClr val="tx1"/>
          </a:fontRef>
        </p:style>
      </p:cxnSp>
      <p:cxnSp>
        <p:nvCxnSpPr>
          <p:cNvPr id="95" name="Straight Connector 94">
            <a:extLst>
              <a:ext uri="{FF2B5EF4-FFF2-40B4-BE49-F238E27FC236}">
                <a16:creationId xmlns:a16="http://schemas.microsoft.com/office/drawing/2014/main" xmlns="" id="{A7325406-997A-B249-9D13-BC80B41BA1B9}"/>
              </a:ext>
            </a:extLst>
          </p:cNvPr>
          <p:cNvCxnSpPr>
            <a:cxnSpLocks/>
          </p:cNvCxnSpPr>
          <p:nvPr/>
        </p:nvCxnSpPr>
        <p:spPr>
          <a:xfrm flipV="1">
            <a:off x="5492094" y="4186437"/>
            <a:ext cx="1110476" cy="1060626"/>
          </a:xfrm>
          <a:prstGeom prst="line">
            <a:avLst/>
          </a:prstGeom>
        </p:spPr>
        <p:style>
          <a:lnRef idx="1">
            <a:schemeClr val="accent2"/>
          </a:lnRef>
          <a:fillRef idx="0">
            <a:schemeClr val="accent2"/>
          </a:fillRef>
          <a:effectRef idx="0">
            <a:schemeClr val="accent2"/>
          </a:effectRef>
          <a:fontRef idx="minor">
            <a:schemeClr val="tx1"/>
          </a:fontRef>
        </p:style>
      </p:cxnSp>
      <p:sp>
        <p:nvSpPr>
          <p:cNvPr id="96" name="Rectangle 95">
            <a:extLst>
              <a:ext uri="{FF2B5EF4-FFF2-40B4-BE49-F238E27FC236}">
                <a16:creationId xmlns:a16="http://schemas.microsoft.com/office/drawing/2014/main" xmlns="" id="{C1504992-6620-2444-944C-EB59522666E0}"/>
              </a:ext>
            </a:extLst>
          </p:cNvPr>
          <p:cNvSpPr/>
          <p:nvPr/>
        </p:nvSpPr>
        <p:spPr>
          <a:xfrm>
            <a:off x="6021428" y="4116304"/>
            <a:ext cx="836009" cy="369332"/>
          </a:xfrm>
          <a:prstGeom prst="rect">
            <a:avLst/>
          </a:prstGeom>
        </p:spPr>
        <p:txBody>
          <a:bodyPr wrap="square">
            <a:spAutoFit/>
          </a:bodyPr>
          <a:lstStyle/>
          <a:p>
            <a:pPr algn="ctr"/>
            <a:r>
              <a:rPr lang="en-US" dirty="0">
                <a:solidFill>
                  <a:schemeClr val="tx1">
                    <a:lumMod val="85000"/>
                    <a:lumOff val="15000"/>
                  </a:schemeClr>
                </a:solidFill>
              </a:rPr>
              <a:t>police</a:t>
            </a:r>
          </a:p>
        </p:txBody>
      </p:sp>
      <p:cxnSp>
        <p:nvCxnSpPr>
          <p:cNvPr id="97" name="Straight Connector 96">
            <a:extLst>
              <a:ext uri="{FF2B5EF4-FFF2-40B4-BE49-F238E27FC236}">
                <a16:creationId xmlns:a16="http://schemas.microsoft.com/office/drawing/2014/main" xmlns="" id="{D01A2A3B-0EB8-2347-BF65-69A47DDA6770}"/>
              </a:ext>
            </a:extLst>
          </p:cNvPr>
          <p:cNvCxnSpPr>
            <a:cxnSpLocks/>
            <a:endCxn id="66" idx="3"/>
          </p:cNvCxnSpPr>
          <p:nvPr/>
        </p:nvCxnSpPr>
        <p:spPr>
          <a:xfrm flipV="1">
            <a:off x="5474686" y="4656296"/>
            <a:ext cx="2137149" cy="595870"/>
          </a:xfrm>
          <a:prstGeom prst="line">
            <a:avLst/>
          </a:prstGeom>
        </p:spPr>
        <p:style>
          <a:lnRef idx="1">
            <a:schemeClr val="accent2"/>
          </a:lnRef>
          <a:fillRef idx="0">
            <a:schemeClr val="accent2"/>
          </a:fillRef>
          <a:effectRef idx="0">
            <a:schemeClr val="accent2"/>
          </a:effectRef>
          <a:fontRef idx="minor">
            <a:schemeClr val="tx1"/>
          </a:fontRef>
        </p:style>
      </p:cxnSp>
      <p:sp>
        <p:nvSpPr>
          <p:cNvPr id="98" name="Oval 97">
            <a:extLst>
              <a:ext uri="{FF2B5EF4-FFF2-40B4-BE49-F238E27FC236}">
                <a16:creationId xmlns:a16="http://schemas.microsoft.com/office/drawing/2014/main" xmlns="" id="{DFBA76E4-FD4A-CE44-A05D-DE87E532DD53}"/>
              </a:ext>
            </a:extLst>
          </p:cNvPr>
          <p:cNvSpPr/>
          <p:nvPr/>
        </p:nvSpPr>
        <p:spPr>
          <a:xfrm>
            <a:off x="6231527" y="4938599"/>
            <a:ext cx="275751" cy="236651"/>
          </a:xfrm>
          <a:prstGeom prst="ellipse">
            <a:avLst/>
          </a:prstGeom>
          <a:solidFill>
            <a:srgbClr val="FB778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Chord 98">
            <a:extLst>
              <a:ext uri="{FF2B5EF4-FFF2-40B4-BE49-F238E27FC236}">
                <a16:creationId xmlns:a16="http://schemas.microsoft.com/office/drawing/2014/main" xmlns="" id="{043F81B6-5BC7-8B4E-B896-52DD8290A623}"/>
              </a:ext>
            </a:extLst>
          </p:cNvPr>
          <p:cNvSpPr/>
          <p:nvPr/>
        </p:nvSpPr>
        <p:spPr>
          <a:xfrm rot="15344683">
            <a:off x="6643244" y="4028641"/>
            <a:ext cx="142198" cy="238118"/>
          </a:xfrm>
          <a:prstGeom prst="chord">
            <a:avLst>
              <a:gd name="adj1" fmla="val 4703826"/>
              <a:gd name="adj2" fmla="val 159084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Straight Connector 99">
            <a:extLst>
              <a:ext uri="{FF2B5EF4-FFF2-40B4-BE49-F238E27FC236}">
                <a16:creationId xmlns:a16="http://schemas.microsoft.com/office/drawing/2014/main" xmlns="" id="{5338095B-A5E9-A442-8965-FEDEAC3356C0}"/>
              </a:ext>
            </a:extLst>
          </p:cNvPr>
          <p:cNvCxnSpPr>
            <a:cxnSpLocks/>
          </p:cNvCxnSpPr>
          <p:nvPr/>
        </p:nvCxnSpPr>
        <p:spPr>
          <a:xfrm flipV="1">
            <a:off x="5494959" y="3908435"/>
            <a:ext cx="1878857" cy="370120"/>
          </a:xfrm>
          <a:prstGeom prst="line">
            <a:avLst/>
          </a:prstGeom>
        </p:spPr>
        <p:style>
          <a:lnRef idx="1">
            <a:schemeClr val="accent2"/>
          </a:lnRef>
          <a:fillRef idx="0">
            <a:schemeClr val="accent2"/>
          </a:fillRef>
          <a:effectRef idx="0">
            <a:schemeClr val="accent2"/>
          </a:effectRef>
          <a:fontRef idx="minor">
            <a:schemeClr val="tx1"/>
          </a:fontRef>
        </p:style>
      </p:cxnSp>
      <p:sp>
        <p:nvSpPr>
          <p:cNvPr id="101" name="Chord 100">
            <a:extLst>
              <a:ext uri="{FF2B5EF4-FFF2-40B4-BE49-F238E27FC236}">
                <a16:creationId xmlns:a16="http://schemas.microsoft.com/office/drawing/2014/main" xmlns="" id="{1DE7E4EF-9E7F-4743-88DA-A601BD5E265E}"/>
              </a:ext>
            </a:extLst>
          </p:cNvPr>
          <p:cNvSpPr/>
          <p:nvPr/>
        </p:nvSpPr>
        <p:spPr>
          <a:xfrm rot="4526232">
            <a:off x="6602482" y="3970421"/>
            <a:ext cx="166590" cy="238118"/>
          </a:xfrm>
          <a:prstGeom prst="chord">
            <a:avLst>
              <a:gd name="adj1" fmla="val 5010884"/>
              <a:gd name="adj2" fmla="val 1555552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xmlns="" id="{8025A67E-19CD-7A4E-9A8B-3FAA4358F1B7}"/>
              </a:ext>
            </a:extLst>
          </p:cNvPr>
          <p:cNvSpPr/>
          <p:nvPr/>
        </p:nvSpPr>
        <p:spPr>
          <a:xfrm>
            <a:off x="6480228" y="4694925"/>
            <a:ext cx="1488461" cy="353943"/>
          </a:xfrm>
          <a:prstGeom prst="rect">
            <a:avLst/>
          </a:prstGeom>
        </p:spPr>
        <p:txBody>
          <a:bodyPr wrap="square">
            <a:spAutoFit/>
          </a:bodyPr>
          <a:lstStyle/>
          <a:p>
            <a:pPr algn="ctr"/>
            <a:r>
              <a:rPr lang="en-US" sz="1700" dirty="0">
                <a:solidFill>
                  <a:schemeClr val="tx1">
                    <a:lumMod val="85000"/>
                    <a:lumOff val="15000"/>
                  </a:schemeClr>
                </a:solidFill>
              </a:rPr>
              <a:t>hidden corner</a:t>
            </a:r>
          </a:p>
        </p:txBody>
      </p:sp>
      <p:sp>
        <p:nvSpPr>
          <p:cNvPr id="103" name="Google Shape;808;p67"/>
          <p:cNvSpPr txBox="1">
            <a:spLocks/>
          </p:cNvSpPr>
          <p:nvPr/>
        </p:nvSpPr>
        <p:spPr>
          <a:xfrm>
            <a:off x="364675" y="986500"/>
            <a:ext cx="8520600" cy="3416400"/>
          </a:xfrm>
          <a:prstGeom prst="rect">
            <a:avLst/>
          </a:prstGeom>
        </p:spPr>
        <p:txBody>
          <a:bodyPr spcFirstLastPara="1" vert="horz" wrap="square" lIns="68575" tIns="68575" rIns="68575" bIns="68575"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36550">
              <a:spcBef>
                <a:spcPts val="0"/>
              </a:spcBef>
              <a:buClr>
                <a:srgbClr val="222222"/>
              </a:buClr>
              <a:buSzPts val="1700"/>
              <a:buFont typeface="Arial" panose="020B0604020202020204" pitchFamily="34" charset="0"/>
              <a:buChar char="❖"/>
            </a:pPr>
            <a:r>
              <a:rPr lang="en-US" dirty="0" smtClean="0">
                <a:solidFill>
                  <a:srgbClr val="222222"/>
                </a:solidFill>
                <a:highlight>
                  <a:schemeClr val="lt1"/>
                </a:highlight>
              </a:rPr>
              <a:t>[Fung et al., ACL2021]</a:t>
            </a:r>
          </a:p>
        </p:txBody>
      </p:sp>
    </p:spTree>
    <p:extLst>
      <p:ext uri="{BB962C8B-B14F-4D97-AF65-F5344CB8AC3E}">
        <p14:creationId xmlns:p14="http://schemas.microsoft.com/office/powerpoint/2010/main" val="27336108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D44CF1-FD02-E34B-9624-E4DC375B6097}"/>
              </a:ext>
            </a:extLst>
          </p:cNvPr>
          <p:cNvSpPr>
            <a:spLocks noGrp="1"/>
          </p:cNvSpPr>
          <p:nvPr>
            <p:ph type="title"/>
          </p:nvPr>
        </p:nvSpPr>
        <p:spPr/>
        <p:txBody>
          <a:bodyPr>
            <a:normAutofit/>
          </a:bodyPr>
          <a:lstStyle/>
          <a:p>
            <a:r>
              <a:rPr lang="en-US" b="1" spc="-253" dirty="0" smtClean="0">
                <a:solidFill>
                  <a:srgbClr val="C00000"/>
                </a:solidFill>
              </a:rPr>
              <a:t>Reading Comprehension</a:t>
            </a:r>
            <a:endParaRPr lang="en-US" b="1" spc="-253" dirty="0">
              <a:solidFill>
                <a:srgbClr val="C00000"/>
              </a:solidFill>
            </a:endParaRPr>
          </a:p>
        </p:txBody>
      </p:sp>
      <p:sp>
        <p:nvSpPr>
          <p:cNvPr id="4" name="Slide Number Placeholder 3">
            <a:extLst>
              <a:ext uri="{FF2B5EF4-FFF2-40B4-BE49-F238E27FC236}">
                <a16:creationId xmlns:a16="http://schemas.microsoft.com/office/drawing/2014/main" xmlns="" id="{49B61643-0E26-D646-B112-E0C3C03CFBBF}"/>
              </a:ext>
            </a:extLst>
          </p:cNvPr>
          <p:cNvSpPr>
            <a:spLocks noGrp="1"/>
          </p:cNvSpPr>
          <p:nvPr>
            <p:ph type="sldNum" sz="quarter" idx="12"/>
          </p:nvPr>
        </p:nvSpPr>
        <p:spPr/>
        <p:txBody>
          <a:bodyPr/>
          <a:lstStyle/>
          <a:p>
            <a:fld id="{89057327-5C45-3844-9BAD-8A2E33F71C3A}" type="slidenum">
              <a:rPr lang="en-US" smtClean="0"/>
              <a:t>36</a:t>
            </a:fld>
            <a:endParaRPr lang="en-US"/>
          </a:p>
        </p:txBody>
      </p:sp>
      <p:sp>
        <p:nvSpPr>
          <p:cNvPr id="7" name="TextBox 6">
            <a:extLst>
              <a:ext uri="{FF2B5EF4-FFF2-40B4-BE49-F238E27FC236}">
                <a16:creationId xmlns:a16="http://schemas.microsoft.com/office/drawing/2014/main" xmlns="" id="{16DA2479-3C2A-0241-A3FC-C81D5F9D6699}"/>
              </a:ext>
            </a:extLst>
          </p:cNvPr>
          <p:cNvSpPr txBox="1"/>
          <p:nvPr/>
        </p:nvSpPr>
        <p:spPr>
          <a:xfrm>
            <a:off x="1861457" y="1808972"/>
            <a:ext cx="1091004" cy="369332"/>
          </a:xfrm>
          <a:prstGeom prst="rect">
            <a:avLst/>
          </a:prstGeom>
          <a:noFill/>
        </p:spPr>
        <p:txBody>
          <a:bodyPr wrap="none" rtlCol="0">
            <a:spAutoFit/>
          </a:bodyPr>
          <a:lstStyle/>
          <a:p>
            <a:r>
              <a:rPr lang="en-US" dirty="0"/>
              <a:t>Question </a:t>
            </a:r>
          </a:p>
        </p:txBody>
      </p:sp>
      <p:sp>
        <p:nvSpPr>
          <p:cNvPr id="8" name="Rectangle 7">
            <a:extLst>
              <a:ext uri="{FF2B5EF4-FFF2-40B4-BE49-F238E27FC236}">
                <a16:creationId xmlns:a16="http://schemas.microsoft.com/office/drawing/2014/main" xmlns="" id="{98FFEE1E-C2D3-CC44-9B10-1309B076A7D6}"/>
              </a:ext>
            </a:extLst>
          </p:cNvPr>
          <p:cNvSpPr/>
          <p:nvPr/>
        </p:nvSpPr>
        <p:spPr>
          <a:xfrm>
            <a:off x="4229099" y="1466072"/>
            <a:ext cx="201657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MRC System</a:t>
            </a:r>
          </a:p>
        </p:txBody>
      </p:sp>
      <p:sp>
        <p:nvSpPr>
          <p:cNvPr id="9" name="Can 8">
            <a:extLst>
              <a:ext uri="{FF2B5EF4-FFF2-40B4-BE49-F238E27FC236}">
                <a16:creationId xmlns:a16="http://schemas.microsoft.com/office/drawing/2014/main" xmlns="" id="{88EACF06-D35D-FF42-8058-84379BC82050}"/>
              </a:ext>
            </a:extLst>
          </p:cNvPr>
          <p:cNvSpPr/>
          <p:nvPr/>
        </p:nvSpPr>
        <p:spPr>
          <a:xfrm>
            <a:off x="5559590" y="3507145"/>
            <a:ext cx="1662793" cy="80826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Wikidata</a:t>
            </a:r>
            <a:endParaRPr lang="en-US" dirty="0"/>
          </a:p>
        </p:txBody>
      </p:sp>
      <p:sp>
        <p:nvSpPr>
          <p:cNvPr id="10" name="TextBox 9">
            <a:extLst>
              <a:ext uri="{FF2B5EF4-FFF2-40B4-BE49-F238E27FC236}">
                <a16:creationId xmlns:a16="http://schemas.microsoft.com/office/drawing/2014/main" xmlns="" id="{72D069DC-4328-4D41-9248-A040A9216450}"/>
              </a:ext>
            </a:extLst>
          </p:cNvPr>
          <p:cNvSpPr txBox="1"/>
          <p:nvPr/>
        </p:nvSpPr>
        <p:spPr>
          <a:xfrm>
            <a:off x="7670919" y="1803920"/>
            <a:ext cx="939681" cy="369332"/>
          </a:xfrm>
          <a:prstGeom prst="rect">
            <a:avLst/>
          </a:prstGeom>
          <a:noFill/>
        </p:spPr>
        <p:txBody>
          <a:bodyPr wrap="none" rtlCol="0">
            <a:spAutoFit/>
          </a:bodyPr>
          <a:lstStyle/>
          <a:p>
            <a:r>
              <a:rPr lang="en-US" dirty="0"/>
              <a:t>Answer </a:t>
            </a:r>
          </a:p>
        </p:txBody>
      </p:sp>
      <p:sp>
        <p:nvSpPr>
          <p:cNvPr id="11" name="Right Arrow 10">
            <a:extLst>
              <a:ext uri="{FF2B5EF4-FFF2-40B4-BE49-F238E27FC236}">
                <a16:creationId xmlns:a16="http://schemas.microsoft.com/office/drawing/2014/main" xmlns="" id="{6C4853F4-437D-E54F-82CC-C47073503F3D}"/>
              </a:ext>
            </a:extLst>
          </p:cNvPr>
          <p:cNvSpPr/>
          <p:nvPr/>
        </p:nvSpPr>
        <p:spPr>
          <a:xfrm>
            <a:off x="3193595" y="1861070"/>
            <a:ext cx="595993" cy="255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xmlns="" id="{0408A0B8-EF8B-2243-9362-0A240C6BA202}"/>
              </a:ext>
            </a:extLst>
          </p:cNvPr>
          <p:cNvSpPr/>
          <p:nvPr/>
        </p:nvSpPr>
        <p:spPr>
          <a:xfrm>
            <a:off x="6626390" y="1861070"/>
            <a:ext cx="595993" cy="255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Can 13">
            <a:extLst>
              <a:ext uri="{FF2B5EF4-FFF2-40B4-BE49-F238E27FC236}">
                <a16:creationId xmlns:a16="http://schemas.microsoft.com/office/drawing/2014/main" xmlns="" id="{BEA7645A-EFB0-F940-BCA9-C64BE1CC0787}"/>
              </a:ext>
            </a:extLst>
          </p:cNvPr>
          <p:cNvSpPr/>
          <p:nvPr/>
        </p:nvSpPr>
        <p:spPr>
          <a:xfrm>
            <a:off x="3491591" y="3507145"/>
            <a:ext cx="1662793" cy="80826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Wikipedia</a:t>
            </a:r>
          </a:p>
        </p:txBody>
      </p:sp>
      <p:sp>
        <p:nvSpPr>
          <p:cNvPr id="15" name="Up-Down Arrow 14">
            <a:extLst>
              <a:ext uri="{FF2B5EF4-FFF2-40B4-BE49-F238E27FC236}">
                <a16:creationId xmlns:a16="http://schemas.microsoft.com/office/drawing/2014/main" xmlns="" id="{7219A3ED-F718-B647-B77F-A77271392695}"/>
              </a:ext>
            </a:extLst>
          </p:cNvPr>
          <p:cNvSpPr/>
          <p:nvPr/>
        </p:nvSpPr>
        <p:spPr>
          <a:xfrm>
            <a:off x="5097429" y="2542850"/>
            <a:ext cx="279918" cy="73478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A00DD60-7C49-624F-8F4F-9F8A362AAC4B}"/>
              </a:ext>
            </a:extLst>
          </p:cNvPr>
          <p:cNvSpPr/>
          <p:nvPr/>
        </p:nvSpPr>
        <p:spPr>
          <a:xfrm>
            <a:off x="302831" y="2281240"/>
            <a:ext cx="3926268" cy="523220"/>
          </a:xfrm>
          <a:prstGeom prst="rect">
            <a:avLst/>
          </a:prstGeom>
        </p:spPr>
        <p:txBody>
          <a:bodyPr wrap="none">
            <a:spAutoFit/>
          </a:bodyPr>
          <a:lstStyle/>
          <a:p>
            <a:r>
              <a:rPr lang="en-US" sz="1400" dirty="0">
                <a:latin typeface="CMSY10"/>
              </a:rPr>
              <a:t>  Q:     ⟨</a:t>
            </a:r>
            <a:r>
              <a:rPr lang="en-US" sz="1400" i="1" dirty="0">
                <a:latin typeface="CMMI10"/>
              </a:rPr>
              <a:t>source entity</a:t>
            </a:r>
            <a:r>
              <a:rPr lang="en-US" sz="1400" dirty="0">
                <a:latin typeface="CMMI10"/>
              </a:rPr>
              <a:t>, </a:t>
            </a:r>
            <a:r>
              <a:rPr lang="en-US" sz="1400" i="1" dirty="0">
                <a:latin typeface="CMMI10"/>
              </a:rPr>
              <a:t>relation</a:t>
            </a:r>
            <a:r>
              <a:rPr lang="en-US" sz="1400" dirty="0">
                <a:latin typeface="CMMI10"/>
              </a:rPr>
              <a:t>, </a:t>
            </a:r>
            <a:r>
              <a:rPr lang="en-US" sz="1400" i="1" dirty="0">
                <a:latin typeface="CMMI10"/>
              </a:rPr>
              <a:t>answer entity</a:t>
            </a:r>
            <a:r>
              <a:rPr lang="en-US" sz="1400" dirty="0">
                <a:latin typeface="CMR10"/>
              </a:rPr>
              <a:t>?</a:t>
            </a:r>
            <a:r>
              <a:rPr lang="en-US" sz="1400" dirty="0">
                <a:latin typeface="CMSY10"/>
              </a:rPr>
              <a:t>⟩</a:t>
            </a:r>
            <a:br>
              <a:rPr lang="en-US" sz="1400" dirty="0">
                <a:latin typeface="CMSY10"/>
              </a:rPr>
            </a:br>
            <a:r>
              <a:rPr lang="en-US" sz="1400" dirty="0">
                <a:latin typeface="CMSY10"/>
              </a:rPr>
              <a:t> Options: ⟨candidate entity</a:t>
            </a:r>
            <a:r>
              <a:rPr lang="en-US" sz="1400" baseline="-25000" dirty="0">
                <a:latin typeface="CMSY10"/>
              </a:rPr>
              <a:t>1</a:t>
            </a:r>
            <a:r>
              <a:rPr lang="en-US" sz="1400" dirty="0">
                <a:latin typeface="CMMI10"/>
              </a:rPr>
              <a:t> , </a:t>
            </a:r>
            <a:r>
              <a:rPr lang="en-US" sz="1400" dirty="0">
                <a:latin typeface="CMSY10"/>
              </a:rPr>
              <a:t>candidate entity</a:t>
            </a:r>
            <a:r>
              <a:rPr lang="en-US" sz="1400" baseline="-25000" dirty="0">
                <a:latin typeface="CMSY10"/>
              </a:rPr>
              <a:t>2</a:t>
            </a:r>
            <a:r>
              <a:rPr lang="en-US" sz="1400" dirty="0">
                <a:latin typeface="CMMI10"/>
              </a:rPr>
              <a:t>, …</a:t>
            </a:r>
            <a:r>
              <a:rPr lang="en-US" sz="1400" dirty="0">
                <a:latin typeface="CMSY10"/>
              </a:rPr>
              <a:t> ⟩</a:t>
            </a:r>
            <a:r>
              <a:rPr lang="en-US" sz="1400" dirty="0">
                <a:latin typeface="CMMI10"/>
              </a:rPr>
              <a:t> </a:t>
            </a:r>
            <a:endParaRPr lang="en-US" sz="1400" baseline="-25000" dirty="0"/>
          </a:p>
        </p:txBody>
      </p:sp>
      <p:sp>
        <p:nvSpPr>
          <p:cNvPr id="17" name="Rectangle 16">
            <a:extLst>
              <a:ext uri="{FF2B5EF4-FFF2-40B4-BE49-F238E27FC236}">
                <a16:creationId xmlns:a16="http://schemas.microsoft.com/office/drawing/2014/main" xmlns="" id="{CA7EAFA1-CC59-2542-8072-541F754C76F6}"/>
              </a:ext>
            </a:extLst>
          </p:cNvPr>
          <p:cNvSpPr/>
          <p:nvPr/>
        </p:nvSpPr>
        <p:spPr>
          <a:xfrm>
            <a:off x="7522316" y="2204622"/>
            <a:ext cx="1342483" cy="307777"/>
          </a:xfrm>
          <a:prstGeom prst="rect">
            <a:avLst/>
          </a:prstGeom>
        </p:spPr>
        <p:txBody>
          <a:bodyPr wrap="none">
            <a:spAutoFit/>
          </a:bodyPr>
          <a:lstStyle/>
          <a:p>
            <a:r>
              <a:rPr lang="en-US" sz="1400" dirty="0">
                <a:latin typeface="CMSY10"/>
              </a:rPr>
              <a:t>⟨</a:t>
            </a:r>
            <a:r>
              <a:rPr lang="en-US" sz="1400" i="1" dirty="0">
                <a:latin typeface="CMMI10"/>
              </a:rPr>
              <a:t>answer entity</a:t>
            </a:r>
            <a:r>
              <a:rPr lang="en-US" sz="1400" dirty="0">
                <a:latin typeface="CMSY10"/>
              </a:rPr>
              <a:t>⟩ </a:t>
            </a:r>
            <a:endParaRPr lang="en-US" sz="1400" dirty="0"/>
          </a:p>
        </p:txBody>
      </p:sp>
      <p:sp>
        <p:nvSpPr>
          <p:cNvPr id="18" name="Rectangle 17">
            <a:extLst>
              <a:ext uri="{FF2B5EF4-FFF2-40B4-BE49-F238E27FC236}">
                <a16:creationId xmlns:a16="http://schemas.microsoft.com/office/drawing/2014/main" xmlns="" id="{7A22C212-E726-BB43-8C98-2CCBE78974B2}"/>
              </a:ext>
            </a:extLst>
          </p:cNvPr>
          <p:cNvSpPr/>
          <p:nvPr/>
        </p:nvSpPr>
        <p:spPr>
          <a:xfrm>
            <a:off x="971938" y="6309857"/>
            <a:ext cx="10248123" cy="338554"/>
          </a:xfrm>
          <a:prstGeom prst="rect">
            <a:avLst/>
          </a:prstGeom>
        </p:spPr>
        <p:txBody>
          <a:bodyPr wrap="square">
            <a:spAutoFit/>
          </a:bodyPr>
          <a:lstStyle/>
          <a:p>
            <a:r>
              <a:rPr lang="en-US" sz="1600" dirty="0" err="1"/>
              <a:t>Welbl</a:t>
            </a:r>
            <a:r>
              <a:rPr lang="en-US" sz="1600" dirty="0"/>
              <a:t> et al. </a:t>
            </a:r>
            <a:r>
              <a:rPr lang="en-US" sz="1600" b="1" dirty="0"/>
              <a:t>Constructing Datasets for Multi-hop Reading Comprehension Across Documents</a:t>
            </a:r>
            <a:r>
              <a:rPr lang="en-US" sz="1600" dirty="0"/>
              <a:t>. TACL’18</a:t>
            </a:r>
          </a:p>
        </p:txBody>
      </p:sp>
      <p:pic>
        <p:nvPicPr>
          <p:cNvPr id="19" name="Picture 18">
            <a:extLst>
              <a:ext uri="{FF2B5EF4-FFF2-40B4-BE49-F238E27FC236}">
                <a16:creationId xmlns:a16="http://schemas.microsoft.com/office/drawing/2014/main" xmlns="" id="{914EF0F1-1D28-A14E-AA9A-966CD295E0A4}"/>
              </a:ext>
            </a:extLst>
          </p:cNvPr>
          <p:cNvPicPr>
            <a:picLocks noChangeAspect="1"/>
          </p:cNvPicPr>
          <p:nvPr/>
        </p:nvPicPr>
        <p:blipFill>
          <a:blip r:embed="rId3"/>
          <a:stretch>
            <a:fillRect/>
          </a:stretch>
        </p:blipFill>
        <p:spPr>
          <a:xfrm>
            <a:off x="3789588" y="4428418"/>
            <a:ext cx="3432795" cy="1543315"/>
          </a:xfrm>
          <a:prstGeom prst="rect">
            <a:avLst/>
          </a:prstGeom>
        </p:spPr>
      </p:pic>
      <p:pic>
        <p:nvPicPr>
          <p:cNvPr id="20" name="Picture 19">
            <a:extLst>
              <a:ext uri="{FF2B5EF4-FFF2-40B4-BE49-F238E27FC236}">
                <a16:creationId xmlns:a16="http://schemas.microsoft.com/office/drawing/2014/main" xmlns="" id="{657E2D15-4868-7941-BD1B-7D9203B59868}"/>
              </a:ext>
            </a:extLst>
          </p:cNvPr>
          <p:cNvPicPr>
            <a:picLocks noChangeAspect="1"/>
          </p:cNvPicPr>
          <p:nvPr/>
        </p:nvPicPr>
        <p:blipFill>
          <a:blip r:embed="rId4"/>
          <a:stretch>
            <a:fillRect/>
          </a:stretch>
        </p:blipFill>
        <p:spPr>
          <a:xfrm>
            <a:off x="901577" y="2986525"/>
            <a:ext cx="2510136" cy="338554"/>
          </a:xfrm>
          <a:prstGeom prst="rect">
            <a:avLst/>
          </a:prstGeom>
        </p:spPr>
      </p:pic>
      <p:pic>
        <p:nvPicPr>
          <p:cNvPr id="21" name="Picture 20">
            <a:extLst>
              <a:ext uri="{FF2B5EF4-FFF2-40B4-BE49-F238E27FC236}">
                <a16:creationId xmlns:a16="http://schemas.microsoft.com/office/drawing/2014/main" xmlns="" id="{7082F97D-4AAB-3045-86FF-1952F1878F47}"/>
              </a:ext>
            </a:extLst>
          </p:cNvPr>
          <p:cNvPicPr>
            <a:picLocks noChangeAspect="1"/>
          </p:cNvPicPr>
          <p:nvPr/>
        </p:nvPicPr>
        <p:blipFill rotWithShape="1">
          <a:blip r:embed="rId4"/>
          <a:srcRect l="36815" t="50528" r="51860" b="16619"/>
          <a:stretch/>
        </p:blipFill>
        <p:spPr>
          <a:xfrm>
            <a:off x="7984888" y="2694937"/>
            <a:ext cx="279918" cy="109523"/>
          </a:xfrm>
          <a:prstGeom prst="rect">
            <a:avLst/>
          </a:prstGeom>
        </p:spPr>
      </p:pic>
      <p:sp>
        <p:nvSpPr>
          <p:cNvPr id="22" name="TextBox 21">
            <a:extLst>
              <a:ext uri="{FF2B5EF4-FFF2-40B4-BE49-F238E27FC236}">
                <a16:creationId xmlns:a16="http://schemas.microsoft.com/office/drawing/2014/main" xmlns="" id="{5A482BFB-767A-7C44-B8C6-A17A785C9B82}"/>
              </a:ext>
            </a:extLst>
          </p:cNvPr>
          <p:cNvSpPr txBox="1"/>
          <p:nvPr/>
        </p:nvSpPr>
        <p:spPr>
          <a:xfrm>
            <a:off x="8037521" y="5635349"/>
            <a:ext cx="1654556" cy="307777"/>
          </a:xfrm>
          <a:prstGeom prst="rect">
            <a:avLst/>
          </a:prstGeom>
          <a:noFill/>
        </p:spPr>
        <p:txBody>
          <a:bodyPr wrap="none" rtlCol="0">
            <a:spAutoFit/>
          </a:bodyPr>
          <a:lstStyle/>
          <a:p>
            <a:r>
              <a:rPr lang="en-US" sz="1400" dirty="0"/>
              <a:t>A </a:t>
            </a:r>
            <a:r>
              <a:rPr lang="en-US" sz="1400" dirty="0" err="1"/>
              <a:t>WikiHop</a:t>
            </a:r>
            <a:r>
              <a:rPr lang="en-US" sz="1400" dirty="0"/>
              <a:t> Example </a:t>
            </a:r>
          </a:p>
        </p:txBody>
      </p:sp>
    </p:spTree>
    <p:extLst>
      <p:ext uri="{BB962C8B-B14F-4D97-AF65-F5344CB8AC3E}">
        <p14:creationId xmlns:p14="http://schemas.microsoft.com/office/powerpoint/2010/main" val="985190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xmlns="" id="{DDEAAD54-825A-E447-950A-5D5BB5352E7E}"/>
              </a:ext>
            </a:extLst>
          </p:cNvPr>
          <p:cNvPicPr>
            <a:picLocks noGrp="1" noChangeAspect="1"/>
          </p:cNvPicPr>
          <p:nvPr>
            <p:ph idx="1"/>
          </p:nvPr>
        </p:nvPicPr>
        <p:blipFill>
          <a:blip r:embed="rId3"/>
          <a:stretch>
            <a:fillRect/>
          </a:stretch>
        </p:blipFill>
        <p:spPr>
          <a:xfrm>
            <a:off x="2182762" y="1026390"/>
            <a:ext cx="8444299" cy="4944198"/>
          </a:xfrm>
          <a:prstGeom prst="rect">
            <a:avLst/>
          </a:prstGeom>
        </p:spPr>
      </p:pic>
      <p:sp>
        <p:nvSpPr>
          <p:cNvPr id="2" name="Title 1">
            <a:extLst>
              <a:ext uri="{FF2B5EF4-FFF2-40B4-BE49-F238E27FC236}">
                <a16:creationId xmlns:a16="http://schemas.microsoft.com/office/drawing/2014/main" xmlns="" id="{19271785-C31C-2B4D-92EE-B1076D905E91}"/>
              </a:ext>
            </a:extLst>
          </p:cNvPr>
          <p:cNvSpPr>
            <a:spLocks noGrp="1"/>
          </p:cNvSpPr>
          <p:nvPr>
            <p:ph type="title"/>
          </p:nvPr>
        </p:nvSpPr>
        <p:spPr>
          <a:xfrm>
            <a:off x="838200" y="887412"/>
            <a:ext cx="10515600" cy="688975"/>
          </a:xfrm>
        </p:spPr>
        <p:txBody>
          <a:bodyPr>
            <a:normAutofit fontScale="90000"/>
          </a:bodyPr>
          <a:lstStyle/>
          <a:p>
            <a:r>
              <a:rPr lang="en-US" sz="4000" b="1" spc="-253" dirty="0" smtClean="0">
                <a:solidFill>
                  <a:srgbClr val="C00000"/>
                </a:solidFill>
              </a:rPr>
              <a:t>Question </a:t>
            </a:r>
            <a:r>
              <a:rPr lang="en-US" sz="4000" b="1" spc="-253" dirty="0">
                <a:solidFill>
                  <a:srgbClr val="C00000"/>
                </a:solidFill>
              </a:rPr>
              <a:t>Answering</a:t>
            </a:r>
            <a:r>
              <a:rPr lang="en-US" dirty="0"/>
              <a:t/>
            </a:r>
            <a:br>
              <a:rPr lang="en-US" dirty="0"/>
            </a:br>
            <a:r>
              <a:rPr lang="en-US" sz="2700" dirty="0">
                <a:solidFill>
                  <a:schemeClr val="tx2">
                    <a:lumMod val="60000"/>
                    <a:lumOff val="40000"/>
                  </a:schemeClr>
                </a:solidFill>
              </a:rPr>
              <a:t>[Kim et al., ACL’19] </a:t>
            </a:r>
            <a:r>
              <a:rPr lang="en-US" dirty="0"/>
              <a:t/>
            </a:r>
            <a:br>
              <a:rPr lang="en-US" dirty="0"/>
            </a:br>
            <a:endParaRPr lang="en-US" dirty="0"/>
          </a:p>
        </p:txBody>
      </p:sp>
      <p:sp>
        <p:nvSpPr>
          <p:cNvPr id="4" name="Slide Number Placeholder 3">
            <a:extLst>
              <a:ext uri="{FF2B5EF4-FFF2-40B4-BE49-F238E27FC236}">
                <a16:creationId xmlns:a16="http://schemas.microsoft.com/office/drawing/2014/main" xmlns="" id="{0352318C-DB5E-6140-9391-FFAA7FD07F64}"/>
              </a:ext>
            </a:extLst>
          </p:cNvPr>
          <p:cNvSpPr>
            <a:spLocks noGrp="1"/>
          </p:cNvSpPr>
          <p:nvPr>
            <p:ph type="sldNum" sz="quarter" idx="12"/>
          </p:nvPr>
        </p:nvSpPr>
        <p:spPr/>
        <p:txBody>
          <a:bodyPr/>
          <a:lstStyle/>
          <a:p>
            <a:fld id="{89057327-5C45-3844-9BAD-8A2E33F71C3A}" type="slidenum">
              <a:rPr lang="en-US" smtClean="0"/>
              <a:t>37</a:t>
            </a:fld>
            <a:endParaRPr lang="en-US"/>
          </a:p>
        </p:txBody>
      </p:sp>
      <p:sp>
        <p:nvSpPr>
          <p:cNvPr id="6" name="Rectangle 5">
            <a:extLst>
              <a:ext uri="{FF2B5EF4-FFF2-40B4-BE49-F238E27FC236}">
                <a16:creationId xmlns:a16="http://schemas.microsoft.com/office/drawing/2014/main" xmlns="" id="{1113D986-512F-E541-9AED-B5BC8A44D864}"/>
              </a:ext>
            </a:extLst>
          </p:cNvPr>
          <p:cNvSpPr/>
          <p:nvPr/>
        </p:nvSpPr>
        <p:spPr>
          <a:xfrm>
            <a:off x="838200" y="5938747"/>
            <a:ext cx="10703560" cy="923330"/>
          </a:xfrm>
          <a:prstGeom prst="rect">
            <a:avLst/>
          </a:prstGeom>
        </p:spPr>
        <p:txBody>
          <a:bodyPr wrap="square">
            <a:spAutoFit/>
          </a:bodyPr>
          <a:lstStyle/>
          <a:p>
            <a:r>
              <a:rPr lang="en-US" dirty="0"/>
              <a:t>Kim et al. </a:t>
            </a:r>
            <a:r>
              <a:rPr lang="en-US" b="1" dirty="0"/>
              <a:t>Textbook Question Answering with Multi-modal Context Graph Understanding and Self-supervised Open-set Comprehension </a:t>
            </a:r>
            <a:r>
              <a:rPr lang="en-US" dirty="0"/>
              <a:t>ACL’19</a:t>
            </a:r>
            <a:br>
              <a:rPr lang="en-US" dirty="0"/>
            </a:br>
            <a:endParaRPr lang="en-US" dirty="0"/>
          </a:p>
        </p:txBody>
      </p:sp>
    </p:spTree>
    <p:extLst>
      <p:ext uri="{BB962C8B-B14F-4D97-AF65-F5344CB8AC3E}">
        <p14:creationId xmlns:p14="http://schemas.microsoft.com/office/powerpoint/2010/main" val="2642154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38298-AC2D-3648-9843-583E0372E0EF}"/>
              </a:ext>
            </a:extLst>
          </p:cNvPr>
          <p:cNvSpPr>
            <a:spLocks noGrp="1"/>
          </p:cNvSpPr>
          <p:nvPr>
            <p:ph type="title"/>
          </p:nvPr>
        </p:nvSpPr>
        <p:spPr>
          <a:xfrm>
            <a:off x="1524001" y="476254"/>
            <a:ext cx="8040370" cy="720727"/>
          </a:xfrm>
        </p:spPr>
        <p:txBody>
          <a:bodyPr>
            <a:normAutofit/>
          </a:bodyPr>
          <a:lstStyle/>
          <a:p>
            <a:r>
              <a:rPr lang="en-US" altLang="zh-CN" sz="2400" b="0" dirty="0">
                <a:solidFill>
                  <a:schemeClr val="tx1"/>
                </a:solidFill>
                <a:latin typeface="+mj-lt"/>
                <a:ea typeface="+mj-ea"/>
                <a:cs typeface="+mj-cs"/>
              </a:rPr>
              <a:t>Which Abstract is Written by </a:t>
            </a:r>
            <a:r>
              <a:rPr lang="en-US" altLang="zh-CN" sz="2400" b="0" dirty="0" err="1">
                <a:solidFill>
                  <a:schemeClr val="tx1"/>
                </a:solidFill>
                <a:latin typeface="+mj-lt"/>
                <a:ea typeface="+mj-ea"/>
                <a:cs typeface="+mj-cs"/>
              </a:rPr>
              <a:t>PaperRobot</a:t>
            </a:r>
            <a:r>
              <a:rPr lang="en-US" altLang="zh-CN" sz="2400" b="0" dirty="0">
                <a:solidFill>
                  <a:schemeClr val="tx1"/>
                </a:solidFill>
                <a:latin typeface="+mj-lt"/>
                <a:ea typeface="+mj-ea"/>
                <a:cs typeface="+mj-cs"/>
              </a:rPr>
              <a:t>?</a:t>
            </a:r>
            <a:endParaRPr lang="en-US" sz="2400" b="0" dirty="0">
              <a:solidFill>
                <a:schemeClr val="tx1"/>
              </a:solidFill>
              <a:latin typeface="+mj-lt"/>
              <a:ea typeface="+mj-ea"/>
              <a:cs typeface="+mj-cs"/>
            </a:endParaRPr>
          </a:p>
        </p:txBody>
      </p:sp>
      <p:sp>
        <p:nvSpPr>
          <p:cNvPr id="4" name="Text Placeholder 1">
            <a:extLst>
              <a:ext uri="{FF2B5EF4-FFF2-40B4-BE49-F238E27FC236}">
                <a16:creationId xmlns="" xmlns:a16="http://schemas.microsoft.com/office/drawing/2014/main" id="{3EF22EAA-CC89-C54A-9E8C-07CD01EAD34C}"/>
              </a:ext>
            </a:extLst>
          </p:cNvPr>
          <p:cNvSpPr txBox="1">
            <a:spLocks/>
          </p:cNvSpPr>
          <p:nvPr/>
        </p:nvSpPr>
        <p:spPr>
          <a:xfrm>
            <a:off x="1631865" y="950010"/>
            <a:ext cx="4410635"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1800" dirty="0">
                <a:solidFill>
                  <a:srgbClr val="C00000"/>
                </a:solidFill>
              </a:rPr>
              <a:t>A. </a:t>
            </a:r>
            <a:r>
              <a:rPr lang="en-US" altLang="zh-CN" sz="1800" dirty="0"/>
              <a:t>The use of nanoparticles in medicine is an attractive proposition . In the present study , Zinc oxide and silver nanoparticles were evaluated for their antidiabetic activity . Fifty male albino rats with weight 120 ± 20 and age 6 months were used . Animals were grouped as follows : control ; did not receive any type of treatment , diabetic ; received a single intraperitoneal dose of </a:t>
            </a:r>
            <a:r>
              <a:rPr lang="en-US" altLang="zh-CN" sz="1800" dirty="0" err="1"/>
              <a:t>streptozotocin</a:t>
            </a:r>
            <a:r>
              <a:rPr lang="en-US" altLang="zh-CN" sz="1800" dirty="0"/>
              <a:t> ( 100 mg/kg ) , diabetic + Zinc oxide nanoparticles ( </a:t>
            </a:r>
            <a:r>
              <a:rPr lang="en-US" altLang="zh-CN" sz="1800" dirty="0" err="1"/>
              <a:t>ZnONPs</a:t>
            </a:r>
            <a:r>
              <a:rPr lang="en-US" altLang="zh-CN" sz="1800" dirty="0"/>
              <a:t> ) , received single daily oral dose of 10 mg/kg </a:t>
            </a:r>
            <a:r>
              <a:rPr lang="en-US" altLang="zh-CN" sz="1800" dirty="0" err="1"/>
              <a:t>ZnONPs</a:t>
            </a:r>
            <a:r>
              <a:rPr lang="en-US" altLang="zh-CN" sz="1800" dirty="0"/>
              <a:t> in suspension , diabetic + silver nanoparticles ( SNPs ) ; received a single daily oral dose of SNP of 10 mg/kg in suspension and diabetic + insulin ; received a single subcutaneous dose of 0.6 units/50 g body.</a:t>
            </a:r>
          </a:p>
        </p:txBody>
      </p:sp>
      <p:sp>
        <p:nvSpPr>
          <p:cNvPr id="5" name="Text Placeholder 1">
            <a:extLst>
              <a:ext uri="{FF2B5EF4-FFF2-40B4-BE49-F238E27FC236}">
                <a16:creationId xmlns="" xmlns:a16="http://schemas.microsoft.com/office/drawing/2014/main" id="{3EF22EAA-CC89-C54A-9E8C-07CD01EAD34C}"/>
              </a:ext>
            </a:extLst>
          </p:cNvPr>
          <p:cNvSpPr txBox="1">
            <a:spLocks/>
          </p:cNvSpPr>
          <p:nvPr/>
        </p:nvSpPr>
        <p:spPr>
          <a:xfrm>
            <a:off x="5887310" y="990976"/>
            <a:ext cx="4365552" cy="5419725"/>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altLang="zh-CN" sz="1800" dirty="0">
                <a:solidFill>
                  <a:srgbClr val="C00000"/>
                </a:solidFill>
              </a:rPr>
              <a:t>B. </a:t>
            </a:r>
            <a:r>
              <a:rPr lang="en-US" altLang="zh-CN" sz="1800" dirty="0" smtClean="0"/>
              <a:t>Rationale </a:t>
            </a:r>
            <a:r>
              <a:rPr lang="en-US" altLang="zh-CN" sz="1800" dirty="0"/>
              <a:t>: </a:t>
            </a:r>
            <a:r>
              <a:rPr lang="en-US" altLang="zh-CN" sz="1800" dirty="0" err="1"/>
              <a:t>Aliskiren</a:t>
            </a:r>
            <a:r>
              <a:rPr lang="en-US" altLang="zh-CN" sz="1800" dirty="0"/>
              <a:t> is a rare disease characterized by a variety of hypertensive disorders . The aim of the present study was to evaluate the effectiveness of </a:t>
            </a:r>
            <a:r>
              <a:rPr lang="en-US" altLang="zh-CN" sz="1800" dirty="0" err="1"/>
              <a:t>aliskiren</a:t>
            </a:r>
            <a:r>
              <a:rPr lang="en-US" altLang="zh-CN" sz="1800" dirty="0"/>
              <a:t> , pharmacodynamics , and clinical outcomes in patients with hypertension . Methods We reviewed the medical records of ambulatory blood pressure ( BP ) , kinetics , and high-sensitivity C-reactive protein ( CRP ) levels in the treatment of corneal tissue . We performed a retrospective review of the English literature search of PubMed , EMBASE , and Cochrane Library databases . The primary outcome was established by using a scoring system.</a:t>
            </a:r>
          </a:p>
        </p:txBody>
      </p:sp>
      <p:pic>
        <p:nvPicPr>
          <p:cNvPr id="6" name="Picture 5"/>
          <p:cNvPicPr>
            <a:picLocks noChangeAspect="1"/>
          </p:cNvPicPr>
          <p:nvPr/>
        </p:nvPicPr>
        <p:blipFill>
          <a:blip r:embed="rId2"/>
          <a:stretch>
            <a:fillRect/>
          </a:stretch>
        </p:blipFill>
        <p:spPr>
          <a:xfrm>
            <a:off x="9789706" y="5806961"/>
            <a:ext cx="760189" cy="931466"/>
          </a:xfrm>
          <a:prstGeom prst="rect">
            <a:avLst/>
          </a:prstGeom>
        </p:spPr>
      </p:pic>
      <p:sp>
        <p:nvSpPr>
          <p:cNvPr id="7" name="Title 1">
            <a:extLst>
              <a:ext uri="{FF2B5EF4-FFF2-40B4-BE49-F238E27FC236}">
                <a16:creationId xmlns:a16="http://schemas.microsoft.com/office/drawing/2014/main" xmlns="" id="{FE573135-744C-B144-BBC3-EC24DB67D8EA}"/>
              </a:ext>
            </a:extLst>
          </p:cNvPr>
          <p:cNvSpPr txBox="1">
            <a:spLocks/>
          </p:cNvSpPr>
          <p:nvPr/>
        </p:nvSpPr>
        <p:spPr>
          <a:xfrm>
            <a:off x="0" y="21867"/>
            <a:ext cx="11787086" cy="688975"/>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400" b="1" kern="1200">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rPr lang="en-US" sz="3200" smtClean="0">
                <a:sym typeface="Palatino Linotype"/>
              </a:rPr>
              <a:t>Natural Language Generation</a:t>
            </a:r>
            <a:endParaRPr lang="en-US" sz="3200" dirty="0"/>
          </a:p>
        </p:txBody>
      </p:sp>
    </p:spTree>
    <p:extLst>
      <p:ext uri="{BB962C8B-B14F-4D97-AF65-F5344CB8AC3E}">
        <p14:creationId xmlns:p14="http://schemas.microsoft.com/office/powerpoint/2010/main" val="40340164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26" name="Rounded Rectangle 25">
            <a:extLst>
              <a:ext uri="{FF2B5EF4-FFF2-40B4-BE49-F238E27FC236}">
                <a16:creationId xmlns:a16="http://schemas.microsoft.com/office/drawing/2014/main" xmlns="" id="{8BA4172F-60A3-024D-AC42-4BEEB0B6A0C8}"/>
              </a:ext>
            </a:extLst>
          </p:cNvPr>
          <p:cNvSpPr/>
          <p:nvPr/>
        </p:nvSpPr>
        <p:spPr>
          <a:xfrm>
            <a:off x="7426468" y="1345698"/>
            <a:ext cx="4316771" cy="4819426"/>
          </a:xfrm>
          <a:prstGeom prst="roundRect">
            <a:avLst>
              <a:gd name="adj" fmla="val 334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469" name="Google Shape;469;p17"/>
          <p:cNvSpPr txBox="1">
            <a:spLocks noGrp="1"/>
          </p:cNvSpPr>
          <p:nvPr>
            <p:ph type="body" idx="1"/>
          </p:nvPr>
        </p:nvSpPr>
        <p:spPr>
          <a:xfrm>
            <a:off x="393197" y="1141703"/>
            <a:ext cx="7030844" cy="5406042"/>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600"/>
              </a:spcAft>
              <a:buClr>
                <a:schemeClr val="dk1"/>
              </a:buClr>
              <a:buSzPts val="2400"/>
              <a:buChar char="•"/>
            </a:pPr>
            <a:r>
              <a:rPr lang="en-US" sz="1600" dirty="0"/>
              <a:t>Discover from Google N-grams using lexical patterns</a:t>
            </a:r>
            <a:endParaRPr lang="en-US" dirty="0"/>
          </a:p>
          <a:p>
            <a:pPr marL="685800" lvl="1" indent="-228600">
              <a:lnSpc>
                <a:spcPct val="120000"/>
              </a:lnSpc>
              <a:spcBef>
                <a:spcPts val="0"/>
              </a:spcBef>
              <a:buSzPts val="2400"/>
            </a:pPr>
            <a:r>
              <a:rPr lang="en-US" sz="1400" dirty="0"/>
              <a:t>Verb + for + Time   / Spent + Time + Verb-</a:t>
            </a:r>
            <a:r>
              <a:rPr lang="en-US" sz="1400" dirty="0" err="1"/>
              <a:t>ing</a:t>
            </a:r>
            <a:endParaRPr sz="1400" dirty="0"/>
          </a:p>
          <a:p>
            <a:pPr marL="228600" lvl="0" indent="0" algn="l" rtl="0">
              <a:lnSpc>
                <a:spcPct val="120000"/>
              </a:lnSpc>
              <a:spcBef>
                <a:spcPts val="0"/>
              </a:spcBef>
              <a:spcAft>
                <a:spcPts val="0"/>
              </a:spcAft>
              <a:buClr>
                <a:schemeClr val="dk1"/>
              </a:buClr>
              <a:buSzPts val="1600"/>
              <a:buNone/>
            </a:pPr>
            <a:endParaRPr sz="1600" dirty="0"/>
          </a:p>
          <a:p>
            <a:pPr marL="228600" lvl="0" indent="0" algn="l" rtl="0">
              <a:lnSpc>
                <a:spcPct val="120000"/>
              </a:lnSpc>
              <a:spcBef>
                <a:spcPts val="0"/>
              </a:spcBef>
              <a:spcAft>
                <a:spcPts val="0"/>
              </a:spcAft>
              <a:buClr>
                <a:schemeClr val="dk1"/>
              </a:buClr>
              <a:buSzPts val="1600"/>
              <a:buNone/>
            </a:pPr>
            <a:endParaRPr sz="1600" dirty="0"/>
          </a:p>
          <a:p>
            <a:pPr marL="228600" lvl="0" indent="0" algn="l" rtl="0">
              <a:lnSpc>
                <a:spcPct val="120000"/>
              </a:lnSpc>
              <a:spcBef>
                <a:spcPts val="0"/>
              </a:spcBef>
              <a:spcAft>
                <a:spcPts val="0"/>
              </a:spcAft>
              <a:buClr>
                <a:schemeClr val="dk1"/>
              </a:buClr>
              <a:buSzPts val="1600"/>
              <a:buNone/>
            </a:pPr>
            <a:endParaRPr sz="1600" dirty="0"/>
          </a:p>
          <a:p>
            <a:pPr marL="228600" lvl="0" indent="0" algn="l" rtl="0">
              <a:lnSpc>
                <a:spcPct val="120000"/>
              </a:lnSpc>
              <a:spcBef>
                <a:spcPts val="0"/>
              </a:spcBef>
              <a:spcAft>
                <a:spcPts val="0"/>
              </a:spcAft>
              <a:buClr>
                <a:schemeClr val="dk1"/>
              </a:buClr>
              <a:buSzPts val="1600"/>
              <a:buNone/>
            </a:pPr>
            <a:endParaRPr sz="1600" dirty="0"/>
          </a:p>
          <a:p>
            <a:pPr marL="228600" lvl="0" indent="0" algn="l" rtl="0">
              <a:lnSpc>
                <a:spcPct val="120000"/>
              </a:lnSpc>
              <a:spcBef>
                <a:spcPts val="0"/>
              </a:spcBef>
              <a:spcAft>
                <a:spcPts val="0"/>
              </a:spcAft>
              <a:buClr>
                <a:schemeClr val="dk1"/>
              </a:buClr>
              <a:buSzPts val="1600"/>
              <a:buNone/>
            </a:pPr>
            <a:endParaRPr sz="1600" dirty="0"/>
          </a:p>
          <a:p>
            <a:pPr marL="228600" lvl="0" indent="0" algn="l" rtl="0">
              <a:lnSpc>
                <a:spcPct val="120000"/>
              </a:lnSpc>
              <a:spcBef>
                <a:spcPts val="0"/>
              </a:spcBef>
              <a:spcAft>
                <a:spcPts val="0"/>
              </a:spcAft>
              <a:buClr>
                <a:schemeClr val="dk1"/>
              </a:buClr>
              <a:buSzPts val="1600"/>
              <a:buNone/>
            </a:pPr>
            <a:endParaRPr sz="1600" dirty="0"/>
          </a:p>
          <a:p>
            <a:pPr marL="228600" lvl="0" indent="0" algn="l" rtl="0">
              <a:lnSpc>
                <a:spcPct val="120000"/>
              </a:lnSpc>
              <a:spcBef>
                <a:spcPts val="0"/>
              </a:spcBef>
              <a:spcAft>
                <a:spcPts val="0"/>
              </a:spcAft>
              <a:buClr>
                <a:schemeClr val="dk1"/>
              </a:buClr>
              <a:buSzPts val="1600"/>
              <a:buNone/>
            </a:pPr>
            <a:endParaRPr sz="1600" dirty="0"/>
          </a:p>
          <a:p>
            <a:pPr marL="228600" lvl="0" indent="-76200" algn="l" rtl="0">
              <a:lnSpc>
                <a:spcPct val="120000"/>
              </a:lnSpc>
              <a:spcBef>
                <a:spcPts val="0"/>
              </a:spcBef>
              <a:spcAft>
                <a:spcPts val="0"/>
              </a:spcAft>
              <a:buClr>
                <a:schemeClr val="dk1"/>
              </a:buClr>
              <a:buSzPts val="2400"/>
              <a:buNone/>
            </a:pPr>
            <a:endParaRPr sz="1600" dirty="0"/>
          </a:p>
          <a:p>
            <a:pPr marL="228600" lvl="0" indent="-228600" algn="l" rtl="0">
              <a:lnSpc>
                <a:spcPct val="120000"/>
              </a:lnSpc>
              <a:spcBef>
                <a:spcPts val="0"/>
              </a:spcBef>
              <a:spcAft>
                <a:spcPts val="0"/>
              </a:spcAft>
              <a:buClr>
                <a:schemeClr val="dk1"/>
              </a:buClr>
              <a:buSzPts val="2400"/>
              <a:buChar char="•"/>
            </a:pPr>
            <a:r>
              <a:rPr lang="en-US" sz="1600" dirty="0"/>
              <a:t>Discover from Wikipedia event </a:t>
            </a:r>
            <a:r>
              <a:rPr lang="en-US" sz="1600" dirty="0" err="1"/>
              <a:t>infoboxes</a:t>
            </a:r>
            <a:r>
              <a:rPr lang="en-US" sz="1600" dirty="0"/>
              <a:t> and categories</a:t>
            </a:r>
          </a:p>
          <a:p>
            <a:pPr marL="228600" lvl="0" indent="-228600" algn="l" rtl="0">
              <a:lnSpc>
                <a:spcPct val="120000"/>
              </a:lnSpc>
              <a:spcBef>
                <a:spcPts val="0"/>
              </a:spcBef>
              <a:spcAft>
                <a:spcPts val="0"/>
              </a:spcAft>
              <a:buClr>
                <a:schemeClr val="dk1"/>
              </a:buClr>
              <a:buSzPts val="2400"/>
              <a:buChar char="•"/>
            </a:pPr>
            <a:endParaRPr lang="en-US" sz="1600" dirty="0"/>
          </a:p>
          <a:p>
            <a:pPr marL="0" lvl="0" indent="0" algn="l" rtl="0">
              <a:lnSpc>
                <a:spcPct val="120000"/>
              </a:lnSpc>
              <a:spcBef>
                <a:spcPts val="0"/>
              </a:spcBef>
              <a:spcAft>
                <a:spcPts val="0"/>
              </a:spcAft>
              <a:buClr>
                <a:schemeClr val="dk1"/>
              </a:buClr>
              <a:buSzPts val="2400"/>
              <a:buNone/>
            </a:pPr>
            <a:endParaRPr lang="en-US" sz="1600" dirty="0"/>
          </a:p>
          <a:p>
            <a:pPr marL="0" lvl="0" indent="0">
              <a:lnSpc>
                <a:spcPct val="120000"/>
              </a:lnSpc>
              <a:spcBef>
                <a:spcPts val="0"/>
              </a:spcBef>
              <a:buNone/>
            </a:pPr>
            <a:endParaRPr lang="en-US" sz="1600" dirty="0"/>
          </a:p>
          <a:p>
            <a:pPr marL="0" lvl="0" indent="0">
              <a:lnSpc>
                <a:spcPct val="120000"/>
              </a:lnSpc>
              <a:spcBef>
                <a:spcPts val="0"/>
              </a:spcBef>
              <a:buNone/>
            </a:pPr>
            <a:endParaRPr lang="en-US" sz="1600" dirty="0"/>
          </a:p>
          <a:p>
            <a:pPr marL="0" lvl="0" indent="0">
              <a:lnSpc>
                <a:spcPct val="120000"/>
              </a:lnSpc>
              <a:spcBef>
                <a:spcPts val="0"/>
              </a:spcBef>
              <a:buNone/>
            </a:pPr>
            <a:endParaRPr lang="en-US" sz="1600" dirty="0"/>
          </a:p>
        </p:txBody>
      </p:sp>
      <p:sp>
        <p:nvSpPr>
          <p:cNvPr id="472" name="Google Shape;472;p17"/>
          <p:cNvSpPr txBox="1">
            <a:spLocks noGrp="1"/>
          </p:cNvSpPr>
          <p:nvPr>
            <p:ph type="sldNum" idx="4294967295"/>
          </p:nvPr>
        </p:nvSpPr>
        <p:spPr>
          <a:xfrm>
            <a:off x="8610600" y="6356350"/>
            <a:ext cx="27432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23262E"/>
              </a:buClr>
              <a:buSzPts val="1300"/>
              <a:buFont typeface="Calibri"/>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0"/>
                </a:spcAft>
                <a:buClr>
                  <a:srgbClr val="23262E"/>
                </a:buClr>
                <a:buSzPts val="1300"/>
                <a:buFont typeface="Calibri"/>
                <a:buNone/>
                <a:tabLst/>
                <a:defRPr/>
              </a:pPr>
              <a:t>39</a:t>
            </a:fld>
            <a:endParaRPr kumimoji="0" sz="1200" b="0" i="0" u="none" strike="noStrike" kern="1200" cap="none" spc="0" normalizeH="0" baseline="0" noProof="0">
              <a:ln>
                <a:noFill/>
              </a:ln>
              <a:solidFill>
                <a:srgbClr val="424857"/>
              </a:solidFill>
              <a:effectLst/>
              <a:uLnTx/>
              <a:uFillTx/>
              <a:latin typeface="Calibri"/>
              <a:ea typeface="+mn-ea"/>
              <a:cs typeface="Arial"/>
            </a:endParaRPr>
          </a:p>
        </p:txBody>
      </p:sp>
      <p:grpSp>
        <p:nvGrpSpPr>
          <p:cNvPr id="27" name="Group 26">
            <a:extLst>
              <a:ext uri="{FF2B5EF4-FFF2-40B4-BE49-F238E27FC236}">
                <a16:creationId xmlns:a16="http://schemas.microsoft.com/office/drawing/2014/main" xmlns="" id="{37AF68FC-7B71-6045-9A7C-C59FF7D885E1}"/>
              </a:ext>
            </a:extLst>
          </p:cNvPr>
          <p:cNvGrpSpPr/>
          <p:nvPr/>
        </p:nvGrpSpPr>
        <p:grpSpPr>
          <a:xfrm>
            <a:off x="768348" y="1888667"/>
            <a:ext cx="4991747" cy="2232686"/>
            <a:chOff x="936871" y="1723031"/>
            <a:chExt cx="3743810" cy="2232686"/>
          </a:xfrm>
        </p:grpSpPr>
        <p:pic>
          <p:nvPicPr>
            <p:cNvPr id="4" name="Picture 3">
              <a:extLst>
                <a:ext uri="{FF2B5EF4-FFF2-40B4-BE49-F238E27FC236}">
                  <a16:creationId xmlns:a16="http://schemas.microsoft.com/office/drawing/2014/main" xmlns="" id="{8ABF2420-3A79-BC43-8E89-CBE56A562DF9}"/>
                </a:ext>
              </a:extLst>
            </p:cNvPr>
            <p:cNvPicPr>
              <a:picLocks noChangeAspect="1"/>
            </p:cNvPicPr>
            <p:nvPr/>
          </p:nvPicPr>
          <p:blipFill>
            <a:blip r:embed="rId3"/>
            <a:stretch>
              <a:fillRect/>
            </a:stretch>
          </p:blipFill>
          <p:spPr>
            <a:xfrm>
              <a:off x="936871" y="1723031"/>
              <a:ext cx="3743810" cy="2232686"/>
            </a:xfrm>
            <a:prstGeom prst="rect">
              <a:avLst/>
            </a:prstGeom>
          </p:spPr>
        </p:pic>
        <p:sp>
          <p:nvSpPr>
            <p:cNvPr id="5" name="TextBox 4">
              <a:extLst>
                <a:ext uri="{FF2B5EF4-FFF2-40B4-BE49-F238E27FC236}">
                  <a16:creationId xmlns:a16="http://schemas.microsoft.com/office/drawing/2014/main" xmlns="" id="{1FA73479-925E-FD44-8E12-355DDC561E13}"/>
                </a:ext>
              </a:extLst>
            </p:cNvPr>
            <p:cNvSpPr txBox="1"/>
            <p:nvPr/>
          </p:nvSpPr>
          <p:spPr>
            <a:xfrm>
              <a:off x="1377076" y="2764812"/>
              <a:ext cx="3478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Arial"/>
                </a:rPr>
                <a:t>slept</a:t>
              </a:r>
            </a:p>
          </p:txBody>
        </p:sp>
        <p:sp>
          <p:nvSpPr>
            <p:cNvPr id="15" name="TextBox 14">
              <a:extLst>
                <a:ext uri="{FF2B5EF4-FFF2-40B4-BE49-F238E27FC236}">
                  <a16:creationId xmlns:a16="http://schemas.microsoft.com/office/drawing/2014/main" xmlns="" id="{C74FE13C-022D-004B-A803-0B0D12763DE5}"/>
                </a:ext>
              </a:extLst>
            </p:cNvPr>
            <p:cNvSpPr txBox="1"/>
            <p:nvPr/>
          </p:nvSpPr>
          <p:spPr>
            <a:xfrm>
              <a:off x="2066924" y="2634007"/>
              <a:ext cx="45036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Arial"/>
                </a:rPr>
                <a:t>burned</a:t>
              </a:r>
            </a:p>
          </p:txBody>
        </p:sp>
        <p:sp>
          <p:nvSpPr>
            <p:cNvPr id="16" name="TextBox 15">
              <a:extLst>
                <a:ext uri="{FF2B5EF4-FFF2-40B4-BE49-F238E27FC236}">
                  <a16:creationId xmlns:a16="http://schemas.microsoft.com/office/drawing/2014/main" xmlns="" id="{4916D4A4-4513-DB45-95F7-CC8EE88D6EDB}"/>
                </a:ext>
              </a:extLst>
            </p:cNvPr>
            <p:cNvSpPr txBox="1"/>
            <p:nvPr/>
          </p:nvSpPr>
          <p:spPr>
            <a:xfrm>
              <a:off x="3271586" y="2095655"/>
              <a:ext cx="34307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Arial"/>
                </a:rPr>
                <a:t>lived</a:t>
              </a:r>
            </a:p>
          </p:txBody>
        </p:sp>
        <p:sp>
          <p:nvSpPr>
            <p:cNvPr id="17" name="TextBox 16">
              <a:extLst>
                <a:ext uri="{FF2B5EF4-FFF2-40B4-BE49-F238E27FC236}">
                  <a16:creationId xmlns:a16="http://schemas.microsoft.com/office/drawing/2014/main" xmlns="" id="{0471B56E-D440-CB49-855B-4D04A98616C1}"/>
                </a:ext>
              </a:extLst>
            </p:cNvPr>
            <p:cNvSpPr txBox="1"/>
            <p:nvPr/>
          </p:nvSpPr>
          <p:spPr>
            <a:xfrm>
              <a:off x="3977180" y="2031260"/>
              <a:ext cx="3712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Arial"/>
                </a:rPr>
                <a:t>jailed</a:t>
              </a:r>
            </a:p>
          </p:txBody>
        </p:sp>
        <p:cxnSp>
          <p:nvCxnSpPr>
            <p:cNvPr id="7" name="Straight Connector 6">
              <a:extLst>
                <a:ext uri="{FF2B5EF4-FFF2-40B4-BE49-F238E27FC236}">
                  <a16:creationId xmlns:a16="http://schemas.microsoft.com/office/drawing/2014/main" xmlns="" id="{C604BAFA-F46C-2A4D-A39B-1DEDCC7E2909}"/>
                </a:ext>
              </a:extLst>
            </p:cNvPr>
            <p:cNvCxnSpPr>
              <a:cxnSpLocks/>
              <a:stCxn id="15" idx="2"/>
            </p:cNvCxnSpPr>
            <p:nvPr/>
          </p:nvCxnSpPr>
          <p:spPr>
            <a:xfrm>
              <a:off x="2292107" y="2895617"/>
              <a:ext cx="232150" cy="24682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FF2A725-9E8F-0746-AC0C-3C10796F43D4}"/>
                </a:ext>
              </a:extLst>
            </p:cNvPr>
            <p:cNvCxnSpPr>
              <a:cxnSpLocks/>
              <a:stCxn id="5" idx="2"/>
            </p:cNvCxnSpPr>
            <p:nvPr/>
          </p:nvCxnSpPr>
          <p:spPr>
            <a:xfrm flipH="1">
              <a:off x="1545464" y="3026422"/>
              <a:ext cx="5523" cy="2061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F7C64733-4B6D-EE42-B6C2-B772DDC78F3A}"/>
                </a:ext>
              </a:extLst>
            </p:cNvPr>
            <p:cNvCxnSpPr>
              <a:cxnSpLocks/>
              <a:stCxn id="16" idx="2"/>
            </p:cNvCxnSpPr>
            <p:nvPr/>
          </p:nvCxnSpPr>
          <p:spPr>
            <a:xfrm>
              <a:off x="3443122" y="2357265"/>
              <a:ext cx="363715" cy="27674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4A66497C-A53F-6948-AC5F-D4B2F5B9D074}"/>
                </a:ext>
              </a:extLst>
            </p:cNvPr>
            <p:cNvCxnSpPr>
              <a:cxnSpLocks/>
              <a:stCxn id="17" idx="2"/>
            </p:cNvCxnSpPr>
            <p:nvPr/>
          </p:nvCxnSpPr>
          <p:spPr>
            <a:xfrm flipH="1">
              <a:off x="4036020" y="2292870"/>
              <a:ext cx="126799" cy="25671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xmlns="" id="{4EAD32FF-F163-4C48-803A-6F7D2F066BC0}"/>
              </a:ext>
            </a:extLst>
          </p:cNvPr>
          <p:cNvPicPr>
            <a:picLocks noChangeAspect="1"/>
          </p:cNvPicPr>
          <p:nvPr/>
        </p:nvPicPr>
        <p:blipFill rotWithShape="1">
          <a:blip r:embed="rId4"/>
          <a:srcRect t="3581" b="62176"/>
          <a:stretch/>
        </p:blipFill>
        <p:spPr>
          <a:xfrm>
            <a:off x="795616" y="4837471"/>
            <a:ext cx="4991747" cy="493711"/>
          </a:xfrm>
          <a:prstGeom prst="rect">
            <a:avLst/>
          </a:prstGeom>
        </p:spPr>
      </p:pic>
      <p:grpSp>
        <p:nvGrpSpPr>
          <p:cNvPr id="24" name="Group 23">
            <a:extLst>
              <a:ext uri="{FF2B5EF4-FFF2-40B4-BE49-F238E27FC236}">
                <a16:creationId xmlns:a16="http://schemas.microsoft.com/office/drawing/2014/main" xmlns="" id="{2EAA5D4D-5DE7-EB48-A26E-21D3883DF61A}"/>
              </a:ext>
            </a:extLst>
          </p:cNvPr>
          <p:cNvGrpSpPr/>
          <p:nvPr/>
        </p:nvGrpSpPr>
        <p:grpSpPr>
          <a:xfrm>
            <a:off x="795616" y="5365627"/>
            <a:ext cx="4991747" cy="781964"/>
            <a:chOff x="4674688" y="4316550"/>
            <a:chExt cx="3743810" cy="781964"/>
          </a:xfrm>
        </p:grpSpPr>
        <p:pic>
          <p:nvPicPr>
            <p:cNvPr id="22" name="Picture 21">
              <a:extLst>
                <a:ext uri="{FF2B5EF4-FFF2-40B4-BE49-F238E27FC236}">
                  <a16:creationId xmlns:a16="http://schemas.microsoft.com/office/drawing/2014/main" xmlns="" id="{184E9F9C-A6BE-CE45-98C6-3F6AA9BBEC75}"/>
                </a:ext>
              </a:extLst>
            </p:cNvPr>
            <p:cNvPicPr>
              <a:picLocks noChangeAspect="1"/>
            </p:cNvPicPr>
            <p:nvPr/>
          </p:nvPicPr>
          <p:blipFill rotWithShape="1">
            <a:blip r:embed="rId5"/>
            <a:srcRect b="17932"/>
            <a:stretch/>
          </p:blipFill>
          <p:spPr>
            <a:xfrm>
              <a:off x="4674688" y="4316550"/>
              <a:ext cx="3743810" cy="781964"/>
            </a:xfrm>
            <a:prstGeom prst="rect">
              <a:avLst/>
            </a:prstGeom>
          </p:spPr>
        </p:pic>
        <p:sp>
          <p:nvSpPr>
            <p:cNvPr id="474" name="Google Shape;474;p17"/>
            <p:cNvSpPr/>
            <p:nvPr/>
          </p:nvSpPr>
          <p:spPr>
            <a:xfrm>
              <a:off x="6072111" y="4351934"/>
              <a:ext cx="715055" cy="181430"/>
            </a:xfrm>
            <a:prstGeom prst="rect">
              <a:avLst/>
            </a:prstGeom>
            <a:noFill/>
            <a:ln w="28575" cap="flat" cmpd="sng">
              <a:solidFill>
                <a:srgbClr val="B1D1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474;p17">
              <a:extLst>
                <a:ext uri="{FF2B5EF4-FFF2-40B4-BE49-F238E27FC236}">
                  <a16:creationId xmlns:a16="http://schemas.microsoft.com/office/drawing/2014/main" xmlns="" id="{6D22FC17-D305-4E4B-BDAA-3F48358C729C}"/>
                </a:ext>
              </a:extLst>
            </p:cNvPr>
            <p:cNvSpPr/>
            <p:nvPr/>
          </p:nvSpPr>
          <p:spPr>
            <a:xfrm>
              <a:off x="4726204" y="4913812"/>
              <a:ext cx="863227" cy="184701"/>
            </a:xfrm>
            <a:prstGeom prst="rect">
              <a:avLst/>
            </a:prstGeom>
            <a:noFill/>
            <a:ln w="28575" cap="flat" cmpd="sng">
              <a:solidFill>
                <a:srgbClr val="B1D1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pic>
        <p:nvPicPr>
          <p:cNvPr id="36" name="Picture 35">
            <a:extLst>
              <a:ext uri="{FF2B5EF4-FFF2-40B4-BE49-F238E27FC236}">
                <a16:creationId xmlns:a16="http://schemas.microsoft.com/office/drawing/2014/main" xmlns="" id="{F0E5B6CB-8758-AB47-A4D9-CB3B333E8427}"/>
              </a:ext>
            </a:extLst>
          </p:cNvPr>
          <p:cNvPicPr>
            <a:picLocks noChangeAspect="1"/>
          </p:cNvPicPr>
          <p:nvPr/>
        </p:nvPicPr>
        <p:blipFill>
          <a:blip r:embed="rId6"/>
          <a:stretch>
            <a:fillRect/>
          </a:stretch>
        </p:blipFill>
        <p:spPr>
          <a:xfrm>
            <a:off x="7785148" y="1761413"/>
            <a:ext cx="3604161" cy="2297653"/>
          </a:xfrm>
          <a:prstGeom prst="rect">
            <a:avLst/>
          </a:prstGeom>
        </p:spPr>
      </p:pic>
      <p:sp>
        <p:nvSpPr>
          <p:cNvPr id="28" name="TextBox 27">
            <a:extLst>
              <a:ext uri="{FF2B5EF4-FFF2-40B4-BE49-F238E27FC236}">
                <a16:creationId xmlns:a16="http://schemas.microsoft.com/office/drawing/2014/main" xmlns="" id="{7E33BED9-0005-4E49-AECB-7F6A7C3D9657}"/>
              </a:ext>
            </a:extLst>
          </p:cNvPr>
          <p:cNvSpPr txBox="1"/>
          <p:nvPr/>
        </p:nvSpPr>
        <p:spPr>
          <a:xfrm>
            <a:off x="7814924" y="1413613"/>
            <a:ext cx="3079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Event Spatial Evolution Pattern</a:t>
            </a:r>
          </a:p>
        </p:txBody>
      </p:sp>
      <p:pic>
        <p:nvPicPr>
          <p:cNvPr id="2" name="Picture 1">
            <a:extLst>
              <a:ext uri="{FF2B5EF4-FFF2-40B4-BE49-F238E27FC236}">
                <a16:creationId xmlns:a16="http://schemas.microsoft.com/office/drawing/2014/main" xmlns="" id="{4603E2E2-CCEF-A446-8D76-725AA05587BC}"/>
              </a:ext>
            </a:extLst>
          </p:cNvPr>
          <p:cNvPicPr>
            <a:picLocks noChangeAspect="1"/>
          </p:cNvPicPr>
          <p:nvPr/>
        </p:nvPicPr>
        <p:blipFill rotWithShape="1">
          <a:blip r:embed="rId7">
            <a:alphaModFix/>
            <a:duotone>
              <a:schemeClr val="accent3">
                <a:shade val="45000"/>
                <a:satMod val="135000"/>
              </a:schemeClr>
              <a:prstClr val="white"/>
            </a:duotone>
          </a:blip>
          <a:srcRect l="2093" t="6444" r="2642" b="5069"/>
          <a:stretch/>
        </p:blipFill>
        <p:spPr>
          <a:xfrm>
            <a:off x="7484778" y="4296076"/>
            <a:ext cx="4197724" cy="1637619"/>
          </a:xfrm>
          <a:prstGeom prst="rect">
            <a:avLst/>
          </a:prstGeom>
        </p:spPr>
      </p:pic>
      <p:sp>
        <p:nvSpPr>
          <p:cNvPr id="3" name="TextBox 2">
            <a:extLst>
              <a:ext uri="{FF2B5EF4-FFF2-40B4-BE49-F238E27FC236}">
                <a16:creationId xmlns:a16="http://schemas.microsoft.com/office/drawing/2014/main" xmlns="" id="{DB4BD3BB-7747-4D4F-9C39-0ECFB855DEC6}"/>
              </a:ext>
            </a:extLst>
          </p:cNvPr>
          <p:cNvSpPr txBox="1"/>
          <p:nvPr/>
        </p:nvSpPr>
        <p:spPr>
          <a:xfrm>
            <a:off x="10399807" y="5759169"/>
            <a:ext cx="45765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2018</a:t>
            </a:r>
          </a:p>
        </p:txBody>
      </p:sp>
      <p:cxnSp>
        <p:nvCxnSpPr>
          <p:cNvPr id="8" name="Straight Connector 7">
            <a:extLst>
              <a:ext uri="{FF2B5EF4-FFF2-40B4-BE49-F238E27FC236}">
                <a16:creationId xmlns:a16="http://schemas.microsoft.com/office/drawing/2014/main" xmlns="" id="{868A6ACB-B2FA-AA42-9A84-496A57FE42EF}"/>
              </a:ext>
            </a:extLst>
          </p:cNvPr>
          <p:cNvCxnSpPr>
            <a:cxnSpLocks/>
            <a:endCxn id="3" idx="0"/>
          </p:cNvCxnSpPr>
          <p:nvPr/>
        </p:nvCxnSpPr>
        <p:spPr>
          <a:xfrm flipH="1">
            <a:off x="10628633" y="5566063"/>
            <a:ext cx="474084" cy="193106"/>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933CB49A-7C37-244D-BE87-E739A59A9192}"/>
              </a:ext>
            </a:extLst>
          </p:cNvPr>
          <p:cNvSpPr txBox="1"/>
          <p:nvPr/>
        </p:nvSpPr>
        <p:spPr>
          <a:xfrm>
            <a:off x="8474404" y="5089009"/>
            <a:ext cx="46679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2014</a:t>
            </a:r>
          </a:p>
        </p:txBody>
      </p:sp>
      <p:cxnSp>
        <p:nvCxnSpPr>
          <p:cNvPr id="32" name="Straight Connector 31">
            <a:extLst>
              <a:ext uri="{FF2B5EF4-FFF2-40B4-BE49-F238E27FC236}">
                <a16:creationId xmlns:a16="http://schemas.microsoft.com/office/drawing/2014/main" xmlns="" id="{C348F805-63B1-C54C-A482-16A2FBB34B14}"/>
              </a:ext>
            </a:extLst>
          </p:cNvPr>
          <p:cNvCxnSpPr>
            <a:cxnSpLocks/>
            <a:endCxn id="31" idx="0"/>
          </p:cNvCxnSpPr>
          <p:nvPr/>
        </p:nvCxnSpPr>
        <p:spPr>
          <a:xfrm>
            <a:off x="8582050" y="4928981"/>
            <a:ext cx="125751" cy="160028"/>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E5DC4AC9-1152-A643-8126-2A8B89310086}"/>
              </a:ext>
            </a:extLst>
          </p:cNvPr>
          <p:cNvSpPr txBox="1"/>
          <p:nvPr/>
        </p:nvSpPr>
        <p:spPr>
          <a:xfrm>
            <a:off x="7618408" y="5096504"/>
            <a:ext cx="45765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2020</a:t>
            </a:r>
          </a:p>
        </p:txBody>
      </p:sp>
      <p:cxnSp>
        <p:nvCxnSpPr>
          <p:cNvPr id="39" name="Straight Connector 38">
            <a:extLst>
              <a:ext uri="{FF2B5EF4-FFF2-40B4-BE49-F238E27FC236}">
                <a16:creationId xmlns:a16="http://schemas.microsoft.com/office/drawing/2014/main" xmlns="" id="{260D9736-00E0-7048-BBF4-8705C7273980}"/>
              </a:ext>
            </a:extLst>
          </p:cNvPr>
          <p:cNvCxnSpPr>
            <a:cxnSpLocks/>
          </p:cNvCxnSpPr>
          <p:nvPr/>
        </p:nvCxnSpPr>
        <p:spPr>
          <a:xfrm flipH="1">
            <a:off x="7924801" y="4890491"/>
            <a:ext cx="193815" cy="195887"/>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2A0C6B90-14F9-CB43-ABAF-07500A5DF8C5}"/>
              </a:ext>
            </a:extLst>
          </p:cNvPr>
          <p:cNvSpPr txBox="1"/>
          <p:nvPr/>
        </p:nvSpPr>
        <p:spPr>
          <a:xfrm>
            <a:off x="7600780" y="4373445"/>
            <a:ext cx="46679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2017</a:t>
            </a:r>
          </a:p>
        </p:txBody>
      </p:sp>
      <p:cxnSp>
        <p:nvCxnSpPr>
          <p:cNvPr id="41" name="Straight Connector 40">
            <a:extLst>
              <a:ext uri="{FF2B5EF4-FFF2-40B4-BE49-F238E27FC236}">
                <a16:creationId xmlns:a16="http://schemas.microsoft.com/office/drawing/2014/main" xmlns="" id="{A59B0673-4A1C-C343-B9B1-FA1C1ACDF9CA}"/>
              </a:ext>
            </a:extLst>
          </p:cNvPr>
          <p:cNvCxnSpPr>
            <a:cxnSpLocks/>
            <a:endCxn id="40" idx="2"/>
          </p:cNvCxnSpPr>
          <p:nvPr/>
        </p:nvCxnSpPr>
        <p:spPr>
          <a:xfrm flipH="1" flipV="1">
            <a:off x="7834177" y="4627361"/>
            <a:ext cx="280503" cy="166708"/>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xmlns="" id="{6F0AC00E-0B47-0145-993A-3FE8738C33DC}"/>
              </a:ext>
            </a:extLst>
          </p:cNvPr>
          <p:cNvSpPr txBox="1"/>
          <p:nvPr/>
        </p:nvSpPr>
        <p:spPr>
          <a:xfrm>
            <a:off x="10717003" y="5151053"/>
            <a:ext cx="45765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2015</a:t>
            </a:r>
          </a:p>
        </p:txBody>
      </p:sp>
      <p:cxnSp>
        <p:nvCxnSpPr>
          <p:cNvPr id="45" name="Straight Connector 44">
            <a:extLst>
              <a:ext uri="{FF2B5EF4-FFF2-40B4-BE49-F238E27FC236}">
                <a16:creationId xmlns:a16="http://schemas.microsoft.com/office/drawing/2014/main" xmlns="" id="{4CE30A50-832F-CD44-9874-7D11F169D9EE}"/>
              </a:ext>
            </a:extLst>
          </p:cNvPr>
          <p:cNvCxnSpPr>
            <a:cxnSpLocks/>
            <a:endCxn id="44" idx="0"/>
          </p:cNvCxnSpPr>
          <p:nvPr/>
        </p:nvCxnSpPr>
        <p:spPr>
          <a:xfrm>
            <a:off x="10722964" y="4973951"/>
            <a:ext cx="222865" cy="177102"/>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58BCE700-38BD-1546-BE12-440087D04FEF}"/>
              </a:ext>
            </a:extLst>
          </p:cNvPr>
          <p:cNvSpPr txBox="1"/>
          <p:nvPr/>
        </p:nvSpPr>
        <p:spPr>
          <a:xfrm>
            <a:off x="9060671" y="4506521"/>
            <a:ext cx="45765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2019</a:t>
            </a:r>
          </a:p>
        </p:txBody>
      </p:sp>
      <p:cxnSp>
        <p:nvCxnSpPr>
          <p:cNvPr id="50" name="Straight Connector 49">
            <a:extLst>
              <a:ext uri="{FF2B5EF4-FFF2-40B4-BE49-F238E27FC236}">
                <a16:creationId xmlns:a16="http://schemas.microsoft.com/office/drawing/2014/main" xmlns="" id="{F54F7D0C-9147-7C44-96E1-41E90E94DF94}"/>
              </a:ext>
            </a:extLst>
          </p:cNvPr>
          <p:cNvCxnSpPr>
            <a:cxnSpLocks/>
            <a:endCxn id="49" idx="2"/>
          </p:cNvCxnSpPr>
          <p:nvPr/>
        </p:nvCxnSpPr>
        <p:spPr>
          <a:xfrm flipH="1" flipV="1">
            <a:off x="9289497" y="4760437"/>
            <a:ext cx="267912" cy="118126"/>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397EE566-912C-394D-B8F6-5CB9A3317AAE}"/>
              </a:ext>
            </a:extLst>
          </p:cNvPr>
          <p:cNvCxnSpPr>
            <a:cxnSpLocks/>
            <a:endCxn id="56" idx="0"/>
          </p:cNvCxnSpPr>
          <p:nvPr/>
        </p:nvCxnSpPr>
        <p:spPr>
          <a:xfrm>
            <a:off x="9708712" y="4843807"/>
            <a:ext cx="127166" cy="163482"/>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65ACFE4B-F6B7-6F44-AC1B-63ED09D78964}"/>
              </a:ext>
            </a:extLst>
          </p:cNvPr>
          <p:cNvSpPr txBox="1"/>
          <p:nvPr/>
        </p:nvSpPr>
        <p:spPr>
          <a:xfrm>
            <a:off x="9607052" y="5007289"/>
            <a:ext cx="45765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2016</a:t>
            </a:r>
          </a:p>
        </p:txBody>
      </p:sp>
      <p:sp>
        <p:nvSpPr>
          <p:cNvPr id="42" name="Title 1">
            <a:extLst>
              <a:ext uri="{FF2B5EF4-FFF2-40B4-BE49-F238E27FC236}">
                <a16:creationId xmlns:a16="http://schemas.microsoft.com/office/drawing/2014/main" xmlns="" id="{D5B0861A-20D5-C945-99A2-5642B806E3BB}"/>
              </a:ext>
            </a:extLst>
          </p:cNvPr>
          <p:cNvSpPr>
            <a:spLocks noGrp="1"/>
          </p:cNvSpPr>
          <p:nvPr>
            <p:ph type="title"/>
          </p:nvPr>
        </p:nvSpPr>
        <p:spPr>
          <a:xfrm>
            <a:off x="274320" y="210312"/>
            <a:ext cx="10825819" cy="53035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2400" kern="1200" dirty="0">
                <a:solidFill>
                  <a:schemeClr val="accent1"/>
                </a:solidFill>
                <a:latin typeface="Helvetica" panose="020B0604020202020204" pitchFamily="34" charset="0"/>
                <a:cs typeface="Helvetica" panose="020B0604020202020204" pitchFamily="34" charset="0"/>
              </a:rPr>
              <a:t>Future Direction 1: </a:t>
            </a:r>
            <a:r>
              <a:rPr lang="en-US" sz="2400" kern="1200" dirty="0" smtClean="0">
                <a:solidFill>
                  <a:schemeClr val="accent1"/>
                </a:solidFill>
                <a:latin typeface="Helvetica" panose="020B0604020202020204" pitchFamily="34" charset="0"/>
                <a:cs typeface="Helvetica" panose="020B0604020202020204" pitchFamily="34" charset="0"/>
              </a:rPr>
              <a:t>Knowledge Acquisition and Reasoning</a:t>
            </a:r>
            <a:endParaRPr lang="en-US" sz="2400" kern="1200" dirty="0">
              <a:solidFill>
                <a:schemeClr val="accent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79535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573135-744C-B144-BBC3-EC24DB67D8EA}"/>
              </a:ext>
            </a:extLst>
          </p:cNvPr>
          <p:cNvSpPr>
            <a:spLocks noGrp="1"/>
          </p:cNvSpPr>
          <p:nvPr>
            <p:ph type="title"/>
          </p:nvPr>
        </p:nvSpPr>
        <p:spPr>
          <a:xfrm>
            <a:off x="0" y="365125"/>
            <a:ext cx="11787086" cy="688975"/>
          </a:xfrm>
        </p:spPr>
        <p:txBody>
          <a:bodyPr>
            <a:normAutofit/>
          </a:bodyPr>
          <a:lstStyle/>
          <a:p>
            <a:pPr algn="ctr"/>
            <a:r>
              <a:rPr lang="en-US" sz="3200" dirty="0" smtClean="0">
                <a:sym typeface="Palatino Linotype"/>
              </a:rPr>
              <a:t>About this course</a:t>
            </a:r>
            <a:endParaRPr lang="en-US" sz="3200" dirty="0"/>
          </a:p>
        </p:txBody>
      </p:sp>
      <p:sp>
        <p:nvSpPr>
          <p:cNvPr id="4" name="Slide Number Placeholder 3">
            <a:extLst>
              <a:ext uri="{FF2B5EF4-FFF2-40B4-BE49-F238E27FC236}">
                <a16:creationId xmlns:a16="http://schemas.microsoft.com/office/drawing/2014/main" xmlns="" id="{15704ED3-1774-A342-9144-8A09442F3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10" name="Content Placeholder 2">
            <a:extLst>
              <a:ext uri="{FF2B5EF4-FFF2-40B4-BE49-F238E27FC236}">
                <a16:creationId xmlns="" xmlns:a16="http://schemas.microsoft.com/office/drawing/2014/main" id="{B5673F34-4FAF-2742-8BAB-A70C4A314CB7}"/>
              </a:ext>
            </a:extLst>
          </p:cNvPr>
          <p:cNvSpPr>
            <a:spLocks noGrp="1"/>
          </p:cNvSpPr>
          <p:nvPr>
            <p:ph idx="1"/>
          </p:nvPr>
        </p:nvSpPr>
        <p:spPr>
          <a:xfrm>
            <a:off x="443469" y="1318306"/>
            <a:ext cx="11068118" cy="3963330"/>
          </a:xfrm>
        </p:spPr>
        <p:txBody>
          <a:bodyPr>
            <a:normAutofit/>
          </a:bodyPr>
          <a:lstStyle/>
          <a:p>
            <a:pPr lvl="1"/>
            <a:r>
              <a:rPr lang="en-US" sz="3200" dirty="0">
                <a:hlinkClick r:id="rId3"/>
              </a:rPr>
              <a:t>https://blender.cs.illinois.edu/course/fall21/</a:t>
            </a:r>
            <a:r>
              <a:rPr lang="en-US" sz="3200" dirty="0" smtClean="0">
                <a:hlinkClick r:id="rId3"/>
              </a:rPr>
              <a:t>anlp.html</a:t>
            </a:r>
            <a:endParaRPr lang="en-US" sz="3200" dirty="0" smtClean="0"/>
          </a:p>
          <a:p>
            <a:pPr lvl="1"/>
            <a:r>
              <a:rPr lang="en-US" sz="3200" dirty="0" smtClean="0"/>
              <a:t>Google drive folder</a:t>
            </a:r>
          </a:p>
          <a:p>
            <a:pPr lvl="1"/>
            <a:endParaRPr lang="en-US" sz="3200" dirty="0" smtClean="0"/>
          </a:p>
          <a:p>
            <a:pPr marL="457200" lvl="1" indent="0">
              <a:buNone/>
            </a:pPr>
            <a:endParaRPr lang="en-US" sz="3200" dirty="0" smtClean="0"/>
          </a:p>
        </p:txBody>
      </p:sp>
    </p:spTree>
    <p:extLst>
      <p:ext uri="{BB962C8B-B14F-4D97-AF65-F5344CB8AC3E}">
        <p14:creationId xmlns:p14="http://schemas.microsoft.com/office/powerpoint/2010/main" val="24181758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8" name="Google Shape;518;p21"/>
          <p:cNvSpPr txBox="1">
            <a:spLocks noGrp="1"/>
          </p:cNvSpPr>
          <p:nvPr>
            <p:ph type="body" idx="1"/>
          </p:nvPr>
        </p:nvSpPr>
        <p:spPr>
          <a:xfrm>
            <a:off x="596916" y="3876118"/>
            <a:ext cx="4370859" cy="362806"/>
          </a:xfrm>
          <a:prstGeom prst="rect">
            <a:avLst/>
          </a:prstGeom>
          <a:noFill/>
          <a:ln>
            <a:noFill/>
          </a:ln>
        </p:spPr>
        <p:txBody>
          <a:bodyPr spcFirstLastPara="1" wrap="square" lIns="91425" tIns="45700" rIns="91425" bIns="45700" anchor="t" anchorCtr="0">
            <a:noAutofit/>
          </a:bodyPr>
          <a:lstStyle/>
          <a:p>
            <a:pPr marL="76200" lvl="0" indent="0" algn="ctr" rtl="0">
              <a:lnSpc>
                <a:spcPct val="100000"/>
              </a:lnSpc>
              <a:spcBef>
                <a:spcPts val="0"/>
              </a:spcBef>
              <a:spcAft>
                <a:spcPts val="0"/>
              </a:spcAft>
              <a:buClr>
                <a:schemeClr val="dk1"/>
              </a:buClr>
              <a:buSzPts val="2400"/>
              <a:buNone/>
            </a:pPr>
            <a:r>
              <a:rPr lang="en-US" sz="1400" b="1" dirty="0"/>
              <a:t>Hierarchical/Causal Composition</a:t>
            </a:r>
            <a:endParaRPr sz="1400" b="1" dirty="0"/>
          </a:p>
        </p:txBody>
      </p:sp>
      <p:sp>
        <p:nvSpPr>
          <p:cNvPr id="519" name="Google Shape;519;p21"/>
          <p:cNvSpPr txBox="1">
            <a:spLocks noGrp="1"/>
          </p:cNvSpPr>
          <p:nvPr>
            <p:ph type="sldNum" idx="4294967295"/>
          </p:nvPr>
        </p:nvSpPr>
        <p:spPr>
          <a:xfrm>
            <a:off x="8610600" y="6356350"/>
            <a:ext cx="27432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40</a:t>
            </a:fld>
            <a:endParaRPr kumimoji="0" sz="1200" b="0" i="0" u="none" strike="noStrike" kern="1200" cap="none" spc="0" normalizeH="0" baseline="0" noProof="0">
              <a:ln>
                <a:noFill/>
              </a:ln>
              <a:solidFill>
                <a:srgbClr val="424857"/>
              </a:solidFill>
              <a:effectLst/>
              <a:uLnTx/>
              <a:uFillTx/>
              <a:latin typeface="Calibri"/>
              <a:ea typeface="+mn-ea"/>
              <a:cs typeface="Arial"/>
            </a:endParaRPr>
          </a:p>
        </p:txBody>
      </p:sp>
      <p:sp>
        <p:nvSpPr>
          <p:cNvPr id="60" name="Google Shape;518;p21">
            <a:extLst>
              <a:ext uri="{FF2B5EF4-FFF2-40B4-BE49-F238E27FC236}">
                <a16:creationId xmlns:a16="http://schemas.microsoft.com/office/drawing/2014/main" xmlns="" id="{FE52F9E7-9013-F54B-B800-81B441F9A849}"/>
              </a:ext>
            </a:extLst>
          </p:cNvPr>
          <p:cNvSpPr txBox="1">
            <a:spLocks/>
          </p:cNvSpPr>
          <p:nvPr/>
        </p:nvSpPr>
        <p:spPr>
          <a:xfrm>
            <a:off x="586582" y="1017909"/>
            <a:ext cx="5748028" cy="15127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381000" algn="l" defTabSz="914400" rtl="0" eaLnBrk="1" fontAlgn="auto" latinLnBrk="0" hangingPunct="1">
              <a:lnSpc>
                <a:spcPct val="120000"/>
              </a:lnSpc>
              <a:spcBef>
                <a:spcPts val="0"/>
              </a:spcBef>
              <a:spcAft>
                <a:spcPts val="0"/>
              </a:spcAft>
              <a:buClr>
                <a:srgbClr val="000000"/>
              </a:buClr>
              <a:buSzPts val="2400"/>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Exploit Wikipedia/</a:t>
            </a:r>
            <a:r>
              <a:rPr kumimoji="0" lang="en-US" sz="1600" b="0" i="0" u="none" strike="noStrike" kern="1200" cap="none" spc="0" normalizeH="0" baseline="0" noProof="0" dirty="0" err="1">
                <a:ln>
                  <a:noFill/>
                </a:ln>
                <a:solidFill>
                  <a:srgbClr val="000000"/>
                </a:solidFill>
                <a:effectLst/>
                <a:uLnTx/>
                <a:uFillTx/>
                <a:latin typeface="Arial"/>
                <a:cs typeface="Arial"/>
                <a:sym typeface="Arial"/>
              </a:rPr>
              <a:t>Wikidata</a:t>
            </a:r>
            <a:endParaRPr kumimoji="0" lang="en-US" sz="1600" b="0" i="0" u="none" strike="noStrike" kern="1200" cap="none" spc="0" normalizeH="0" baseline="0" noProof="0" dirty="0">
              <a:ln>
                <a:noFill/>
              </a:ln>
              <a:solidFill>
                <a:srgbClr val="000000"/>
              </a:solidFill>
              <a:effectLst/>
              <a:uLnTx/>
              <a:uFillTx/>
              <a:latin typeface="Arial"/>
              <a:cs typeface="Arial"/>
              <a:sym typeface="Arial"/>
            </a:endParaRPr>
          </a:p>
          <a:p>
            <a:pPr marL="579438" marR="0" lvl="1" indent="-285750" algn="l" defTabSz="914400" rtl="0" eaLnBrk="1" fontAlgn="auto" latinLnBrk="0" hangingPunct="1">
              <a:lnSpc>
                <a:spcPct val="120000"/>
              </a:lnSpc>
              <a:spcBef>
                <a:spcPts val="0"/>
              </a:spcBef>
              <a:spcAft>
                <a:spcPts val="0"/>
              </a:spcAft>
              <a:buClr>
                <a:srgbClr val="000000"/>
              </a:buClr>
              <a:buSzPts val="2000"/>
              <a:buFont typeface="Arial"/>
              <a:buChar char="•"/>
              <a:tabLst/>
              <a:defRPr/>
            </a:pPr>
            <a:r>
              <a:rPr kumimoji="0" lang="en-US" sz="1400" b="0" i="0" u="none" strike="noStrike" kern="1200" cap="none" spc="0" normalizeH="0" baseline="0" noProof="0" dirty="0">
                <a:ln>
                  <a:noFill/>
                </a:ln>
                <a:solidFill>
                  <a:srgbClr val="000000"/>
                </a:solidFill>
                <a:effectLst/>
                <a:uLnTx/>
                <a:uFillTx/>
                <a:latin typeface="Arial"/>
                <a:cs typeface="Arial"/>
                <a:sym typeface="Arial"/>
              </a:rPr>
              <a:t>layout, category (event type), part of relation, has cause, has immediate cause, has contributing factor, has effect, immediate </a:t>
            </a:r>
            <a:br>
              <a:rPr kumimoji="0" lang="en-US" sz="1400" b="0" i="0" u="none" strike="noStrike" kern="1200" cap="none" spc="0" normalizeH="0" baseline="0" noProof="0" dirty="0">
                <a:ln>
                  <a:noFill/>
                </a:ln>
                <a:solidFill>
                  <a:srgbClr val="000000"/>
                </a:solidFill>
                <a:effectLst/>
                <a:uLnTx/>
                <a:uFillTx/>
                <a:latin typeface="Arial"/>
                <a:cs typeface="Arial"/>
                <a:sym typeface="Arial"/>
              </a:rPr>
            </a:br>
            <a:r>
              <a:rPr kumimoji="0" lang="en-US" sz="1400" b="0" i="0" u="none" strike="noStrike" kern="1200" cap="none" spc="0" normalizeH="0" baseline="0" noProof="0" dirty="0">
                <a:ln>
                  <a:noFill/>
                </a:ln>
                <a:solidFill>
                  <a:srgbClr val="000000"/>
                </a:solidFill>
                <a:effectLst/>
                <a:uLnTx/>
                <a:uFillTx/>
                <a:latin typeface="Arial"/>
                <a:cs typeface="Arial"/>
                <a:sym typeface="Arial"/>
              </a:rPr>
              <a:t>cause of, start/end time</a:t>
            </a:r>
          </a:p>
        </p:txBody>
      </p:sp>
      <p:pic>
        <p:nvPicPr>
          <p:cNvPr id="29" name="Google Shape;575;p24">
            <a:extLst>
              <a:ext uri="{FF2B5EF4-FFF2-40B4-BE49-F238E27FC236}">
                <a16:creationId xmlns:a16="http://schemas.microsoft.com/office/drawing/2014/main" xmlns="" id="{7ED62BC6-2BF3-6744-906B-A60E4C68A1B1}"/>
              </a:ext>
            </a:extLst>
          </p:cNvPr>
          <p:cNvPicPr preferRelativeResize="0"/>
          <p:nvPr/>
        </p:nvPicPr>
        <p:blipFill rotWithShape="1">
          <a:blip r:embed="rId3">
            <a:alphaModFix/>
          </a:blip>
          <a:srcRect t="10717" r="8671"/>
          <a:stretch/>
        </p:blipFill>
        <p:spPr>
          <a:xfrm>
            <a:off x="8359602" y="4686193"/>
            <a:ext cx="3420533" cy="1902309"/>
          </a:xfrm>
          <a:prstGeom prst="rect">
            <a:avLst/>
          </a:prstGeom>
          <a:noFill/>
          <a:ln>
            <a:noFill/>
          </a:ln>
        </p:spPr>
      </p:pic>
      <p:grpSp>
        <p:nvGrpSpPr>
          <p:cNvPr id="8" name="Group 7">
            <a:extLst>
              <a:ext uri="{FF2B5EF4-FFF2-40B4-BE49-F238E27FC236}">
                <a16:creationId xmlns:a16="http://schemas.microsoft.com/office/drawing/2014/main" xmlns="" id="{FA97D697-75BF-BC4B-BEE8-1B69444AD0CE}"/>
              </a:ext>
            </a:extLst>
          </p:cNvPr>
          <p:cNvGrpSpPr/>
          <p:nvPr/>
        </p:nvGrpSpPr>
        <p:grpSpPr>
          <a:xfrm>
            <a:off x="6713143" y="1830060"/>
            <a:ext cx="5056592" cy="2338372"/>
            <a:chOff x="4825874" y="1383992"/>
            <a:chExt cx="4078047" cy="2315929"/>
          </a:xfrm>
        </p:grpSpPr>
        <p:pic>
          <p:nvPicPr>
            <p:cNvPr id="2" name="Picture 1"/>
            <p:cNvPicPr>
              <a:picLocks noChangeAspect="1"/>
            </p:cNvPicPr>
            <p:nvPr/>
          </p:nvPicPr>
          <p:blipFill>
            <a:blip r:embed="rId4"/>
            <a:stretch>
              <a:fillRect/>
            </a:stretch>
          </p:blipFill>
          <p:spPr>
            <a:xfrm>
              <a:off x="4825874" y="1383992"/>
              <a:ext cx="4078047" cy="2315929"/>
            </a:xfrm>
            <a:prstGeom prst="rect">
              <a:avLst/>
            </a:prstGeom>
          </p:spPr>
        </p:pic>
        <p:sp>
          <p:nvSpPr>
            <p:cNvPr id="6" name="TextBox 5">
              <a:extLst>
                <a:ext uri="{FF2B5EF4-FFF2-40B4-BE49-F238E27FC236}">
                  <a16:creationId xmlns:a16="http://schemas.microsoft.com/office/drawing/2014/main" xmlns="" id="{82FDE14C-7E01-F149-83D3-198579BA68E7}"/>
                </a:ext>
              </a:extLst>
            </p:cNvPr>
            <p:cNvSpPr txBox="1"/>
            <p:nvPr/>
          </p:nvSpPr>
          <p:spPr>
            <a:xfrm>
              <a:off x="5153583" y="1469287"/>
              <a:ext cx="619622" cy="158508"/>
            </a:xfrm>
            <a:prstGeom prst="rect">
              <a:avLst/>
            </a:prstGeom>
            <a:solidFill>
              <a:schemeClr val="bg1"/>
            </a:solidFill>
          </p:spPr>
          <p:txBody>
            <a:bodyPr wrap="none" lIns="18288" tIns="18288" rIns="18288" bIns="18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Arial"/>
                </a:rPr>
                <a:t>battle </a:t>
              </a:r>
              <a:r>
                <a:rPr kumimoji="0" lang="en-US" sz="800" b="0" i="0" u="none" strike="noStrike" kern="1200" cap="none" spc="0" normalizeH="0" baseline="0" noProof="0" dirty="0">
                  <a:ln>
                    <a:noFill/>
                  </a:ln>
                  <a:solidFill>
                    <a:srgbClr val="000000"/>
                  </a:solidFill>
                  <a:effectLst/>
                  <a:uLnTx/>
                  <a:uFillTx/>
                  <a:latin typeface="Calibri"/>
                  <a:ea typeface="+mn-ea"/>
                  <a:cs typeface="Arial"/>
                  <a:sym typeface="Wingdings" pitchFamily="2" charset="2"/>
                </a:rPr>
                <a:t></a:t>
              </a:r>
              <a:r>
                <a:rPr kumimoji="0" lang="en-US" sz="800" b="0" i="0" u="none" strike="noStrike" kern="1200" cap="none" spc="0" normalizeH="0" baseline="0" noProof="0" dirty="0">
                  <a:ln>
                    <a:noFill/>
                  </a:ln>
                  <a:solidFill>
                    <a:srgbClr val="000000"/>
                  </a:solidFill>
                  <a:effectLst/>
                  <a:uLnTx/>
                  <a:uFillTx/>
                  <a:latin typeface="Calibri"/>
                  <a:ea typeface="+mn-ea"/>
                  <a:cs typeface="Arial"/>
                </a:rPr>
                <a:t> civil war</a:t>
              </a:r>
            </a:p>
          </p:txBody>
        </p:sp>
        <p:sp>
          <p:nvSpPr>
            <p:cNvPr id="32" name="TextBox 31">
              <a:extLst>
                <a:ext uri="{FF2B5EF4-FFF2-40B4-BE49-F238E27FC236}">
                  <a16:creationId xmlns:a16="http://schemas.microsoft.com/office/drawing/2014/main" xmlns="" id="{AE58ACD2-837D-EF4A-B3A0-5D868B0FCA84}"/>
                </a:ext>
              </a:extLst>
            </p:cNvPr>
            <p:cNvSpPr txBox="1"/>
            <p:nvPr/>
          </p:nvSpPr>
          <p:spPr>
            <a:xfrm>
              <a:off x="5153583" y="1683491"/>
              <a:ext cx="621885" cy="158508"/>
            </a:xfrm>
            <a:prstGeom prst="rect">
              <a:avLst/>
            </a:prstGeom>
            <a:solidFill>
              <a:schemeClr val="bg1"/>
            </a:solidFill>
          </p:spPr>
          <p:txBody>
            <a:bodyPr wrap="none" lIns="18288" tIns="18288" rIns="18288" bIns="18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Arial"/>
                </a:rPr>
                <a:t>battle </a:t>
              </a:r>
              <a:r>
                <a:rPr kumimoji="0" lang="en-US" sz="800" b="0" i="0" u="none" strike="noStrike" kern="1200" cap="none" spc="0" normalizeH="0" baseline="0" noProof="0" dirty="0">
                  <a:ln>
                    <a:noFill/>
                  </a:ln>
                  <a:solidFill>
                    <a:srgbClr val="000000"/>
                  </a:solidFill>
                  <a:effectLst/>
                  <a:uLnTx/>
                  <a:uFillTx/>
                  <a:latin typeface="Calibri"/>
                  <a:ea typeface="+mn-ea"/>
                  <a:cs typeface="Arial"/>
                  <a:sym typeface="Wingdings" pitchFamily="2" charset="2"/>
                </a:rPr>
                <a:t></a:t>
              </a:r>
              <a:r>
                <a:rPr kumimoji="0" lang="en-US" sz="800" b="0" i="0" u="none" strike="noStrike" kern="1200" cap="none" spc="0" normalizeH="0" baseline="0" noProof="0" dirty="0">
                  <a:ln>
                    <a:noFill/>
                  </a:ln>
                  <a:solidFill>
                    <a:srgbClr val="000000"/>
                  </a:solidFill>
                  <a:effectLst/>
                  <a:uLnTx/>
                  <a:uFillTx/>
                  <a:latin typeface="Calibri"/>
                  <a:ea typeface="+mn-ea"/>
                  <a:cs typeface="Arial"/>
                </a:rPr>
                <a:t> invasion</a:t>
              </a:r>
            </a:p>
          </p:txBody>
        </p:sp>
        <p:sp>
          <p:nvSpPr>
            <p:cNvPr id="33" name="TextBox 32">
              <a:extLst>
                <a:ext uri="{FF2B5EF4-FFF2-40B4-BE49-F238E27FC236}">
                  <a16:creationId xmlns:a16="http://schemas.microsoft.com/office/drawing/2014/main" xmlns="" id="{218CD29C-7C8B-F94C-BE97-44BE3DF2DA42}"/>
                </a:ext>
              </a:extLst>
            </p:cNvPr>
            <p:cNvSpPr txBox="1"/>
            <p:nvPr/>
          </p:nvSpPr>
          <p:spPr>
            <a:xfrm>
              <a:off x="5153583" y="1905066"/>
              <a:ext cx="944598" cy="158508"/>
            </a:xfrm>
            <a:prstGeom prst="rect">
              <a:avLst/>
            </a:prstGeom>
            <a:solidFill>
              <a:schemeClr val="bg1"/>
            </a:solidFill>
          </p:spPr>
          <p:txBody>
            <a:bodyPr wrap="none" lIns="18288" tIns="18288" rIns="18288" bIns="18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Arial"/>
                </a:rPr>
                <a:t>battle </a:t>
              </a:r>
              <a:r>
                <a:rPr kumimoji="0" lang="en-US" sz="800" b="0" i="0" u="none" strike="noStrike" kern="1200" cap="none" spc="0" normalizeH="0" baseline="0" noProof="0" dirty="0">
                  <a:ln>
                    <a:noFill/>
                  </a:ln>
                  <a:solidFill>
                    <a:srgbClr val="000000"/>
                  </a:solidFill>
                  <a:effectLst/>
                  <a:uLnTx/>
                  <a:uFillTx/>
                  <a:latin typeface="Calibri"/>
                  <a:ea typeface="+mn-ea"/>
                  <a:cs typeface="Arial"/>
                  <a:sym typeface="Wingdings" pitchFamily="2" charset="2"/>
                </a:rPr>
                <a:t></a:t>
              </a:r>
              <a:r>
                <a:rPr kumimoji="0" lang="en-US" sz="800" b="0" i="0" u="none" strike="noStrike" kern="1200" cap="none" spc="0" normalizeH="0" baseline="0" noProof="0" dirty="0">
                  <a:ln>
                    <a:noFill/>
                  </a:ln>
                  <a:solidFill>
                    <a:srgbClr val="000000"/>
                  </a:solidFill>
                  <a:effectLst/>
                  <a:uLnTx/>
                  <a:uFillTx/>
                  <a:latin typeface="Calibri"/>
                  <a:ea typeface="+mn-ea"/>
                  <a:cs typeface="Arial"/>
                </a:rPr>
                <a:t> military campaign</a:t>
              </a:r>
            </a:p>
          </p:txBody>
        </p:sp>
        <p:sp>
          <p:nvSpPr>
            <p:cNvPr id="34" name="TextBox 33">
              <a:extLst>
                <a:ext uri="{FF2B5EF4-FFF2-40B4-BE49-F238E27FC236}">
                  <a16:creationId xmlns:a16="http://schemas.microsoft.com/office/drawing/2014/main" xmlns="" id="{5080E9A3-1EF5-9F4E-99A8-5881BC4DE1DC}"/>
                </a:ext>
              </a:extLst>
            </p:cNvPr>
            <p:cNvSpPr txBox="1"/>
            <p:nvPr/>
          </p:nvSpPr>
          <p:spPr>
            <a:xfrm>
              <a:off x="5153583" y="2119223"/>
              <a:ext cx="1199076" cy="158508"/>
            </a:xfrm>
            <a:prstGeom prst="rect">
              <a:avLst/>
            </a:prstGeom>
            <a:solidFill>
              <a:schemeClr val="bg1"/>
            </a:solidFill>
          </p:spPr>
          <p:txBody>
            <a:bodyPr wrap="none" lIns="18288" tIns="18288" rIns="18288" bIns="18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Arial"/>
                </a:rPr>
                <a:t>typhoon </a:t>
              </a:r>
              <a:r>
                <a:rPr kumimoji="0" lang="en-US" sz="800" b="0" i="0" u="none" strike="noStrike" kern="1200" cap="none" spc="0" normalizeH="0" baseline="0" noProof="0" dirty="0">
                  <a:ln>
                    <a:noFill/>
                  </a:ln>
                  <a:solidFill>
                    <a:srgbClr val="000000"/>
                  </a:solidFill>
                  <a:effectLst/>
                  <a:uLnTx/>
                  <a:uFillTx/>
                  <a:latin typeface="Calibri"/>
                  <a:ea typeface="+mn-ea"/>
                  <a:cs typeface="Arial"/>
                  <a:sym typeface="Wingdings" pitchFamily="2" charset="2"/>
                </a:rPr>
                <a:t></a:t>
              </a:r>
              <a:r>
                <a:rPr kumimoji="0" lang="en-US" sz="800" b="0" i="0" u="none" strike="noStrike" kern="1200" cap="none" spc="0" normalizeH="0" baseline="0" noProof="0" dirty="0">
                  <a:ln>
                    <a:noFill/>
                  </a:ln>
                  <a:solidFill>
                    <a:srgbClr val="000000"/>
                  </a:solidFill>
                  <a:effectLst/>
                  <a:uLnTx/>
                  <a:uFillTx/>
                  <a:latin typeface="Calibri"/>
                  <a:ea typeface="+mn-ea"/>
                  <a:cs typeface="Arial"/>
                </a:rPr>
                <a:t> Pacific typhoon season</a:t>
              </a:r>
            </a:p>
          </p:txBody>
        </p:sp>
      </p:grpSp>
      <p:sp>
        <p:nvSpPr>
          <p:cNvPr id="9" name="TextBox 8">
            <a:extLst>
              <a:ext uri="{FF2B5EF4-FFF2-40B4-BE49-F238E27FC236}">
                <a16:creationId xmlns:a16="http://schemas.microsoft.com/office/drawing/2014/main" xmlns="" id="{7BD80268-A6DB-1F4C-AFD6-4F1EEB32E3A3}"/>
              </a:ext>
            </a:extLst>
          </p:cNvPr>
          <p:cNvSpPr txBox="1"/>
          <p:nvPr/>
        </p:nvSpPr>
        <p:spPr>
          <a:xfrm>
            <a:off x="5880469" y="4327367"/>
            <a:ext cx="52700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a:rPr>
              <a:t>Wikipedia Pageview Co-burst</a:t>
            </a:r>
          </a:p>
        </p:txBody>
      </p:sp>
      <p:sp>
        <p:nvSpPr>
          <p:cNvPr id="37" name="Google Shape;518;p21">
            <a:extLst>
              <a:ext uri="{FF2B5EF4-FFF2-40B4-BE49-F238E27FC236}">
                <a16:creationId xmlns:a16="http://schemas.microsoft.com/office/drawing/2014/main" xmlns="" id="{800891FA-AEB5-BA47-B120-E3C7CF46676B}"/>
              </a:ext>
            </a:extLst>
          </p:cNvPr>
          <p:cNvSpPr txBox="1">
            <a:spLocks/>
          </p:cNvSpPr>
          <p:nvPr/>
        </p:nvSpPr>
        <p:spPr>
          <a:xfrm>
            <a:off x="6713143" y="1420438"/>
            <a:ext cx="4945549" cy="36280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marR="0" lvl="0" indent="0" algn="ctr" defTabSz="914400" rtl="0" eaLnBrk="1" fontAlgn="auto" latinLnBrk="0" hangingPunct="1">
              <a:lnSpc>
                <a:spcPct val="120000"/>
              </a:lnSpc>
              <a:spcBef>
                <a:spcPts val="0"/>
              </a:spcBef>
              <a:spcAft>
                <a:spcPts val="0"/>
              </a:spcAft>
              <a:buClr>
                <a:srgbClr val="000000"/>
              </a:buClr>
              <a:buSzPts val="2400"/>
              <a:buFont typeface="Arial"/>
              <a:buNone/>
              <a:tabLst/>
              <a:defRPr/>
            </a:pPr>
            <a:r>
              <a:rPr kumimoji="0" lang="en-US" sz="1400" b="1" i="0" u="none" strike="noStrike" kern="1200" cap="none" spc="0" normalizeH="0" baseline="0" noProof="0" dirty="0">
                <a:ln>
                  <a:noFill/>
                </a:ln>
                <a:solidFill>
                  <a:srgbClr val="000000"/>
                </a:solidFill>
                <a:effectLst/>
                <a:uLnTx/>
                <a:uFillTx/>
                <a:latin typeface="Arial"/>
                <a:cs typeface="Arial"/>
                <a:sym typeface="Arial"/>
              </a:rPr>
              <a:t>Cross-event Time Gap Pattern Discovery</a:t>
            </a:r>
          </a:p>
        </p:txBody>
      </p:sp>
      <p:sp>
        <p:nvSpPr>
          <p:cNvPr id="41" name="Google Shape;518;p21">
            <a:extLst>
              <a:ext uri="{FF2B5EF4-FFF2-40B4-BE49-F238E27FC236}">
                <a16:creationId xmlns:a16="http://schemas.microsoft.com/office/drawing/2014/main" xmlns="" id="{5217FCD1-09AC-BA48-A32D-9E9F73DF64C8}"/>
              </a:ext>
            </a:extLst>
          </p:cNvPr>
          <p:cNvSpPr txBox="1">
            <a:spLocks/>
          </p:cNvSpPr>
          <p:nvPr/>
        </p:nvSpPr>
        <p:spPr>
          <a:xfrm>
            <a:off x="586581" y="2132461"/>
            <a:ext cx="5564549" cy="117573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79438" marR="0" lvl="1" indent="-285750" algn="l" defTabSz="914400" rtl="0" eaLnBrk="1" fontAlgn="auto" latinLnBrk="0" hangingPunct="1">
              <a:lnSpc>
                <a:spcPct val="120000"/>
              </a:lnSpc>
              <a:spcBef>
                <a:spcPts val="0"/>
              </a:spcBef>
              <a:spcAft>
                <a:spcPts val="0"/>
              </a:spcAft>
              <a:buClr>
                <a:srgbClr val="000000"/>
              </a:buClr>
              <a:buSzPts val="2000"/>
              <a:buFont typeface="Arial"/>
              <a:buChar char="•"/>
              <a:tabLst/>
              <a:defRPr/>
            </a:pPr>
            <a:r>
              <a:rPr kumimoji="0" lang="en-US" sz="1400" b="0" i="0" u="none" strike="noStrike" kern="1200" cap="none" spc="0" normalizeH="0" baseline="0" noProof="0" dirty="0" smtClean="0">
                <a:ln>
                  <a:noFill/>
                </a:ln>
                <a:solidFill>
                  <a:srgbClr val="000000"/>
                </a:solidFill>
                <a:effectLst/>
                <a:uLnTx/>
                <a:uFillTx/>
                <a:latin typeface="Arial"/>
                <a:cs typeface="Arial"/>
                <a:sym typeface="Arial"/>
              </a:rPr>
              <a:t>Mining </a:t>
            </a:r>
            <a:r>
              <a:rPr kumimoji="0" lang="en-US" sz="1400" b="0" i="0" u="none" strike="noStrike" kern="1200" cap="none" spc="0" normalizeH="0" baseline="0" noProof="0" dirty="0">
                <a:ln>
                  <a:noFill/>
                </a:ln>
                <a:solidFill>
                  <a:srgbClr val="000000"/>
                </a:solidFill>
                <a:effectLst/>
                <a:uLnTx/>
                <a:uFillTx/>
                <a:latin typeface="Arial"/>
                <a:cs typeface="Arial"/>
                <a:sym typeface="Arial"/>
              </a:rPr>
              <a:t>external links in Wikipedia articles and edit history; measuring the similarity of two temporal histograms</a:t>
            </a:r>
          </a:p>
        </p:txBody>
      </p:sp>
      <p:pic>
        <p:nvPicPr>
          <p:cNvPr id="28" name="Google Shape;576;p24">
            <a:extLst>
              <a:ext uri="{FF2B5EF4-FFF2-40B4-BE49-F238E27FC236}">
                <a16:creationId xmlns:a16="http://schemas.microsoft.com/office/drawing/2014/main" xmlns="" id="{20F44F4D-44E4-5E45-B3DE-A7F6257505E9}"/>
              </a:ext>
            </a:extLst>
          </p:cNvPr>
          <p:cNvPicPr preferRelativeResize="0"/>
          <p:nvPr/>
        </p:nvPicPr>
        <p:blipFill rotWithShape="1">
          <a:blip r:embed="rId5">
            <a:alphaModFix/>
          </a:blip>
          <a:srcRect t="10918" r="8849"/>
          <a:stretch/>
        </p:blipFill>
        <p:spPr>
          <a:xfrm>
            <a:off x="5381976" y="4679661"/>
            <a:ext cx="3420533" cy="1902308"/>
          </a:xfrm>
          <a:prstGeom prst="rect">
            <a:avLst/>
          </a:prstGeom>
          <a:noFill/>
          <a:ln>
            <a:noFill/>
          </a:ln>
        </p:spPr>
      </p:pic>
      <p:grpSp>
        <p:nvGrpSpPr>
          <p:cNvPr id="7" name="Group 6"/>
          <p:cNvGrpSpPr/>
          <p:nvPr/>
        </p:nvGrpSpPr>
        <p:grpSpPr>
          <a:xfrm>
            <a:off x="171087" y="4216237"/>
            <a:ext cx="5131052" cy="2338372"/>
            <a:chOff x="1929779" y="1726698"/>
            <a:chExt cx="4996972" cy="2853945"/>
          </a:xfrm>
        </p:grpSpPr>
        <p:pic>
          <p:nvPicPr>
            <p:cNvPr id="520" name="Google Shape;520;p21"/>
            <p:cNvPicPr preferRelativeResize="0"/>
            <p:nvPr/>
          </p:nvPicPr>
          <p:blipFill rotWithShape="1">
            <a:blip r:embed="rId6">
              <a:alphaModFix/>
            </a:blip>
            <a:srcRect/>
            <a:stretch/>
          </p:blipFill>
          <p:spPr>
            <a:xfrm>
              <a:off x="2215803" y="2432043"/>
              <a:ext cx="4693575" cy="2148600"/>
            </a:xfrm>
            <a:prstGeom prst="roundRect">
              <a:avLst>
                <a:gd name="adj" fmla="val 2789"/>
              </a:avLst>
            </a:prstGeom>
            <a:noFill/>
            <a:ln>
              <a:solidFill>
                <a:schemeClr val="bg1">
                  <a:lumMod val="75000"/>
                </a:schemeClr>
              </a:solidFill>
            </a:ln>
          </p:spPr>
        </p:pic>
        <p:pic>
          <p:nvPicPr>
            <p:cNvPr id="521" name="Google Shape;521;p21"/>
            <p:cNvPicPr preferRelativeResize="0"/>
            <p:nvPr/>
          </p:nvPicPr>
          <p:blipFill rotWithShape="1">
            <a:blip r:embed="rId7">
              <a:alphaModFix/>
            </a:blip>
            <a:srcRect/>
            <a:stretch/>
          </p:blipFill>
          <p:spPr>
            <a:xfrm>
              <a:off x="4450511" y="1739042"/>
              <a:ext cx="1220320" cy="1439733"/>
            </a:xfrm>
            <a:prstGeom prst="roundRect">
              <a:avLst>
                <a:gd name="adj" fmla="val 5264"/>
              </a:avLst>
            </a:prstGeom>
            <a:noFill/>
            <a:ln>
              <a:solidFill>
                <a:schemeClr val="bg1">
                  <a:lumMod val="75000"/>
                </a:schemeClr>
              </a:solidFill>
            </a:ln>
            <a:effectLst>
              <a:outerShdw blurRad="88900" dist="50800" dir="2700000" algn="tl" rotWithShape="0">
                <a:schemeClr val="bg2">
                  <a:lumMod val="50000"/>
                  <a:alpha val="10000"/>
                </a:schemeClr>
              </a:outerShdw>
            </a:effectLst>
          </p:spPr>
        </p:pic>
        <p:pic>
          <p:nvPicPr>
            <p:cNvPr id="522" name="Google Shape;522;p21"/>
            <p:cNvPicPr preferRelativeResize="0"/>
            <p:nvPr/>
          </p:nvPicPr>
          <p:blipFill rotWithShape="1">
            <a:blip r:embed="rId8">
              <a:alphaModFix/>
            </a:blip>
            <a:srcRect/>
            <a:stretch/>
          </p:blipFill>
          <p:spPr>
            <a:xfrm>
              <a:off x="5858893" y="1726698"/>
              <a:ext cx="1067858" cy="1439733"/>
            </a:xfrm>
            <a:prstGeom prst="roundRect">
              <a:avLst>
                <a:gd name="adj" fmla="val 3636"/>
              </a:avLst>
            </a:prstGeom>
            <a:noFill/>
            <a:ln>
              <a:solidFill>
                <a:schemeClr val="bg1">
                  <a:lumMod val="75000"/>
                </a:schemeClr>
              </a:solidFill>
            </a:ln>
            <a:effectLst>
              <a:outerShdw blurRad="88900" dist="50800" dir="2700000" algn="tl" rotWithShape="0">
                <a:schemeClr val="bg2">
                  <a:lumMod val="50000"/>
                  <a:alpha val="10000"/>
                </a:schemeClr>
              </a:outerShdw>
            </a:effectLst>
          </p:spPr>
        </p:pic>
        <p:pic>
          <p:nvPicPr>
            <p:cNvPr id="532" name="Google Shape;532;p21"/>
            <p:cNvPicPr preferRelativeResize="0"/>
            <p:nvPr/>
          </p:nvPicPr>
          <p:blipFill rotWithShape="1">
            <a:blip r:embed="rId9">
              <a:alphaModFix/>
            </a:blip>
            <a:srcRect/>
            <a:stretch/>
          </p:blipFill>
          <p:spPr>
            <a:xfrm>
              <a:off x="1929779" y="3463477"/>
              <a:ext cx="1892797" cy="515679"/>
            </a:xfrm>
            <a:prstGeom prst="roundRect">
              <a:avLst>
                <a:gd name="adj" fmla="val 7801"/>
              </a:avLst>
            </a:prstGeom>
            <a:noFill/>
            <a:ln>
              <a:solidFill>
                <a:schemeClr val="bg1">
                  <a:lumMod val="75000"/>
                </a:schemeClr>
              </a:solidFill>
            </a:ln>
            <a:effectLst>
              <a:outerShdw blurRad="88900" dist="50800" dir="2700000" algn="tl" rotWithShape="0">
                <a:schemeClr val="bg2">
                  <a:lumMod val="50000"/>
                  <a:alpha val="10000"/>
                </a:schemeClr>
              </a:outerShdw>
            </a:effectLst>
          </p:spPr>
        </p:pic>
        <p:sp>
          <p:nvSpPr>
            <p:cNvPr id="3" name="Rounded Rectangle 2">
              <a:extLst>
                <a:ext uri="{FF2B5EF4-FFF2-40B4-BE49-F238E27FC236}">
                  <a16:creationId xmlns:a16="http://schemas.microsoft.com/office/drawing/2014/main" xmlns="" id="{4A06CB3B-870A-0447-9EA2-26AE7D20E59A}"/>
                </a:ext>
              </a:extLst>
            </p:cNvPr>
            <p:cNvSpPr/>
            <p:nvPr/>
          </p:nvSpPr>
          <p:spPr>
            <a:xfrm>
              <a:off x="3562384" y="3046468"/>
              <a:ext cx="998162" cy="15627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cxnSp>
          <p:nvCxnSpPr>
            <p:cNvPr id="528" name="Google Shape;528;p21"/>
            <p:cNvCxnSpPr>
              <a:cxnSpLocks/>
            </p:cNvCxnSpPr>
            <p:nvPr/>
          </p:nvCxnSpPr>
          <p:spPr>
            <a:xfrm flipV="1">
              <a:off x="4079213" y="2617554"/>
              <a:ext cx="371298" cy="428914"/>
            </a:xfrm>
            <a:prstGeom prst="straightConnector1">
              <a:avLst/>
            </a:prstGeom>
            <a:noFill/>
            <a:ln w="9525" cap="flat" cmpd="sng">
              <a:solidFill>
                <a:schemeClr val="dk2"/>
              </a:solidFill>
              <a:prstDash val="solid"/>
              <a:round/>
              <a:headEnd type="oval" w="sm" len="sm"/>
              <a:tailEnd type="none" w="med" len="med"/>
            </a:ln>
          </p:spPr>
        </p:cxnSp>
        <p:sp>
          <p:nvSpPr>
            <p:cNvPr id="26" name="Rounded Rectangle 25">
              <a:extLst>
                <a:ext uri="{FF2B5EF4-FFF2-40B4-BE49-F238E27FC236}">
                  <a16:creationId xmlns:a16="http://schemas.microsoft.com/office/drawing/2014/main" xmlns="" id="{C612427D-7CD9-044A-BEE0-B3E86C57003F}"/>
                </a:ext>
              </a:extLst>
            </p:cNvPr>
            <p:cNvSpPr/>
            <p:nvPr/>
          </p:nvSpPr>
          <p:spPr>
            <a:xfrm>
              <a:off x="5511474" y="3551344"/>
              <a:ext cx="1397903" cy="15627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cxnSp>
          <p:nvCxnSpPr>
            <p:cNvPr id="27" name="Google Shape;528;p21">
              <a:extLst>
                <a:ext uri="{FF2B5EF4-FFF2-40B4-BE49-F238E27FC236}">
                  <a16:creationId xmlns:a16="http://schemas.microsoft.com/office/drawing/2014/main" xmlns="" id="{F1A0CD5E-1E69-1C40-908C-4143FA309817}"/>
                </a:ext>
              </a:extLst>
            </p:cNvPr>
            <p:cNvCxnSpPr>
              <a:cxnSpLocks/>
              <a:endCxn id="522" idx="2"/>
            </p:cNvCxnSpPr>
            <p:nvPr/>
          </p:nvCxnSpPr>
          <p:spPr>
            <a:xfrm flipV="1">
              <a:off x="6136284" y="3166431"/>
              <a:ext cx="256538" cy="384913"/>
            </a:xfrm>
            <a:prstGeom prst="straightConnector1">
              <a:avLst/>
            </a:prstGeom>
            <a:noFill/>
            <a:ln w="9525" cap="flat" cmpd="sng">
              <a:solidFill>
                <a:schemeClr val="dk2"/>
              </a:solidFill>
              <a:prstDash val="solid"/>
              <a:round/>
              <a:headEnd type="oval" w="sm" len="sm"/>
              <a:tailEnd type="none" w="med" len="med"/>
            </a:ln>
          </p:spPr>
        </p:cxnSp>
        <p:sp>
          <p:nvSpPr>
            <p:cNvPr id="42" name="Rounded Rectangle 41">
              <a:extLst>
                <a:ext uri="{FF2B5EF4-FFF2-40B4-BE49-F238E27FC236}">
                  <a16:creationId xmlns:a16="http://schemas.microsoft.com/office/drawing/2014/main" xmlns="" id="{442093E6-6F15-8143-A85E-C1FFD09A1F9A}"/>
                </a:ext>
              </a:extLst>
            </p:cNvPr>
            <p:cNvSpPr/>
            <p:nvPr/>
          </p:nvSpPr>
          <p:spPr>
            <a:xfrm>
              <a:off x="6147041" y="4312965"/>
              <a:ext cx="641993" cy="15627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50" name="Rounded Rectangle 49">
              <a:extLst>
                <a:ext uri="{FF2B5EF4-FFF2-40B4-BE49-F238E27FC236}">
                  <a16:creationId xmlns:a16="http://schemas.microsoft.com/office/drawing/2014/main" xmlns="" id="{9D9AD6EE-DEDD-1242-BAC6-2DD53C2A88E3}"/>
                </a:ext>
              </a:extLst>
            </p:cNvPr>
            <p:cNvSpPr/>
            <p:nvPr/>
          </p:nvSpPr>
          <p:spPr>
            <a:xfrm>
              <a:off x="2236107" y="4307879"/>
              <a:ext cx="444339" cy="143534"/>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cxnSp>
          <p:nvCxnSpPr>
            <p:cNvPr id="51" name="Google Shape;528;p21">
              <a:extLst>
                <a:ext uri="{FF2B5EF4-FFF2-40B4-BE49-F238E27FC236}">
                  <a16:creationId xmlns:a16="http://schemas.microsoft.com/office/drawing/2014/main" xmlns="" id="{9571AD93-A043-504D-BF60-6B9671C4A6D6}"/>
                </a:ext>
              </a:extLst>
            </p:cNvPr>
            <p:cNvCxnSpPr>
              <a:cxnSpLocks/>
              <a:stCxn id="50" idx="0"/>
              <a:endCxn id="532" idx="2"/>
            </p:cNvCxnSpPr>
            <p:nvPr/>
          </p:nvCxnSpPr>
          <p:spPr>
            <a:xfrm flipV="1">
              <a:off x="2458277" y="3979156"/>
              <a:ext cx="417901" cy="328724"/>
            </a:xfrm>
            <a:prstGeom prst="straightConnector1">
              <a:avLst/>
            </a:prstGeom>
            <a:noFill/>
            <a:ln w="9525" cap="flat" cmpd="sng">
              <a:solidFill>
                <a:schemeClr val="dk2"/>
              </a:solidFill>
              <a:prstDash val="solid"/>
              <a:round/>
              <a:headEnd type="oval" w="sm" len="sm"/>
              <a:tailEnd type="none" w="med" len="med"/>
            </a:ln>
          </p:spPr>
        </p:cxnSp>
      </p:grpSp>
      <p:sp>
        <p:nvSpPr>
          <p:cNvPr id="30" name="Title 1">
            <a:extLst>
              <a:ext uri="{FF2B5EF4-FFF2-40B4-BE49-F238E27FC236}">
                <a16:creationId xmlns:a16="http://schemas.microsoft.com/office/drawing/2014/main" xmlns="" id="{D5B0861A-20D5-C945-99A2-5642B806E3BB}"/>
              </a:ext>
            </a:extLst>
          </p:cNvPr>
          <p:cNvSpPr>
            <a:spLocks noGrp="1"/>
          </p:cNvSpPr>
          <p:nvPr>
            <p:ph type="title"/>
          </p:nvPr>
        </p:nvSpPr>
        <p:spPr>
          <a:xfrm>
            <a:off x="274320" y="210312"/>
            <a:ext cx="10825819" cy="53035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2400" kern="1200" dirty="0">
                <a:solidFill>
                  <a:schemeClr val="accent1"/>
                </a:solidFill>
                <a:latin typeface="Helvetica" panose="020B0604020202020204" pitchFamily="34" charset="0"/>
                <a:cs typeface="Helvetica" panose="020B0604020202020204" pitchFamily="34" charset="0"/>
              </a:rPr>
              <a:t>Future Direction 1: </a:t>
            </a:r>
            <a:r>
              <a:rPr lang="en-US" sz="2400" kern="1200" dirty="0" smtClean="0">
                <a:solidFill>
                  <a:schemeClr val="accent1"/>
                </a:solidFill>
                <a:latin typeface="Helvetica" panose="020B0604020202020204" pitchFamily="34" charset="0"/>
                <a:cs typeface="Helvetica" panose="020B0604020202020204" pitchFamily="34" charset="0"/>
              </a:rPr>
              <a:t>Knowledge Acquisition and Reasoning</a:t>
            </a:r>
            <a:endParaRPr lang="en-US" sz="2400" kern="1200" dirty="0">
              <a:solidFill>
                <a:schemeClr val="accent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0805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 name="Shape 1423"/>
          <p:cNvSpPr>
            <a:spLocks noGrp="1"/>
          </p:cNvSpPr>
          <p:nvPr>
            <p:ph type="body" idx="1"/>
          </p:nvPr>
        </p:nvSpPr>
        <p:spPr>
          <a:xfrm rot="16200000">
            <a:off x="1312889" y="117694"/>
            <a:ext cx="8707436" cy="10620952"/>
          </a:xfrm>
          <a:prstGeom prst="rect">
            <a:avLst/>
          </a:prstGeom>
        </p:spPr>
        <p:txBody>
          <a:bodyPr>
            <a:normAutofit/>
          </a:bodyPr>
          <a:lstStyle/>
          <a:p>
            <a:pPr marL="0" indent="0" defTabSz="731520">
              <a:spcBef>
                <a:spcPts val="800"/>
              </a:spcBef>
              <a:buNone/>
              <a:defRPr sz="2240"/>
            </a:pPr>
            <a:r>
              <a:rPr lang="en-US" dirty="0">
                <a:latin typeface="+mj-lt"/>
              </a:rPr>
              <a:t>1.  Use symbolic semantics to represent input structure (e.g., edges in AMR graphs) and distributional semantics to represent nodes (e.g., concept nodes in AMR)</a:t>
            </a:r>
          </a:p>
          <a:p>
            <a:pPr lvl="1" indent="-342900" defTabSz="731520">
              <a:spcBef>
                <a:spcPts val="800"/>
              </a:spcBef>
              <a:buClr>
                <a:schemeClr val="tx1"/>
              </a:buClr>
              <a:buFont typeface="Wingdings" pitchFamily="2" charset="2"/>
              <a:buChar char="q"/>
              <a:defRPr sz="2240"/>
            </a:pPr>
            <a:r>
              <a:rPr lang="en-US" sz="2400" dirty="0">
                <a:latin typeface="+mj-lt"/>
              </a:rPr>
              <a:t>Use in composition based classifiers such as CNN and GCN </a:t>
            </a:r>
          </a:p>
          <a:p>
            <a:pPr lvl="1" indent="-342900" defTabSz="731520">
              <a:spcBef>
                <a:spcPts val="800"/>
              </a:spcBef>
              <a:buClr>
                <a:schemeClr val="tx1"/>
              </a:buClr>
              <a:buFont typeface="Wingdings" pitchFamily="2" charset="2"/>
              <a:buChar char="q"/>
              <a:defRPr sz="2240"/>
            </a:pPr>
            <a:r>
              <a:rPr lang="en-US" sz="2400" dirty="0">
                <a:latin typeface="+mj-lt"/>
              </a:rPr>
              <a:t>Use in composition based methods like Tree/Graph NN.</a:t>
            </a:r>
          </a:p>
          <a:p>
            <a:pPr lvl="1" indent="-342900" defTabSz="731520">
              <a:spcBef>
                <a:spcPts val="800"/>
              </a:spcBef>
              <a:buClr>
                <a:schemeClr val="tx1"/>
              </a:buClr>
              <a:buFont typeface="Wingdings" pitchFamily="2" charset="2"/>
              <a:buChar char="q"/>
              <a:defRPr sz="2240"/>
            </a:pPr>
            <a:r>
              <a:rPr lang="en-US" sz="2400" dirty="0">
                <a:latin typeface="+mj-lt"/>
              </a:rPr>
              <a:t>Match sub-structures using soft-similarity on nodes and hard similarity on edges/structure</a:t>
            </a:r>
          </a:p>
          <a:p>
            <a:pPr marL="0" indent="0">
              <a:buNone/>
            </a:pPr>
            <a:r>
              <a:rPr lang="en-US" dirty="0">
                <a:latin typeface="+mj-lt"/>
              </a:rPr>
              <a:t>2.  Combine graph embedding (e.g., knowledge graph embedding, social graph embedding) with text embedding to:</a:t>
            </a:r>
          </a:p>
          <a:p>
            <a:pPr lvl="1" indent="-342900" defTabSz="731520">
              <a:spcBef>
                <a:spcPts val="800"/>
              </a:spcBef>
              <a:buClr>
                <a:schemeClr val="tx1"/>
              </a:buClr>
              <a:buFont typeface="Wingdings" pitchFamily="2" charset="2"/>
              <a:buChar char="q"/>
              <a:defRPr sz="2240"/>
            </a:pPr>
            <a:r>
              <a:rPr lang="en-US" sz="2400" dirty="0">
                <a:latin typeface="+mj-lt"/>
              </a:rPr>
              <a:t>Extend the coverage (Graph embedding provides additional ‘neighbors’.)</a:t>
            </a:r>
          </a:p>
          <a:p>
            <a:pPr lvl="1" indent="-342900" defTabSz="731520">
              <a:spcBef>
                <a:spcPts val="800"/>
              </a:spcBef>
              <a:buClr>
                <a:schemeClr val="tx1"/>
              </a:buClr>
              <a:buFont typeface="Wingdings" pitchFamily="2" charset="2"/>
              <a:buChar char="q"/>
              <a:defRPr sz="2240"/>
            </a:pPr>
            <a:r>
              <a:rPr lang="en-US" sz="2400" dirty="0">
                <a:latin typeface="+mj-lt"/>
              </a:rPr>
              <a:t>Validate </a:t>
            </a:r>
          </a:p>
          <a:p>
            <a:pPr lvl="1" indent="-342900" defTabSz="731520">
              <a:spcBef>
                <a:spcPts val="800"/>
              </a:spcBef>
              <a:buClr>
                <a:schemeClr val="tx1"/>
              </a:buClr>
              <a:buFont typeface="Wingdings" pitchFamily="2" charset="2"/>
              <a:buChar char="q"/>
              <a:defRPr sz="2240"/>
            </a:pPr>
            <a:r>
              <a:rPr lang="en-US" sz="2400" dirty="0">
                <a:latin typeface="+mj-lt"/>
              </a:rPr>
              <a:t>Allow flexible matching</a:t>
            </a:r>
          </a:p>
          <a:p>
            <a:pPr marL="582930" lvl="1" indent="-182880" defTabSz="731520">
              <a:spcBef>
                <a:spcPts val="800"/>
              </a:spcBef>
              <a:defRPr sz="2240"/>
            </a:pPr>
            <a:endParaRPr lang="en-US" sz="2400" dirty="0">
              <a:latin typeface="+mj-lt"/>
            </a:endParaRPr>
          </a:p>
        </p:txBody>
      </p:sp>
      <p:sp>
        <p:nvSpPr>
          <p:cNvPr id="5" name="Google Shape;1130;p104"/>
          <p:cNvSpPr txBox="1">
            <a:spLocks noGrp="1"/>
          </p:cNvSpPr>
          <p:nvPr>
            <p:ph type="title"/>
          </p:nvPr>
        </p:nvSpPr>
        <p:spPr>
          <a:xfrm>
            <a:off x="274320" y="210312"/>
            <a:ext cx="9980951" cy="530352"/>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a:solidFill>
                  <a:schemeClr val="accent1"/>
                </a:solidFill>
                <a:latin typeface="Helvetica" panose="020B0604020202020204" pitchFamily="34" charset="0"/>
                <a:cs typeface="Helvetica" panose="020B0604020202020204" pitchFamily="34" charset="0"/>
                <a:sym typeface="Palatino Linotype"/>
              </a:rPr>
              <a:t>But </a:t>
            </a:r>
            <a:r>
              <a:rPr lang="en-US" sz="3200" kern="1200" dirty="0" smtClean="0">
                <a:solidFill>
                  <a:schemeClr val="accent1"/>
                </a:solidFill>
                <a:latin typeface="Helvetica" panose="020B0604020202020204" pitchFamily="34" charset="0"/>
                <a:cs typeface="Helvetica" panose="020B0604020202020204" pitchFamily="34" charset="0"/>
                <a:sym typeface="Palatino Linotype"/>
              </a:rPr>
              <a:t>How to Encode such Symbolic Knowledge?</a:t>
            </a:r>
            <a:endParaRPr sz="3200" kern="1200" dirty="0">
              <a:solidFill>
                <a:schemeClr val="accent1"/>
              </a:solidFill>
              <a:latin typeface="Helvetica" panose="020B0604020202020204" pitchFamily="34" charset="0"/>
              <a:cs typeface="Helvetica" panose="020B0604020202020204" pitchFamily="34" charset="0"/>
              <a:sym typeface="Palatino Linotype"/>
            </a:endParaRPr>
          </a:p>
        </p:txBody>
      </p:sp>
    </p:spTree>
    <p:extLst>
      <p:ext uri="{BB962C8B-B14F-4D97-AF65-F5344CB8AC3E}">
        <p14:creationId xmlns:p14="http://schemas.microsoft.com/office/powerpoint/2010/main" val="30149086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 name="Shape 1422"/>
          <p:cNvSpPr>
            <a:spLocks noGrp="1"/>
          </p:cNvSpPr>
          <p:nvPr>
            <p:ph type="title"/>
          </p:nvPr>
        </p:nvSpPr>
        <p:spPr>
          <a:xfrm>
            <a:off x="274320" y="206829"/>
            <a:ext cx="8658102" cy="533400"/>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a:solidFill>
                  <a:schemeClr val="accent1"/>
                </a:solidFill>
                <a:latin typeface="Helvetica" panose="020B0604020202020204" pitchFamily="34" charset="0"/>
                <a:cs typeface="Helvetica" panose="020B0604020202020204" pitchFamily="34" charset="0"/>
              </a:rPr>
              <a:t>How to Combine?</a:t>
            </a:r>
            <a:endParaRPr sz="3200" kern="1200" dirty="0">
              <a:solidFill>
                <a:schemeClr val="accent1"/>
              </a:solidFill>
              <a:latin typeface="Helvetica" panose="020B0604020202020204" pitchFamily="34" charset="0"/>
              <a:cs typeface="Helvetica" panose="020B0604020202020204" pitchFamily="34" charset="0"/>
            </a:endParaRPr>
          </a:p>
        </p:txBody>
      </p:sp>
      <p:sp>
        <p:nvSpPr>
          <p:cNvPr id="1423" name="Shape 1423"/>
          <p:cNvSpPr>
            <a:spLocks noGrp="1"/>
          </p:cNvSpPr>
          <p:nvPr>
            <p:ph type="body" idx="1"/>
          </p:nvPr>
        </p:nvSpPr>
        <p:spPr>
          <a:xfrm rot="16200000">
            <a:off x="330200" y="1169489"/>
            <a:ext cx="11531600" cy="11377022"/>
          </a:xfrm>
          <a:prstGeom prst="rect">
            <a:avLst/>
          </a:prstGeom>
        </p:spPr>
        <p:txBody>
          <a:bodyPr>
            <a:normAutofit/>
          </a:bodyPr>
          <a:lstStyle/>
          <a:p>
            <a:pPr marL="0" lvl="0" indent="0">
              <a:buNone/>
            </a:pPr>
            <a:r>
              <a:rPr lang="en-US" dirty="0">
                <a:latin typeface="+mj-lt"/>
              </a:rPr>
              <a:t>3.    Use symbolic structure to enforce output structure</a:t>
            </a:r>
          </a:p>
          <a:p>
            <a:pPr lvl="1">
              <a:buClr>
                <a:schemeClr val="tx1"/>
              </a:buClr>
              <a:buFont typeface="Wingdings" pitchFamily="2" charset="2"/>
              <a:buChar char="q"/>
            </a:pPr>
            <a:r>
              <a:rPr lang="en-US" sz="1800" dirty="0">
                <a:latin typeface="+mj-lt"/>
              </a:rPr>
              <a:t>inter-dependency between labels and constraints (e.g., we use Bi-LSTM + CRFs for name tagging, where CRFs layer is used to capture the inter-dependency among labels, I-ORG cannot appear after B-PER, Lin et al., ACL2020)</a:t>
            </a:r>
          </a:p>
          <a:p>
            <a:pPr marL="0" lvl="0" indent="0">
              <a:buNone/>
            </a:pPr>
            <a:r>
              <a:rPr lang="en-US" dirty="0">
                <a:latin typeface="+mj-lt"/>
              </a:rPr>
              <a:t>4.     Convert distributional semantic representation to symbolic semantic   </a:t>
            </a:r>
            <a:br>
              <a:rPr lang="en-US" dirty="0">
                <a:latin typeface="+mj-lt"/>
              </a:rPr>
            </a:br>
            <a:r>
              <a:rPr lang="en-US" dirty="0">
                <a:latin typeface="+mj-lt"/>
              </a:rPr>
              <a:t>        representation (to show to a user / to edit / to perform symbolic   </a:t>
            </a:r>
            <a:br>
              <a:rPr lang="en-US" dirty="0">
                <a:latin typeface="+mj-lt"/>
              </a:rPr>
            </a:br>
            <a:r>
              <a:rPr lang="en-US" dirty="0">
                <a:latin typeface="+mj-lt"/>
              </a:rPr>
              <a:t>        inference later)</a:t>
            </a:r>
          </a:p>
          <a:p>
            <a:pPr lvl="1">
              <a:buClr>
                <a:schemeClr val="tx1"/>
              </a:buClr>
              <a:buFont typeface="Wingdings" pitchFamily="2" charset="2"/>
              <a:buChar char="q"/>
            </a:pPr>
            <a:r>
              <a:rPr lang="en-US" sz="1800" dirty="0">
                <a:latin typeface="+mj-lt"/>
              </a:rPr>
              <a:t>ground/map the distributions of concepts to taxonomy/ontology/knowledge bases</a:t>
            </a:r>
          </a:p>
          <a:p>
            <a:pPr lvl="1">
              <a:buClr>
                <a:schemeClr val="tx1"/>
              </a:buClr>
              <a:buFont typeface="Wingdings" pitchFamily="2" charset="2"/>
              <a:buChar char="q"/>
            </a:pPr>
            <a:r>
              <a:rPr lang="en-US" sz="1800" dirty="0">
                <a:latin typeface="+mj-lt"/>
              </a:rPr>
              <a:t>perform hierarchical clustering on event trigger words based on their distributional semantic representations, and then select the centroid entity or predicate lexical dictionary in </a:t>
            </a:r>
            <a:r>
              <a:rPr lang="en-US" sz="1800" dirty="0" err="1">
                <a:latin typeface="+mj-lt"/>
              </a:rPr>
              <a:t>Propbank</a:t>
            </a:r>
            <a:r>
              <a:rPr lang="en-US" sz="1800" dirty="0">
                <a:latin typeface="+mj-lt"/>
              </a:rPr>
              <a:t>/</a:t>
            </a:r>
            <a:r>
              <a:rPr lang="en-US" sz="1800" dirty="0" err="1">
                <a:latin typeface="+mj-lt"/>
              </a:rPr>
              <a:t>Ontonotes</a:t>
            </a:r>
            <a:r>
              <a:rPr lang="en-US" sz="1800" dirty="0">
                <a:latin typeface="+mj-lt"/>
              </a:rPr>
              <a:t>/</a:t>
            </a:r>
            <a:r>
              <a:rPr lang="en-US" sz="1800" dirty="0" err="1">
                <a:latin typeface="+mj-lt"/>
              </a:rPr>
              <a:t>VerbNet</a:t>
            </a:r>
            <a:r>
              <a:rPr lang="en-US" sz="1800" dirty="0">
                <a:latin typeface="+mj-lt"/>
              </a:rPr>
              <a:t> to assign a name to the event type (Huang et al., 2016)</a:t>
            </a:r>
          </a:p>
          <a:p>
            <a:pPr marL="0" lvl="0" indent="0">
              <a:buNone/>
            </a:pPr>
            <a:r>
              <a:rPr lang="en-US" dirty="0">
                <a:latin typeface="+mj-lt"/>
              </a:rPr>
              <a:t>5. “reason with symbolic, compute with distributional”</a:t>
            </a:r>
          </a:p>
          <a:p>
            <a:pPr lvl="1">
              <a:buClr>
                <a:schemeClr val="tx1"/>
              </a:buClr>
              <a:buFont typeface="Wingdings" pitchFamily="2" charset="2"/>
              <a:buChar char="q"/>
            </a:pPr>
            <a:r>
              <a:rPr lang="en-US" sz="1800" dirty="0">
                <a:latin typeface="+mj-lt"/>
              </a:rPr>
              <a:t>Use local prediction/scoring based on distributional representation + global inference based on symbolic representation (Li et al., EMNLP2020)</a:t>
            </a:r>
          </a:p>
        </p:txBody>
      </p:sp>
    </p:spTree>
    <p:extLst>
      <p:ext uri="{BB962C8B-B14F-4D97-AF65-F5344CB8AC3E}">
        <p14:creationId xmlns:p14="http://schemas.microsoft.com/office/powerpoint/2010/main" val="26205553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235A0-ED4A-F942-899A-4E9745BB8F34}"/>
              </a:ext>
            </a:extLst>
          </p:cNvPr>
          <p:cNvSpPr>
            <a:spLocks noGrp="1"/>
          </p:cNvSpPr>
          <p:nvPr>
            <p:ph type="title"/>
          </p:nvPr>
        </p:nvSpPr>
        <p:spPr>
          <a:xfrm>
            <a:off x="274320" y="206829"/>
            <a:ext cx="9300322" cy="533400"/>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normAutofit fontScale="90000"/>
          </a:bodyPr>
          <a:lstStyle/>
          <a:p>
            <a:pPr>
              <a:lnSpc>
                <a:spcPct val="90000"/>
              </a:lnSpc>
              <a:buSzPts val="1400"/>
            </a:pPr>
            <a:r>
              <a:rPr lang="en-US" sz="2800" kern="1200" dirty="0" smtClean="0">
                <a:solidFill>
                  <a:schemeClr val="accent1"/>
                </a:solidFill>
                <a:latin typeface="Helvetica" panose="020B0604020202020204" pitchFamily="34" charset="0"/>
                <a:cs typeface="Helvetica" panose="020B0604020202020204" pitchFamily="34" charset="0"/>
              </a:rPr>
              <a:t>Future Direction 2: Document-Level/Corpus-Level </a:t>
            </a:r>
            <a:r>
              <a:rPr lang="en-US" sz="2800" kern="1200" dirty="0">
                <a:solidFill>
                  <a:schemeClr val="accent1"/>
                </a:solidFill>
                <a:latin typeface="Helvetica" panose="020B0604020202020204" pitchFamily="34" charset="0"/>
                <a:cs typeface="Helvetica" panose="020B0604020202020204" pitchFamily="34" charset="0"/>
              </a:rPr>
              <a:t>Event Extraction</a:t>
            </a:r>
          </a:p>
        </p:txBody>
      </p:sp>
      <p:sp>
        <p:nvSpPr>
          <p:cNvPr id="4" name="Slide Number Placeholder 3">
            <a:extLst>
              <a:ext uri="{FF2B5EF4-FFF2-40B4-BE49-F238E27FC236}">
                <a16:creationId xmlns:a16="http://schemas.microsoft.com/office/drawing/2014/main" xmlns="" id="{3D5313E6-2F33-1047-B9CF-A8C92B2403AC}"/>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424857"/>
              </a:solidFill>
              <a:effectLst/>
              <a:uLnTx/>
              <a:uFillTx/>
              <a:latin typeface="Calibri"/>
              <a:ea typeface="+mn-ea"/>
              <a:cs typeface="Arial"/>
            </a:endParaRPr>
          </a:p>
        </p:txBody>
      </p:sp>
      <p:cxnSp>
        <p:nvCxnSpPr>
          <p:cNvPr id="25" name="Straight Connector 24">
            <a:extLst>
              <a:ext uri="{FF2B5EF4-FFF2-40B4-BE49-F238E27FC236}">
                <a16:creationId xmlns:a16="http://schemas.microsoft.com/office/drawing/2014/main" xmlns="" id="{55A212A3-1F97-2D4B-AD7F-80D358982DC9}"/>
              </a:ext>
            </a:extLst>
          </p:cNvPr>
          <p:cNvCxnSpPr>
            <a:cxnSpLocks/>
          </p:cNvCxnSpPr>
          <p:nvPr/>
        </p:nvCxnSpPr>
        <p:spPr>
          <a:xfrm>
            <a:off x="9574642" y="1956073"/>
            <a:ext cx="0" cy="4355038"/>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28493C49-763A-7C42-81A2-CCD3F86B7BC6}"/>
              </a:ext>
            </a:extLst>
          </p:cNvPr>
          <p:cNvSpPr txBox="1"/>
          <p:nvPr/>
        </p:nvSpPr>
        <p:spPr>
          <a:xfrm>
            <a:off x="996406" y="1956073"/>
            <a:ext cx="8420030" cy="4355038"/>
          </a:xfrm>
          <a:prstGeom prst="rect">
            <a:avLst/>
          </a:prstGeom>
          <a:solidFill>
            <a:schemeClr val="tx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Seven people </a:t>
            </a:r>
            <a:r>
              <a:rPr kumimoji="0" lang="en-US" sz="1800" b="1" i="0" u="none" strike="noStrike" kern="1200" cap="none" spc="0" normalizeH="0" baseline="0" noProof="0" dirty="0">
                <a:ln>
                  <a:noFill/>
                </a:ln>
                <a:solidFill>
                  <a:srgbClr val="FF7C00"/>
                </a:solidFill>
                <a:effectLst/>
                <a:uLnTx/>
                <a:uFillTx/>
                <a:latin typeface="Calibri"/>
                <a:ea typeface="+mn-ea"/>
                <a:cs typeface="Arial"/>
              </a:rPr>
              <a:t>convicted</a:t>
            </a:r>
            <a:r>
              <a:rPr kumimoji="0" 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1" u="none" strike="noStrike" kern="1200" cap="none" spc="0" normalizeH="0" baseline="0" noProof="0" dirty="0">
                <a:ln>
                  <a:noFill/>
                </a:ln>
                <a:solidFill>
                  <a:srgbClr val="C00000"/>
                </a:solidFill>
                <a:effectLst/>
                <a:uLnTx/>
                <a:uFillTx/>
                <a:latin typeface="Calibri"/>
                <a:ea typeface="+mn-ea"/>
                <a:cs typeface="Arial"/>
              </a:rPr>
              <a:t>last week</a:t>
            </a:r>
            <a:r>
              <a:rPr kumimoji="0" lang="en-US" sz="1800" b="0" i="0" u="none" strike="noStrike" kern="1200" cap="none" spc="0" normalizeH="0" baseline="0" noProof="0" dirty="0">
                <a:ln>
                  <a:noFill/>
                </a:ln>
                <a:solidFill>
                  <a:srgbClr val="000000"/>
                </a:solidFill>
                <a:effectLst/>
                <a:uLnTx/>
                <a:uFillTx/>
                <a:latin typeface="Calibri"/>
                <a:ea typeface="+mn-ea"/>
                <a:cs typeface="Arial"/>
              </a:rPr>
              <a:t> in </a:t>
            </a:r>
            <a:r>
              <a:rPr kumimoji="0" lang="en-US" sz="1800" b="0" i="1" u="none" strike="noStrike" kern="1200" cap="none" spc="0" normalizeH="0" baseline="0" noProof="0" dirty="0">
                <a:ln>
                  <a:noFill/>
                </a:ln>
                <a:solidFill>
                  <a:srgbClr val="C00000"/>
                </a:solidFill>
                <a:effectLst/>
                <a:uLnTx/>
                <a:uFillTx/>
                <a:latin typeface="Calibri"/>
                <a:ea typeface="+mn-ea"/>
                <a:cs typeface="Arial"/>
              </a:rPr>
              <a:t>Vietnam</a:t>
            </a:r>
            <a:r>
              <a:rPr kumimoji="0" lang="en-US" sz="1800" b="0" i="0" u="none" strike="noStrike" kern="1200" cap="none" spc="0" normalizeH="0" baseline="0" noProof="0" dirty="0">
                <a:ln>
                  <a:noFill/>
                </a:ln>
                <a:solidFill>
                  <a:srgbClr val="000000"/>
                </a:solidFill>
                <a:effectLst/>
                <a:uLnTx/>
                <a:uFillTx/>
                <a:latin typeface="Calibri"/>
                <a:ea typeface="+mn-ea"/>
                <a:cs typeface="Arial"/>
              </a:rPr>
              <a:t>‘s biggest-ever</a:t>
            </a:r>
            <a:r>
              <a:rPr kumimoji="0" lang="zh-CN" alt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rPr>
              <a:t>criminal</a:t>
            </a:r>
            <a:r>
              <a:rPr kumimoji="0" lang="zh-CN" alt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rPr>
              <a:t>trial, including two former senior government officials, have</a:t>
            </a:r>
            <a:r>
              <a:rPr kumimoji="0" lang="zh-CN" alt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rPr>
              <a:t>requested an </a:t>
            </a:r>
            <a:r>
              <a:rPr kumimoji="0" lang="en-US" sz="1800" b="1" i="0" u="none" strike="noStrike" kern="1200" cap="none" spc="0" normalizeH="0" baseline="0" noProof="0" dirty="0">
                <a:ln>
                  <a:noFill/>
                </a:ln>
                <a:solidFill>
                  <a:srgbClr val="FF7C00"/>
                </a:solidFill>
                <a:effectLst/>
                <a:uLnTx/>
                <a:uFillTx/>
                <a:latin typeface="Calibri"/>
                <a:ea typeface="+mn-ea"/>
                <a:cs typeface="Arial"/>
              </a:rPr>
              <a:t>appeal</a:t>
            </a:r>
            <a:r>
              <a:rPr kumimoji="0" lang="en-US" sz="1800" b="0" i="0" u="none" strike="noStrike" kern="1200" cap="none" spc="0" normalizeH="0" baseline="0" noProof="0" dirty="0">
                <a:ln>
                  <a:noFill/>
                </a:ln>
                <a:solidFill>
                  <a:srgbClr val="000000"/>
                </a:solidFill>
                <a:effectLst/>
                <a:uLnTx/>
                <a:uFillTx/>
                <a:latin typeface="Calibri"/>
                <a:ea typeface="+mn-ea"/>
                <a:cs typeface="Arial"/>
              </a:rPr>
              <a:t> of the verdicts, a court official said Tuesday.</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The trial by a </a:t>
            </a:r>
            <a:r>
              <a:rPr kumimoji="0" lang="en-US" sz="1800" b="0" i="1" u="none" strike="noStrike" kern="1200" cap="none" spc="0" normalizeH="0" baseline="0" noProof="0" dirty="0">
                <a:ln>
                  <a:noFill/>
                </a:ln>
                <a:solidFill>
                  <a:srgbClr val="C00000"/>
                </a:solidFill>
                <a:effectLst/>
                <a:uLnTx/>
                <a:uFillTx/>
                <a:latin typeface="Calibri"/>
                <a:ea typeface="+mn-ea"/>
                <a:cs typeface="Arial"/>
              </a:rPr>
              <a:t>Ho Chi Minh City </a:t>
            </a:r>
            <a:r>
              <a:rPr kumimoji="0" lang="en-US" sz="1800" b="0" i="0" u="none" strike="noStrike" kern="1200" cap="none" spc="0" normalizeH="0" baseline="0" noProof="0" dirty="0">
                <a:ln>
                  <a:noFill/>
                </a:ln>
                <a:solidFill>
                  <a:srgbClr val="000000"/>
                </a:solidFill>
                <a:effectLst/>
                <a:uLnTx/>
                <a:uFillTx/>
                <a:latin typeface="Calibri"/>
                <a:ea typeface="+mn-ea"/>
                <a:cs typeface="Arial"/>
              </a:rPr>
              <a:t>court was seen as a litmus test of</a:t>
            </a:r>
            <a:r>
              <a:rPr kumimoji="0" lang="zh-CN" alt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rPr>
              <a:t>the communist government's resolve to fight widespread corruption.</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The ``godfather‘’ of organized crime, </a:t>
            </a:r>
            <a:r>
              <a:rPr kumimoji="0" lang="en-US" sz="1800" b="0" i="1" u="none" strike="noStrike" kern="1200" cap="none" spc="0" normalizeH="0" baseline="0" noProof="0" dirty="0">
                <a:ln>
                  <a:noFill/>
                </a:ln>
                <a:solidFill>
                  <a:srgbClr val="C00000"/>
                </a:solidFill>
                <a:effectLst/>
                <a:uLnTx/>
                <a:uFillTx/>
                <a:latin typeface="Calibri"/>
                <a:ea typeface="+mn-ea"/>
                <a:cs typeface="Arial"/>
              </a:rPr>
              <a:t>Truong Van Cam</a:t>
            </a:r>
            <a:r>
              <a:rPr kumimoji="0" lang="en-US" altLang="zh-CN" sz="1800" b="0" i="0" u="none" strike="noStrike" kern="1200" cap="none" spc="0" normalizeH="0" baseline="0" noProof="0" dirty="0">
                <a:ln>
                  <a:noFill/>
                </a:ln>
                <a:solidFill>
                  <a:srgbClr val="000000"/>
                </a:solidFill>
                <a:effectLst/>
                <a:uLnTx/>
                <a:uFillTx/>
                <a:latin typeface="Calibri"/>
                <a:ea typeface="+mn-ea"/>
                <a:cs typeface="Arial"/>
              </a:rPr>
              <a:t>,</a:t>
            </a:r>
            <a:r>
              <a:rPr kumimoji="0" lang="en-US" sz="1800" b="0" i="0" u="none" strike="noStrike" kern="1200" cap="none" spc="0" normalizeH="0" baseline="0" noProof="0" dirty="0">
                <a:ln>
                  <a:noFill/>
                </a:ln>
                <a:solidFill>
                  <a:srgbClr val="000000"/>
                </a:solidFill>
                <a:effectLst/>
                <a:uLnTx/>
                <a:uFillTx/>
                <a:latin typeface="Calibri"/>
                <a:ea typeface="+mn-ea"/>
                <a:cs typeface="Arial"/>
              </a:rPr>
              <a:t>  better known</a:t>
            </a:r>
            <a:r>
              <a:rPr kumimoji="0" lang="zh-CN" alt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rPr>
              <a:t>as Nam Cam</a:t>
            </a:r>
            <a:r>
              <a:rPr kumimoji="0" lang="en-US" altLang="zh-CN" sz="1800" b="0" i="0" u="none" strike="noStrike" kern="1200" cap="none" spc="0" normalizeH="0" baseline="0" noProof="0" dirty="0">
                <a:ln>
                  <a:noFill/>
                </a:ln>
                <a:solidFill>
                  <a:srgbClr val="000000"/>
                </a:solidFill>
                <a:effectLst/>
                <a:uLnTx/>
                <a:uFillTx/>
                <a:latin typeface="Calibri"/>
                <a:ea typeface="+mn-ea"/>
                <a:cs typeface="Arial"/>
              </a:rPr>
              <a:t>,</a:t>
            </a:r>
            <a:r>
              <a:rPr kumimoji="0" lang="en-US" sz="1800" b="0" i="0" u="none" strike="noStrike" kern="1200" cap="none" spc="0" normalizeH="0" baseline="0" noProof="0" dirty="0">
                <a:ln>
                  <a:noFill/>
                </a:ln>
                <a:solidFill>
                  <a:srgbClr val="000000"/>
                </a:solidFill>
                <a:effectLst/>
                <a:uLnTx/>
                <a:uFillTx/>
                <a:latin typeface="Calibri"/>
                <a:ea typeface="+mn-ea"/>
                <a:cs typeface="Arial"/>
              </a:rPr>
              <a:t> was convicted of seven crimes, including murder. He</a:t>
            </a:r>
            <a:r>
              <a:rPr kumimoji="0" lang="zh-CN" alt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rPr>
              <a:t>was </a:t>
            </a:r>
            <a:r>
              <a:rPr kumimoji="0" lang="en-US" sz="1800" b="1" i="0" u="none" strike="noStrike" kern="1200" cap="none" spc="0" normalizeH="0" baseline="0" noProof="0" dirty="0">
                <a:ln>
                  <a:noFill/>
                </a:ln>
                <a:solidFill>
                  <a:srgbClr val="FF7C00"/>
                </a:solidFill>
                <a:effectLst/>
                <a:uLnTx/>
                <a:uFillTx/>
                <a:latin typeface="Calibri"/>
                <a:ea typeface="+mn-ea"/>
                <a:cs typeface="Arial"/>
              </a:rPr>
              <a:t>sentenced</a:t>
            </a:r>
            <a:r>
              <a:rPr kumimoji="0" lang="en-US" sz="1800" b="0" i="0" u="none" strike="noStrike" kern="1200" cap="none" spc="0" normalizeH="0" baseline="0" noProof="0" dirty="0">
                <a:ln>
                  <a:noFill/>
                </a:ln>
                <a:solidFill>
                  <a:srgbClr val="000000"/>
                </a:solidFill>
                <a:effectLst/>
                <a:uLnTx/>
                <a:uFillTx/>
                <a:latin typeface="Calibri"/>
                <a:ea typeface="+mn-ea"/>
                <a:cs typeface="Arial"/>
              </a:rPr>
              <a:t> to face a firing squad, and his lawyer has said he also</a:t>
            </a:r>
            <a:r>
              <a:rPr kumimoji="0" lang="zh-CN" alt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rPr>
              <a:t>plans to appeal.</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libri"/>
                <a:ea typeface="+mn-ea"/>
                <a:cs typeface="Arial"/>
              </a:rPr>
              <a:t>Hanh</a:t>
            </a:r>
            <a:r>
              <a:rPr kumimoji="0" lang="en-US" sz="1800" b="0" i="0" u="none" strike="noStrike" kern="1200" cap="none" spc="0" normalizeH="0" baseline="0" noProof="0" dirty="0">
                <a:ln>
                  <a:noFill/>
                </a:ln>
                <a:solidFill>
                  <a:srgbClr val="000000"/>
                </a:solidFill>
                <a:effectLst/>
                <a:uLnTx/>
                <a:uFillTx/>
                <a:latin typeface="Calibri"/>
                <a:ea typeface="+mn-ea"/>
                <a:cs typeface="Arial"/>
              </a:rPr>
              <a:t>, also a former member of the powerful Communist Party Central</a:t>
            </a:r>
            <a:r>
              <a:rPr kumimoji="0" lang="zh-CN" alt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rPr>
              <a:t>Committee, was </a:t>
            </a:r>
            <a:r>
              <a:rPr kumimoji="0" lang="en-US" sz="1800" b="1" i="0" u="none" strike="noStrike" kern="1200" cap="none" spc="0" normalizeH="0" baseline="0" noProof="0" dirty="0">
                <a:ln>
                  <a:noFill/>
                </a:ln>
                <a:solidFill>
                  <a:srgbClr val="FF7C00"/>
                </a:solidFill>
                <a:effectLst/>
                <a:uLnTx/>
                <a:uFillTx/>
                <a:latin typeface="Calibri"/>
                <a:ea typeface="+mn-ea"/>
                <a:cs typeface="Arial"/>
              </a:rPr>
              <a:t>convicted</a:t>
            </a:r>
            <a:r>
              <a:rPr kumimoji="0" lang="en-US" sz="1800" b="0" i="0" u="none" strike="noStrike" kern="1200" cap="none" spc="0" normalizeH="0" baseline="0" noProof="0" dirty="0">
                <a:ln>
                  <a:noFill/>
                </a:ln>
                <a:solidFill>
                  <a:srgbClr val="000000"/>
                </a:solidFill>
                <a:effectLst/>
                <a:uLnTx/>
                <a:uFillTx/>
                <a:latin typeface="Calibri"/>
                <a:ea typeface="+mn-ea"/>
                <a:cs typeface="Arial"/>
              </a:rPr>
              <a:t> of receiving US$8,500 in bribes from Nam</a:t>
            </a:r>
            <a:r>
              <a:rPr kumimoji="0" lang="zh-CN" alt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rPr>
              <a:t>Cam‘s family to secure the crime boss’ early release from labor camp</a:t>
            </a:r>
            <a:r>
              <a:rPr kumimoji="0" lang="zh-CN" alt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rPr>
              <a:t>in 1990s. Hanh was </a:t>
            </a:r>
            <a:r>
              <a:rPr kumimoji="0" lang="en-US" sz="1800" b="1" i="0" u="none" strike="noStrike" kern="1200" cap="none" spc="0" normalizeH="0" baseline="0" noProof="0" dirty="0">
                <a:ln>
                  <a:noFill/>
                </a:ln>
                <a:solidFill>
                  <a:srgbClr val="FF0000"/>
                </a:solidFill>
                <a:effectLst/>
                <a:uLnTx/>
                <a:uFillTx/>
                <a:latin typeface="Calibri"/>
                <a:ea typeface="+mn-ea"/>
                <a:cs typeface="Arial"/>
              </a:rPr>
              <a:t>sentenced</a:t>
            </a:r>
            <a:r>
              <a:rPr kumimoji="0" lang="en-US" sz="1800" b="0" i="0" u="none" strike="noStrike" kern="1200" cap="none" spc="0" normalizeH="0" baseline="0" noProof="0" dirty="0">
                <a:ln>
                  <a:noFill/>
                </a:ln>
                <a:solidFill>
                  <a:srgbClr val="000000"/>
                </a:solidFill>
                <a:effectLst/>
                <a:uLnTx/>
                <a:uFillTx/>
                <a:latin typeface="Calibri"/>
                <a:ea typeface="+mn-ea"/>
                <a:cs typeface="Arial"/>
              </a:rPr>
              <a:t> to 10 years in jail.</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0" i="1" u="none" strike="noStrike" kern="1200" cap="none" spc="0" normalizeH="0" baseline="0" noProof="0" dirty="0" err="1">
                <a:ln>
                  <a:noFill/>
                </a:ln>
                <a:solidFill>
                  <a:srgbClr val="C00000"/>
                </a:solidFill>
                <a:effectLst/>
                <a:uLnTx/>
                <a:uFillTx/>
                <a:latin typeface="Calibri"/>
                <a:ea typeface="+mn-ea"/>
                <a:cs typeface="Arial"/>
              </a:rPr>
              <a:t>Chien</a:t>
            </a:r>
            <a:r>
              <a:rPr kumimoji="0" lang="en-US" sz="1800" b="0" i="0" u="none" strike="noStrike" kern="1200" cap="none" spc="0" normalizeH="0" baseline="0" noProof="0" dirty="0">
                <a:ln>
                  <a:noFill/>
                </a:ln>
                <a:solidFill>
                  <a:srgbClr val="000000"/>
                </a:solidFill>
                <a:effectLst/>
                <a:uLnTx/>
                <a:uFillTx/>
                <a:latin typeface="Calibri"/>
                <a:ea typeface="+mn-ea"/>
                <a:cs typeface="Arial"/>
              </a:rPr>
              <a:t> was </a:t>
            </a:r>
            <a:r>
              <a:rPr kumimoji="0" lang="en-US" sz="1800" b="1" i="0" u="none" strike="noStrike" kern="1200" cap="none" spc="0" normalizeH="0" baseline="0" noProof="0" dirty="0">
                <a:ln>
                  <a:noFill/>
                </a:ln>
                <a:solidFill>
                  <a:srgbClr val="FF7C00"/>
                </a:solidFill>
                <a:effectLst/>
                <a:uLnTx/>
                <a:uFillTx/>
                <a:latin typeface="Calibri"/>
                <a:ea typeface="+mn-ea"/>
                <a:cs typeface="Arial"/>
              </a:rPr>
              <a:t>convicted</a:t>
            </a:r>
            <a:r>
              <a:rPr kumimoji="0" lang="en-US" sz="1800" b="0" i="0" u="none" strike="noStrike" kern="1200" cap="none" spc="0" normalizeH="0" baseline="0" noProof="0" dirty="0">
                <a:ln>
                  <a:noFill/>
                </a:ln>
                <a:solidFill>
                  <a:srgbClr val="000000"/>
                </a:solidFill>
                <a:effectLst/>
                <a:uLnTx/>
                <a:uFillTx/>
                <a:latin typeface="Calibri"/>
                <a:ea typeface="+mn-ea"/>
                <a:cs typeface="Arial"/>
              </a:rPr>
              <a:t> of receiving a stereo set worth 27 million dong</a:t>
            </a:r>
            <a:r>
              <a:rPr kumimoji="0" lang="zh-CN" alt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rPr>
              <a:t>(US$1,750) from Nam Cam's family and </a:t>
            </a:r>
            <a:r>
              <a:rPr kumimoji="0" lang="en-US" sz="1800" b="1" i="0" u="none" strike="noStrike" kern="1200" cap="none" spc="0" normalizeH="0" baseline="0" noProof="0" dirty="0">
                <a:ln>
                  <a:noFill/>
                </a:ln>
                <a:solidFill>
                  <a:srgbClr val="FF0000"/>
                </a:solidFill>
                <a:effectLst/>
                <a:uLnTx/>
                <a:uFillTx/>
                <a:latin typeface="Calibri"/>
                <a:ea typeface="+mn-ea"/>
                <a:cs typeface="Arial"/>
              </a:rPr>
              <a:t>sentenced</a:t>
            </a:r>
            <a:r>
              <a:rPr kumimoji="0" lang="en-US" sz="1800" b="0" i="0" u="none" strike="noStrike" kern="1200" cap="none" spc="0" normalizeH="0" baseline="0" noProof="0" dirty="0">
                <a:ln>
                  <a:noFill/>
                </a:ln>
                <a:solidFill>
                  <a:srgbClr val="000000"/>
                </a:solidFill>
                <a:effectLst/>
                <a:uLnTx/>
                <a:uFillTx/>
                <a:latin typeface="Calibri"/>
                <a:ea typeface="+mn-ea"/>
                <a:cs typeface="Arial"/>
              </a:rPr>
              <a:t> to six years in jail.</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CN" altLang="en-US" sz="1800" b="1" i="0" u="none" strike="noStrike" kern="1200" cap="none" spc="0" normalizeH="0" baseline="0" noProof="0" dirty="0">
                <a:ln>
                  <a:noFill/>
                </a:ln>
                <a:solidFill>
                  <a:srgbClr val="7030A0"/>
                </a:solidFill>
                <a:effectLst/>
                <a:uLnTx/>
                <a:uFillTx/>
                <a:latin typeface="Calibri"/>
                <a:ea typeface="+mn-ea"/>
                <a:cs typeface="Arial"/>
              </a:rPr>
              <a:t> </a:t>
            </a:r>
            <a:r>
              <a:rPr kumimoji="0" lang="en-US" altLang="zh-CN" sz="1800" b="1" i="0" u="none" strike="noStrike" kern="1200" cap="none" spc="0" normalizeH="0" baseline="0" noProof="0" dirty="0">
                <a:ln>
                  <a:noFill/>
                </a:ln>
                <a:solidFill>
                  <a:srgbClr val="7030A0"/>
                </a:solidFill>
                <a:effectLst/>
                <a:uLnTx/>
                <a:uFillTx/>
                <a:latin typeface="Calibri"/>
                <a:ea typeface="+mn-ea"/>
                <a:cs typeface="Arial"/>
              </a:rPr>
              <a:t>—&gt;</a:t>
            </a:r>
            <a:r>
              <a:rPr kumimoji="0" lang="zh-CN" altLang="en-US" sz="1800" b="1" i="0" u="none" strike="noStrike" kern="1200" cap="none" spc="0" normalizeH="0" baseline="0" noProof="0" dirty="0">
                <a:ln>
                  <a:noFill/>
                </a:ln>
                <a:solidFill>
                  <a:srgbClr val="7030A0"/>
                </a:solidFill>
                <a:effectLst/>
                <a:uLnTx/>
                <a:uFillTx/>
                <a:latin typeface="Calibri"/>
                <a:ea typeface="+mn-ea"/>
                <a:cs typeface="Arial"/>
              </a:rPr>
              <a:t> </a:t>
            </a:r>
            <a:r>
              <a:rPr kumimoji="0" lang="en-US" altLang="zh-CN" sz="1800" b="1" i="0" u="none" strike="noStrike" kern="1200" cap="none" spc="0" normalizeH="0" baseline="0" noProof="0" dirty="0">
                <a:ln>
                  <a:noFill/>
                </a:ln>
                <a:solidFill>
                  <a:srgbClr val="7030A0"/>
                </a:solidFill>
                <a:effectLst/>
                <a:uLnTx/>
                <a:uFillTx/>
                <a:latin typeface="Calibri"/>
                <a:ea typeface="+mn-ea"/>
                <a:cs typeface="Arial"/>
              </a:rPr>
              <a:t>Where</a:t>
            </a:r>
            <a:r>
              <a:rPr kumimoji="0" lang="zh-CN" altLang="en-US" sz="1800" b="1" i="0" u="none" strike="noStrike" kern="1200" cap="none" spc="0" normalizeH="0" baseline="0" noProof="0" dirty="0">
                <a:ln>
                  <a:noFill/>
                </a:ln>
                <a:solidFill>
                  <a:srgbClr val="7030A0"/>
                </a:solidFill>
                <a:effectLst/>
                <a:uLnTx/>
                <a:uFillTx/>
                <a:latin typeface="Calibri"/>
                <a:ea typeface="+mn-ea"/>
                <a:cs typeface="Arial"/>
              </a:rPr>
              <a:t> </a:t>
            </a:r>
            <a:r>
              <a:rPr kumimoji="0" lang="en-US" altLang="zh-CN" sz="1800" b="1" i="0" u="none" strike="noStrike" kern="1200" cap="none" spc="0" normalizeH="0" baseline="0" noProof="0" dirty="0">
                <a:ln>
                  <a:noFill/>
                </a:ln>
                <a:solidFill>
                  <a:srgbClr val="7030A0"/>
                </a:solidFill>
                <a:effectLst/>
                <a:uLnTx/>
                <a:uFillTx/>
                <a:latin typeface="Calibri"/>
                <a:ea typeface="+mn-ea"/>
                <a:cs typeface="Arial"/>
              </a:rPr>
              <a:t>was</a:t>
            </a:r>
            <a:r>
              <a:rPr kumimoji="0" lang="zh-CN" altLang="en-US" sz="1800" b="1" i="0" u="none" strike="noStrike" kern="1200" cap="none" spc="0" normalizeH="0" baseline="0" noProof="0" dirty="0">
                <a:ln>
                  <a:noFill/>
                </a:ln>
                <a:solidFill>
                  <a:srgbClr val="7030A0"/>
                </a:solidFill>
                <a:effectLst/>
                <a:uLnTx/>
                <a:uFillTx/>
                <a:latin typeface="Calibri"/>
                <a:ea typeface="+mn-ea"/>
                <a:cs typeface="Arial"/>
              </a:rPr>
              <a:t> </a:t>
            </a:r>
            <a:r>
              <a:rPr kumimoji="0" lang="en-US" altLang="zh-CN" sz="1800" b="1" i="0" u="none" strike="noStrike" kern="1200" cap="none" spc="0" normalizeH="0" baseline="0" noProof="0" dirty="0">
                <a:ln>
                  <a:noFill/>
                </a:ln>
                <a:solidFill>
                  <a:srgbClr val="7030A0"/>
                </a:solidFill>
                <a:effectLst/>
                <a:uLnTx/>
                <a:uFillTx/>
                <a:latin typeface="Calibri"/>
                <a:ea typeface="+mn-ea"/>
                <a:cs typeface="Arial"/>
              </a:rPr>
              <a:t>Hanh</a:t>
            </a:r>
            <a:r>
              <a:rPr kumimoji="0" lang="zh-CN" altLang="en-US" sz="1800" b="1" i="0" u="none" strike="noStrike" kern="1200" cap="none" spc="0" normalizeH="0" baseline="0" noProof="0" dirty="0">
                <a:ln>
                  <a:noFill/>
                </a:ln>
                <a:solidFill>
                  <a:srgbClr val="7030A0"/>
                </a:solidFill>
                <a:effectLst/>
                <a:uLnTx/>
                <a:uFillTx/>
                <a:latin typeface="Calibri"/>
                <a:ea typeface="+mn-ea"/>
                <a:cs typeface="Arial"/>
              </a:rPr>
              <a:t> </a:t>
            </a:r>
            <a:r>
              <a:rPr kumimoji="0" lang="en-US" altLang="zh-CN" sz="1800" b="1" i="0" u="none" strike="noStrike" kern="1200" cap="none" spc="0" normalizeH="0" baseline="0" noProof="0" dirty="0">
                <a:ln>
                  <a:noFill/>
                </a:ln>
                <a:solidFill>
                  <a:srgbClr val="7030A0"/>
                </a:solidFill>
                <a:effectLst/>
                <a:uLnTx/>
                <a:uFillTx/>
                <a:latin typeface="Calibri"/>
                <a:ea typeface="+mn-ea"/>
                <a:cs typeface="Arial"/>
              </a:rPr>
              <a:t>/</a:t>
            </a:r>
            <a:r>
              <a:rPr kumimoji="0" lang="zh-CN" altLang="en-US" sz="1800" b="1" i="0" u="none" strike="noStrike" kern="1200" cap="none" spc="0" normalizeH="0" baseline="0" noProof="0" dirty="0">
                <a:ln>
                  <a:noFill/>
                </a:ln>
                <a:solidFill>
                  <a:srgbClr val="7030A0"/>
                </a:solidFill>
                <a:effectLst/>
                <a:uLnTx/>
                <a:uFillTx/>
                <a:latin typeface="Calibri"/>
                <a:ea typeface="+mn-ea"/>
                <a:cs typeface="Arial"/>
              </a:rPr>
              <a:t> </a:t>
            </a:r>
            <a:r>
              <a:rPr kumimoji="0" lang="en-US" altLang="zh-CN" sz="1800" b="1" i="0" u="none" strike="noStrike" kern="1200" cap="none" spc="0" normalizeH="0" baseline="0" noProof="0" dirty="0" err="1">
                <a:ln>
                  <a:noFill/>
                </a:ln>
                <a:solidFill>
                  <a:srgbClr val="7030A0"/>
                </a:solidFill>
                <a:effectLst/>
                <a:uLnTx/>
                <a:uFillTx/>
                <a:latin typeface="Calibri"/>
                <a:ea typeface="+mn-ea"/>
                <a:cs typeface="Arial"/>
              </a:rPr>
              <a:t>Chien</a:t>
            </a:r>
            <a:r>
              <a:rPr kumimoji="0" lang="zh-CN" altLang="en-US" sz="1800" b="1" i="0" u="none" strike="noStrike" kern="1200" cap="none" spc="0" normalizeH="0" baseline="0" noProof="0" dirty="0">
                <a:ln>
                  <a:noFill/>
                </a:ln>
                <a:solidFill>
                  <a:srgbClr val="7030A0"/>
                </a:solidFill>
                <a:effectLst/>
                <a:uLnTx/>
                <a:uFillTx/>
                <a:latin typeface="Calibri"/>
                <a:ea typeface="+mn-ea"/>
                <a:cs typeface="Arial"/>
              </a:rPr>
              <a:t> </a:t>
            </a:r>
            <a:r>
              <a:rPr kumimoji="0" lang="en-US" altLang="zh-CN" sz="1800" b="1" i="0" u="none" strike="noStrike" kern="1200" cap="none" spc="0" normalizeH="0" baseline="0" noProof="0" dirty="0">
                <a:ln>
                  <a:noFill/>
                </a:ln>
                <a:solidFill>
                  <a:srgbClr val="7030A0"/>
                </a:solidFill>
                <a:effectLst/>
                <a:uLnTx/>
                <a:uFillTx/>
                <a:latin typeface="Calibri"/>
                <a:ea typeface="+mn-ea"/>
                <a:cs typeface="Arial"/>
              </a:rPr>
              <a:t>sentenced?</a:t>
            </a:r>
            <a:r>
              <a:rPr kumimoji="0" lang="zh-CN" altLang="en-US" sz="1800" b="1" i="0" u="none" strike="noStrike" kern="1200" cap="none" spc="0" normalizeH="0" baseline="0" noProof="0" dirty="0">
                <a:ln>
                  <a:noFill/>
                </a:ln>
                <a:solidFill>
                  <a:srgbClr val="7030A0"/>
                </a:solidFill>
                <a:effectLst/>
                <a:uLnTx/>
                <a:uFillTx/>
                <a:latin typeface="Calibri"/>
                <a:ea typeface="+mn-ea"/>
                <a:cs typeface="Arial"/>
              </a:rPr>
              <a:t> </a:t>
            </a:r>
            <a:endParaRPr kumimoji="0" lang="en-US" sz="1800" b="1" i="0" u="none" strike="noStrike" kern="1200" cap="none" spc="0" normalizeH="0" baseline="0" noProof="0" dirty="0">
              <a:ln>
                <a:noFill/>
              </a:ln>
              <a:solidFill>
                <a:srgbClr val="7030A0"/>
              </a:solidFill>
              <a:effectLst/>
              <a:uLnTx/>
              <a:uFillTx/>
              <a:latin typeface="Calibri"/>
              <a:ea typeface="+mn-ea"/>
              <a:cs typeface="Arial"/>
            </a:endParaRPr>
          </a:p>
        </p:txBody>
      </p:sp>
      <p:sp>
        <p:nvSpPr>
          <p:cNvPr id="5" name="Rectangle 4">
            <a:extLst>
              <a:ext uri="{FF2B5EF4-FFF2-40B4-BE49-F238E27FC236}">
                <a16:creationId xmlns:a16="http://schemas.microsoft.com/office/drawing/2014/main" xmlns="" id="{07D06C53-69BF-8149-AF6E-8C1593582175}"/>
              </a:ext>
            </a:extLst>
          </p:cNvPr>
          <p:cNvSpPr/>
          <p:nvPr/>
        </p:nvSpPr>
        <p:spPr>
          <a:xfrm>
            <a:off x="838200" y="4378960"/>
            <a:ext cx="8651240" cy="914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9" name="Rectangle 8">
            <a:extLst>
              <a:ext uri="{FF2B5EF4-FFF2-40B4-BE49-F238E27FC236}">
                <a16:creationId xmlns:a16="http://schemas.microsoft.com/office/drawing/2014/main" xmlns="" id="{243BA2A7-1A3C-D145-9256-8278137608DD}"/>
              </a:ext>
            </a:extLst>
          </p:cNvPr>
          <p:cNvSpPr/>
          <p:nvPr/>
        </p:nvSpPr>
        <p:spPr>
          <a:xfrm>
            <a:off x="838200" y="5328122"/>
            <a:ext cx="8651240" cy="59515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8" name="Google Shape;291;p68"/>
          <p:cNvSpPr txBox="1">
            <a:spLocks/>
          </p:cNvSpPr>
          <p:nvPr/>
        </p:nvSpPr>
        <p:spPr bwMode="auto">
          <a:xfrm>
            <a:off x="682235" y="1061002"/>
            <a:ext cx="11206655" cy="4874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285750" lvl="1">
              <a:spcBef>
                <a:spcPts val="0"/>
              </a:spcBef>
              <a:buSzPts val="1600"/>
              <a:buFont typeface="Wingdings" charset="2"/>
              <a:buChar char="§"/>
            </a:pPr>
            <a:r>
              <a:rPr lang="en-US" sz="2400" kern="0" dirty="0" smtClean="0"/>
              <a:t>So we can answer questions like “Why did Rachel break up with Ross?”</a:t>
            </a:r>
          </a:p>
        </p:txBody>
      </p:sp>
    </p:spTree>
    <p:extLst>
      <p:ext uri="{BB962C8B-B14F-4D97-AF65-F5344CB8AC3E}">
        <p14:creationId xmlns:p14="http://schemas.microsoft.com/office/powerpoint/2010/main" val="524229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 xmlns:a16="http://schemas.microsoft.com/office/drawing/2014/main" id="{AB84CA14-22F5-BA43-957B-C1641E8BF11C}"/>
              </a:ext>
            </a:extLst>
          </p:cNvPr>
          <p:cNvGraphicFramePr>
            <a:graphicFrameLocks noGrp="1"/>
          </p:cNvGraphicFramePr>
          <p:nvPr>
            <p:extLst>
              <p:ext uri="{D42A27DB-BD31-4B8C-83A1-F6EECF244321}">
                <p14:modId xmlns:p14="http://schemas.microsoft.com/office/powerpoint/2010/main" val="3605488695"/>
              </p:ext>
            </p:extLst>
          </p:nvPr>
        </p:nvGraphicFramePr>
        <p:xfrm>
          <a:off x="208352" y="610035"/>
          <a:ext cx="11702144" cy="6095565"/>
        </p:xfrm>
        <a:graphic>
          <a:graphicData uri="http://schemas.openxmlformats.org/drawingml/2006/table">
            <a:tbl>
              <a:tblPr firstRow="1" bandRow="1">
                <a:tableStyleId>{5C22544A-7EE6-4342-B048-85BDC9FD1C3A}</a:tableStyleId>
              </a:tblPr>
              <a:tblGrid>
                <a:gridCol w="993495">
                  <a:extLst>
                    <a:ext uri="{9D8B030D-6E8A-4147-A177-3AD203B41FA5}">
                      <a16:colId xmlns="" xmlns:a16="http://schemas.microsoft.com/office/drawing/2014/main" val="1201373287"/>
                    </a:ext>
                  </a:extLst>
                </a:gridCol>
                <a:gridCol w="1531991">
                  <a:extLst>
                    <a:ext uri="{9D8B030D-6E8A-4147-A177-3AD203B41FA5}">
                      <a16:colId xmlns="" xmlns:a16="http://schemas.microsoft.com/office/drawing/2014/main" val="2891778674"/>
                    </a:ext>
                  </a:extLst>
                </a:gridCol>
                <a:gridCol w="896796">
                  <a:extLst>
                    <a:ext uri="{9D8B030D-6E8A-4147-A177-3AD203B41FA5}">
                      <a16:colId xmlns="" xmlns:a16="http://schemas.microsoft.com/office/drawing/2014/main" val="1477386323"/>
                    </a:ext>
                  </a:extLst>
                </a:gridCol>
                <a:gridCol w="2428788">
                  <a:extLst>
                    <a:ext uri="{9D8B030D-6E8A-4147-A177-3AD203B41FA5}">
                      <a16:colId xmlns="" xmlns:a16="http://schemas.microsoft.com/office/drawing/2014/main" val="4046442482"/>
                    </a:ext>
                  </a:extLst>
                </a:gridCol>
                <a:gridCol w="1164942">
                  <a:extLst>
                    <a:ext uri="{9D8B030D-6E8A-4147-A177-3AD203B41FA5}">
                      <a16:colId xmlns="" xmlns:a16="http://schemas.microsoft.com/office/drawing/2014/main" val="1586101168"/>
                    </a:ext>
                  </a:extLst>
                </a:gridCol>
                <a:gridCol w="1758400">
                  <a:extLst>
                    <a:ext uri="{9D8B030D-6E8A-4147-A177-3AD203B41FA5}">
                      <a16:colId xmlns="" xmlns:a16="http://schemas.microsoft.com/office/drawing/2014/main" val="3470135121"/>
                    </a:ext>
                  </a:extLst>
                </a:gridCol>
                <a:gridCol w="739796">
                  <a:extLst>
                    <a:ext uri="{9D8B030D-6E8A-4147-A177-3AD203B41FA5}">
                      <a16:colId xmlns="" xmlns:a16="http://schemas.microsoft.com/office/drawing/2014/main" val="1681428890"/>
                    </a:ext>
                  </a:extLst>
                </a:gridCol>
                <a:gridCol w="2187936">
                  <a:extLst>
                    <a:ext uri="{9D8B030D-6E8A-4147-A177-3AD203B41FA5}">
                      <a16:colId xmlns="" xmlns:a16="http://schemas.microsoft.com/office/drawing/2014/main" val="2929690415"/>
                    </a:ext>
                  </a:extLst>
                </a:gridCol>
              </a:tblGrid>
              <a:tr h="322341">
                <a:tc rowSpan="2">
                  <a:txBody>
                    <a:bodyPr/>
                    <a:lstStyle/>
                    <a:p>
                      <a:pPr algn="ctr"/>
                      <a:r>
                        <a:rPr lang="en-US" altLang="zh-CN" b="1" dirty="0">
                          <a:solidFill>
                            <a:schemeClr val="tx1"/>
                          </a:solidFill>
                          <a:latin typeface="+mn-lt"/>
                        </a:rPr>
                        <a:t>Claims:</a:t>
                      </a:r>
                      <a:endParaRPr lang="x-none"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gridSpan="3">
                  <a:txBody>
                    <a:bodyPr/>
                    <a:lstStyle/>
                    <a:p>
                      <a:pPr algn="ctr"/>
                      <a:r>
                        <a:rPr lang="en-US" altLang="zh-CN" sz="1600" b="0" i="1" dirty="0">
                          <a:solidFill>
                            <a:schemeClr val="tx1"/>
                          </a:solidFill>
                        </a:rPr>
                        <a:t>Arrested</a:t>
                      </a:r>
                      <a:r>
                        <a:rPr lang="zh-CN" altLang="en-US" sz="1600" b="0" i="1" dirty="0">
                          <a:solidFill>
                            <a:schemeClr val="tx1"/>
                          </a:solidFill>
                        </a:rPr>
                        <a:t> </a:t>
                      </a:r>
                      <a:r>
                        <a:rPr lang="en-US" altLang="zh-CN" sz="1600" b="0" i="1" dirty="0">
                          <a:solidFill>
                            <a:schemeClr val="tx1"/>
                          </a:solidFill>
                        </a:rPr>
                        <a:t>protesters</a:t>
                      </a:r>
                      <a:r>
                        <a:rPr lang="zh-CN" altLang="en-US" sz="1600" b="0" i="1" dirty="0">
                          <a:solidFill>
                            <a:schemeClr val="tx1"/>
                          </a:solidFill>
                        </a:rPr>
                        <a:t> </a:t>
                      </a:r>
                      <a:r>
                        <a:rPr lang="en-US" altLang="zh-CN" sz="1600" b="0" i="1" dirty="0">
                          <a:solidFill>
                            <a:schemeClr val="tx1"/>
                          </a:solidFill>
                        </a:rPr>
                        <a:t>should</a:t>
                      </a:r>
                      <a:r>
                        <a:rPr lang="zh-CN" altLang="en-US" sz="1600" b="0" i="1" dirty="0">
                          <a:solidFill>
                            <a:schemeClr val="tx1"/>
                          </a:solidFill>
                        </a:rPr>
                        <a:t> </a:t>
                      </a:r>
                      <a:r>
                        <a:rPr lang="en-US" altLang="zh-CN" sz="1600" b="0" i="1" dirty="0">
                          <a:solidFill>
                            <a:schemeClr val="tx1"/>
                          </a:solidFill>
                        </a:rPr>
                        <a:t>be</a:t>
                      </a:r>
                      <a:r>
                        <a:rPr lang="zh-CN" altLang="en-US" sz="1600" b="0" i="1" dirty="0">
                          <a:solidFill>
                            <a:schemeClr val="tx1"/>
                          </a:solidFill>
                        </a:rPr>
                        <a:t> </a:t>
                      </a:r>
                      <a:r>
                        <a:rPr lang="en-US" altLang="zh-CN" sz="1600" b="0" i="1" dirty="0">
                          <a:solidFill>
                            <a:schemeClr val="tx1"/>
                          </a:solidFill>
                        </a:rPr>
                        <a:t>released.</a:t>
                      </a:r>
                      <a:endParaRPr lang="x-none" sz="16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tx1"/>
                          </a:solidFill>
                          <a:latin typeface="+mn-lt"/>
                        </a:rPr>
                        <a:t>Claims: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gridSpan="3">
                  <a:txBody>
                    <a:bodyPr/>
                    <a:lstStyle/>
                    <a:p>
                      <a:pPr algn="ctr"/>
                      <a:r>
                        <a:rPr lang="en-US" altLang="zh-CN" sz="1600" b="0" i="1" dirty="0">
                          <a:solidFill>
                            <a:schemeClr val="tx1"/>
                          </a:solidFill>
                        </a:rPr>
                        <a:t>The</a:t>
                      </a:r>
                      <a:r>
                        <a:rPr lang="zh-CN" altLang="en-US" sz="1600" b="0" i="1" dirty="0">
                          <a:solidFill>
                            <a:schemeClr val="tx1"/>
                          </a:solidFill>
                        </a:rPr>
                        <a:t> </a:t>
                      </a:r>
                      <a:r>
                        <a:rPr lang="en-US" altLang="zh-CN" sz="1600" b="0" i="1" dirty="0">
                          <a:solidFill>
                            <a:schemeClr val="tx1"/>
                          </a:solidFill>
                        </a:rPr>
                        <a:t>protests</a:t>
                      </a:r>
                      <a:r>
                        <a:rPr lang="zh-CN" altLang="en-US" sz="1600" b="0" i="1" dirty="0">
                          <a:solidFill>
                            <a:schemeClr val="tx1"/>
                          </a:solidFill>
                        </a:rPr>
                        <a:t> </a:t>
                      </a:r>
                      <a:r>
                        <a:rPr lang="en-US" altLang="zh-CN" sz="1600" b="0" i="1" dirty="0">
                          <a:solidFill>
                            <a:schemeClr val="tx1"/>
                          </a:solidFill>
                        </a:rPr>
                        <a:t>are</a:t>
                      </a:r>
                      <a:r>
                        <a:rPr lang="zh-CN" altLang="en-US" sz="1600" b="0" i="1" dirty="0">
                          <a:solidFill>
                            <a:schemeClr val="tx1"/>
                          </a:solidFill>
                        </a:rPr>
                        <a:t> </a:t>
                      </a:r>
                      <a:r>
                        <a:rPr lang="en-US" altLang="zh-CN" sz="1600" b="0" i="1" dirty="0">
                          <a:solidFill>
                            <a:schemeClr val="tx1"/>
                          </a:solidFill>
                        </a:rPr>
                        <a:t>not</a:t>
                      </a:r>
                      <a:r>
                        <a:rPr lang="zh-CN" altLang="en-US" sz="1600" b="0" i="1" dirty="0">
                          <a:solidFill>
                            <a:schemeClr val="tx1"/>
                          </a:solidFill>
                        </a:rPr>
                        <a:t> </a:t>
                      </a:r>
                      <a:r>
                        <a:rPr lang="en-US" altLang="zh-CN" sz="1600" b="0" i="1" dirty="0">
                          <a:solidFill>
                            <a:schemeClr val="tx1"/>
                          </a:solidFill>
                        </a:rPr>
                        <a:t>necessary.</a:t>
                      </a:r>
                      <a:endParaRPr lang="x-none" sz="16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x-none"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 xmlns:a16="http://schemas.microsoft.com/office/drawing/2014/main" val="2959028767"/>
                  </a:ext>
                </a:extLst>
              </a:tr>
              <a:tr h="336993">
                <a:tc vMerge="1">
                  <a:txBody>
                    <a:bodyPr/>
                    <a:lstStyle/>
                    <a:p>
                      <a:endParaRPr lang="x-none"/>
                    </a:p>
                  </a:txBody>
                  <a:tcPr/>
                </a:tc>
                <a:tc gridSpan="3">
                  <a:txBody>
                    <a:bodyPr/>
                    <a:lstStyle/>
                    <a:p>
                      <a:pPr algn="ctr"/>
                      <a:r>
                        <a:rPr lang="en-US" altLang="zh-CN" sz="1600" b="0" i="1" dirty="0">
                          <a:solidFill>
                            <a:schemeClr val="tx1"/>
                          </a:solidFill>
                        </a:rPr>
                        <a:t>Carrie</a:t>
                      </a:r>
                      <a:r>
                        <a:rPr lang="zh-CN" altLang="en-US" sz="1600" b="0" i="1" dirty="0">
                          <a:solidFill>
                            <a:schemeClr val="tx1"/>
                          </a:solidFill>
                        </a:rPr>
                        <a:t> </a:t>
                      </a:r>
                      <a:r>
                        <a:rPr lang="en-US" altLang="zh-CN" sz="1600" b="0" i="1" dirty="0">
                          <a:solidFill>
                            <a:schemeClr val="tx1"/>
                          </a:solidFill>
                        </a:rPr>
                        <a:t>Lam</a:t>
                      </a:r>
                      <a:r>
                        <a:rPr lang="zh-CN" altLang="en-US" sz="1600" b="0" i="1" dirty="0">
                          <a:solidFill>
                            <a:schemeClr val="tx1"/>
                          </a:solidFill>
                        </a:rPr>
                        <a:t> </a:t>
                      </a:r>
                      <a:r>
                        <a:rPr lang="en-US" altLang="zh-CN" sz="1600" b="0" i="1" dirty="0">
                          <a:solidFill>
                            <a:schemeClr val="tx1"/>
                          </a:solidFill>
                        </a:rPr>
                        <a:t>should</a:t>
                      </a:r>
                      <a:r>
                        <a:rPr lang="zh-CN" altLang="en-US" sz="1600" b="0" i="1" dirty="0">
                          <a:solidFill>
                            <a:schemeClr val="tx1"/>
                          </a:solidFill>
                        </a:rPr>
                        <a:t> </a:t>
                      </a:r>
                      <a:r>
                        <a:rPr lang="en-US" altLang="zh-CN" sz="1600" b="0" i="1" dirty="0">
                          <a:solidFill>
                            <a:schemeClr val="tx1"/>
                          </a:solidFill>
                        </a:rPr>
                        <a:t>resign.</a:t>
                      </a:r>
                      <a:endParaRPr lang="x-none" sz="16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x-none"/>
                    </a:p>
                  </a:txBody>
                  <a:tcPr/>
                </a:tc>
                <a:tc hMerge="1">
                  <a:txBody>
                    <a:bodyPr/>
                    <a:lstStyle/>
                    <a:p>
                      <a:endParaRPr lang="x-none"/>
                    </a:p>
                  </a:txBody>
                  <a:tcPr/>
                </a:tc>
                <a:tc vMerge="1">
                  <a:txBody>
                    <a:bodyPr/>
                    <a:lstStyle/>
                    <a:p>
                      <a:endParaRPr lang="x-none"/>
                    </a:p>
                  </a:txBody>
                  <a:tcPr/>
                </a:tc>
                <a:tc gridSpan="3">
                  <a:txBody>
                    <a:bodyPr/>
                    <a:lstStyle/>
                    <a:p>
                      <a:pPr algn="ctr"/>
                      <a:r>
                        <a:rPr lang="en-US" altLang="zh-CN" sz="1600" b="0" i="1" dirty="0">
                          <a:solidFill>
                            <a:schemeClr val="tx1"/>
                          </a:solidFill>
                        </a:rPr>
                        <a:t>Violent</a:t>
                      </a:r>
                      <a:r>
                        <a:rPr lang="zh-CN" altLang="en-US" sz="1600" b="0" i="1" dirty="0">
                          <a:solidFill>
                            <a:schemeClr val="tx1"/>
                          </a:solidFill>
                        </a:rPr>
                        <a:t> </a:t>
                      </a:r>
                      <a:r>
                        <a:rPr lang="en-US" altLang="zh-CN" sz="1600" b="0" i="1" dirty="0">
                          <a:solidFill>
                            <a:schemeClr val="tx1"/>
                          </a:solidFill>
                        </a:rPr>
                        <a:t>protesters</a:t>
                      </a:r>
                      <a:r>
                        <a:rPr lang="zh-CN" altLang="en-US" sz="1600" b="0" i="1" dirty="0">
                          <a:solidFill>
                            <a:schemeClr val="tx1"/>
                          </a:solidFill>
                        </a:rPr>
                        <a:t> </a:t>
                      </a:r>
                      <a:r>
                        <a:rPr lang="en-US" altLang="zh-CN" sz="1600" b="0" i="1" dirty="0">
                          <a:solidFill>
                            <a:schemeClr val="tx1"/>
                          </a:solidFill>
                        </a:rPr>
                        <a:t>should</a:t>
                      </a:r>
                      <a:r>
                        <a:rPr lang="zh-CN" altLang="en-US" sz="1600" b="0" i="1" dirty="0">
                          <a:solidFill>
                            <a:schemeClr val="tx1"/>
                          </a:solidFill>
                        </a:rPr>
                        <a:t> </a:t>
                      </a:r>
                      <a:r>
                        <a:rPr lang="en-US" altLang="zh-CN" sz="1600" b="0" i="1" dirty="0">
                          <a:solidFill>
                            <a:schemeClr val="tx1"/>
                          </a:solidFill>
                        </a:rPr>
                        <a:t>be</a:t>
                      </a:r>
                      <a:r>
                        <a:rPr lang="zh-CN" altLang="en-US" sz="1600" b="0" i="1" dirty="0">
                          <a:solidFill>
                            <a:schemeClr val="tx1"/>
                          </a:solidFill>
                        </a:rPr>
                        <a:t> </a:t>
                      </a:r>
                      <a:r>
                        <a:rPr lang="en-US" altLang="zh-CN" sz="1600" b="0" i="1" dirty="0">
                          <a:solidFill>
                            <a:schemeClr val="tx1"/>
                          </a:solidFill>
                        </a:rPr>
                        <a:t>arrested.</a:t>
                      </a:r>
                      <a:endParaRPr lang="x-none" sz="16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x-none"/>
                    </a:p>
                  </a:txBody>
                  <a:tcPr/>
                </a:tc>
                <a:tc hMerge="1">
                  <a:txBody>
                    <a:bodyPr/>
                    <a:lstStyle/>
                    <a:p>
                      <a:endParaRPr lang="x-none"/>
                    </a:p>
                  </a:txBody>
                  <a:tcPr/>
                </a:tc>
                <a:extLst>
                  <a:ext uri="{0D108BD9-81ED-4DB2-BD59-A6C34878D82A}">
                    <a16:rowId xmlns="" xmlns:a16="http://schemas.microsoft.com/office/drawing/2014/main" val="2615893591"/>
                  </a:ext>
                </a:extLst>
              </a:tr>
              <a:tr h="321817">
                <a:tc rowSpan="2">
                  <a:txBody>
                    <a:bodyPr/>
                    <a:lstStyle/>
                    <a:p>
                      <a:pPr algn="ctr"/>
                      <a:r>
                        <a:rPr lang="en-US" altLang="zh-CN" sz="1800" b="1" dirty="0">
                          <a:solidFill>
                            <a:schemeClr val="tx1"/>
                          </a:solidFill>
                          <a:latin typeface="+mn-lt"/>
                        </a:rPr>
                        <a:t>Profile:</a:t>
                      </a:r>
                      <a:endParaRPr lang="x-none" sz="18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altLang="zh-CN" sz="1200" b="1" i="1" dirty="0">
                          <a:solidFill>
                            <a:schemeClr val="tx1"/>
                          </a:solidFill>
                        </a:rPr>
                        <a:t>Birth</a:t>
                      </a:r>
                      <a:r>
                        <a:rPr lang="zh-CN" altLang="en-US" sz="1200" b="1" i="1" dirty="0">
                          <a:solidFill>
                            <a:schemeClr val="tx1"/>
                          </a:solidFill>
                        </a:rPr>
                        <a:t> </a:t>
                      </a:r>
                      <a:r>
                        <a:rPr lang="en-US" altLang="zh-CN" sz="1200" b="1" i="1" dirty="0">
                          <a:solidFill>
                            <a:schemeClr val="tx1"/>
                          </a:solidFill>
                        </a:rPr>
                        <a:t>Place:</a:t>
                      </a:r>
                      <a:r>
                        <a:rPr lang="zh-CN" altLang="en-US" sz="1200" b="1" i="1" dirty="0">
                          <a:solidFill>
                            <a:schemeClr val="tx1"/>
                          </a:solidFill>
                        </a:rPr>
                        <a:t> </a:t>
                      </a:r>
                      <a:r>
                        <a:rPr lang="en-US" altLang="zh-CN" sz="1200" b="0" i="1" dirty="0">
                          <a:solidFill>
                            <a:schemeClr val="tx1"/>
                          </a:solidFill>
                        </a:rPr>
                        <a:t>Hong</a:t>
                      </a:r>
                      <a:r>
                        <a:rPr lang="zh-CN" altLang="en-US" sz="1200" b="0" i="1" dirty="0">
                          <a:solidFill>
                            <a:schemeClr val="tx1"/>
                          </a:solidFill>
                        </a:rPr>
                        <a:t> </a:t>
                      </a:r>
                      <a:r>
                        <a:rPr lang="en-US" altLang="zh-CN" sz="1200" b="0" i="1" dirty="0">
                          <a:solidFill>
                            <a:schemeClr val="tx1"/>
                          </a:solidFill>
                        </a:rPr>
                        <a:t>Kong</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1" dirty="0">
                          <a:solidFill>
                            <a:schemeClr val="tx1"/>
                          </a:solidFill>
                        </a:rPr>
                        <a:t>Age:</a:t>
                      </a:r>
                      <a:r>
                        <a:rPr lang="zh-CN" altLang="en-US" sz="1200" b="0" i="1" dirty="0">
                          <a:solidFill>
                            <a:schemeClr val="tx1"/>
                          </a:solidFill>
                        </a:rPr>
                        <a:t> </a:t>
                      </a:r>
                      <a:r>
                        <a:rPr lang="en-US" altLang="zh-CN" sz="1200" b="0" i="1" dirty="0">
                          <a:solidFill>
                            <a:schemeClr val="tx1"/>
                          </a:solidFill>
                        </a:rPr>
                        <a:t>below</a:t>
                      </a:r>
                      <a:r>
                        <a:rPr lang="zh-CN" altLang="en-US" sz="1200" b="0" i="1" dirty="0">
                          <a:solidFill>
                            <a:schemeClr val="tx1"/>
                          </a:solidFill>
                        </a:rPr>
                        <a:t> </a:t>
                      </a:r>
                      <a:r>
                        <a:rPr lang="en-US" altLang="zh-CN" sz="1200" b="0" i="1" dirty="0">
                          <a:solidFill>
                            <a:schemeClr val="tx1"/>
                          </a:solidFill>
                        </a:rPr>
                        <a:t>30</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altLang="zh-CN" sz="1800" b="1" dirty="0">
                          <a:solidFill>
                            <a:schemeClr val="tx1"/>
                          </a:solidFill>
                          <a:latin typeface="+mn-lt"/>
                        </a:rPr>
                        <a:t>Profile:</a:t>
                      </a:r>
                      <a:endParaRPr lang="x-none" sz="18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altLang="zh-CN" sz="1200" b="1" i="1" dirty="0">
                          <a:solidFill>
                            <a:schemeClr val="tx1"/>
                          </a:solidFill>
                        </a:rPr>
                        <a:t>Birth</a:t>
                      </a:r>
                      <a:r>
                        <a:rPr lang="zh-CN" altLang="en-US" sz="1200" b="1" i="1" dirty="0">
                          <a:solidFill>
                            <a:schemeClr val="tx1"/>
                          </a:solidFill>
                        </a:rPr>
                        <a:t> </a:t>
                      </a:r>
                      <a:r>
                        <a:rPr lang="en-US" altLang="zh-CN" sz="1200" b="1" i="1" dirty="0">
                          <a:solidFill>
                            <a:schemeClr val="tx1"/>
                          </a:solidFill>
                        </a:rPr>
                        <a:t>Place:</a:t>
                      </a:r>
                      <a:r>
                        <a:rPr lang="zh-CN" altLang="en-US" sz="1200" b="1" i="1" dirty="0">
                          <a:solidFill>
                            <a:schemeClr val="tx1"/>
                          </a:solidFill>
                        </a:rPr>
                        <a:t> </a:t>
                      </a:r>
                      <a:r>
                        <a:rPr lang="en-US" altLang="zh-CN" sz="1200" b="0" i="1" dirty="0">
                          <a:solidFill>
                            <a:schemeClr val="tx1"/>
                          </a:solidFill>
                        </a:rPr>
                        <a:t>not</a:t>
                      </a:r>
                      <a:r>
                        <a:rPr lang="zh-CN" altLang="en-US" sz="1200" b="0" i="1" dirty="0">
                          <a:solidFill>
                            <a:schemeClr val="tx1"/>
                          </a:solidFill>
                        </a:rPr>
                        <a:t> </a:t>
                      </a:r>
                      <a:r>
                        <a:rPr lang="en-US" altLang="zh-CN" sz="1200" b="0" i="1" dirty="0">
                          <a:solidFill>
                            <a:schemeClr val="tx1"/>
                          </a:solidFill>
                        </a:rPr>
                        <a:t>Hong</a:t>
                      </a:r>
                      <a:r>
                        <a:rPr lang="zh-CN" altLang="en-US" sz="1200" b="0" i="1" dirty="0">
                          <a:solidFill>
                            <a:schemeClr val="tx1"/>
                          </a:solidFill>
                        </a:rPr>
                        <a:t> </a:t>
                      </a:r>
                      <a:r>
                        <a:rPr lang="en-US" altLang="zh-CN" sz="1200" b="0" i="1" dirty="0">
                          <a:solidFill>
                            <a:schemeClr val="tx1"/>
                          </a:solidFill>
                        </a:rPr>
                        <a:t>Kong</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1" dirty="0">
                          <a:solidFill>
                            <a:schemeClr val="tx1"/>
                          </a:solidFill>
                        </a:rPr>
                        <a:t>Age:</a:t>
                      </a:r>
                      <a:r>
                        <a:rPr lang="zh-CN" altLang="en-US" sz="1200" b="0" i="1" dirty="0">
                          <a:solidFill>
                            <a:schemeClr val="tx1"/>
                          </a:solidFill>
                        </a:rPr>
                        <a:t> </a:t>
                      </a:r>
                      <a:r>
                        <a:rPr lang="en-US" altLang="zh-CN" sz="1200" b="0" i="1" dirty="0">
                          <a:solidFill>
                            <a:schemeClr val="tx1"/>
                          </a:solidFill>
                        </a:rPr>
                        <a:t>Above</a:t>
                      </a:r>
                      <a:r>
                        <a:rPr lang="zh-CN" altLang="en-US" sz="1200" b="0" i="1" dirty="0">
                          <a:solidFill>
                            <a:schemeClr val="tx1"/>
                          </a:solidFill>
                        </a:rPr>
                        <a:t> </a:t>
                      </a:r>
                      <a:r>
                        <a:rPr lang="en-US" altLang="zh-CN" sz="1200" b="0" i="1" dirty="0">
                          <a:solidFill>
                            <a:schemeClr val="tx1"/>
                          </a:solidFill>
                        </a:rPr>
                        <a:t>50</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083342680"/>
                  </a:ext>
                </a:extLst>
              </a:tr>
              <a:tr h="263733">
                <a:tc vMerge="1">
                  <a:txBody>
                    <a:bodyPr/>
                    <a:lstStyle/>
                    <a:p>
                      <a:endParaRPr lang="x-none"/>
                    </a:p>
                  </a:txBody>
                  <a:tcPr/>
                </a:tc>
                <a:tc gridSpan="2">
                  <a:txBody>
                    <a:bodyPr/>
                    <a:lstStyle/>
                    <a:p>
                      <a:pPr algn="ctr"/>
                      <a:r>
                        <a:rPr lang="en-US" altLang="zh-CN" sz="1200" b="1" i="1" dirty="0">
                          <a:solidFill>
                            <a:schemeClr val="tx1"/>
                          </a:solidFill>
                        </a:rPr>
                        <a:t>Education:</a:t>
                      </a:r>
                      <a:r>
                        <a:rPr lang="zh-CN" altLang="en-US" sz="1200" b="0" i="1" dirty="0">
                          <a:solidFill>
                            <a:schemeClr val="tx1"/>
                          </a:solidFill>
                        </a:rPr>
                        <a:t> </a:t>
                      </a:r>
                      <a:r>
                        <a:rPr lang="en-US" altLang="zh-CN" sz="1200" b="0" i="1" dirty="0">
                          <a:solidFill>
                            <a:schemeClr val="tx1"/>
                          </a:solidFill>
                        </a:rPr>
                        <a:t>above</a:t>
                      </a:r>
                      <a:r>
                        <a:rPr lang="zh-CN" altLang="en-US" sz="1200" b="0" i="1" dirty="0">
                          <a:solidFill>
                            <a:schemeClr val="tx1"/>
                          </a:solidFill>
                        </a:rPr>
                        <a:t> </a:t>
                      </a:r>
                      <a:r>
                        <a:rPr lang="en-US" altLang="zh-CN" sz="1200" b="0" i="1" dirty="0">
                          <a:solidFill>
                            <a:schemeClr val="tx1"/>
                          </a:solidFill>
                        </a:rPr>
                        <a:t>college</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1" dirty="0">
                          <a:solidFill>
                            <a:schemeClr val="tx1"/>
                          </a:solidFill>
                        </a:rPr>
                        <a:t>Participate</a:t>
                      </a:r>
                      <a:r>
                        <a:rPr lang="zh-CN" altLang="en-US" sz="1200" b="1" i="1" dirty="0">
                          <a:solidFill>
                            <a:schemeClr val="tx1"/>
                          </a:solidFill>
                        </a:rPr>
                        <a:t> </a:t>
                      </a:r>
                      <a:r>
                        <a:rPr lang="en-US" altLang="zh-CN" sz="1200" b="1" i="1" dirty="0">
                          <a:solidFill>
                            <a:schemeClr val="tx1"/>
                          </a:solidFill>
                        </a:rPr>
                        <a:t>in</a:t>
                      </a:r>
                      <a:r>
                        <a:rPr lang="zh-CN" altLang="en-US" sz="1200" b="1" i="1" dirty="0">
                          <a:solidFill>
                            <a:schemeClr val="tx1"/>
                          </a:solidFill>
                        </a:rPr>
                        <a:t> </a:t>
                      </a:r>
                      <a:r>
                        <a:rPr lang="en-US" altLang="zh-CN" sz="1200" b="1" i="1" dirty="0">
                          <a:solidFill>
                            <a:schemeClr val="tx1"/>
                          </a:solidFill>
                        </a:rPr>
                        <a:t>protest?</a:t>
                      </a:r>
                      <a:r>
                        <a:rPr lang="zh-CN" altLang="en-US" sz="1200" b="1" i="1" dirty="0">
                          <a:solidFill>
                            <a:schemeClr val="tx1"/>
                          </a:solidFill>
                        </a:rPr>
                        <a:t> </a:t>
                      </a:r>
                      <a:r>
                        <a:rPr lang="en-US" altLang="zh-CN" sz="1200" b="0" i="1" dirty="0">
                          <a:solidFill>
                            <a:schemeClr val="tx1"/>
                          </a:solidFill>
                        </a:rPr>
                        <a:t>No</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x-none"/>
                    </a:p>
                  </a:txBody>
                  <a:tcPr/>
                </a:tc>
                <a:tc gridSpan="2">
                  <a:txBody>
                    <a:bodyPr/>
                    <a:lstStyle/>
                    <a:p>
                      <a:pPr algn="ctr"/>
                      <a:r>
                        <a:rPr lang="en-US" altLang="zh-CN" sz="1200" b="1" i="1" dirty="0">
                          <a:solidFill>
                            <a:schemeClr val="tx1"/>
                          </a:solidFill>
                        </a:rPr>
                        <a:t>Education:</a:t>
                      </a:r>
                      <a:r>
                        <a:rPr lang="zh-CN" altLang="en-US" sz="1200" b="0" i="1" dirty="0">
                          <a:solidFill>
                            <a:schemeClr val="tx1"/>
                          </a:solidFill>
                        </a:rPr>
                        <a:t> </a:t>
                      </a:r>
                      <a:r>
                        <a:rPr lang="en-US" altLang="zh-CN" sz="1200" b="0" i="1" dirty="0">
                          <a:solidFill>
                            <a:schemeClr val="tx1"/>
                          </a:solidFill>
                        </a:rPr>
                        <a:t>Below</a:t>
                      </a:r>
                      <a:r>
                        <a:rPr lang="zh-CN" altLang="en-US" sz="1200" b="0" i="1" dirty="0">
                          <a:solidFill>
                            <a:schemeClr val="tx1"/>
                          </a:solidFill>
                        </a:rPr>
                        <a:t> </a:t>
                      </a:r>
                      <a:r>
                        <a:rPr lang="en-US" altLang="zh-CN" sz="1200" b="0" i="1" dirty="0">
                          <a:solidFill>
                            <a:schemeClr val="tx1"/>
                          </a:solidFill>
                        </a:rPr>
                        <a:t>secondary</a:t>
                      </a:r>
                      <a:r>
                        <a:rPr lang="zh-CN" altLang="en-US" sz="1200" b="0" i="1" dirty="0">
                          <a:solidFill>
                            <a:schemeClr val="tx1"/>
                          </a:solidFill>
                        </a:rPr>
                        <a:t> </a:t>
                      </a:r>
                      <a:r>
                        <a:rPr lang="en-US" altLang="zh-CN" sz="1200" b="0" i="1" dirty="0">
                          <a:solidFill>
                            <a:schemeClr val="tx1"/>
                          </a:solidFill>
                        </a:rPr>
                        <a:t>school</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1" dirty="0">
                          <a:solidFill>
                            <a:schemeClr val="tx1"/>
                          </a:solidFill>
                        </a:rPr>
                        <a:t>Participate</a:t>
                      </a:r>
                      <a:r>
                        <a:rPr lang="zh-CN" altLang="en-US" sz="1200" b="1" i="1" dirty="0">
                          <a:solidFill>
                            <a:schemeClr val="tx1"/>
                          </a:solidFill>
                        </a:rPr>
                        <a:t> </a:t>
                      </a:r>
                      <a:r>
                        <a:rPr lang="en-US" altLang="zh-CN" sz="1200" b="1" i="1" dirty="0">
                          <a:solidFill>
                            <a:schemeClr val="tx1"/>
                          </a:solidFill>
                        </a:rPr>
                        <a:t>in</a:t>
                      </a:r>
                      <a:r>
                        <a:rPr lang="zh-CN" altLang="en-US" sz="1200" b="1" i="1" dirty="0">
                          <a:solidFill>
                            <a:schemeClr val="tx1"/>
                          </a:solidFill>
                        </a:rPr>
                        <a:t> </a:t>
                      </a:r>
                      <a:r>
                        <a:rPr lang="en-US" altLang="zh-CN" sz="1200" b="1" i="1" dirty="0">
                          <a:solidFill>
                            <a:schemeClr val="tx1"/>
                          </a:solidFill>
                        </a:rPr>
                        <a:t>protest?</a:t>
                      </a:r>
                      <a:r>
                        <a:rPr lang="zh-CN" altLang="en-US" sz="1200" b="0" i="1" dirty="0">
                          <a:solidFill>
                            <a:schemeClr val="tx1"/>
                          </a:solidFill>
                        </a:rPr>
                        <a:t> </a:t>
                      </a:r>
                      <a:r>
                        <a:rPr lang="en-US" altLang="zh-CN" sz="1200" b="0" i="1" dirty="0">
                          <a:solidFill>
                            <a:schemeClr val="tx1"/>
                          </a:solidFill>
                        </a:rPr>
                        <a:t>No</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103431052"/>
                  </a:ext>
                </a:extLst>
              </a:tr>
              <a:tr h="351644">
                <a:tc gridSpan="2">
                  <a:txBody>
                    <a:bodyPr/>
                    <a:lstStyle/>
                    <a:p>
                      <a:pPr algn="ctr"/>
                      <a:r>
                        <a:rPr lang="en-US" altLang="zh-CN" b="1" dirty="0">
                          <a:solidFill>
                            <a:schemeClr val="tx1"/>
                          </a:solidFill>
                        </a:rPr>
                        <a:t>Premises</a:t>
                      </a:r>
                      <a:endParaRPr lang="x-none"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gridSpan="2">
                  <a:txBody>
                    <a:bodyPr/>
                    <a:lstStyle/>
                    <a:p>
                      <a:pPr algn="ctr"/>
                      <a:r>
                        <a:rPr lang="en-US" altLang="zh-CN" b="1" dirty="0">
                          <a:solidFill>
                            <a:schemeClr val="tx1"/>
                          </a:solidFill>
                        </a:rPr>
                        <a:t>Evidence</a:t>
                      </a:r>
                      <a:endParaRPr lang="x-none"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gridSpan="2">
                  <a:txBody>
                    <a:bodyPr/>
                    <a:lstStyle/>
                    <a:p>
                      <a:pPr algn="ctr"/>
                      <a:r>
                        <a:rPr lang="en-US" altLang="zh-CN" b="1" dirty="0">
                          <a:solidFill>
                            <a:schemeClr val="tx1"/>
                          </a:solidFill>
                        </a:rPr>
                        <a:t>Premises</a:t>
                      </a:r>
                      <a:endParaRPr lang="x-none"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gridSpan="2">
                  <a:txBody>
                    <a:bodyPr/>
                    <a:lstStyle/>
                    <a:p>
                      <a:pPr algn="ctr"/>
                      <a:r>
                        <a:rPr lang="en-US" altLang="zh-CN" b="1" dirty="0">
                          <a:solidFill>
                            <a:schemeClr val="tx1"/>
                          </a:solidFill>
                        </a:rPr>
                        <a:t>Evidence</a:t>
                      </a:r>
                      <a:endParaRPr lang="x-none"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 xmlns:a16="http://schemas.microsoft.com/office/drawing/2014/main" val="713313400"/>
                  </a:ext>
                </a:extLst>
              </a:tr>
              <a:tr h="498163">
                <a:tc rowSpan="2" gridSpan="2">
                  <a:txBody>
                    <a:bodyPr/>
                    <a:lstStyle/>
                    <a:p>
                      <a:pPr algn="l"/>
                      <a:r>
                        <a:rPr lang="en-US" altLang="zh-CN" sz="1600" b="0" i="1" dirty="0">
                          <a:solidFill>
                            <a:schemeClr val="accent2">
                              <a:lumMod val="75000"/>
                            </a:schemeClr>
                          </a:solidFill>
                        </a:rPr>
                        <a:t>Extradition</a:t>
                      </a:r>
                      <a:r>
                        <a:rPr lang="zh-CN" altLang="en-US" sz="1600" b="0" i="1" dirty="0">
                          <a:solidFill>
                            <a:schemeClr val="accent2">
                              <a:lumMod val="75000"/>
                            </a:schemeClr>
                          </a:solidFill>
                        </a:rPr>
                        <a:t> </a:t>
                      </a:r>
                      <a:r>
                        <a:rPr lang="en-US" altLang="zh-CN" sz="1600" b="0" i="1" dirty="0">
                          <a:solidFill>
                            <a:schemeClr val="accent2">
                              <a:lumMod val="75000"/>
                            </a:schemeClr>
                          </a:solidFill>
                        </a:rPr>
                        <a:t>Law</a:t>
                      </a:r>
                      <a:r>
                        <a:rPr lang="zh-CN" altLang="en-US" sz="1600" b="0" i="1" dirty="0">
                          <a:solidFill>
                            <a:schemeClr val="accent2">
                              <a:lumMod val="75000"/>
                            </a:schemeClr>
                          </a:solidFill>
                        </a:rPr>
                        <a:t> </a:t>
                      </a:r>
                      <a:r>
                        <a:rPr lang="en-US" altLang="zh-CN" sz="1600" b="0" i="1" dirty="0">
                          <a:solidFill>
                            <a:schemeClr val="accent2">
                              <a:lumMod val="75000"/>
                            </a:schemeClr>
                          </a:solidFill>
                        </a:rPr>
                        <a:t>will</a:t>
                      </a:r>
                      <a:r>
                        <a:rPr lang="zh-CN" altLang="en-US" sz="1600" b="0" i="1" dirty="0">
                          <a:solidFill>
                            <a:schemeClr val="accent2">
                              <a:lumMod val="75000"/>
                            </a:schemeClr>
                          </a:solidFill>
                        </a:rPr>
                        <a:t> </a:t>
                      </a:r>
                      <a:r>
                        <a:rPr lang="en-US" altLang="zh-CN" sz="1600" b="0" i="1" dirty="0">
                          <a:solidFill>
                            <a:schemeClr val="accent2">
                              <a:lumMod val="75000"/>
                            </a:schemeClr>
                          </a:solidFill>
                        </a:rPr>
                        <a:t>weaken</a:t>
                      </a:r>
                      <a:r>
                        <a:rPr lang="zh-CN" altLang="en-US" sz="1600" b="0" i="1" dirty="0">
                          <a:solidFill>
                            <a:schemeClr val="accent2">
                              <a:lumMod val="75000"/>
                            </a:schemeClr>
                          </a:solidFill>
                        </a:rPr>
                        <a:t> </a:t>
                      </a:r>
                      <a:r>
                        <a:rPr lang="en-US" altLang="zh-CN" sz="1600" b="0" i="1" dirty="0">
                          <a:solidFill>
                            <a:schemeClr val="accent2">
                              <a:lumMod val="75000"/>
                            </a:schemeClr>
                          </a:solidFill>
                        </a:rPr>
                        <a:t>autonomy</a:t>
                      </a:r>
                      <a:r>
                        <a:rPr lang="zh-CN" altLang="en-US" sz="1600" b="0" i="1" dirty="0">
                          <a:solidFill>
                            <a:schemeClr val="accent2">
                              <a:lumMod val="75000"/>
                            </a:schemeClr>
                          </a:solidFill>
                        </a:rPr>
                        <a:t> </a:t>
                      </a:r>
                      <a:r>
                        <a:rPr lang="en-US" altLang="zh-CN" sz="1600" b="0" i="1" dirty="0">
                          <a:solidFill>
                            <a:schemeClr val="accent2">
                              <a:lumMod val="75000"/>
                            </a:schemeClr>
                          </a:solidFill>
                        </a:rPr>
                        <a:t>and</a:t>
                      </a:r>
                      <a:r>
                        <a:rPr lang="zh-CN" altLang="en-US" sz="1600" b="0" i="1" dirty="0">
                          <a:solidFill>
                            <a:schemeClr val="accent2">
                              <a:lumMod val="75000"/>
                            </a:schemeClr>
                          </a:solidFill>
                        </a:rPr>
                        <a:t> </a:t>
                      </a:r>
                      <a:r>
                        <a:rPr lang="en-US" altLang="zh-CN" sz="1600" b="0" i="1" dirty="0">
                          <a:solidFill>
                            <a:schemeClr val="accent2">
                              <a:lumMod val="75000"/>
                            </a:schemeClr>
                          </a:solidFill>
                        </a:rPr>
                        <a:t>judicial</a:t>
                      </a:r>
                      <a:r>
                        <a:rPr lang="zh-CN" altLang="en-US" sz="1600" b="0" i="1" dirty="0">
                          <a:solidFill>
                            <a:schemeClr val="accent2">
                              <a:lumMod val="75000"/>
                            </a:schemeClr>
                          </a:solidFill>
                        </a:rPr>
                        <a:t> </a:t>
                      </a:r>
                      <a:r>
                        <a:rPr lang="en-US" altLang="zh-CN" sz="1600" b="0" i="1" dirty="0">
                          <a:solidFill>
                            <a:schemeClr val="accent2">
                              <a:lumMod val="75000"/>
                            </a:schemeClr>
                          </a:solidFill>
                        </a:rPr>
                        <a:t>independence.</a:t>
                      </a:r>
                      <a:endParaRPr lang="x-none" sz="1600" b="0" i="1" dirty="0">
                        <a:solidFill>
                          <a:schemeClr val="accent2">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gridSpan="2">
                  <a:txBody>
                    <a:bodyPr/>
                    <a:lstStyle/>
                    <a:p>
                      <a:pPr algn="l"/>
                      <a:r>
                        <a:rPr lang="en-US" altLang="zh-CN" sz="1400" b="0" dirty="0">
                          <a:solidFill>
                            <a:schemeClr val="tx1"/>
                          </a:solidFill>
                        </a:rPr>
                        <a:t>Police</a:t>
                      </a:r>
                      <a:r>
                        <a:rPr lang="zh-CN" altLang="en-US" sz="1400" b="0" dirty="0">
                          <a:solidFill>
                            <a:schemeClr val="tx1"/>
                          </a:solidFill>
                        </a:rPr>
                        <a:t> </a:t>
                      </a:r>
                      <a:r>
                        <a:rPr lang="en-US" altLang="zh-CN" sz="1400" b="0" dirty="0">
                          <a:solidFill>
                            <a:schemeClr val="tx1"/>
                          </a:solidFill>
                        </a:rPr>
                        <a:t>violently</a:t>
                      </a:r>
                      <a:r>
                        <a:rPr lang="zh-CN" altLang="en-US" sz="1400" b="0" dirty="0">
                          <a:solidFill>
                            <a:schemeClr val="tx1"/>
                          </a:solidFill>
                        </a:rPr>
                        <a:t> </a:t>
                      </a:r>
                      <a:r>
                        <a:rPr lang="en-US" altLang="zh-CN" sz="1400" b="0" dirty="0">
                          <a:solidFill>
                            <a:schemeClr val="tx1"/>
                          </a:solidFill>
                        </a:rPr>
                        <a:t>attacked</a:t>
                      </a:r>
                      <a:r>
                        <a:rPr lang="zh-CN" altLang="en-US" sz="1400" b="0" dirty="0">
                          <a:solidFill>
                            <a:schemeClr val="tx1"/>
                          </a:solidFill>
                        </a:rPr>
                        <a:t> </a:t>
                      </a:r>
                      <a:r>
                        <a:rPr lang="en-US" altLang="zh-CN" sz="1400" b="0" dirty="0">
                          <a:solidFill>
                            <a:schemeClr val="tx1"/>
                          </a:solidFill>
                        </a:rPr>
                        <a:t>protesters.</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rowSpan="2" gridSpan="2">
                  <a:txBody>
                    <a:bodyPr/>
                    <a:lstStyle/>
                    <a:p>
                      <a:pPr algn="l"/>
                      <a:r>
                        <a:rPr lang="en-US" altLang="zh-CN" sz="1600" b="0" i="1" dirty="0">
                          <a:solidFill>
                            <a:srgbClr val="0070C0"/>
                          </a:solidFill>
                        </a:rPr>
                        <a:t>Protests</a:t>
                      </a:r>
                      <a:r>
                        <a:rPr lang="zh-CN" altLang="en-US" sz="1600" b="0" i="1" dirty="0">
                          <a:solidFill>
                            <a:srgbClr val="0070C0"/>
                          </a:solidFill>
                        </a:rPr>
                        <a:t> </a:t>
                      </a:r>
                      <a:r>
                        <a:rPr lang="en-US" altLang="zh-CN" sz="1600" b="0" i="1" dirty="0">
                          <a:solidFill>
                            <a:srgbClr val="0070C0"/>
                          </a:solidFill>
                        </a:rPr>
                        <a:t>on</a:t>
                      </a:r>
                      <a:r>
                        <a:rPr lang="zh-CN" altLang="en-US" sz="1600" b="0" i="1" dirty="0">
                          <a:solidFill>
                            <a:srgbClr val="0070C0"/>
                          </a:solidFill>
                        </a:rPr>
                        <a:t> </a:t>
                      </a:r>
                      <a:r>
                        <a:rPr lang="en-US" altLang="zh-CN" sz="1600" b="0" i="1" dirty="0">
                          <a:solidFill>
                            <a:srgbClr val="0070C0"/>
                          </a:solidFill>
                        </a:rPr>
                        <a:t>Extradition</a:t>
                      </a:r>
                      <a:r>
                        <a:rPr lang="zh-CN" altLang="en-US" sz="1600" b="0" i="1" dirty="0">
                          <a:solidFill>
                            <a:srgbClr val="0070C0"/>
                          </a:solidFill>
                        </a:rPr>
                        <a:t> </a:t>
                      </a:r>
                      <a:r>
                        <a:rPr lang="en-US" altLang="zh-CN" sz="1600" b="0" i="1" dirty="0">
                          <a:solidFill>
                            <a:srgbClr val="0070C0"/>
                          </a:solidFill>
                        </a:rPr>
                        <a:t>Law</a:t>
                      </a:r>
                      <a:r>
                        <a:rPr lang="zh-CN" altLang="en-US" sz="1600" b="0" i="1" dirty="0">
                          <a:solidFill>
                            <a:srgbClr val="0070C0"/>
                          </a:solidFill>
                        </a:rPr>
                        <a:t> </a:t>
                      </a:r>
                      <a:r>
                        <a:rPr lang="en-US" altLang="zh-CN" sz="1600" b="0" i="1" dirty="0">
                          <a:solidFill>
                            <a:srgbClr val="0070C0"/>
                          </a:solidFill>
                        </a:rPr>
                        <a:t>amendment</a:t>
                      </a:r>
                      <a:r>
                        <a:rPr lang="zh-CN" altLang="en-US" sz="1600" b="0" i="1" dirty="0">
                          <a:solidFill>
                            <a:srgbClr val="0070C0"/>
                          </a:solidFill>
                        </a:rPr>
                        <a:t> </a:t>
                      </a:r>
                      <a:r>
                        <a:rPr lang="en-US" altLang="zh-CN" sz="1600" b="0" i="1" dirty="0">
                          <a:solidFill>
                            <a:srgbClr val="0070C0"/>
                          </a:solidFill>
                        </a:rPr>
                        <a:t>are</a:t>
                      </a:r>
                      <a:r>
                        <a:rPr lang="zh-CN" altLang="en-US" sz="1600" b="0" i="1" dirty="0">
                          <a:solidFill>
                            <a:srgbClr val="0070C0"/>
                          </a:solidFill>
                        </a:rPr>
                        <a:t> </a:t>
                      </a:r>
                      <a:r>
                        <a:rPr lang="en-US" altLang="zh-CN" sz="1600" b="0" i="1" dirty="0">
                          <a:solidFill>
                            <a:srgbClr val="0070C0"/>
                          </a:solidFill>
                        </a:rPr>
                        <a:t>not</a:t>
                      </a:r>
                      <a:r>
                        <a:rPr lang="zh-CN" altLang="en-US" sz="1600" b="0" i="1" dirty="0">
                          <a:solidFill>
                            <a:srgbClr val="0070C0"/>
                          </a:solidFill>
                        </a:rPr>
                        <a:t> </a:t>
                      </a:r>
                      <a:r>
                        <a:rPr lang="en-US" altLang="zh-CN" sz="1600" b="0" i="1" dirty="0">
                          <a:solidFill>
                            <a:srgbClr val="0070C0"/>
                          </a:solidFill>
                        </a:rPr>
                        <a:t>necessary.</a:t>
                      </a:r>
                      <a:endParaRPr lang="x-none" sz="1600" b="0" i="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gridSpan="2">
                  <a:txBody>
                    <a:bodyPr/>
                    <a:lstStyle/>
                    <a:p>
                      <a:pPr algn="l"/>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target</a:t>
                      </a:r>
                      <a:r>
                        <a:rPr lang="zh-CN" altLang="en-US" sz="1400" b="0" dirty="0">
                          <a:solidFill>
                            <a:schemeClr val="tx1"/>
                          </a:solidFill>
                        </a:rPr>
                        <a:t> </a:t>
                      </a:r>
                      <a:r>
                        <a:rPr lang="en-US" altLang="zh-CN" sz="1400" b="0" dirty="0">
                          <a:solidFill>
                            <a:schemeClr val="tx1"/>
                          </a:solidFill>
                        </a:rPr>
                        <a:t>of</a:t>
                      </a:r>
                      <a:r>
                        <a:rPr lang="zh-CN" altLang="en-US" sz="1400" b="0" dirty="0">
                          <a:solidFill>
                            <a:schemeClr val="tx1"/>
                          </a:solidFill>
                        </a:rPr>
                        <a:t> </a:t>
                      </a:r>
                      <a:r>
                        <a:rPr lang="en-US" altLang="zh-CN" sz="1400" b="0" dirty="0">
                          <a:solidFill>
                            <a:schemeClr val="tx1"/>
                          </a:solidFill>
                        </a:rPr>
                        <a:t>Extradition</a:t>
                      </a:r>
                      <a:r>
                        <a:rPr lang="zh-CN" altLang="en-US" sz="1400" b="0" dirty="0">
                          <a:solidFill>
                            <a:schemeClr val="tx1"/>
                          </a:solidFill>
                        </a:rPr>
                        <a:t> </a:t>
                      </a:r>
                      <a:r>
                        <a:rPr lang="en-US" altLang="zh-CN" sz="1400" b="0" dirty="0">
                          <a:solidFill>
                            <a:schemeClr val="tx1"/>
                          </a:solidFill>
                        </a:rPr>
                        <a:t>Law</a:t>
                      </a:r>
                      <a:r>
                        <a:rPr lang="zh-CN" altLang="en-US" sz="1400" b="0" dirty="0">
                          <a:solidFill>
                            <a:schemeClr val="tx1"/>
                          </a:solidFill>
                        </a:rPr>
                        <a:t> </a:t>
                      </a:r>
                      <a:r>
                        <a:rPr lang="en-US" altLang="zh-CN" sz="1400" b="0" dirty="0">
                          <a:solidFill>
                            <a:schemeClr val="tx1"/>
                          </a:solidFill>
                        </a:rPr>
                        <a:t>is</a:t>
                      </a:r>
                      <a:r>
                        <a:rPr lang="zh-CN" altLang="en-US" sz="1400" b="0" dirty="0">
                          <a:solidFill>
                            <a:schemeClr val="tx1"/>
                          </a:solidFill>
                        </a:rPr>
                        <a:t> </a:t>
                      </a:r>
                      <a:r>
                        <a:rPr lang="en-US" altLang="zh-CN" sz="1400" b="0" dirty="0">
                          <a:solidFill>
                            <a:schemeClr val="tx1"/>
                          </a:solidFill>
                        </a:rPr>
                        <a:t>only</a:t>
                      </a:r>
                      <a:r>
                        <a:rPr lang="zh-CN" altLang="en-US" sz="1400" b="0" dirty="0">
                          <a:solidFill>
                            <a:schemeClr val="tx1"/>
                          </a:solidFill>
                        </a:rPr>
                        <a:t> </a:t>
                      </a:r>
                      <a:r>
                        <a:rPr lang="en-US" altLang="zh-CN" sz="1400" b="0" dirty="0">
                          <a:solidFill>
                            <a:schemeClr val="tx1"/>
                          </a:solidFill>
                        </a:rPr>
                        <a:t>on</a:t>
                      </a:r>
                      <a:r>
                        <a:rPr lang="zh-CN" altLang="en-US" sz="1400" b="0" dirty="0">
                          <a:solidFill>
                            <a:schemeClr val="tx1"/>
                          </a:solidFill>
                        </a:rPr>
                        <a:t> </a:t>
                      </a:r>
                      <a:r>
                        <a:rPr lang="en-US" altLang="zh-CN" sz="1400" b="0" dirty="0">
                          <a:solidFill>
                            <a:schemeClr val="tx1"/>
                          </a:solidFill>
                        </a:rPr>
                        <a:t>felon</a:t>
                      </a:r>
                      <a:r>
                        <a:rPr lang="zh-CN" altLang="en-US" sz="1400" b="0" dirty="0">
                          <a:solidFill>
                            <a:schemeClr val="tx1"/>
                          </a:solidFill>
                        </a:rPr>
                        <a:t> </a:t>
                      </a:r>
                      <a:r>
                        <a:rPr lang="en-US" altLang="zh-CN" sz="1400" b="0" dirty="0">
                          <a:solidFill>
                            <a:schemeClr val="tx1"/>
                          </a:solidFill>
                        </a:rPr>
                        <a:t>criminals.</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 xmlns:a16="http://schemas.microsoft.com/office/drawing/2014/main" val="2086640881"/>
                  </a:ext>
                </a:extLst>
              </a:tr>
              <a:tr h="526943">
                <a:tc gridSpan="2" vMerge="1">
                  <a:txBody>
                    <a:bodyPr/>
                    <a:lstStyle/>
                    <a:p>
                      <a:endParaRPr lang="x-none"/>
                    </a:p>
                  </a:txBody>
                  <a:tcPr/>
                </a:tc>
                <a:tc hMerge="1" vMerge="1">
                  <a:txBody>
                    <a:bodyPr/>
                    <a:lstStyle/>
                    <a:p>
                      <a:endParaRPr lang="x-none"/>
                    </a:p>
                  </a:txBody>
                  <a:tcPr/>
                </a:tc>
                <a:tc gridSpan="2">
                  <a:txBody>
                    <a:bodyPr/>
                    <a:lstStyle/>
                    <a:p>
                      <a:pPr algn="l"/>
                      <a:r>
                        <a:rPr lang="en-US" altLang="zh-CN" sz="1400" b="0" dirty="0">
                          <a:solidFill>
                            <a:schemeClr val="tx1"/>
                          </a:solidFill>
                        </a:rPr>
                        <a:t>Government</a:t>
                      </a:r>
                      <a:r>
                        <a:rPr lang="zh-CN" altLang="en-US" sz="1400" b="0" dirty="0">
                          <a:solidFill>
                            <a:schemeClr val="tx1"/>
                          </a:solidFill>
                        </a:rPr>
                        <a:t> </a:t>
                      </a:r>
                      <a:r>
                        <a:rPr lang="en-US" altLang="zh-CN" sz="1400" b="0" dirty="0">
                          <a:solidFill>
                            <a:schemeClr val="tx1"/>
                          </a:solidFill>
                        </a:rPr>
                        <a:t>ignored</a:t>
                      </a:r>
                      <a:r>
                        <a:rPr lang="zh-CN" altLang="en-US" sz="1400" b="0" dirty="0">
                          <a:solidFill>
                            <a:schemeClr val="tx1"/>
                          </a:solidFill>
                        </a:rPr>
                        <a:t> </a:t>
                      </a:r>
                      <a:r>
                        <a:rPr lang="en-US" altLang="zh-CN" sz="1400" b="0" dirty="0">
                          <a:solidFill>
                            <a:schemeClr val="tx1"/>
                          </a:solidFill>
                        </a:rPr>
                        <a:t>requests</a:t>
                      </a:r>
                      <a:r>
                        <a:rPr lang="zh-CN" altLang="en-US" sz="1400" b="0" dirty="0">
                          <a:solidFill>
                            <a:schemeClr val="tx1"/>
                          </a:solidFill>
                        </a:rPr>
                        <a:t> </a:t>
                      </a:r>
                      <a:r>
                        <a:rPr lang="en-US" altLang="zh-CN" sz="1400" b="0" dirty="0">
                          <a:solidFill>
                            <a:schemeClr val="tx1"/>
                          </a:solidFill>
                        </a:rPr>
                        <a:t>from</a:t>
                      </a:r>
                      <a:r>
                        <a:rPr lang="zh-CN" altLang="en-US" sz="1400" b="0" dirty="0">
                          <a:solidFill>
                            <a:schemeClr val="tx1"/>
                          </a:solidFill>
                        </a:rPr>
                        <a:t> </a:t>
                      </a:r>
                      <a:r>
                        <a:rPr lang="en-US" altLang="zh-CN" sz="1400" b="0" dirty="0">
                          <a:solidFill>
                            <a:schemeClr val="tx1"/>
                          </a:solidFill>
                        </a:rPr>
                        <a:t>protesters</a:t>
                      </a:r>
                      <a:r>
                        <a:rPr lang="zh-CN" altLang="en-US" sz="1400" b="0" dirty="0">
                          <a:solidFill>
                            <a:schemeClr val="tx1"/>
                          </a:solidFill>
                        </a:rPr>
                        <a:t> </a:t>
                      </a:r>
                      <a:r>
                        <a:rPr lang="en-US" altLang="zh-CN" sz="1400" b="0" dirty="0">
                          <a:solidFill>
                            <a:schemeClr val="tx1"/>
                          </a:solidFill>
                        </a:rPr>
                        <a:t>about</a:t>
                      </a:r>
                      <a:r>
                        <a:rPr lang="zh-CN" altLang="en-US" sz="1400" b="0" dirty="0">
                          <a:solidFill>
                            <a:schemeClr val="tx1"/>
                          </a:solidFill>
                        </a:rPr>
                        <a:t> </a:t>
                      </a:r>
                      <a:r>
                        <a:rPr lang="en-US" altLang="zh-CN" sz="1400" b="0" dirty="0">
                          <a:solidFill>
                            <a:schemeClr val="tx1"/>
                          </a:solidFill>
                        </a:rPr>
                        <a:t>revoking</a:t>
                      </a:r>
                      <a:r>
                        <a:rPr lang="zh-CN" altLang="en-US" sz="1400" b="0" dirty="0">
                          <a:solidFill>
                            <a:schemeClr val="tx1"/>
                          </a:solidFill>
                        </a:rPr>
                        <a:t> </a:t>
                      </a:r>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amendment.</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gridSpan="2" vMerge="1">
                  <a:txBody>
                    <a:bodyPr/>
                    <a:lstStyle/>
                    <a:p>
                      <a:endParaRPr lang="x-none"/>
                    </a:p>
                  </a:txBody>
                  <a:tcPr/>
                </a:tc>
                <a:tc hMerge="1" vMerge="1">
                  <a:txBody>
                    <a:bodyPr/>
                    <a:lstStyle/>
                    <a:p>
                      <a:endParaRPr lang="x-none"/>
                    </a:p>
                  </a:txBody>
                  <a:tcPr/>
                </a:tc>
                <a:tc gridSpan="2">
                  <a:txBody>
                    <a:bodyPr/>
                    <a:lstStyle/>
                    <a:p>
                      <a:pPr algn="l"/>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Law</a:t>
                      </a:r>
                      <a:r>
                        <a:rPr lang="zh-CN" altLang="en-US" sz="1400" b="0" dirty="0">
                          <a:solidFill>
                            <a:schemeClr val="tx1"/>
                          </a:solidFill>
                        </a:rPr>
                        <a:t> </a:t>
                      </a:r>
                      <a:r>
                        <a:rPr lang="en-US" altLang="zh-CN" sz="1400" b="0" dirty="0">
                          <a:solidFill>
                            <a:schemeClr val="tx1"/>
                          </a:solidFill>
                        </a:rPr>
                        <a:t>is</a:t>
                      </a:r>
                      <a:r>
                        <a:rPr lang="zh-CN" altLang="en-US" sz="1400" b="0" dirty="0">
                          <a:solidFill>
                            <a:schemeClr val="tx1"/>
                          </a:solidFill>
                        </a:rPr>
                        <a:t> </a:t>
                      </a:r>
                      <a:r>
                        <a:rPr lang="en-US" altLang="zh-CN" sz="1400" b="0" dirty="0">
                          <a:solidFill>
                            <a:schemeClr val="tx1"/>
                          </a:solidFill>
                        </a:rPr>
                        <a:t>not</a:t>
                      </a:r>
                      <a:r>
                        <a:rPr lang="zh-CN" altLang="en-US" sz="1400" b="0" dirty="0">
                          <a:solidFill>
                            <a:schemeClr val="tx1"/>
                          </a:solidFill>
                        </a:rPr>
                        <a:t> </a:t>
                      </a:r>
                      <a:r>
                        <a:rPr lang="en-US" altLang="zh-CN" sz="1400" b="0" dirty="0">
                          <a:solidFill>
                            <a:schemeClr val="tx1"/>
                          </a:solidFill>
                        </a:rPr>
                        <a:t>proposed</a:t>
                      </a:r>
                      <a:r>
                        <a:rPr lang="zh-CN" altLang="en-US" sz="1400" b="0" dirty="0">
                          <a:solidFill>
                            <a:schemeClr val="tx1"/>
                          </a:solidFill>
                        </a:rPr>
                        <a:t> </a:t>
                      </a:r>
                      <a:r>
                        <a:rPr lang="en-US" altLang="zh-CN" sz="1400" b="0" dirty="0">
                          <a:solidFill>
                            <a:schemeClr val="tx1"/>
                          </a:solidFill>
                        </a:rPr>
                        <a:t>by</a:t>
                      </a:r>
                      <a:r>
                        <a:rPr lang="zh-CN" altLang="en-US" sz="1400" b="0" dirty="0">
                          <a:solidFill>
                            <a:schemeClr val="tx1"/>
                          </a:solidFill>
                        </a:rPr>
                        <a:t> </a:t>
                      </a:r>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Beijing</a:t>
                      </a:r>
                      <a:r>
                        <a:rPr lang="zh-CN" altLang="en-US" sz="1400" b="0" dirty="0">
                          <a:solidFill>
                            <a:schemeClr val="tx1"/>
                          </a:solidFill>
                        </a:rPr>
                        <a:t> </a:t>
                      </a:r>
                      <a:r>
                        <a:rPr lang="en-US" altLang="zh-CN" sz="1400" b="0" dirty="0">
                          <a:solidFill>
                            <a:schemeClr val="tx1"/>
                          </a:solidFill>
                        </a:rPr>
                        <a:t>government.</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 xmlns:a16="http://schemas.microsoft.com/office/drawing/2014/main" val="1578956008"/>
                  </a:ext>
                </a:extLst>
              </a:tr>
              <a:tr h="1875959">
                <a:tc rowSpan="2" gridSpan="2">
                  <a:txBody>
                    <a:bodyPr/>
                    <a:lstStyle/>
                    <a:p>
                      <a:pPr algn="l"/>
                      <a:r>
                        <a:rPr lang="en-US" altLang="zh-CN" sz="1600" b="0" i="1" dirty="0">
                          <a:solidFill>
                            <a:schemeClr val="accent2">
                              <a:lumMod val="75000"/>
                            </a:schemeClr>
                          </a:solidFill>
                        </a:rPr>
                        <a:t>Beijing</a:t>
                      </a:r>
                      <a:r>
                        <a:rPr lang="zh-CN" altLang="en-US" sz="1600" b="0" i="1" dirty="0">
                          <a:solidFill>
                            <a:schemeClr val="accent2">
                              <a:lumMod val="75000"/>
                            </a:schemeClr>
                          </a:solidFill>
                        </a:rPr>
                        <a:t> </a:t>
                      </a:r>
                      <a:r>
                        <a:rPr lang="en-US" altLang="zh-CN" sz="1600" b="0" i="1" dirty="0">
                          <a:solidFill>
                            <a:schemeClr val="accent2">
                              <a:lumMod val="75000"/>
                            </a:schemeClr>
                          </a:solidFill>
                        </a:rPr>
                        <a:t>government</a:t>
                      </a:r>
                      <a:r>
                        <a:rPr lang="zh-CN" altLang="en-US" sz="1600" b="0" i="1" dirty="0">
                          <a:solidFill>
                            <a:schemeClr val="accent2">
                              <a:lumMod val="75000"/>
                            </a:schemeClr>
                          </a:solidFill>
                        </a:rPr>
                        <a:t> </a:t>
                      </a:r>
                      <a:r>
                        <a:rPr lang="en-US" altLang="zh-CN" sz="1600" b="0" i="1" dirty="0">
                          <a:solidFill>
                            <a:schemeClr val="accent2">
                              <a:lumMod val="75000"/>
                            </a:schemeClr>
                          </a:solidFill>
                        </a:rPr>
                        <a:t>will</a:t>
                      </a:r>
                      <a:r>
                        <a:rPr lang="zh-CN" altLang="en-US" sz="1600" b="0" i="1" dirty="0">
                          <a:solidFill>
                            <a:schemeClr val="accent2">
                              <a:lumMod val="75000"/>
                            </a:schemeClr>
                          </a:solidFill>
                        </a:rPr>
                        <a:t> </a:t>
                      </a:r>
                      <a:r>
                        <a:rPr lang="en-US" altLang="zh-CN" sz="1600" b="0" i="1" dirty="0">
                          <a:solidFill>
                            <a:schemeClr val="accent2">
                              <a:lumMod val="75000"/>
                            </a:schemeClr>
                          </a:solidFill>
                        </a:rPr>
                        <a:t>undermine</a:t>
                      </a:r>
                      <a:r>
                        <a:rPr lang="zh-CN" altLang="en-US" sz="1600" b="0" i="1" dirty="0">
                          <a:solidFill>
                            <a:schemeClr val="accent2">
                              <a:lumMod val="75000"/>
                            </a:schemeClr>
                          </a:solidFill>
                        </a:rPr>
                        <a:t> </a:t>
                      </a:r>
                      <a:r>
                        <a:rPr lang="en-US" altLang="zh-CN" sz="1600" b="0" i="1" dirty="0">
                          <a:solidFill>
                            <a:schemeClr val="accent2">
                              <a:lumMod val="75000"/>
                            </a:schemeClr>
                          </a:solidFill>
                        </a:rPr>
                        <a:t>certain</a:t>
                      </a:r>
                      <a:r>
                        <a:rPr lang="zh-CN" altLang="en-US" sz="1600" b="0" i="1" dirty="0">
                          <a:solidFill>
                            <a:schemeClr val="accent2">
                              <a:lumMod val="75000"/>
                            </a:schemeClr>
                          </a:solidFill>
                        </a:rPr>
                        <a:t> </a:t>
                      </a:r>
                      <a:r>
                        <a:rPr lang="en-US" altLang="zh-CN" sz="1600" b="0" i="1" smtClean="0">
                          <a:solidFill>
                            <a:schemeClr val="accent2">
                              <a:lumMod val="75000"/>
                            </a:schemeClr>
                          </a:solidFill>
                        </a:rPr>
                        <a:t>freedom.</a:t>
                      </a:r>
                      <a:endParaRPr lang="x-none" sz="1600" b="0" i="1" dirty="0">
                        <a:solidFill>
                          <a:schemeClr val="accent2">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rowSpan="2" gridSpan="2">
                  <a:txBody>
                    <a:bodyPr/>
                    <a:lstStyle/>
                    <a:p>
                      <a:pPr algn="l"/>
                      <a:r>
                        <a:rPr lang="en-US" altLang="zh-CN" sz="1400" b="0" dirty="0">
                          <a:solidFill>
                            <a:schemeClr val="tx1"/>
                          </a:solidFill>
                        </a:rPr>
                        <a:t>N/A</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rowSpan="2" gridSpan="2">
                  <a:txBody>
                    <a:bodyPr/>
                    <a:lstStyle/>
                    <a:p>
                      <a:pPr algn="l"/>
                      <a:r>
                        <a:rPr lang="en-US" altLang="zh-CN" sz="1600" b="0" i="1" dirty="0">
                          <a:solidFill>
                            <a:srgbClr val="0070C0"/>
                          </a:solidFill>
                        </a:rPr>
                        <a:t>Most</a:t>
                      </a:r>
                      <a:r>
                        <a:rPr lang="zh-CN" altLang="en-US" sz="1600" b="0" i="1" dirty="0">
                          <a:solidFill>
                            <a:srgbClr val="0070C0"/>
                          </a:solidFill>
                        </a:rPr>
                        <a:t> </a:t>
                      </a:r>
                      <a:r>
                        <a:rPr lang="en-US" altLang="zh-CN" sz="1600" b="0" i="1" dirty="0">
                          <a:solidFill>
                            <a:srgbClr val="0070C0"/>
                          </a:solidFill>
                        </a:rPr>
                        <a:t>of</a:t>
                      </a:r>
                      <a:r>
                        <a:rPr lang="zh-CN" altLang="en-US" sz="1600" b="0" i="1" dirty="0">
                          <a:solidFill>
                            <a:srgbClr val="0070C0"/>
                          </a:solidFill>
                        </a:rPr>
                        <a:t> </a:t>
                      </a:r>
                      <a:r>
                        <a:rPr lang="en-US" altLang="zh-CN" sz="1600" b="0" i="1" dirty="0">
                          <a:solidFill>
                            <a:srgbClr val="0070C0"/>
                          </a:solidFill>
                        </a:rPr>
                        <a:t>the</a:t>
                      </a:r>
                      <a:r>
                        <a:rPr lang="zh-CN" altLang="en-US" sz="1600" b="0" i="1" dirty="0">
                          <a:solidFill>
                            <a:srgbClr val="0070C0"/>
                          </a:solidFill>
                        </a:rPr>
                        <a:t> </a:t>
                      </a:r>
                      <a:r>
                        <a:rPr lang="en-US" altLang="zh-CN" sz="1600" b="0" i="1" dirty="0">
                          <a:solidFill>
                            <a:srgbClr val="0070C0"/>
                          </a:solidFill>
                        </a:rPr>
                        <a:t>protests</a:t>
                      </a:r>
                      <a:r>
                        <a:rPr lang="zh-CN" altLang="en-US" sz="1600" b="0" i="1" dirty="0">
                          <a:solidFill>
                            <a:srgbClr val="0070C0"/>
                          </a:solidFill>
                        </a:rPr>
                        <a:t> </a:t>
                      </a:r>
                      <a:r>
                        <a:rPr lang="en-US" altLang="zh-CN" sz="1600" b="0" i="1" dirty="0">
                          <a:solidFill>
                            <a:srgbClr val="0070C0"/>
                          </a:solidFill>
                        </a:rPr>
                        <a:t>are</a:t>
                      </a:r>
                      <a:r>
                        <a:rPr lang="zh-CN" altLang="en-US" sz="1600" b="0" i="1" dirty="0">
                          <a:solidFill>
                            <a:srgbClr val="0070C0"/>
                          </a:solidFill>
                        </a:rPr>
                        <a:t> </a:t>
                      </a:r>
                      <a:r>
                        <a:rPr lang="en-US" altLang="zh-CN" sz="1600" b="0" i="1" dirty="0">
                          <a:solidFill>
                            <a:srgbClr val="0070C0"/>
                          </a:solidFill>
                        </a:rPr>
                        <a:t>violent.</a:t>
                      </a:r>
                      <a:endParaRPr lang="x-none" sz="1600" b="0" i="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gridSpan="2">
                  <a:txBody>
                    <a:bodyPr/>
                    <a:lstStyle/>
                    <a:p>
                      <a:pPr algn="l"/>
                      <a:r>
                        <a:rPr lang="en-US" altLang="zh-CN" sz="1400" b="0" dirty="0">
                          <a:solidFill>
                            <a:schemeClr val="tx1"/>
                          </a:solidFill>
                        </a:rPr>
                        <a:t>Protesters</a:t>
                      </a:r>
                      <a:r>
                        <a:rPr lang="zh-CN" altLang="en-US" sz="1400" b="0" dirty="0">
                          <a:solidFill>
                            <a:schemeClr val="tx1"/>
                          </a:solidFill>
                        </a:rPr>
                        <a:t> </a:t>
                      </a:r>
                      <a:r>
                        <a:rPr lang="en-US" altLang="zh-CN" sz="1400" b="0" dirty="0">
                          <a:solidFill>
                            <a:schemeClr val="tx1"/>
                          </a:solidFill>
                        </a:rPr>
                        <a:t>blocked</a:t>
                      </a:r>
                      <a:r>
                        <a:rPr lang="zh-CN" altLang="en-US" sz="1400" b="0" dirty="0">
                          <a:solidFill>
                            <a:schemeClr val="tx1"/>
                          </a:solidFill>
                        </a:rPr>
                        <a:t> </a:t>
                      </a:r>
                      <a:r>
                        <a:rPr lang="en-US" altLang="zh-CN" sz="1400" b="0" dirty="0">
                          <a:solidFill>
                            <a:schemeClr val="tx1"/>
                          </a:solidFill>
                        </a:rPr>
                        <a:t>traffic.</a:t>
                      </a:r>
                    </a:p>
                    <a:p>
                      <a:pPr algn="l"/>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 xmlns:a16="http://schemas.microsoft.com/office/drawing/2014/main" val="4080550480"/>
                  </a:ext>
                </a:extLst>
              </a:tr>
              <a:tr h="1540333">
                <a:tc gridSpan="2" vMerge="1">
                  <a:txBody>
                    <a:bodyPr/>
                    <a:lstStyle/>
                    <a:p>
                      <a:endParaRPr lang="x-none"/>
                    </a:p>
                  </a:txBody>
                  <a:tcPr/>
                </a:tc>
                <a:tc hMerge="1" vMerge="1">
                  <a:txBody>
                    <a:bodyPr/>
                    <a:lstStyle/>
                    <a:p>
                      <a:endParaRPr lang="x-none"/>
                    </a:p>
                  </a:txBody>
                  <a:tcPr/>
                </a:tc>
                <a:tc gridSpan="2" vMerge="1">
                  <a:txBody>
                    <a:bodyPr/>
                    <a:lstStyle/>
                    <a:p>
                      <a:endParaRPr lang="x-none"/>
                    </a:p>
                  </a:txBody>
                  <a:tcPr/>
                </a:tc>
                <a:tc hMerge="1" vMerge="1">
                  <a:txBody>
                    <a:bodyPr/>
                    <a:lstStyle/>
                    <a:p>
                      <a:endParaRPr lang="x-none"/>
                    </a:p>
                  </a:txBody>
                  <a:tcPr/>
                </a:tc>
                <a:tc gridSpan="2" vMerge="1">
                  <a:txBody>
                    <a:bodyPr/>
                    <a:lstStyle/>
                    <a:p>
                      <a:endParaRPr lang="x-none"/>
                    </a:p>
                  </a:txBody>
                  <a:tcPr/>
                </a:tc>
                <a:tc hMerge="1" vMerge="1">
                  <a:txBody>
                    <a:bodyPr/>
                    <a:lstStyle/>
                    <a:p>
                      <a:endParaRPr lang="x-none"/>
                    </a:p>
                  </a:txBody>
                  <a:tcPr/>
                </a:tc>
                <a:tc gridSpan="2">
                  <a:txBody>
                    <a:bodyPr/>
                    <a:lstStyle/>
                    <a:p>
                      <a:pPr algn="l"/>
                      <a:r>
                        <a:rPr lang="en-US" altLang="zh-CN" sz="1400" b="0" dirty="0">
                          <a:solidFill>
                            <a:schemeClr val="tx1"/>
                          </a:solidFill>
                        </a:rPr>
                        <a:t>Protesters</a:t>
                      </a:r>
                      <a:r>
                        <a:rPr lang="zh-CN" altLang="en-US" sz="1400" b="0" dirty="0">
                          <a:solidFill>
                            <a:schemeClr val="tx1"/>
                          </a:solidFill>
                        </a:rPr>
                        <a:t> </a:t>
                      </a:r>
                      <a:r>
                        <a:rPr lang="en-US" altLang="zh-CN" sz="1400" b="0" dirty="0">
                          <a:solidFill>
                            <a:schemeClr val="tx1"/>
                          </a:solidFill>
                        </a:rPr>
                        <a:t>attacked</a:t>
                      </a:r>
                      <a:r>
                        <a:rPr lang="zh-CN" altLang="en-US" sz="1400" b="0" dirty="0">
                          <a:solidFill>
                            <a:schemeClr val="tx1"/>
                          </a:solidFill>
                        </a:rPr>
                        <a:t> </a:t>
                      </a:r>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police.</a:t>
                      </a:r>
                    </a:p>
                    <a:p>
                      <a:pPr algn="l"/>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 xmlns:a16="http://schemas.microsoft.com/office/drawing/2014/main" val="2018452203"/>
                  </a:ext>
                </a:extLst>
              </a:tr>
            </a:tbl>
          </a:graphicData>
        </a:graphic>
      </p:graphicFrame>
      <p:pic>
        <p:nvPicPr>
          <p:cNvPr id="9" name="Picture 8">
            <a:extLst>
              <a:ext uri="{FF2B5EF4-FFF2-40B4-BE49-F238E27FC236}">
                <a16:creationId xmlns="" xmlns:a16="http://schemas.microsoft.com/office/drawing/2014/main" id="{FC14A798-E3B2-624A-9CA7-77A5E581449C}"/>
              </a:ext>
            </a:extLst>
          </p:cNvPr>
          <p:cNvPicPr>
            <a:picLocks noChangeAspect="1"/>
          </p:cNvPicPr>
          <p:nvPr/>
        </p:nvPicPr>
        <p:blipFill>
          <a:blip r:embed="rId2"/>
          <a:stretch>
            <a:fillRect/>
          </a:stretch>
        </p:blipFill>
        <p:spPr>
          <a:xfrm>
            <a:off x="9227972" y="3622768"/>
            <a:ext cx="2399334" cy="1259650"/>
          </a:xfrm>
          <a:prstGeom prst="rect">
            <a:avLst/>
          </a:prstGeom>
        </p:spPr>
      </p:pic>
      <p:pic>
        <p:nvPicPr>
          <p:cNvPr id="11" name="Picture 10">
            <a:extLst>
              <a:ext uri="{FF2B5EF4-FFF2-40B4-BE49-F238E27FC236}">
                <a16:creationId xmlns="" xmlns:a16="http://schemas.microsoft.com/office/drawing/2014/main" id="{D501AA47-EB0F-744F-B6F4-48F70D4D4289}"/>
              </a:ext>
            </a:extLst>
          </p:cNvPr>
          <p:cNvPicPr>
            <a:picLocks noChangeAspect="1"/>
          </p:cNvPicPr>
          <p:nvPr/>
        </p:nvPicPr>
        <p:blipFill>
          <a:blip r:embed="rId3"/>
          <a:stretch>
            <a:fillRect/>
          </a:stretch>
        </p:blipFill>
        <p:spPr>
          <a:xfrm>
            <a:off x="9227972" y="5421024"/>
            <a:ext cx="2105354" cy="1256233"/>
          </a:xfrm>
          <a:prstGeom prst="rect">
            <a:avLst/>
          </a:prstGeom>
        </p:spPr>
      </p:pic>
      <p:sp>
        <p:nvSpPr>
          <p:cNvPr id="6" name="Google Shape;253;p64"/>
          <p:cNvSpPr txBox="1">
            <a:spLocks/>
          </p:cNvSpPr>
          <p:nvPr/>
        </p:nvSpPr>
        <p:spPr>
          <a:xfrm>
            <a:off x="273506" y="79683"/>
            <a:ext cx="11353800" cy="530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tx1">
                    <a:lumMod val="75000"/>
                    <a:lumOff val="25000"/>
                  </a:schemeClr>
                </a:solidFill>
                <a:latin typeface="Helvetica Light" charset="0"/>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a:lstStyle>
          <a:p>
            <a:r>
              <a:rPr lang="en-US" sz="2700" kern="1200" dirty="0" smtClean="0">
                <a:solidFill>
                  <a:schemeClr val="accent1"/>
                </a:solidFill>
                <a:latin typeface="Helvetica" panose="020B0604020202020204" pitchFamily="34" charset="0"/>
                <a:cs typeface="Helvetica" panose="020B0604020202020204" pitchFamily="34" charset="0"/>
              </a:rPr>
              <a:t>Future Direction 3: Multi-view </a:t>
            </a:r>
            <a:r>
              <a:rPr lang="en-US" sz="2700" kern="1200" smtClean="0">
                <a:solidFill>
                  <a:schemeClr val="accent1"/>
                </a:solidFill>
                <a:latin typeface="Helvetica" panose="020B0604020202020204" pitchFamily="34" charset="0"/>
                <a:cs typeface="Helvetica" panose="020B0604020202020204" pitchFamily="34" charset="0"/>
              </a:rPr>
              <a:t>Event Summarization</a:t>
            </a:r>
            <a:endParaRPr lang="en-US" sz="2700" kern="1200" dirty="0" smtClean="0">
              <a:solidFill>
                <a:schemeClr val="accent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523719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04C6E4-5FC0-B04C-9C16-CF93AC737B50}"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cs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cs typeface="Arial Unicode MS" pitchFamily="34" charset="-128"/>
            </a:endParaRPr>
          </a:p>
        </p:txBody>
      </p:sp>
      <p:pic>
        <p:nvPicPr>
          <p:cNvPr id="4" name="Picture 3"/>
          <p:cNvPicPr>
            <a:picLocks noChangeAspect="1"/>
          </p:cNvPicPr>
          <p:nvPr/>
        </p:nvPicPr>
        <p:blipFill>
          <a:blip r:embed="rId3"/>
          <a:stretch>
            <a:fillRect/>
          </a:stretch>
        </p:blipFill>
        <p:spPr>
          <a:xfrm>
            <a:off x="1861940" y="990600"/>
            <a:ext cx="8328083" cy="5770348"/>
          </a:xfrm>
          <a:prstGeom prst="rect">
            <a:avLst/>
          </a:prstGeom>
        </p:spPr>
      </p:pic>
      <p:sp>
        <p:nvSpPr>
          <p:cNvPr id="6" name="Google Shape;253;p64"/>
          <p:cNvSpPr txBox="1">
            <a:spLocks noGrp="1"/>
          </p:cNvSpPr>
          <p:nvPr>
            <p:ph type="title"/>
          </p:nvPr>
        </p:nvSpPr>
        <p:spPr>
          <a:xfrm>
            <a:off x="274320" y="210312"/>
            <a:ext cx="11353800" cy="530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90000"/>
          </a:bodyPr>
          <a:lstStyle/>
          <a:p>
            <a:r>
              <a:rPr lang="en-US" sz="2700" kern="1200" dirty="0" smtClean="0">
                <a:solidFill>
                  <a:schemeClr val="accent1"/>
                </a:solidFill>
                <a:latin typeface="Helvetica" panose="020B0604020202020204" pitchFamily="34" charset="0"/>
                <a:cs typeface="Helvetica" panose="020B0604020202020204" pitchFamily="34" charset="0"/>
              </a:rPr>
              <a:t>Future Direction </a:t>
            </a:r>
            <a:r>
              <a:rPr lang="en-US" sz="2700" kern="1200" dirty="0" smtClean="0">
                <a:solidFill>
                  <a:schemeClr val="accent1"/>
                </a:solidFill>
                <a:latin typeface="Helvetica" panose="020B0604020202020204" pitchFamily="34" charset="0"/>
                <a:cs typeface="Helvetica" panose="020B0604020202020204" pitchFamily="34" charset="0"/>
              </a:rPr>
              <a:t>4: </a:t>
            </a:r>
            <a:r>
              <a:rPr lang="en-US" sz="2700" kern="1200" dirty="0" smtClean="0">
                <a:solidFill>
                  <a:schemeClr val="accent1"/>
                </a:solidFill>
                <a:latin typeface="Helvetica" panose="020B0604020202020204" pitchFamily="34" charset="0"/>
                <a:cs typeface="Helvetica" panose="020B0604020202020204" pitchFamily="34" charset="0"/>
              </a:rPr>
              <a:t>Knowledge-element Level Information</a:t>
            </a:r>
            <a:br>
              <a:rPr lang="en-US" sz="2700" kern="1200" dirty="0" smtClean="0">
                <a:solidFill>
                  <a:schemeClr val="accent1"/>
                </a:solidFill>
                <a:latin typeface="Helvetica" panose="020B0604020202020204" pitchFamily="34" charset="0"/>
                <a:cs typeface="Helvetica" panose="020B0604020202020204" pitchFamily="34" charset="0"/>
              </a:rPr>
            </a:br>
            <a:r>
              <a:rPr lang="en-US" sz="2700" kern="1200" dirty="0" smtClean="0">
                <a:solidFill>
                  <a:schemeClr val="accent1"/>
                </a:solidFill>
                <a:latin typeface="Helvetica" panose="020B0604020202020204" pitchFamily="34" charset="0"/>
                <a:cs typeface="Helvetica" panose="020B0604020202020204" pitchFamily="34" charset="0"/>
              </a:rPr>
              <a:t>Consistency </a:t>
            </a:r>
            <a:r>
              <a:rPr lang="en-US" sz="2700" kern="1200" dirty="0">
                <a:solidFill>
                  <a:schemeClr val="accent1"/>
                </a:solidFill>
                <a:latin typeface="Helvetica" panose="020B0604020202020204" pitchFamily="34" charset="0"/>
                <a:cs typeface="Helvetica" panose="020B0604020202020204" pitchFamily="34" charset="0"/>
              </a:rPr>
              <a:t>Checking</a:t>
            </a:r>
            <a:endParaRPr sz="2700" kern="1200" dirty="0">
              <a:solidFill>
                <a:schemeClr val="accent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77650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1" name="Google Shape;1131;p104"/>
          <p:cNvSpPr txBox="1">
            <a:spLocks noGrp="1"/>
          </p:cNvSpPr>
          <p:nvPr>
            <p:ph type="body" idx="1"/>
          </p:nvPr>
        </p:nvSpPr>
        <p:spPr>
          <a:xfrm>
            <a:off x="687049" y="1044474"/>
            <a:ext cx="11322523" cy="4665348"/>
          </a:xfrm>
          <a:prstGeom prst="rect">
            <a:avLst/>
          </a:prstGeom>
          <a:noFill/>
          <a:ln>
            <a:noFill/>
          </a:ln>
        </p:spPr>
        <p:txBody>
          <a:bodyPr spcFirstLastPara="1" vert="horz" wrap="square" lIns="91425" tIns="45700" rIns="91425" bIns="45700" rtlCol="0" anchor="t" anchorCtr="0">
            <a:noAutofit/>
          </a:bodyPr>
          <a:lstStyle/>
          <a:p>
            <a:pPr>
              <a:spcBef>
                <a:spcPts val="0"/>
              </a:spcBef>
              <a:buClr>
                <a:srgbClr val="170981"/>
              </a:buClr>
              <a:buSzPts val="1776"/>
              <a:buFont typeface="Arial" charset="0"/>
              <a:buChar char="•"/>
            </a:pPr>
            <a:r>
              <a:rPr lang="en-US" sz="2000" dirty="0" smtClean="0">
                <a:solidFill>
                  <a:schemeClr val="dk1"/>
                </a:solidFill>
                <a:latin typeface="Calibri"/>
                <a:ea typeface="Calibri"/>
                <a:cs typeface="Calibri"/>
                <a:sym typeface="Calibri"/>
              </a:rPr>
              <a:t>In the past decade we have been mainly borrowing ideas from CV, now it’s the other way around</a:t>
            </a:r>
          </a:p>
          <a:p>
            <a:pPr>
              <a:spcBef>
                <a:spcPts val="0"/>
              </a:spcBef>
              <a:buClr>
                <a:srgbClr val="170981"/>
              </a:buClr>
              <a:buSzPts val="1776"/>
              <a:buFont typeface="Arial" charset="0"/>
              <a:buChar char="•"/>
            </a:pPr>
            <a:r>
              <a:rPr lang="en-US" sz="2000" dirty="0" smtClean="0">
                <a:solidFill>
                  <a:schemeClr val="dk1"/>
                </a:solidFill>
                <a:latin typeface="Calibri"/>
                <a:ea typeface="Calibri"/>
                <a:cs typeface="Calibri"/>
                <a:sym typeface="Calibri"/>
              </a:rPr>
              <a:t>Translate all images and videos into visual tokens, organize them into structures, describe the task in structured templates, then everything becomes an NLP task [Li et al., CVPR2022]</a:t>
            </a:r>
          </a:p>
          <a:p>
            <a:pPr>
              <a:spcBef>
                <a:spcPts val="0"/>
              </a:spcBef>
              <a:buClr>
                <a:srgbClr val="170981"/>
              </a:buClr>
              <a:buSzPts val="1776"/>
              <a:buFont typeface="Arial" charset="0"/>
              <a:buChar char="•"/>
            </a:pPr>
            <a:r>
              <a:rPr lang="en-US" sz="2000" dirty="0" smtClean="0">
                <a:solidFill>
                  <a:schemeClr val="dk1"/>
                </a:solidFill>
                <a:ea typeface="Calibri"/>
                <a:cs typeface="Calibri"/>
                <a:sym typeface="Calibri"/>
              </a:rPr>
              <a:t>Applications: Intel Analyst Assistant through Knowledge-guided Dialog Systems; Travel assistant with real-time event and situation understanding</a:t>
            </a: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46</a:t>
            </a:fld>
            <a:endParaRPr sz="1400" b="1">
              <a:solidFill>
                <a:srgbClr val="000000"/>
              </a:solidFill>
              <a:latin typeface="Calibri"/>
              <a:ea typeface="Calibri"/>
              <a:cs typeface="Calibri"/>
              <a:sym typeface="Calibri"/>
            </a:endParaRPr>
          </a:p>
        </p:txBody>
      </p:sp>
      <p:sp>
        <p:nvSpPr>
          <p:cNvPr id="6" name="Google Shape;1130;p104"/>
          <p:cNvSpPr txBox="1">
            <a:spLocks noGrp="1"/>
          </p:cNvSpPr>
          <p:nvPr>
            <p:ph type="title"/>
          </p:nvPr>
        </p:nvSpPr>
        <p:spPr>
          <a:xfrm>
            <a:off x="687050" y="55567"/>
            <a:ext cx="1108857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Future Direction 5: Incorporating </a:t>
            </a:r>
            <a:r>
              <a:rPr lang="en-US" sz="3200" dirty="0" smtClean="0">
                <a:sym typeface="Palatino Linotype"/>
              </a:rPr>
              <a:t>More Structures into </a:t>
            </a:r>
            <a:br>
              <a:rPr lang="en-US" sz="3200" dirty="0" smtClean="0">
                <a:sym typeface="Palatino Linotype"/>
              </a:rPr>
            </a:br>
            <a:r>
              <a:rPr lang="en-US" sz="3200" dirty="0" smtClean="0">
                <a:sym typeface="Palatino Linotype"/>
              </a:rPr>
              <a:t>Joint Multimedia Understanding</a:t>
            </a:r>
            <a:endParaRPr sz="3200" dirty="0">
              <a:sym typeface="Palatino Linotype"/>
            </a:endParaRPr>
          </a:p>
        </p:txBody>
      </p:sp>
      <p:pic>
        <p:nvPicPr>
          <p:cNvPr id="7" name="Picture 4">
            <a:extLst>
              <a:ext uri="{FF2B5EF4-FFF2-40B4-BE49-F238E27FC236}">
                <a16:creationId xmlns="" xmlns:a16="http://schemas.microsoft.com/office/drawing/2014/main" id="{E5909EA1-E8AC-6B4D-8DB9-236E49AB0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23" y="2809886"/>
            <a:ext cx="11329997" cy="404811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043378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21">
            <a:extLst>
              <a:ext uri="{FF2B5EF4-FFF2-40B4-BE49-F238E27FC236}">
                <a16:creationId xmlns:a16="http://schemas.microsoft.com/office/drawing/2014/main" xmlns="" id="{E867899A-4C52-F644-BCDC-BD7072A793F0}"/>
              </a:ext>
            </a:extLst>
          </p:cNvPr>
          <p:cNvSpPr/>
          <p:nvPr/>
        </p:nvSpPr>
        <p:spPr>
          <a:xfrm>
            <a:off x="783372" y="1381236"/>
            <a:ext cx="8639407" cy="3619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latin typeface="Copperplate Gothic Bold" panose="020E0705020206020404" pitchFamily="34" charset="0"/>
              </a:rPr>
              <a:t>Information Surgery</a:t>
            </a:r>
          </a:p>
        </p:txBody>
      </p:sp>
      <p:sp>
        <p:nvSpPr>
          <p:cNvPr id="20" name="Rectangle: Rounded Corners 23">
            <a:extLst>
              <a:ext uri="{FF2B5EF4-FFF2-40B4-BE49-F238E27FC236}">
                <a16:creationId xmlns:a16="http://schemas.microsoft.com/office/drawing/2014/main" xmlns="" id="{58A9202E-0825-D147-B02B-123A7E1450CB}"/>
              </a:ext>
            </a:extLst>
          </p:cNvPr>
          <p:cNvSpPr/>
          <p:nvPr/>
        </p:nvSpPr>
        <p:spPr>
          <a:xfrm>
            <a:off x="783370" y="2078772"/>
            <a:ext cx="8639410" cy="1451673"/>
          </a:xfrm>
          <a:prstGeom prst="roundRect">
            <a:avLst/>
          </a:prstGeom>
          <a:noFill/>
          <a:ln w="3810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dirty="0">
              <a:latin typeface="Courier New" panose="02070309020205020404" pitchFamily="49" charset="0"/>
              <a:cs typeface="Courier New" panose="02070309020205020404" pitchFamily="49" charset="0"/>
            </a:endParaRPr>
          </a:p>
        </p:txBody>
      </p:sp>
      <p:sp>
        <p:nvSpPr>
          <p:cNvPr id="21" name="Rectangle: Rounded Corners 24">
            <a:extLst>
              <a:ext uri="{FF2B5EF4-FFF2-40B4-BE49-F238E27FC236}">
                <a16:creationId xmlns:a16="http://schemas.microsoft.com/office/drawing/2014/main" xmlns="" id="{2447924A-BE5F-7D41-90E1-369562309F76}"/>
              </a:ext>
            </a:extLst>
          </p:cNvPr>
          <p:cNvSpPr/>
          <p:nvPr/>
        </p:nvSpPr>
        <p:spPr>
          <a:xfrm>
            <a:off x="1043720" y="1866048"/>
            <a:ext cx="2359880" cy="35889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Misinformative Text</a:t>
            </a:r>
          </a:p>
        </p:txBody>
      </p:sp>
      <p:sp>
        <p:nvSpPr>
          <p:cNvPr id="22" name="TextBox 21">
            <a:extLst>
              <a:ext uri="{FF2B5EF4-FFF2-40B4-BE49-F238E27FC236}">
                <a16:creationId xmlns:a16="http://schemas.microsoft.com/office/drawing/2014/main" xmlns="" id="{9B499091-F8A6-704B-A2DE-E23C4784E41B}"/>
              </a:ext>
            </a:extLst>
          </p:cNvPr>
          <p:cNvSpPr txBox="1"/>
          <p:nvPr/>
        </p:nvSpPr>
        <p:spPr>
          <a:xfrm>
            <a:off x="891320" y="2145450"/>
            <a:ext cx="8531460" cy="1384995"/>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Bruno Mars’ "Bad Boys" soundtrack will be released on February 5.</a:t>
            </a:r>
          </a:p>
          <a:p>
            <a:r>
              <a:rPr lang="en-US" sz="1050" dirty="0">
                <a:latin typeface="Times New Roman" panose="02020603050405020304" pitchFamily="18" charset="0"/>
                <a:cs typeface="Times New Roman" panose="02020603050405020304" pitchFamily="18" charset="0"/>
              </a:rPr>
              <a:t>On February 4, the Red Hot Chili Peppers will kick off their North American tour with a concert in East Rutherford, New Jersey. The band will be followed by performances in Chicago, Grand Rapids, Michigan, and Las Vegas. R&amp;B singer Carrie Underwood will be inducted into the Rock and Roll Hall of Fame on February 6. The ceremony will be held in New York City. Carrie will be the first female inductee into the Hall. Other inductees include Beyonce, Band Perry, Phillip Phillips, Queen Latifah, Vince Neil, Nikki </a:t>
            </a:r>
            <a:r>
              <a:rPr lang="en-US" sz="1050" dirty="0" err="1">
                <a:latin typeface="Times New Roman" panose="02020603050405020304" pitchFamily="18" charset="0"/>
                <a:cs typeface="Times New Roman" panose="02020603050405020304" pitchFamily="18" charset="0"/>
              </a:rPr>
              <a:t>Sixx</a:t>
            </a:r>
            <a:r>
              <a:rPr lang="en-US" sz="1050" dirty="0">
                <a:latin typeface="Times New Roman" panose="02020603050405020304" pitchFamily="18" charset="0"/>
                <a:cs typeface="Times New Roman" panose="02020603050405020304" pitchFamily="18" charset="0"/>
              </a:rPr>
              <a:t>, Mick Mars, Alice Cooper and Chantel Jeffries…</a:t>
            </a:r>
          </a:p>
          <a:p>
            <a:r>
              <a:rPr lang="en-US" sz="1050" b="1" u="sng" dirty="0">
                <a:solidFill>
                  <a:srgbClr val="FF0000"/>
                </a:solidFill>
                <a:latin typeface="Times New Roman" panose="02020603050405020304" pitchFamily="18" charset="0"/>
                <a:cs typeface="Times New Roman" panose="02020603050405020304" pitchFamily="18" charset="0"/>
              </a:rPr>
              <a:t>Lady Gaga has been released from jail in Miami after posting bail. She was charged with possession of marijuana and possession of drug paraphernalia. She is scheduled to appear on the February 4 episode of "American Idol.”</a:t>
            </a:r>
            <a:r>
              <a:rPr lang="en-US" sz="1050" b="1" dirty="0">
                <a:solidFill>
                  <a:srgbClr val="FF0000"/>
                </a:solidFill>
                <a:latin typeface="Times New Roman" panose="02020603050405020304" pitchFamily="18" charset="0"/>
                <a:cs typeface="Times New Roman" panose="02020603050405020304" pitchFamily="18" charset="0"/>
              </a:rPr>
              <a:t> </a:t>
            </a:r>
            <a:r>
              <a:rPr lang="en-US" sz="1050" dirty="0">
                <a:latin typeface="Times New Roman" panose="02020603050405020304" pitchFamily="18" charset="0"/>
                <a:cs typeface="Times New Roman" panose="02020603050405020304" pitchFamily="18" charset="0"/>
              </a:rPr>
              <a:t>… Susan Ryan and her husband, Jim, will take their fans to the historic Strawberry Fields in Central Park in Orlando, Florida, on February 8. The site was named in honor of …</a:t>
            </a:r>
          </a:p>
        </p:txBody>
      </p:sp>
      <p:sp>
        <p:nvSpPr>
          <p:cNvPr id="23" name="Rectangle: Rounded Corners 22">
            <a:extLst>
              <a:ext uri="{FF2B5EF4-FFF2-40B4-BE49-F238E27FC236}">
                <a16:creationId xmlns:a16="http://schemas.microsoft.com/office/drawing/2014/main" xmlns="" id="{EBD1D535-6AD8-E645-A4CB-7614615749EE}"/>
              </a:ext>
            </a:extLst>
          </p:cNvPr>
          <p:cNvSpPr/>
          <p:nvPr/>
        </p:nvSpPr>
        <p:spPr>
          <a:xfrm>
            <a:off x="800099" y="3861710"/>
            <a:ext cx="8622679" cy="911757"/>
          </a:xfrm>
          <a:prstGeom prst="roundRect">
            <a:avLst/>
          </a:prstGeom>
          <a:noFill/>
          <a:ln w="3810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dirty="0">
              <a:latin typeface="Courier New" panose="02070309020205020404" pitchFamily="49" charset="0"/>
              <a:cs typeface="Courier New" panose="02070309020205020404" pitchFamily="49" charset="0"/>
            </a:endParaRPr>
          </a:p>
        </p:txBody>
      </p:sp>
      <p:sp>
        <p:nvSpPr>
          <p:cNvPr id="24" name="Rectangle: Rounded Corners 26">
            <a:extLst>
              <a:ext uri="{FF2B5EF4-FFF2-40B4-BE49-F238E27FC236}">
                <a16:creationId xmlns:a16="http://schemas.microsoft.com/office/drawing/2014/main" xmlns="" id="{6B8D47C1-0B93-624A-86EE-CA769D02F477}"/>
              </a:ext>
            </a:extLst>
          </p:cNvPr>
          <p:cNvSpPr/>
          <p:nvPr/>
        </p:nvSpPr>
        <p:spPr>
          <a:xfrm>
            <a:off x="1060450" y="3677888"/>
            <a:ext cx="1993900" cy="304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Misinformative KG</a:t>
            </a:r>
          </a:p>
        </p:txBody>
      </p:sp>
      <p:sp>
        <p:nvSpPr>
          <p:cNvPr id="25" name="TextBox 24">
            <a:extLst>
              <a:ext uri="{FF2B5EF4-FFF2-40B4-BE49-F238E27FC236}">
                <a16:creationId xmlns:a16="http://schemas.microsoft.com/office/drawing/2014/main" xmlns="" id="{49F07308-1F99-264F-AA7F-3780B75ECEE0}"/>
              </a:ext>
            </a:extLst>
          </p:cNvPr>
          <p:cNvSpPr txBox="1"/>
          <p:nvPr/>
        </p:nvSpPr>
        <p:spPr>
          <a:xfrm>
            <a:off x="891320" y="3982688"/>
            <a:ext cx="8531458" cy="738664"/>
          </a:xfrm>
          <a:prstGeom prst="rect">
            <a:avLst/>
          </a:prstGeom>
          <a:noFill/>
        </p:spPr>
        <p:txBody>
          <a:bodyPr wrap="square" rtlCol="0">
            <a:spAutoFit/>
          </a:bodyPr>
          <a:lstStyle/>
          <a:p>
            <a:r>
              <a:rPr lang="en-US" sz="1050" dirty="0">
                <a:latin typeface="Courier New" panose="02070309020205020404" pitchFamily="49" charset="0"/>
                <a:cs typeface="Courier New" panose="02070309020205020404" pitchFamily="49" charset="0"/>
              </a:rPr>
              <a:t>&lt;Bruno Mars&gt; &lt;Motley </a:t>
            </a:r>
            <a:r>
              <a:rPr lang="en-US" sz="1050" dirty="0" err="1">
                <a:latin typeface="Courier New" panose="02070309020205020404" pitchFamily="49" charset="0"/>
                <a:cs typeface="Courier New" panose="02070309020205020404" pitchFamily="49" charset="0"/>
              </a:rPr>
              <a:t>Crue</a:t>
            </a:r>
            <a:r>
              <a:rPr lang="en-US" sz="1050" dirty="0">
                <a:latin typeface="Courier New" panose="02070309020205020404" pitchFamily="49" charset="0"/>
                <a:cs typeface="Courier New" panose="02070309020205020404" pitchFamily="49" charset="0"/>
              </a:rPr>
              <a:t>&gt; &lt;NFL&gt; &lt;MetLife Stadium&gt; &lt;Red Hot Chili Peppers&gt; &lt;Beyonce&gt; &lt;Band Perry&gt; &lt;Phillip Phillips&gt; &lt;Jersey Boys&gt; &lt;Renee Fleming&gt; </a:t>
            </a:r>
            <a:r>
              <a:rPr lang="en-US" sz="1050" b="1" dirty="0">
                <a:solidFill>
                  <a:srgbClr val="FF0000"/>
                </a:solidFill>
                <a:latin typeface="Courier New" panose="02070309020205020404" pitchFamily="49" charset="0"/>
                <a:cs typeface="Courier New" panose="02070309020205020404" pitchFamily="49" charset="0"/>
              </a:rPr>
              <a:t>&lt;Lady </a:t>
            </a:r>
            <a:r>
              <a:rPr lang="en-US" sz="1050" b="1" dirty="0" err="1">
                <a:solidFill>
                  <a:srgbClr val="FF0000"/>
                </a:solidFill>
                <a:latin typeface="Courier New" panose="02070309020205020404" pitchFamily="49" charset="0"/>
                <a:cs typeface="Courier New" panose="02070309020205020404" pitchFamily="49" charset="0"/>
              </a:rPr>
              <a:t>Gaga,Justice.ArrestJailDetain.ArrestJailDetain</a:t>
            </a:r>
            <a:r>
              <a:rPr lang="en-US" sz="1050" b="1" dirty="0">
                <a:solidFill>
                  <a:srgbClr val="FF0000"/>
                </a:solidFill>
                <a:latin typeface="Courier New" panose="02070309020205020404" pitchFamily="49" charset="0"/>
                <a:cs typeface="Courier New" panose="02070309020205020404" pitchFamily="49" charset="0"/>
              </a:rPr>
              <a:t> _Detainee-</a:t>
            </a:r>
            <a:r>
              <a:rPr lang="en-US" sz="1050" b="1" dirty="0" err="1">
                <a:solidFill>
                  <a:srgbClr val="FF0000"/>
                </a:solidFill>
                <a:latin typeface="Courier New" panose="02070309020205020404" pitchFamily="49" charset="0"/>
                <a:cs typeface="Courier New" panose="02070309020205020404" pitchFamily="49" charset="0"/>
              </a:rPr>
              <a:t>ArrestJailDetain_Place</a:t>
            </a:r>
            <a:r>
              <a:rPr lang="en-US" sz="1050" b="1" dirty="0">
                <a:solidFill>
                  <a:srgbClr val="FF0000"/>
                </a:solidFill>
                <a:latin typeface="Courier New" panose="02070309020205020404" pitchFamily="49" charset="0"/>
                <a:cs typeface="Courier New" panose="02070309020205020404" pitchFamily="49" charset="0"/>
              </a:rPr>
              <a:t>, Dade County&gt;</a:t>
            </a:r>
            <a:r>
              <a:rPr lang="en-US" sz="1050" dirty="0">
                <a:latin typeface="Courier New" panose="02070309020205020404" pitchFamily="49" charset="0"/>
                <a:cs typeface="Courier New" panose="02070309020205020404" pitchFamily="49" charset="0"/>
              </a:rPr>
              <a:t> ... &lt;Susan Ryan,Movement.TransportArtifact_Transporter-TransportArtifact_Destination, Strawberry Fields&gt;...&lt;John Williams, </a:t>
            </a:r>
            <a:r>
              <a:rPr lang="en-US" sz="1050" dirty="0" err="1">
                <a:latin typeface="Courier New" panose="02070309020205020404" pitchFamily="49" charset="0"/>
                <a:cs typeface="Courier New" panose="02070309020205020404" pitchFamily="49" charset="0"/>
              </a:rPr>
              <a:t>Personnel.StartPosition_Employee</a:t>
            </a:r>
            <a:r>
              <a:rPr lang="en-US" sz="1050" dirty="0">
                <a:latin typeface="Courier New" panose="02070309020205020404" pitchFamily="49" charset="0"/>
                <a:cs typeface="Courier New" panose="02070309020205020404" pitchFamily="49" charset="0"/>
              </a:rPr>
              <a:t>, ...</a:t>
            </a:r>
          </a:p>
        </p:txBody>
      </p:sp>
      <p:pic>
        <p:nvPicPr>
          <p:cNvPr id="26" name="Picture 25">
            <a:extLst>
              <a:ext uri="{FF2B5EF4-FFF2-40B4-BE49-F238E27FC236}">
                <a16:creationId xmlns:a16="http://schemas.microsoft.com/office/drawing/2014/main" xmlns="" id="{7F72967E-7EB6-564C-B5FF-C73401E81FD7}"/>
              </a:ext>
            </a:extLst>
          </p:cNvPr>
          <p:cNvPicPr>
            <a:picLocks noChangeAspect="1"/>
          </p:cNvPicPr>
          <p:nvPr/>
        </p:nvPicPr>
        <p:blipFill rotWithShape="1">
          <a:blip r:embed="rId2"/>
          <a:srcRect l="20040" t="26150" r="21131" b="31692"/>
          <a:stretch/>
        </p:blipFill>
        <p:spPr>
          <a:xfrm rot="8780697">
            <a:off x="8857983" y="3826921"/>
            <a:ext cx="740198" cy="530433"/>
          </a:xfrm>
          <a:prstGeom prst="rect">
            <a:avLst/>
          </a:prstGeom>
        </p:spPr>
      </p:pic>
      <p:sp>
        <p:nvSpPr>
          <p:cNvPr id="27" name="Rectangle: Rounded Corners 29">
            <a:extLst>
              <a:ext uri="{FF2B5EF4-FFF2-40B4-BE49-F238E27FC236}">
                <a16:creationId xmlns:a16="http://schemas.microsoft.com/office/drawing/2014/main" xmlns="" id="{2B6DE682-7218-6449-BDF5-189A17C2ED77}"/>
              </a:ext>
            </a:extLst>
          </p:cNvPr>
          <p:cNvSpPr/>
          <p:nvPr/>
        </p:nvSpPr>
        <p:spPr>
          <a:xfrm>
            <a:off x="814616" y="5124220"/>
            <a:ext cx="8608162" cy="1478227"/>
          </a:xfrm>
          <a:prstGeom prst="roundRect">
            <a:avLst/>
          </a:prstGeom>
          <a:noFill/>
          <a:ln w="38100">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dirty="0">
              <a:latin typeface="Courier New" panose="02070309020205020404" pitchFamily="49" charset="0"/>
              <a:cs typeface="Courier New" panose="02070309020205020404" pitchFamily="49" charset="0"/>
            </a:endParaRPr>
          </a:p>
        </p:txBody>
      </p:sp>
      <p:sp>
        <p:nvSpPr>
          <p:cNvPr id="28" name="Rectangle: Rounded Corners 30">
            <a:extLst>
              <a:ext uri="{FF2B5EF4-FFF2-40B4-BE49-F238E27FC236}">
                <a16:creationId xmlns:a16="http://schemas.microsoft.com/office/drawing/2014/main" xmlns="" id="{FFC4B9EC-70F9-2F4B-8E8A-F32AE6E11D65}"/>
              </a:ext>
            </a:extLst>
          </p:cNvPr>
          <p:cNvSpPr/>
          <p:nvPr/>
        </p:nvSpPr>
        <p:spPr>
          <a:xfrm>
            <a:off x="1074966" y="4927825"/>
            <a:ext cx="3657600" cy="304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Regenerated Text from Repaired KG</a:t>
            </a:r>
          </a:p>
        </p:txBody>
      </p:sp>
      <p:sp>
        <p:nvSpPr>
          <p:cNvPr id="29" name="TextBox 28">
            <a:extLst>
              <a:ext uri="{FF2B5EF4-FFF2-40B4-BE49-F238E27FC236}">
                <a16:creationId xmlns:a16="http://schemas.microsoft.com/office/drawing/2014/main" xmlns="" id="{C071AED4-D6B6-014C-868D-21B8E23E7C3B}"/>
              </a:ext>
            </a:extLst>
          </p:cNvPr>
          <p:cNvSpPr txBox="1"/>
          <p:nvPr/>
        </p:nvSpPr>
        <p:spPr>
          <a:xfrm>
            <a:off x="922566" y="5223556"/>
            <a:ext cx="8500212" cy="1384995"/>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Bruno Mars’ "Bad Boys" album debuts at Number One on the Billboard 200 chart this week with its first week of sales. The album sold more than 100,000 copies in its first three weeks of release. Other Top 10 debuts this week include: "Lemonade" by Taylor Swift, "Young the Giant" (Number 2) by Toni Braxton (Number 3) by Kenny "Babyface" Edmonds (Number 4) by Candice Glover (Number 5) by Eric </a:t>
            </a:r>
            <a:r>
              <a:rPr lang="en-US" sz="1050" dirty="0" err="1">
                <a:latin typeface="Times New Roman" panose="02020603050405020304" pitchFamily="18" charset="0"/>
                <a:cs typeface="Times New Roman" panose="02020603050405020304" pitchFamily="18" charset="0"/>
              </a:rPr>
              <a:t>Paslay</a:t>
            </a:r>
            <a:r>
              <a:rPr lang="en-US" sz="1050" dirty="0">
                <a:latin typeface="Times New Roman" panose="02020603050405020304" pitchFamily="18" charset="0"/>
                <a:cs typeface="Times New Roman" panose="02020603050405020304" pitchFamily="18" charset="0"/>
              </a:rPr>
              <a:t> (Number 6) by Les Claypool (Number 7) by Marissa Nadler (Number 9) by Mark McGuire (Number 10).The Rock and Roll Hall of Fame will induct John Lennon, Yoko Ono and Bob Seger … The band will be supported by the Red Hot Chili Peppers, the Dave Matthews Band, Phillip Phillips, the Jersey Boys, Queen Latifah, Vince Neil, Nikki </a:t>
            </a:r>
            <a:r>
              <a:rPr lang="en-US" sz="1050" dirty="0" err="1">
                <a:latin typeface="Times New Roman" panose="02020603050405020304" pitchFamily="18" charset="0"/>
                <a:cs typeface="Times New Roman" panose="02020603050405020304" pitchFamily="18" charset="0"/>
              </a:rPr>
              <a:t>Sixx</a:t>
            </a:r>
            <a:r>
              <a:rPr lang="en-US" sz="1050" dirty="0">
                <a:latin typeface="Times New Roman" panose="02020603050405020304" pitchFamily="18" charset="0"/>
                <a:cs typeface="Times New Roman" panose="02020603050405020304" pitchFamily="18" charset="0"/>
              </a:rPr>
              <a:t>, Mick Mars, Alice Cooper and Chantel Jeffries…</a:t>
            </a:r>
          </a:p>
          <a:p>
            <a:r>
              <a:rPr lang="en-US" sz="1050" dirty="0">
                <a:latin typeface="Times New Roman" panose="02020603050405020304" pitchFamily="18" charset="0"/>
                <a:cs typeface="Times New Roman" panose="02020603050405020304" pitchFamily="18" charset="0"/>
              </a:rPr>
              <a:t>Susan Ryan and her husband, Jim, will take fans to the historic Strawberry Fields in Central Park on February 2. Susan and Jim are the parents of singer-songwriter Sara Evans, who moved from Missouri to Nashville last year. Susan was diagnosed with lymphoma in January….</a:t>
            </a:r>
          </a:p>
        </p:txBody>
      </p:sp>
      <p:sp>
        <p:nvSpPr>
          <p:cNvPr id="30" name="Rectangle 29">
            <a:extLst>
              <a:ext uri="{FF2B5EF4-FFF2-40B4-BE49-F238E27FC236}">
                <a16:creationId xmlns:a16="http://schemas.microsoft.com/office/drawing/2014/main" xmlns="" id="{BBA9E245-9F25-6F4F-BC6E-E741DE9C410C}"/>
              </a:ext>
            </a:extLst>
          </p:cNvPr>
          <p:cNvSpPr/>
          <p:nvPr/>
        </p:nvSpPr>
        <p:spPr>
          <a:xfrm>
            <a:off x="9530730" y="2224942"/>
            <a:ext cx="2661270" cy="4093428"/>
          </a:xfrm>
          <a:prstGeom prst="rect">
            <a:avLst/>
          </a:prstGeom>
        </p:spPr>
        <p:txBody>
          <a:bodyPr wrap="square">
            <a:spAutoFit/>
          </a:bodyPr>
          <a:lstStyle/>
          <a:p>
            <a:pPr algn="ctr"/>
            <a:r>
              <a:rPr lang="en-US" sz="2600" dirty="0">
                <a:solidFill>
                  <a:schemeClr val="tx1">
                    <a:lumMod val="85000"/>
                    <a:lumOff val="15000"/>
                  </a:schemeClr>
                </a:solidFill>
              </a:rPr>
              <a:t>With </a:t>
            </a:r>
            <a:r>
              <a:rPr lang="en-US" sz="2600" dirty="0" err="1">
                <a:solidFill>
                  <a:schemeClr val="tx1">
                    <a:lumMod val="85000"/>
                    <a:lumOff val="15000"/>
                  </a:schemeClr>
                </a:solidFill>
              </a:rPr>
              <a:t>InfoSurgeon</a:t>
            </a:r>
            <a:r>
              <a:rPr lang="en-US" sz="2600" dirty="0">
                <a:solidFill>
                  <a:schemeClr val="tx1">
                    <a:lumMod val="85000"/>
                    <a:lumOff val="15000"/>
                  </a:schemeClr>
                </a:solidFill>
              </a:rPr>
              <a:t>, we can detect the misinformative claims from fake news (</a:t>
            </a:r>
            <a:r>
              <a:rPr lang="en-US" sz="2600" i="1" dirty="0">
                <a:solidFill>
                  <a:schemeClr val="bg2">
                    <a:lumMod val="25000"/>
                  </a:schemeClr>
                </a:solidFill>
              </a:rPr>
              <a:t>e.g. </a:t>
            </a:r>
            <a:r>
              <a:rPr lang="en-US" sz="2600" dirty="0">
                <a:solidFill>
                  <a:srgbClr val="C00000"/>
                </a:solidFill>
              </a:rPr>
              <a:t>Lady Gaga arrested</a:t>
            </a:r>
            <a:r>
              <a:rPr lang="en-US" sz="2600" dirty="0">
                <a:solidFill>
                  <a:schemeClr val="tx1">
                    <a:lumMod val="85000"/>
                    <a:lumOff val="15000"/>
                  </a:schemeClr>
                </a:solidFill>
              </a:rPr>
              <a:t>), and remove them to regenerate good news articles.</a:t>
            </a:r>
            <a:endParaRPr lang="en-US" sz="2600" dirty="0"/>
          </a:p>
        </p:txBody>
      </p:sp>
      <p:sp>
        <p:nvSpPr>
          <p:cNvPr id="16" name="Title 3">
            <a:extLst>
              <a:ext uri="{FF2B5EF4-FFF2-40B4-BE49-F238E27FC236}">
                <a16:creationId xmlns="" xmlns:a16="http://schemas.microsoft.com/office/drawing/2014/main" id="{65A0A9FE-5785-5649-A399-FDBDB82C63B9}"/>
              </a:ext>
            </a:extLst>
          </p:cNvPr>
          <p:cNvSpPr>
            <a:spLocks noGrp="1"/>
          </p:cNvSpPr>
          <p:nvPr>
            <p:ph type="title"/>
          </p:nvPr>
        </p:nvSpPr>
        <p:spPr>
          <a:xfrm>
            <a:off x="795946" y="-137424"/>
            <a:ext cx="10809514" cy="1325563"/>
          </a:xfrm>
        </p:spPr>
        <p:txBody>
          <a:bodyPr>
            <a:normAutofit/>
          </a:bodyPr>
          <a:lstStyle/>
          <a:p>
            <a:r>
              <a:rPr lang="en-US" sz="3200" dirty="0" smtClean="0"/>
              <a:t>Future Direction 6: Precision </a:t>
            </a:r>
            <a:r>
              <a:rPr lang="en-US" sz="3200" dirty="0" smtClean="0"/>
              <a:t>Information Surgery</a:t>
            </a:r>
            <a:r>
              <a:rPr lang="en-US" sz="3200" dirty="0"/>
              <a:t> </a:t>
            </a:r>
            <a:r>
              <a:rPr lang="en-US" sz="3200" dirty="0" smtClean="0"/>
              <a:t>[</a:t>
            </a:r>
            <a:r>
              <a:rPr lang="en-US" sz="3200" dirty="0"/>
              <a:t>Fung et al., </a:t>
            </a:r>
            <a:r>
              <a:rPr lang="en-US" sz="3200" dirty="0" smtClean="0"/>
              <a:t>2021</a:t>
            </a:r>
            <a:r>
              <a:rPr lang="en-US" sz="3200" dirty="0"/>
              <a:t>]</a:t>
            </a:r>
          </a:p>
        </p:txBody>
      </p:sp>
      <p:sp>
        <p:nvSpPr>
          <p:cNvPr id="2" name="Rectangle 1"/>
          <p:cNvSpPr/>
          <p:nvPr/>
        </p:nvSpPr>
        <p:spPr>
          <a:xfrm>
            <a:off x="586540" y="777171"/>
            <a:ext cx="11605460" cy="430887"/>
          </a:xfrm>
          <a:prstGeom prst="rect">
            <a:avLst/>
          </a:prstGeom>
        </p:spPr>
        <p:txBody>
          <a:bodyPr wrap="square">
            <a:spAutoFit/>
          </a:bodyPr>
          <a:lstStyle/>
          <a:p>
            <a:pPr marL="342900" indent="-342900">
              <a:buFont typeface="Arial"/>
              <a:buChar char="•"/>
            </a:pPr>
            <a:r>
              <a:rPr lang="en-US" sz="2200" dirty="0"/>
              <a:t>Advancing sciences by long-distance knowledge aggregation and reasoning, and lifelong learning</a:t>
            </a:r>
          </a:p>
        </p:txBody>
      </p:sp>
    </p:spTree>
    <p:extLst>
      <p:ext uri="{BB962C8B-B14F-4D97-AF65-F5344CB8AC3E}">
        <p14:creationId xmlns:p14="http://schemas.microsoft.com/office/powerpoint/2010/main" val="6787331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3410533-4345-B040-8FB7-04A4E5D7086C}"/>
              </a:ext>
            </a:extLst>
          </p:cNvPr>
          <p:cNvSpPr>
            <a:spLocks noGrp="1"/>
          </p:cNvSpPr>
          <p:nvPr>
            <p:ph type="sldNum" idx="4294967295"/>
          </p:nvPr>
        </p:nvSpPr>
        <p:spPr>
          <a:xfrm>
            <a:off x="11292116" y="6523921"/>
            <a:ext cx="508000" cy="228600"/>
          </a:xfrm>
          <a:prstGeom prst="rect">
            <a:avLst/>
          </a:prstGeom>
        </p:spPr>
        <p:txBody>
          <a:bodyPr/>
          <a:lstStyle/>
          <a:p>
            <a:pPr marL="0" lvl="0" indent="0" algn="ctr" rtl="0">
              <a:spcBef>
                <a:spcPts val="0"/>
              </a:spcBef>
              <a:spcAft>
                <a:spcPts val="0"/>
              </a:spcAft>
              <a:buNone/>
            </a:pPr>
            <a:fld id="{00000000-1234-1234-1234-123412341234}" type="slidenum">
              <a:rPr lang="en-US" smtClean="0"/>
              <a:t>48</a:t>
            </a:fld>
            <a:endParaRPr lang="en-US"/>
          </a:p>
        </p:txBody>
      </p:sp>
      <p:pic>
        <p:nvPicPr>
          <p:cNvPr id="5" name="Picture 4" descr="Screen Shot 2022-06-19 at 6.14.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100" y="1070067"/>
            <a:ext cx="7552164" cy="5682454"/>
          </a:xfrm>
          <a:prstGeom prst="rect">
            <a:avLst/>
          </a:prstGeom>
        </p:spPr>
      </p:pic>
      <p:sp>
        <p:nvSpPr>
          <p:cNvPr id="8" name="Google Shape;223;p3"/>
          <p:cNvSpPr txBox="1">
            <a:spLocks noGrp="1"/>
          </p:cNvSpPr>
          <p:nvPr>
            <p:ph type="title"/>
          </p:nvPr>
        </p:nvSpPr>
        <p:spPr>
          <a:xfrm>
            <a:off x="0" y="123568"/>
            <a:ext cx="12191999" cy="1082933"/>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Clr>
                <a:schemeClr val="dk1"/>
              </a:buClr>
              <a:buSzPts val="4400"/>
              <a:buFont typeface="Overlock"/>
              <a:buNone/>
            </a:pPr>
            <a:r>
              <a:rPr lang="en-US" dirty="0">
                <a:solidFill>
                  <a:schemeClr val="dk1"/>
                </a:solidFill>
                <a:latin typeface="Overlock"/>
                <a:ea typeface="Overlock"/>
                <a:cs typeface="Overlock"/>
                <a:sym typeface="Overlock"/>
              </a:rPr>
              <a:t>How </a:t>
            </a:r>
            <a:r>
              <a:rPr lang="en-US" dirty="0" smtClean="0">
                <a:solidFill>
                  <a:schemeClr val="dk1"/>
                </a:solidFill>
                <a:latin typeface="Overlock"/>
                <a:ea typeface="Overlock"/>
                <a:cs typeface="Overlock"/>
                <a:sym typeface="Overlock"/>
              </a:rPr>
              <a:t>Doctors </a:t>
            </a:r>
            <a:r>
              <a:rPr lang="en-US" dirty="0" smtClean="0"/>
              <a:t>Predict Cancer Today</a:t>
            </a:r>
            <a:endParaRPr dirty="0">
              <a:solidFill>
                <a:schemeClr val="dk1"/>
              </a:solidFill>
              <a:latin typeface="Overlock"/>
              <a:ea typeface="Overlock"/>
              <a:cs typeface="Overlock"/>
              <a:sym typeface="Overlock"/>
            </a:endParaRPr>
          </a:p>
        </p:txBody>
      </p:sp>
      <p:sp>
        <p:nvSpPr>
          <p:cNvPr id="11" name="Google Shape;215;p2"/>
          <p:cNvSpPr txBox="1">
            <a:spLocks noGrp="1"/>
          </p:cNvSpPr>
          <p:nvPr>
            <p:ph type="body" idx="1"/>
          </p:nvPr>
        </p:nvSpPr>
        <p:spPr>
          <a:xfrm>
            <a:off x="7987263" y="1197812"/>
            <a:ext cx="3744157" cy="135538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600"/>
              </a:spcBef>
              <a:spcAft>
                <a:spcPts val="0"/>
              </a:spcAft>
              <a:buSzPts val="1920"/>
              <a:buFont typeface="Noto Sans Symbols"/>
              <a:buChar char="❑"/>
            </a:pPr>
            <a:r>
              <a:rPr lang="en-US" sz="2000" dirty="0" smtClean="0">
                <a:solidFill>
                  <a:schemeClr val="dk1"/>
                </a:solidFill>
                <a:sym typeface="Calibri"/>
              </a:rPr>
              <a:t>The classification features are extremely coarse-grained, generic and fragile</a:t>
            </a:r>
          </a:p>
          <a:p>
            <a:pPr marL="742950" lvl="1" indent="-285750">
              <a:buSzPts val="1920"/>
            </a:pPr>
            <a:r>
              <a:rPr lang="en-US" sz="2000" dirty="0" smtClean="0"/>
              <a:t>Changing the number of biopsies from 1 to 2 will change the cancer risk level from 17% to 37%, despite of the positive/negative results of biopsies</a:t>
            </a:r>
            <a:endParaRPr lang="en-US" sz="2000" dirty="0" smtClean="0">
              <a:solidFill>
                <a:schemeClr val="dk1"/>
              </a:solidFill>
              <a:sym typeface="Calibri"/>
            </a:endParaRPr>
          </a:p>
          <a:p>
            <a:pPr marL="285750" lvl="0" indent="-285750" algn="l" rtl="0">
              <a:lnSpc>
                <a:spcPct val="100000"/>
              </a:lnSpc>
              <a:spcBef>
                <a:spcPts val="600"/>
              </a:spcBef>
              <a:spcAft>
                <a:spcPts val="0"/>
              </a:spcAft>
              <a:buSzPts val="1920"/>
              <a:buFont typeface="Noto Sans Symbols"/>
              <a:buChar char="❑"/>
            </a:pPr>
            <a:r>
              <a:rPr lang="en-US" sz="2000" dirty="0" smtClean="0">
                <a:solidFill>
                  <a:schemeClr val="dk1"/>
                </a:solidFill>
                <a:sym typeface="Calibri"/>
              </a:rPr>
              <a:t>Precision Medicine is only afforda</a:t>
            </a:r>
            <a:r>
              <a:rPr lang="en-US" sz="2000" dirty="0" smtClean="0"/>
              <a:t>ble for a tiny population</a:t>
            </a:r>
          </a:p>
          <a:p>
            <a:pPr marL="285750" lvl="0" indent="-285750" algn="l" rtl="0">
              <a:lnSpc>
                <a:spcPct val="100000"/>
              </a:lnSpc>
              <a:spcBef>
                <a:spcPts val="600"/>
              </a:spcBef>
              <a:spcAft>
                <a:spcPts val="0"/>
              </a:spcAft>
              <a:buSzPts val="1920"/>
              <a:buFont typeface="Noto Sans Symbols"/>
              <a:buChar char="❑"/>
            </a:pPr>
            <a:r>
              <a:rPr lang="en-US" sz="2000" dirty="0" smtClean="0">
                <a:solidFill>
                  <a:schemeClr val="dk1"/>
                </a:solidFill>
                <a:sym typeface="Calibri"/>
              </a:rPr>
              <a:t>Development cost is about $2.6 billion</a:t>
            </a:r>
          </a:p>
        </p:txBody>
      </p:sp>
    </p:spTree>
    <p:extLst>
      <p:ext uri="{BB962C8B-B14F-4D97-AF65-F5344CB8AC3E}">
        <p14:creationId xmlns:p14="http://schemas.microsoft.com/office/powerpoint/2010/main" val="346670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3" name="Google Shape;99;p19"/>
          <p:cNvPicPr preferRelativeResize="0"/>
          <p:nvPr/>
        </p:nvPicPr>
        <p:blipFill>
          <a:blip r:embed="rId3">
            <a:alphaModFix/>
          </a:blip>
          <a:stretch>
            <a:fillRect/>
          </a:stretch>
        </p:blipFill>
        <p:spPr>
          <a:xfrm>
            <a:off x="2399036" y="5216265"/>
            <a:ext cx="1918232" cy="1666462"/>
          </a:xfrm>
          <a:prstGeom prst="rect">
            <a:avLst/>
          </a:prstGeom>
          <a:noFill/>
          <a:ln>
            <a:noFill/>
          </a:ln>
        </p:spPr>
      </p:pic>
      <p:sp>
        <p:nvSpPr>
          <p:cNvPr id="11" name="Google Shape;97;p19"/>
          <p:cNvSpPr txBox="1"/>
          <p:nvPr/>
        </p:nvSpPr>
        <p:spPr>
          <a:xfrm>
            <a:off x="348067" y="3998227"/>
            <a:ext cx="5089600" cy="1066662"/>
          </a:xfrm>
          <a:prstGeom prst="rect">
            <a:avLst/>
          </a:prstGeom>
          <a:noFill/>
          <a:ln>
            <a:noFill/>
          </a:ln>
        </p:spPr>
        <p:txBody>
          <a:bodyPr spcFirstLastPara="1" wrap="square" lIns="121900" tIns="121900" rIns="121900" bIns="121900" anchor="t" anchorCtr="0">
            <a:spAutoFit/>
          </a:bodyPr>
          <a:lstStyle/>
          <a:p>
            <a:r>
              <a:rPr lang="en" sz="1333" dirty="0">
                <a:solidFill>
                  <a:srgbClr val="222222"/>
                </a:solidFill>
                <a:highlight>
                  <a:srgbClr val="FFFFFF"/>
                </a:highlight>
                <a:latin typeface="Verdana"/>
                <a:ea typeface="Verdana"/>
                <a:cs typeface="Verdana"/>
                <a:sym typeface="Verdana"/>
              </a:rPr>
              <a:t>Zeatin is a </a:t>
            </a:r>
            <a:r>
              <a:rPr lang="en" sz="1333" dirty="0">
                <a:solidFill>
                  <a:srgbClr val="6761C3"/>
                </a:solidFill>
                <a:highlight>
                  <a:srgbClr val="FFFFFF"/>
                </a:highlight>
                <a:uFill>
                  <a:noFill/>
                </a:uFill>
                <a:latin typeface="Verdana"/>
                <a:ea typeface="Verdana"/>
                <a:cs typeface="Verdana"/>
                <a:sym typeface="Verdana"/>
                <a:hlinkClick r:id="rId4">
                  <a:extLst>
                    <a:ext uri="{A12FA001-AC4F-418D-AE19-62706E023703}">
                      <ahyp:hlinkClr xmlns:ahyp="http://schemas.microsoft.com/office/drawing/2018/hyperlinkcolor" xmlns="" val="tx"/>
                    </a:ext>
                  </a:extLst>
                </a:hlinkClick>
              </a:rPr>
              <a:t>cytokinin</a:t>
            </a:r>
            <a:r>
              <a:rPr lang="en" sz="1333" dirty="0">
                <a:solidFill>
                  <a:srgbClr val="222222"/>
                </a:solidFill>
                <a:highlight>
                  <a:srgbClr val="FFFFFF"/>
                </a:highlight>
                <a:latin typeface="Verdana"/>
                <a:ea typeface="Verdana"/>
                <a:cs typeface="Verdana"/>
                <a:sym typeface="Verdana"/>
              </a:rPr>
              <a:t> derived from </a:t>
            </a:r>
            <a:r>
              <a:rPr lang="en" sz="1333" dirty="0">
                <a:solidFill>
                  <a:srgbClr val="6761C3"/>
                </a:solidFill>
                <a:highlight>
                  <a:srgbClr val="FFFFFF"/>
                </a:highlight>
                <a:uFill>
                  <a:noFill/>
                </a:uFill>
                <a:latin typeface="Verdana"/>
                <a:ea typeface="Verdana"/>
                <a:cs typeface="Verdana"/>
                <a:sym typeface="Verdana"/>
                <a:hlinkClick r:id="rId5">
                  <a:extLst>
                    <a:ext uri="{A12FA001-AC4F-418D-AE19-62706E023703}">
                      <ahyp:hlinkClr xmlns:ahyp="http://schemas.microsoft.com/office/drawing/2018/hyperlinkcolor" xmlns="" val="tx"/>
                    </a:ext>
                  </a:extLst>
                </a:hlinkClick>
              </a:rPr>
              <a:t>adenine</a:t>
            </a:r>
            <a:r>
              <a:rPr lang="en" sz="1333" dirty="0">
                <a:solidFill>
                  <a:srgbClr val="222222"/>
                </a:solidFill>
                <a:highlight>
                  <a:srgbClr val="FFFFFF"/>
                </a:highlight>
                <a:latin typeface="Verdana"/>
                <a:ea typeface="Verdana"/>
                <a:cs typeface="Verdana"/>
                <a:sym typeface="Verdana"/>
              </a:rPr>
              <a:t>, which occurs in the form of a cis- and a trans-</a:t>
            </a:r>
            <a:r>
              <a:rPr lang="en" sz="1333" dirty="0">
                <a:solidFill>
                  <a:srgbClr val="6761C3"/>
                </a:solidFill>
                <a:highlight>
                  <a:srgbClr val="FFFFFF"/>
                </a:highlight>
                <a:uFill>
                  <a:noFill/>
                </a:uFill>
                <a:latin typeface="Verdana"/>
                <a:ea typeface="Verdana"/>
                <a:cs typeface="Verdana"/>
                <a:sym typeface="Verdana"/>
                <a:hlinkClick r:id="rId6">
                  <a:extLst>
                    <a:ext uri="{A12FA001-AC4F-418D-AE19-62706E023703}">
                      <ahyp:hlinkClr xmlns:ahyp="http://schemas.microsoft.com/office/drawing/2018/hyperlinkcolor" xmlns="" val="tx"/>
                    </a:ext>
                  </a:extLst>
                </a:hlinkClick>
              </a:rPr>
              <a:t>isomer</a:t>
            </a:r>
            <a:r>
              <a:rPr lang="en" sz="1333" dirty="0">
                <a:solidFill>
                  <a:srgbClr val="222222"/>
                </a:solidFill>
                <a:highlight>
                  <a:srgbClr val="FFFFFF"/>
                </a:highlight>
                <a:latin typeface="Verdana"/>
                <a:ea typeface="Verdana"/>
                <a:cs typeface="Verdana"/>
                <a:sym typeface="Verdana"/>
              </a:rPr>
              <a:t> and conjugates. </a:t>
            </a:r>
            <a:r>
              <a:rPr lang="en" sz="1333" dirty="0">
                <a:solidFill>
                  <a:srgbClr val="6761C3"/>
                </a:solidFill>
                <a:highlight>
                  <a:srgbClr val="FFFFFF"/>
                </a:highlight>
                <a:uFill>
                  <a:noFill/>
                </a:uFill>
                <a:latin typeface="Verdana"/>
                <a:ea typeface="Verdana"/>
                <a:cs typeface="Verdana"/>
                <a:sym typeface="Verdana"/>
                <a:hlinkClick r:id="rId7">
                  <a:extLst>
                    <a:ext uri="{A12FA001-AC4F-418D-AE19-62706E023703}">
                      <ahyp:hlinkClr xmlns:ahyp="http://schemas.microsoft.com/office/drawing/2018/hyperlinkcolor" xmlns="" val="tx"/>
                    </a:ext>
                  </a:extLst>
                </a:hlinkClick>
              </a:rPr>
              <a:t>Zea</a:t>
            </a:r>
            <a:r>
              <a:rPr lang="en" sz="1333" dirty="0">
                <a:solidFill>
                  <a:srgbClr val="222222"/>
                </a:solidFill>
                <a:highlight>
                  <a:srgbClr val="FFFFFF"/>
                </a:highlight>
                <a:latin typeface="Verdana"/>
                <a:ea typeface="Verdana"/>
                <a:cs typeface="Verdana"/>
                <a:sym typeface="Verdana"/>
              </a:rPr>
              <a:t>tin was discovered in immature corn kernels from the genus Zea</a:t>
            </a:r>
            <a:endParaRPr sz="2400" dirty="0"/>
          </a:p>
        </p:txBody>
      </p:sp>
      <p:pic>
        <p:nvPicPr>
          <p:cNvPr id="14" name="Google Shape;80;p17"/>
          <p:cNvPicPr preferRelativeResize="0"/>
          <p:nvPr/>
        </p:nvPicPr>
        <p:blipFill>
          <a:blip r:embed="rId8">
            <a:alphaModFix/>
          </a:blip>
          <a:stretch>
            <a:fillRect/>
          </a:stretch>
        </p:blipFill>
        <p:spPr>
          <a:xfrm>
            <a:off x="-4352871" y="1508071"/>
            <a:ext cx="12192004" cy="2946797"/>
          </a:xfrm>
          <a:prstGeom prst="rect">
            <a:avLst/>
          </a:prstGeom>
          <a:noFill/>
          <a:ln>
            <a:noFill/>
          </a:ln>
        </p:spPr>
      </p:pic>
      <p:sp>
        <p:nvSpPr>
          <p:cNvPr id="1131" name="Google Shape;1131;p104"/>
          <p:cNvSpPr txBox="1">
            <a:spLocks noGrp="1"/>
          </p:cNvSpPr>
          <p:nvPr>
            <p:ph type="body" idx="1"/>
          </p:nvPr>
        </p:nvSpPr>
        <p:spPr>
          <a:xfrm>
            <a:off x="0" y="885915"/>
            <a:ext cx="12192000" cy="2931578"/>
          </a:xfrm>
          <a:prstGeom prst="rect">
            <a:avLst/>
          </a:prstGeom>
          <a:noFill/>
          <a:ln>
            <a:noFill/>
          </a:ln>
        </p:spPr>
        <p:txBody>
          <a:bodyPr spcFirstLastPara="1" vert="horz" wrap="square" lIns="91425" tIns="45700" rIns="91425" bIns="45700" rtlCol="0" anchor="t" anchorCtr="0">
            <a:noAutofit/>
          </a:bodyPr>
          <a:lstStyle/>
          <a:p>
            <a:pPr>
              <a:spcBef>
                <a:spcPts val="0"/>
              </a:spcBef>
              <a:buClr>
                <a:srgbClr val="170981"/>
              </a:buClr>
              <a:buSzPts val="1776"/>
              <a:buFont typeface="Arial" charset="0"/>
              <a:buChar char="•"/>
            </a:pPr>
            <a:r>
              <a:rPr lang="en-US" dirty="0">
                <a:solidFill>
                  <a:schemeClr val="dk1"/>
                </a:solidFill>
                <a:ea typeface="Calibri"/>
                <a:cs typeface="Calibri"/>
                <a:sym typeface="Calibri"/>
              </a:rPr>
              <a:t>Generate a new skincare product or a specialized drug by describing it </a:t>
            </a:r>
            <a:r>
              <a:rPr lang="en-US" dirty="0">
                <a:solidFill>
                  <a:schemeClr val="dk1"/>
                </a:solidFill>
                <a:ea typeface="Calibri"/>
                <a:cs typeface="Calibri"/>
                <a:sym typeface="Arial"/>
              </a:rPr>
              <a:t>[Edwards et al.,2022arxiv</a:t>
            </a:r>
            <a:r>
              <a:rPr lang="en-US" dirty="0" smtClean="0">
                <a:solidFill>
                  <a:schemeClr val="dk1"/>
                </a:solidFill>
                <a:ea typeface="Calibri"/>
                <a:cs typeface="Calibri"/>
                <a:sym typeface="Arial"/>
              </a:rPr>
              <a:t>]; We need a national computing cloud to stay relevant!</a:t>
            </a:r>
            <a:endParaRPr lang="en-US" dirty="0">
              <a:solidFill>
                <a:schemeClr val="dk1"/>
              </a:solidFill>
              <a:ea typeface="Calibri"/>
              <a:cs typeface="Calibri"/>
              <a:sym typeface="Calibri"/>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49</a:t>
            </a:fld>
            <a:endParaRPr sz="1400" b="1">
              <a:solidFill>
                <a:srgbClr val="000000"/>
              </a:solidFill>
              <a:latin typeface="Calibri"/>
              <a:ea typeface="Calibri"/>
              <a:cs typeface="Calibri"/>
              <a:sym typeface="Calibri"/>
            </a:endParaRPr>
          </a:p>
        </p:txBody>
      </p:sp>
      <p:sp>
        <p:nvSpPr>
          <p:cNvPr id="6" name="Google Shape;1130;p104"/>
          <p:cNvSpPr txBox="1">
            <a:spLocks noGrp="1"/>
          </p:cNvSpPr>
          <p:nvPr>
            <p:ph type="title"/>
          </p:nvPr>
        </p:nvSpPr>
        <p:spPr>
          <a:xfrm>
            <a:off x="348067" y="16505"/>
            <a:ext cx="1150495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smtClean="0">
                <a:sym typeface="Palatino Linotype"/>
              </a:rPr>
              <a:t>Future Direction 7: Democratizing </a:t>
            </a:r>
            <a:r>
              <a:rPr lang="en-US" sz="3200" dirty="0" smtClean="0">
                <a:sym typeface="Palatino Linotype"/>
              </a:rPr>
              <a:t>Drug Discovery</a:t>
            </a:r>
            <a:endParaRPr sz="3200" dirty="0">
              <a:sym typeface="Palatino Linotype"/>
            </a:endParaRPr>
          </a:p>
        </p:txBody>
      </p:sp>
      <p:cxnSp>
        <p:nvCxnSpPr>
          <p:cNvPr id="12" name="Google Shape;98;p19"/>
          <p:cNvCxnSpPr/>
          <p:nvPr/>
        </p:nvCxnSpPr>
        <p:spPr>
          <a:xfrm>
            <a:off x="3844996" y="4870320"/>
            <a:ext cx="0" cy="816459"/>
          </a:xfrm>
          <a:prstGeom prst="straightConnector1">
            <a:avLst/>
          </a:prstGeom>
          <a:noFill/>
          <a:ln w="38100" cap="flat" cmpd="sng">
            <a:solidFill>
              <a:schemeClr val="dk2"/>
            </a:solidFill>
            <a:prstDash val="solid"/>
            <a:round/>
            <a:headEnd type="none" w="med" len="med"/>
            <a:tailEnd type="triangle" w="med" len="med"/>
          </a:ln>
        </p:spPr>
      </p:cxnSp>
      <p:cxnSp>
        <p:nvCxnSpPr>
          <p:cNvPr id="15" name="Google Shape;81;p17"/>
          <p:cNvCxnSpPr/>
          <p:nvPr/>
        </p:nvCxnSpPr>
        <p:spPr>
          <a:xfrm rot="10800000" flipH="1">
            <a:off x="2243752" y="2819444"/>
            <a:ext cx="1114400" cy="3200"/>
          </a:xfrm>
          <a:prstGeom prst="straightConnector1">
            <a:avLst/>
          </a:prstGeom>
          <a:noFill/>
          <a:ln w="38100" cap="flat" cmpd="sng">
            <a:solidFill>
              <a:schemeClr val="dk2"/>
            </a:solidFill>
            <a:prstDash val="solid"/>
            <a:round/>
            <a:headEnd type="none" w="med" len="med"/>
            <a:tailEnd type="triangle" w="med" len="med"/>
          </a:ln>
        </p:spPr>
      </p:cxnSp>
      <p:pic>
        <p:nvPicPr>
          <p:cNvPr id="17" name="Picture 16" descr="Macintosh HD:Users:Ji:Desktop:0-KAIROS:2020June-PIMeeting:COVID19:covid-path (2).png"/>
          <p:cNvPicPr/>
          <p:nvPr/>
        </p:nvPicPr>
        <p:blipFill>
          <a:blip r:embed="rId9">
            <a:extLst>
              <a:ext uri="{28A0092B-C50C-407E-A947-70E740481C1C}">
                <a14:useLocalDpi xmlns:a14="http://schemas.microsoft.com/office/drawing/2010/main" val="0"/>
              </a:ext>
            </a:extLst>
          </a:blip>
          <a:srcRect/>
          <a:stretch>
            <a:fillRect/>
          </a:stretch>
        </p:blipFill>
        <p:spPr bwMode="auto">
          <a:xfrm>
            <a:off x="7102964" y="1700553"/>
            <a:ext cx="5256823" cy="5022670"/>
          </a:xfrm>
          <a:prstGeom prst="rect">
            <a:avLst/>
          </a:prstGeom>
          <a:noFill/>
          <a:ln>
            <a:noFill/>
          </a:ln>
        </p:spPr>
      </p:pic>
    </p:spTree>
    <p:extLst>
      <p:ext uri="{BB962C8B-B14F-4D97-AF65-F5344CB8AC3E}">
        <p14:creationId xmlns:p14="http://schemas.microsoft.com/office/powerpoint/2010/main" val="681562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A Boast of Today’s Flat NLP World</a:t>
            </a:r>
            <a:endParaRPr sz="3200" dirty="0">
              <a:sym typeface="Palatino Linotype"/>
            </a:endParaRPr>
          </a:p>
        </p:txBody>
      </p:sp>
      <p:sp>
        <p:nvSpPr>
          <p:cNvPr id="1131" name="Google Shape;1131;p104"/>
          <p:cNvSpPr txBox="1">
            <a:spLocks noGrp="1"/>
          </p:cNvSpPr>
          <p:nvPr>
            <p:ph type="body" idx="1"/>
          </p:nvPr>
        </p:nvSpPr>
        <p:spPr>
          <a:xfrm>
            <a:off x="687050" y="1044474"/>
            <a:ext cx="11188835" cy="5524602"/>
          </a:xfrm>
          <a:prstGeom prst="rect">
            <a:avLst/>
          </a:prstGeom>
          <a:noFill/>
          <a:ln>
            <a:noFill/>
          </a:ln>
        </p:spPr>
        <p:txBody>
          <a:bodyPr spcFirstLastPara="1" vert="horz" wrap="square" lIns="91425" tIns="45700" rIns="91425" bIns="45700" rtlCol="0" anchor="t" anchorCtr="0">
            <a:noAutofit/>
          </a:bodyPr>
          <a:lstStyle/>
          <a:p>
            <a:pPr>
              <a:spcBef>
                <a:spcPts val="0"/>
              </a:spcBef>
              <a:buClr>
                <a:srgbClr val="170981"/>
              </a:buClr>
              <a:buSzPts val="1776"/>
              <a:buFont typeface="Arial" charset="0"/>
              <a:buChar char="•"/>
            </a:pPr>
            <a:r>
              <a:rPr lang="en-US" sz="2800" dirty="0" smtClean="0">
                <a:sym typeface="Palatino Linotype"/>
              </a:rPr>
              <a:t>The unified text generation paradigm </a:t>
            </a:r>
            <a:r>
              <a:rPr lang="en-US" sz="2800" dirty="0">
                <a:sym typeface="Palatino Linotype"/>
              </a:rPr>
              <a:t>is </a:t>
            </a:r>
            <a:r>
              <a:rPr lang="en-US" sz="2800" dirty="0" smtClean="0">
                <a:sym typeface="Palatino Linotype"/>
              </a:rPr>
              <a:t>taking </a:t>
            </a:r>
            <a:r>
              <a:rPr lang="en-US" sz="2800" dirty="0">
                <a:sym typeface="Palatino Linotype"/>
              </a:rPr>
              <a:t>o</a:t>
            </a:r>
            <a:r>
              <a:rPr lang="en-US" sz="2800" dirty="0" smtClean="0">
                <a:sym typeface="Palatino Linotype"/>
              </a:rPr>
              <a:t>ver </a:t>
            </a:r>
            <a:r>
              <a:rPr lang="en-US" sz="2800" dirty="0">
                <a:sym typeface="Palatino Linotype"/>
              </a:rPr>
              <a:t>the NLP </a:t>
            </a:r>
            <a:r>
              <a:rPr lang="en-US" sz="2800" dirty="0" smtClean="0">
                <a:sym typeface="Palatino Linotype"/>
              </a:rPr>
              <a:t>world, with flat sequences and implicit representations</a:t>
            </a:r>
          </a:p>
          <a:p>
            <a:pPr>
              <a:spcBef>
                <a:spcPts val="0"/>
              </a:spcBef>
              <a:buClr>
                <a:srgbClr val="170981"/>
              </a:buClr>
              <a:buSzPts val="1776"/>
              <a:buFont typeface="Arial" charset="0"/>
              <a:buChar char="•"/>
            </a:pPr>
            <a:r>
              <a:rPr lang="en-US" sz="2800" dirty="0" smtClean="0">
                <a:sym typeface="Palatino Linotype"/>
              </a:rPr>
              <a:t>Huge successes on zero-shot sequence prediction tasks (e.g., multitask prompted training on 12 tasks and 60 datasets [</a:t>
            </a:r>
            <a:r>
              <a:rPr lang="en-US" sz="2800" dirty="0" err="1" smtClean="0">
                <a:sym typeface="Palatino Linotype"/>
              </a:rPr>
              <a:t>Sanh</a:t>
            </a:r>
            <a:r>
              <a:rPr lang="en-US" sz="2800" dirty="0" smtClean="0">
                <a:sym typeface="Palatino Linotype"/>
              </a:rPr>
              <a:t> et al., ICLR2022])</a:t>
            </a:r>
            <a:endParaRPr lang="en-US" sz="2800" dirty="0" smtClean="0">
              <a:solidFill>
                <a:srgbClr val="C00000"/>
              </a:solidFill>
              <a:sym typeface="Palatino Linotype"/>
            </a:endParaRPr>
          </a:p>
          <a:p>
            <a:pPr>
              <a:spcBef>
                <a:spcPts val="0"/>
              </a:spcBef>
              <a:buClr>
                <a:srgbClr val="170981"/>
              </a:buClr>
              <a:buSzPts val="1776"/>
              <a:buFont typeface="Arial" charset="0"/>
              <a:buChar char="•"/>
            </a:pPr>
            <a:endParaRPr lang="en-US" sz="2800" dirty="0" smtClean="0">
              <a:sym typeface="Palatino Linotype"/>
            </a:endParaRPr>
          </a:p>
          <a:p>
            <a:pPr>
              <a:spcBef>
                <a:spcPts val="0"/>
              </a:spcBef>
              <a:buClr>
                <a:srgbClr val="170981"/>
              </a:buClr>
              <a:buSzPts val="1776"/>
              <a:buFont typeface="Arial" charset="0"/>
              <a:buChar char="•"/>
            </a:pPr>
            <a:endParaRPr lang="en-US" sz="2800" dirty="0" smtClean="0">
              <a:sym typeface="Palatino Linotype"/>
            </a:endParaRPr>
          </a:p>
          <a:p>
            <a:pPr>
              <a:spcBef>
                <a:spcPts val="0"/>
              </a:spcBef>
              <a:buClr>
                <a:srgbClr val="170981"/>
              </a:buClr>
              <a:buSzPts val="1776"/>
              <a:buFont typeface="Arial" charset="0"/>
              <a:buChar char="•"/>
            </a:pPr>
            <a:endParaRPr lang="en-US" sz="2800" dirty="0">
              <a:sym typeface="Palatino Linotype"/>
            </a:endParaRPr>
          </a:p>
          <a:p>
            <a:pPr>
              <a:spcBef>
                <a:spcPts val="0"/>
              </a:spcBef>
              <a:buClr>
                <a:srgbClr val="170981"/>
              </a:buClr>
              <a:buSzPts val="1776"/>
              <a:buFont typeface="Arial" charset="0"/>
              <a:buChar char="•"/>
            </a:pPr>
            <a:endParaRPr lang="en-US" sz="2800" dirty="0" smtClean="0">
              <a:sym typeface="Palatino Linotype"/>
            </a:endParaRPr>
          </a:p>
          <a:p>
            <a:pPr marL="0" indent="0">
              <a:spcBef>
                <a:spcPts val="0"/>
              </a:spcBef>
              <a:buClr>
                <a:srgbClr val="170981"/>
              </a:buClr>
              <a:buSzPts val="1776"/>
              <a:buNone/>
            </a:pPr>
            <a:endParaRPr lang="en-US" sz="2800" dirty="0">
              <a:sym typeface="Palatino Linotype"/>
            </a:endParaRPr>
          </a:p>
          <a:p>
            <a:pPr>
              <a:spcBef>
                <a:spcPts val="0"/>
              </a:spcBef>
              <a:buClr>
                <a:srgbClr val="170981"/>
              </a:buClr>
              <a:buSzPts val="1776"/>
              <a:buFont typeface="Arial" charset="0"/>
              <a:buChar char="•"/>
            </a:pPr>
            <a:endParaRPr lang="en-US" sz="2800" dirty="0" smtClean="0">
              <a:sym typeface="Palatino Linotype"/>
            </a:endParaRPr>
          </a:p>
          <a:p>
            <a:pPr>
              <a:spcBef>
                <a:spcPts val="0"/>
              </a:spcBef>
              <a:buClr>
                <a:srgbClr val="170981"/>
              </a:buClr>
              <a:buSzPts val="1776"/>
              <a:buFont typeface="Arial" charset="0"/>
              <a:buChar char="•"/>
            </a:pPr>
            <a:endParaRPr lang="en-US" sz="2800" dirty="0" smtClean="0">
              <a:sym typeface="Palatino Linotype"/>
            </a:endParaRPr>
          </a:p>
          <a:p>
            <a:pPr>
              <a:spcBef>
                <a:spcPts val="0"/>
              </a:spcBef>
              <a:buClr>
                <a:srgbClr val="170981"/>
              </a:buClr>
              <a:buSzPts val="1776"/>
              <a:buFont typeface="Arial" charset="0"/>
              <a:buChar char="•"/>
            </a:pPr>
            <a:r>
              <a:rPr lang="en-US" sz="2800" dirty="0" smtClean="0">
                <a:solidFill>
                  <a:schemeClr val="dk1"/>
                </a:solidFill>
                <a:ea typeface="Calibri"/>
                <a:cs typeface="Calibri"/>
                <a:sym typeface="Calibri"/>
              </a:rPr>
              <a:t>Some </a:t>
            </a:r>
            <a:r>
              <a:rPr lang="en-US" sz="2800" dirty="0">
                <a:solidFill>
                  <a:schemeClr val="dk1"/>
                </a:solidFill>
                <a:ea typeface="Calibri"/>
                <a:cs typeface="Calibri"/>
                <a:sym typeface="Calibri"/>
              </a:rPr>
              <a:t>successes on structured prediction tasks too, such as information </a:t>
            </a:r>
            <a:r>
              <a:rPr lang="en-US" sz="2800" dirty="0" smtClean="0">
                <a:solidFill>
                  <a:schemeClr val="dk1"/>
                </a:solidFill>
                <a:ea typeface="Calibri"/>
                <a:cs typeface="Calibri"/>
                <a:sym typeface="Calibri"/>
              </a:rPr>
              <a:t>extraction </a:t>
            </a:r>
            <a:r>
              <a:rPr lang="en-US" sz="2800" dirty="0" smtClean="0">
                <a:solidFill>
                  <a:schemeClr val="dk1"/>
                </a:solidFill>
                <a:ea typeface="Calibri"/>
                <a:cs typeface="Calibri"/>
                <a:sym typeface="Wingdings"/>
              </a:rPr>
              <a:t></a:t>
            </a:r>
            <a:endParaRPr lang="en-US" sz="2800" dirty="0" smtClean="0">
              <a:solidFill>
                <a:schemeClr val="dk1"/>
              </a:solidFill>
              <a:latin typeface="Calibri"/>
              <a:ea typeface="Calibri"/>
              <a:cs typeface="Calibri"/>
              <a:sym typeface="Calibri"/>
            </a:endParaRPr>
          </a:p>
          <a:p>
            <a:pPr>
              <a:spcBef>
                <a:spcPts val="0"/>
              </a:spcBef>
              <a:buClr>
                <a:srgbClr val="170981"/>
              </a:buClr>
              <a:buSzPts val="1776"/>
              <a:buFont typeface="Arial" charset="0"/>
              <a:buChar char="•"/>
            </a:pPr>
            <a:endParaRPr lang="en-US" sz="2800" dirty="0">
              <a:solidFill>
                <a:schemeClr val="dk1"/>
              </a:solidFill>
              <a:latin typeface="Calibri"/>
              <a:ea typeface="Calibri"/>
              <a:cs typeface="Calibri"/>
              <a:sym typeface="Calibri"/>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5</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8809725" y="3159733"/>
            <a:ext cx="2156807" cy="1294084"/>
          </a:xfrm>
          <a:prstGeom prst="rect">
            <a:avLst/>
          </a:prstGeom>
        </p:spPr>
      </p:pic>
      <p:pic>
        <p:nvPicPr>
          <p:cNvPr id="3" name="Picture 2"/>
          <p:cNvPicPr>
            <a:picLocks noChangeAspect="1"/>
          </p:cNvPicPr>
          <p:nvPr/>
        </p:nvPicPr>
        <p:blipFill>
          <a:blip r:embed="rId4"/>
          <a:stretch>
            <a:fillRect/>
          </a:stretch>
        </p:blipFill>
        <p:spPr>
          <a:xfrm>
            <a:off x="1539875" y="2820948"/>
            <a:ext cx="5059477" cy="2943877"/>
          </a:xfrm>
          <a:prstGeom prst="rect">
            <a:avLst/>
          </a:prstGeom>
        </p:spPr>
      </p:pic>
      <p:sp>
        <p:nvSpPr>
          <p:cNvPr id="7" name="Google Shape;1131;p104"/>
          <p:cNvSpPr txBox="1">
            <a:spLocks/>
          </p:cNvSpPr>
          <p:nvPr/>
        </p:nvSpPr>
        <p:spPr>
          <a:xfrm>
            <a:off x="8350725" y="4536318"/>
            <a:ext cx="3074808" cy="835492"/>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170981"/>
              </a:buClr>
              <a:buSzPts val="1776"/>
              <a:buNone/>
            </a:pPr>
            <a:r>
              <a:rPr lang="en-US" sz="2000" i="1" dirty="0" smtClean="0">
                <a:sym typeface="Palatino Linotype"/>
              </a:rPr>
              <a:t>Key to success: do smart prompt engineering to elicit knowledge from LMs</a:t>
            </a:r>
          </a:p>
        </p:txBody>
      </p:sp>
    </p:spTree>
    <p:extLst>
      <p:ext uri="{BB962C8B-B14F-4D97-AF65-F5344CB8AC3E}">
        <p14:creationId xmlns:p14="http://schemas.microsoft.com/office/powerpoint/2010/main" val="13207763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573135-744C-B144-BBC3-EC24DB67D8EA}"/>
              </a:ext>
            </a:extLst>
          </p:cNvPr>
          <p:cNvSpPr>
            <a:spLocks noGrp="1"/>
          </p:cNvSpPr>
          <p:nvPr>
            <p:ph type="title"/>
          </p:nvPr>
        </p:nvSpPr>
        <p:spPr>
          <a:xfrm>
            <a:off x="0" y="365125"/>
            <a:ext cx="11787086" cy="688975"/>
          </a:xfrm>
        </p:spPr>
        <p:txBody>
          <a:bodyPr>
            <a:normAutofit/>
          </a:bodyPr>
          <a:lstStyle/>
          <a:p>
            <a:pPr algn="ctr"/>
            <a:r>
              <a:rPr lang="en-US" sz="3200" dirty="0" smtClean="0">
                <a:sym typeface="Palatino Linotype"/>
              </a:rPr>
              <a:t>About you</a:t>
            </a:r>
            <a:endParaRPr lang="en-US" sz="3200" dirty="0"/>
          </a:p>
        </p:txBody>
      </p:sp>
      <p:sp>
        <p:nvSpPr>
          <p:cNvPr id="4" name="Slide Number Placeholder 3">
            <a:extLst>
              <a:ext uri="{FF2B5EF4-FFF2-40B4-BE49-F238E27FC236}">
                <a16:creationId xmlns:a16="http://schemas.microsoft.com/office/drawing/2014/main" xmlns="" id="{15704ED3-1774-A342-9144-8A09442F3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50</a:t>
            </a:fld>
            <a:endParaRPr lang="en-US"/>
          </a:p>
        </p:txBody>
      </p:sp>
      <p:sp>
        <p:nvSpPr>
          <p:cNvPr id="10" name="Content Placeholder 2">
            <a:extLst>
              <a:ext uri="{FF2B5EF4-FFF2-40B4-BE49-F238E27FC236}">
                <a16:creationId xmlns="" xmlns:a16="http://schemas.microsoft.com/office/drawing/2014/main" id="{B5673F34-4FAF-2742-8BAB-A70C4A314CB7}"/>
              </a:ext>
            </a:extLst>
          </p:cNvPr>
          <p:cNvSpPr>
            <a:spLocks noGrp="1"/>
          </p:cNvSpPr>
          <p:nvPr>
            <p:ph idx="1"/>
          </p:nvPr>
        </p:nvSpPr>
        <p:spPr>
          <a:xfrm>
            <a:off x="443469" y="1318306"/>
            <a:ext cx="11068118" cy="3963330"/>
          </a:xfrm>
        </p:spPr>
        <p:txBody>
          <a:bodyPr>
            <a:normAutofit fontScale="85000" lnSpcReduction="20000"/>
          </a:bodyPr>
          <a:lstStyle/>
          <a:p>
            <a:pPr lvl="1"/>
            <a:r>
              <a:rPr lang="en-US" sz="3200" dirty="0" smtClean="0"/>
              <a:t>Quiz time! Choose topics</a:t>
            </a:r>
          </a:p>
          <a:p>
            <a:pPr lvl="1"/>
            <a:r>
              <a:rPr lang="en-US" sz="3200" dirty="0" smtClean="0"/>
              <a:t>Group discussions</a:t>
            </a:r>
          </a:p>
          <a:p>
            <a:pPr lvl="2"/>
            <a:r>
              <a:rPr lang="en-US" sz="3000" dirty="0" smtClean="0"/>
              <a:t>Room1: Language Representation</a:t>
            </a:r>
          </a:p>
          <a:p>
            <a:pPr lvl="2"/>
            <a:r>
              <a:rPr lang="en-US" sz="3000" dirty="0" smtClean="0"/>
              <a:t>Room2: DNN Architectures for NLP</a:t>
            </a:r>
          </a:p>
          <a:p>
            <a:pPr lvl="2"/>
            <a:r>
              <a:rPr lang="en-US" sz="3000" dirty="0" smtClean="0"/>
              <a:t>Room3: Information Extraction and Knowledge Acquisition</a:t>
            </a:r>
          </a:p>
          <a:p>
            <a:pPr lvl="2"/>
            <a:r>
              <a:rPr lang="en-US" sz="3000" dirty="0" smtClean="0"/>
              <a:t>Room4: </a:t>
            </a:r>
            <a:r>
              <a:rPr lang="en-US" sz="3000" dirty="0" err="1" smtClean="0"/>
              <a:t>Misinfomation</a:t>
            </a:r>
            <a:r>
              <a:rPr lang="en-US" sz="3000" dirty="0" smtClean="0"/>
              <a:t> Detection</a:t>
            </a:r>
          </a:p>
          <a:p>
            <a:pPr lvl="2"/>
            <a:r>
              <a:rPr lang="en-US" sz="3000" dirty="0" smtClean="0"/>
              <a:t>Room5: Question Answering and Reading Comprehension</a:t>
            </a:r>
          </a:p>
          <a:p>
            <a:pPr lvl="2"/>
            <a:r>
              <a:rPr lang="en-US" sz="3000" dirty="0" smtClean="0"/>
              <a:t>Room6: Natural Language Generation and Summarization</a:t>
            </a:r>
          </a:p>
          <a:p>
            <a:pPr lvl="2"/>
            <a:r>
              <a:rPr lang="en-US" sz="3000" dirty="0" smtClean="0"/>
              <a:t>Room7: Dialogue Systems</a:t>
            </a:r>
          </a:p>
          <a:p>
            <a:pPr lvl="2"/>
            <a:r>
              <a:rPr lang="en-US" sz="3000" dirty="0" smtClean="0"/>
              <a:t>Room8: NLP and Computational </a:t>
            </a:r>
            <a:r>
              <a:rPr lang="en-US" sz="3000" smtClean="0"/>
              <a:t>Social Science </a:t>
            </a:r>
            <a:endParaRPr lang="en-US" sz="3000" dirty="0" smtClean="0"/>
          </a:p>
          <a:p>
            <a:pPr marL="914400" lvl="2" indent="0">
              <a:buNone/>
            </a:pPr>
            <a:endParaRPr lang="en-US" sz="3000" dirty="0" smtClean="0"/>
          </a:p>
          <a:p>
            <a:pPr lvl="1"/>
            <a:endParaRPr lang="en-US" sz="3200" dirty="0" smtClean="0"/>
          </a:p>
        </p:txBody>
      </p:sp>
    </p:spTree>
    <p:extLst>
      <p:ext uri="{BB962C8B-B14F-4D97-AF65-F5344CB8AC3E}">
        <p14:creationId xmlns:p14="http://schemas.microsoft.com/office/powerpoint/2010/main" val="909541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CB9324AD-2084-C640-AD90-448673AFA68D}"/>
              </a:ext>
            </a:extLst>
          </p:cNvPr>
          <p:cNvSpPr>
            <a:spLocks noGrp="1"/>
          </p:cNvSpPr>
          <p:nvPr>
            <p:ph type="sldNum" sz="quarter" idx="12"/>
          </p:nvPr>
        </p:nvSpPr>
        <p:spPr/>
        <p:txBody>
          <a:bodyPr/>
          <a:lstStyle/>
          <a:p>
            <a:fld id="{024B13ED-57CC-4817-AFF2-A39BFC804D6C}" type="slidenum">
              <a:rPr lang="en-US" smtClean="0"/>
              <a:pPr/>
              <a:t>6</a:t>
            </a:fld>
            <a:endParaRPr lang="en-US"/>
          </a:p>
        </p:txBody>
      </p:sp>
      <p:graphicFrame>
        <p:nvGraphicFramePr>
          <p:cNvPr id="6" name="Table 5"/>
          <p:cNvGraphicFramePr>
            <a:graphicFrameLocks noGrp="1"/>
          </p:cNvGraphicFramePr>
          <p:nvPr>
            <p:extLst/>
          </p:nvPr>
        </p:nvGraphicFramePr>
        <p:xfrm>
          <a:off x="387457" y="919220"/>
          <a:ext cx="11484245" cy="6101481"/>
        </p:xfrm>
        <a:graphic>
          <a:graphicData uri="http://schemas.openxmlformats.org/drawingml/2006/table">
            <a:tbl>
              <a:tblPr firstRow="1" bandRow="1">
                <a:tableStyleId>{08FB837D-C827-4EFA-A057-4D05807E0F7C}</a:tableStyleId>
              </a:tblPr>
              <a:tblGrid>
                <a:gridCol w="1118650"/>
                <a:gridCol w="1783608"/>
                <a:gridCol w="1859223"/>
                <a:gridCol w="3361382"/>
                <a:gridCol w="3361382"/>
              </a:tblGrid>
              <a:tr h="437499">
                <a:tc>
                  <a:txBody>
                    <a:bodyPr/>
                    <a:lstStyle/>
                    <a:p>
                      <a:endParaRPr lang="en-US" sz="2000" dirty="0"/>
                    </a:p>
                  </a:txBody>
                  <a:tcPr/>
                </a:tc>
                <a:tc>
                  <a:txBody>
                    <a:bodyPr/>
                    <a:lstStyle/>
                    <a:p>
                      <a:endParaRPr lang="en-US" sz="2000" dirty="0"/>
                    </a:p>
                  </a:txBody>
                  <a:tcPr/>
                </a:tc>
                <a:tc>
                  <a:txBody>
                    <a:bodyPr/>
                    <a:lstStyle/>
                    <a:p>
                      <a:pPr algn="ctr"/>
                      <a:r>
                        <a:rPr lang="en-US" sz="2000" dirty="0" smtClean="0"/>
                        <a:t> 2012</a:t>
                      </a:r>
                      <a:endParaRPr lang="en-US" sz="2000" dirty="0"/>
                    </a:p>
                  </a:txBody>
                  <a:tcPr/>
                </a:tc>
                <a:tc>
                  <a:txBody>
                    <a:bodyPr/>
                    <a:lstStyle/>
                    <a:p>
                      <a:r>
                        <a:rPr lang="en-US" sz="2000" dirty="0" smtClean="0"/>
                        <a:t>2022</a:t>
                      </a:r>
                      <a:endParaRPr lang="en-US" sz="2000" dirty="0"/>
                    </a:p>
                  </a:txBody>
                  <a:tcPr/>
                </a:tc>
                <a:tc>
                  <a:txBody>
                    <a:bodyPr/>
                    <a:lstStyle/>
                    <a:p>
                      <a:r>
                        <a:rPr lang="en-US" sz="2000" dirty="0" smtClean="0"/>
                        <a:t>2042 (Projected</a:t>
                      </a:r>
                      <a:r>
                        <a:rPr lang="en-US" sz="2000" baseline="0" dirty="0" smtClean="0"/>
                        <a:t> Goal</a:t>
                      </a:r>
                      <a:r>
                        <a:rPr lang="en-US" sz="2000" dirty="0" smtClean="0"/>
                        <a:t>)</a:t>
                      </a:r>
                      <a:endParaRPr lang="en-US" sz="2000" dirty="0"/>
                    </a:p>
                  </a:txBody>
                  <a:tcPr/>
                </a:tc>
              </a:tr>
              <a:tr h="765624">
                <a:tc rowSpan="4">
                  <a:txBody>
                    <a:bodyPr/>
                    <a:lstStyle/>
                    <a:p>
                      <a:r>
                        <a:rPr lang="en-US" sz="2000" dirty="0" smtClean="0"/>
                        <a:t>Portability</a:t>
                      </a:r>
                      <a:endParaRPr lang="en-US" sz="2000" dirty="0"/>
                    </a:p>
                  </a:txBody>
                  <a:tcPr/>
                </a:tc>
                <a:tc>
                  <a:txBody>
                    <a:bodyPr/>
                    <a:lstStyle/>
                    <a:p>
                      <a:r>
                        <a:rPr lang="en-US" sz="2000" dirty="0" smtClean="0"/>
                        <a:t># Languages</a:t>
                      </a:r>
                      <a:endParaRPr lang="en-US" sz="2000" dirty="0"/>
                    </a:p>
                  </a:txBody>
                  <a:tcPr/>
                </a:tc>
                <a:tc>
                  <a:txBody>
                    <a:bodyPr/>
                    <a:lstStyle/>
                    <a:p>
                      <a:pPr algn="ctr"/>
                      <a:r>
                        <a:rPr lang="en-US" sz="2000" dirty="0" smtClean="0"/>
                        <a:t>1-3</a:t>
                      </a:r>
                      <a:endParaRPr lang="en-US" sz="2000" dirty="0"/>
                    </a:p>
                  </a:txBody>
                  <a:tcPr/>
                </a:tc>
                <a:tc>
                  <a:txBody>
                    <a:bodyPr/>
                    <a:lstStyle/>
                    <a:p>
                      <a:r>
                        <a:rPr lang="en-US" sz="2000" b="1" dirty="0" smtClean="0"/>
                        <a:t>300 for entity and event detection</a:t>
                      </a:r>
                      <a:endParaRPr lang="en-US" sz="2000" b="1" dirty="0"/>
                    </a:p>
                  </a:txBody>
                  <a:tcPr/>
                </a:tc>
                <a:tc>
                  <a:txBody>
                    <a:bodyPr/>
                    <a:lstStyle/>
                    <a:p>
                      <a:r>
                        <a:rPr lang="en-US" sz="2000" b="1" dirty="0" smtClean="0"/>
                        <a:t>6000 for entity</a:t>
                      </a:r>
                      <a:r>
                        <a:rPr lang="en-US" sz="2000" b="1" baseline="0" dirty="0" smtClean="0"/>
                        <a:t> and event detection</a:t>
                      </a:r>
                      <a:endParaRPr lang="en-US" sz="2000" b="1" dirty="0"/>
                    </a:p>
                  </a:txBody>
                  <a:tcPr/>
                </a:tc>
              </a:tr>
              <a:tr h="437499">
                <a:tc vMerge="1">
                  <a:txBody>
                    <a:bodyPr/>
                    <a:lstStyle/>
                    <a:p>
                      <a:endParaRPr lang="en-US"/>
                    </a:p>
                  </a:txBody>
                  <a:tcPr/>
                </a:tc>
                <a:tc>
                  <a:txBody>
                    <a:bodyPr/>
                    <a:lstStyle/>
                    <a:p>
                      <a:r>
                        <a:rPr lang="en-US" sz="2000" dirty="0" smtClean="0"/>
                        <a:t># Entity types</a:t>
                      </a:r>
                      <a:endParaRPr lang="en-US" sz="2000" dirty="0"/>
                    </a:p>
                  </a:txBody>
                  <a:tcPr/>
                </a:tc>
                <a:tc>
                  <a:txBody>
                    <a:bodyPr/>
                    <a:lstStyle/>
                    <a:p>
                      <a:pPr algn="ctr"/>
                      <a:r>
                        <a:rPr lang="en-US" sz="2000" dirty="0" smtClean="0"/>
                        <a:t>5</a:t>
                      </a:r>
                      <a:endParaRPr lang="en-US" sz="2000" dirty="0"/>
                    </a:p>
                  </a:txBody>
                  <a:tcPr/>
                </a:tc>
                <a:tc>
                  <a:txBody>
                    <a:bodyPr/>
                    <a:lstStyle/>
                    <a:p>
                      <a:r>
                        <a:rPr lang="en-US" sz="2000" b="1" dirty="0" smtClean="0"/>
                        <a:t>16,000</a:t>
                      </a:r>
                      <a:endParaRPr lang="en-US" sz="2000" b="1" dirty="0"/>
                    </a:p>
                  </a:txBody>
                  <a:tcPr/>
                </a:tc>
                <a:tc>
                  <a:txBody>
                    <a:bodyPr/>
                    <a:lstStyle/>
                    <a:p>
                      <a:r>
                        <a:rPr lang="en-US" sz="2000" b="1" dirty="0" smtClean="0"/>
                        <a:t>16,000 for 6000 languages</a:t>
                      </a:r>
                      <a:endParaRPr lang="en-US" sz="2000" b="1" dirty="0"/>
                    </a:p>
                  </a:txBody>
                  <a:tcPr/>
                </a:tc>
              </a:tr>
              <a:tr h="437499">
                <a:tc vMerge="1">
                  <a:txBody>
                    <a:bodyPr/>
                    <a:lstStyle/>
                    <a:p>
                      <a:endParaRPr lang="en-US" dirty="0"/>
                    </a:p>
                  </a:txBody>
                  <a:tcPr/>
                </a:tc>
                <a:tc>
                  <a:txBody>
                    <a:bodyPr/>
                    <a:lstStyle/>
                    <a:p>
                      <a:r>
                        <a:rPr lang="en-US" sz="2000" dirty="0" smtClean="0"/>
                        <a:t># Relation types</a:t>
                      </a:r>
                      <a:endParaRPr lang="en-US" sz="2000" dirty="0"/>
                    </a:p>
                  </a:txBody>
                  <a:tcPr/>
                </a:tc>
                <a:tc>
                  <a:txBody>
                    <a:bodyPr/>
                    <a:lstStyle/>
                    <a:p>
                      <a:pPr algn="ctr"/>
                      <a:r>
                        <a:rPr lang="en-US" sz="2000" dirty="0" smtClean="0"/>
                        <a:t>41</a:t>
                      </a:r>
                      <a:endParaRPr lang="en-US" sz="2000" dirty="0"/>
                    </a:p>
                  </a:txBody>
                  <a:tcPr/>
                </a:tc>
                <a:tc>
                  <a:txBody>
                    <a:bodyPr/>
                    <a:lstStyle/>
                    <a:p>
                      <a:r>
                        <a:rPr lang="en-US" sz="2000" b="1" dirty="0" smtClean="0"/>
                        <a:t>2,000 for English</a:t>
                      </a:r>
                      <a:endParaRPr lang="en-US" sz="2000" b="1" dirty="0"/>
                    </a:p>
                  </a:txBody>
                  <a:tcPr/>
                </a:tc>
                <a:tc>
                  <a:txBody>
                    <a:bodyPr/>
                    <a:lstStyle/>
                    <a:p>
                      <a:r>
                        <a:rPr lang="en-US" sz="2000" b="1" dirty="0" smtClean="0"/>
                        <a:t>2,000 for</a:t>
                      </a:r>
                      <a:r>
                        <a:rPr lang="en-US" sz="2000" b="1" baseline="0" dirty="0" smtClean="0"/>
                        <a:t> 300 languages</a:t>
                      </a:r>
                      <a:endParaRPr lang="en-US" sz="2000" b="1" dirty="0"/>
                    </a:p>
                  </a:txBody>
                  <a:tcPr/>
                </a:tc>
              </a:tr>
              <a:tr h="437499">
                <a:tc vMerge="1">
                  <a:txBody>
                    <a:bodyPr/>
                    <a:lstStyle/>
                    <a:p>
                      <a:endParaRPr lang="en-US" dirty="0"/>
                    </a:p>
                  </a:txBody>
                  <a:tcPr/>
                </a:tc>
                <a:tc>
                  <a:txBody>
                    <a:bodyPr/>
                    <a:lstStyle/>
                    <a:p>
                      <a:r>
                        <a:rPr lang="en-US" sz="2000" dirty="0" smtClean="0"/>
                        <a:t># Event types</a:t>
                      </a:r>
                      <a:endParaRPr lang="en-US" sz="2000" dirty="0"/>
                    </a:p>
                  </a:txBody>
                  <a:tcPr/>
                </a:tc>
                <a:tc>
                  <a:txBody>
                    <a:bodyPr/>
                    <a:lstStyle/>
                    <a:p>
                      <a:pPr algn="ctr"/>
                      <a:r>
                        <a:rPr lang="en-US" sz="2000" dirty="0" smtClean="0"/>
                        <a:t>33</a:t>
                      </a:r>
                      <a:endParaRPr lang="en-US" sz="2000" dirty="0"/>
                    </a:p>
                  </a:txBody>
                  <a:tcPr/>
                </a:tc>
                <a:tc>
                  <a:txBody>
                    <a:bodyPr/>
                    <a:lstStyle/>
                    <a:p>
                      <a:r>
                        <a:rPr lang="en-US" sz="2000" b="1" dirty="0" smtClean="0"/>
                        <a:t>1,000 for English</a:t>
                      </a:r>
                      <a:endParaRPr lang="en-US" sz="2000" b="1" dirty="0"/>
                    </a:p>
                  </a:txBody>
                  <a:tcPr/>
                </a:tc>
                <a:tc>
                  <a:txBody>
                    <a:bodyPr/>
                    <a:lstStyle/>
                    <a:p>
                      <a:r>
                        <a:rPr lang="en-US" sz="2000" b="1" dirty="0" smtClean="0"/>
                        <a:t>1,000 for 300 languages</a:t>
                      </a:r>
                      <a:endParaRPr lang="en-US" sz="2000" b="1" dirty="0"/>
                    </a:p>
                  </a:txBody>
                  <a:tcPr/>
                </a:tc>
              </a:tr>
              <a:tr h="44894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Quality F-score (no</a:t>
                      </a:r>
                      <a:r>
                        <a:rPr lang="en-US" sz="2000" baseline="0" dirty="0" smtClean="0"/>
                        <a:t> manual annotations</a:t>
                      </a:r>
                      <a:r>
                        <a:rPr lang="en-US" sz="2000" dirty="0" smtClean="0"/>
                        <a:t>)</a:t>
                      </a:r>
                    </a:p>
                  </a:txBody>
                  <a:tcPr/>
                </a:tc>
                <a:tc hMerge="1">
                  <a:txBody>
                    <a:bodyPr/>
                    <a:lstStyle/>
                    <a:p>
                      <a:endParaRPr lang="en-US" sz="2000" dirty="0"/>
                    </a:p>
                  </a:txBody>
                  <a:tcPr/>
                </a:tc>
                <a:tc>
                  <a:txBody>
                    <a:bodyPr/>
                    <a:lstStyle/>
                    <a:p>
                      <a:pPr algn="ctr"/>
                      <a:r>
                        <a:rPr lang="en-US" sz="2000" dirty="0" smtClean="0"/>
                        <a:t>0%</a:t>
                      </a:r>
                      <a:endParaRPr lang="en-US" sz="2000" dirty="0"/>
                    </a:p>
                  </a:txBody>
                  <a:tcPr/>
                </a:tc>
                <a:tc>
                  <a:txBody>
                    <a:bodyPr/>
                    <a:lstStyle/>
                    <a:p>
                      <a:r>
                        <a:rPr lang="en-US" sz="2000" b="1" dirty="0" smtClean="0"/>
                        <a:t>Up to 76% F-score for low-resource</a:t>
                      </a:r>
                      <a:r>
                        <a:rPr lang="en-US" sz="2000" b="1" baseline="0" dirty="0" smtClean="0"/>
                        <a:t> name tagging</a:t>
                      </a:r>
                      <a:endParaRPr lang="en-US" sz="2000" b="1" dirty="0"/>
                    </a:p>
                  </a:txBody>
                  <a:tcPr/>
                </a:tc>
                <a:tc>
                  <a:txBody>
                    <a:bodyPr/>
                    <a:lstStyle/>
                    <a:p>
                      <a:r>
                        <a:rPr lang="en-US" sz="2000" b="1" dirty="0" smtClean="0"/>
                        <a:t>100% for English, 90+% for other languages</a:t>
                      </a:r>
                      <a:endParaRPr lang="en-US" sz="2000" b="1" dirty="0"/>
                    </a:p>
                  </a:txBody>
                  <a:tcPr/>
                </a:tc>
              </a:tr>
              <a:tr h="437499">
                <a:tc gridSpan="2">
                  <a:txBody>
                    <a:bodyPr/>
                    <a:lstStyle/>
                    <a:p>
                      <a:r>
                        <a:rPr lang="en-US" sz="2000" dirty="0" smtClean="0"/>
                        <a:t> Development</a:t>
                      </a:r>
                      <a:r>
                        <a:rPr lang="en-US" sz="2000" baseline="0" dirty="0" smtClean="0"/>
                        <a:t> Time</a:t>
                      </a:r>
                      <a:endParaRPr lang="en-US" sz="2000" dirty="0" smtClean="0"/>
                    </a:p>
                  </a:txBody>
                  <a:tcPr/>
                </a:tc>
                <a:tc hMerge="1">
                  <a:txBody>
                    <a:bodyPr/>
                    <a:lstStyle/>
                    <a:p>
                      <a:endParaRPr lang="en-US" sz="1800" dirty="0"/>
                    </a:p>
                  </a:txBody>
                  <a:tcPr/>
                </a:tc>
                <a:tc>
                  <a:txBody>
                    <a:bodyPr/>
                    <a:lstStyle/>
                    <a:p>
                      <a:r>
                        <a:rPr lang="en-US" sz="2000" dirty="0" smtClean="0"/>
                        <a:t>Half</a:t>
                      </a:r>
                      <a:r>
                        <a:rPr lang="en-US" sz="2000" baseline="0" dirty="0" smtClean="0"/>
                        <a:t>  a year for anyone with a laptop</a:t>
                      </a:r>
                      <a:endParaRPr lang="en-US" sz="2000" dirty="0"/>
                    </a:p>
                  </a:txBody>
                  <a:tcPr/>
                </a:tc>
                <a:tc>
                  <a:txBody>
                    <a:bodyPr/>
                    <a:lstStyle/>
                    <a:p>
                      <a:r>
                        <a:rPr lang="en-US" sz="2000" b="1" dirty="0" smtClean="0"/>
                        <a:t>A</a:t>
                      </a:r>
                      <a:r>
                        <a:rPr lang="en-US" sz="2000" b="1" baseline="0" dirty="0" smtClean="0"/>
                        <a:t> few months for a handful of groups with computing resources</a:t>
                      </a:r>
                      <a:endParaRPr lang="en-US" sz="2000" b="1" dirty="0"/>
                    </a:p>
                  </a:txBody>
                  <a:tcPr/>
                </a:tc>
                <a:tc>
                  <a:txBody>
                    <a:bodyPr/>
                    <a:lstStyle/>
                    <a:p>
                      <a:r>
                        <a:rPr lang="en-US" sz="2000" b="1" dirty="0" smtClean="0"/>
                        <a:t>A few hours for anyone</a:t>
                      </a:r>
                      <a:r>
                        <a:rPr lang="en-US" sz="2000" b="1" baseline="0" dirty="0" smtClean="0"/>
                        <a:t> with a smart phone</a:t>
                      </a:r>
                      <a:endParaRPr lang="en-US" sz="2000" b="1" dirty="0"/>
                    </a:p>
                  </a:txBody>
                  <a:tcPr/>
                </a:tc>
              </a:tr>
              <a:tr h="1093748">
                <a:tc gridSpan="2">
                  <a:txBody>
                    <a:bodyPr/>
                    <a:lstStyle/>
                    <a:p>
                      <a:r>
                        <a:rPr lang="en-US" sz="2000" dirty="0" smtClean="0"/>
                        <a:t>Cost</a:t>
                      </a:r>
                      <a:endParaRPr lang="en-US" sz="2000" dirty="0"/>
                    </a:p>
                  </a:txBody>
                  <a:tcPr/>
                </a:tc>
                <a:tc hMerge="1">
                  <a:txBody>
                    <a:bodyPr/>
                    <a:lstStyle/>
                    <a:p>
                      <a:endParaRPr lang="en-US" sz="1800" dirty="0"/>
                    </a:p>
                  </a:txBody>
                  <a:tcPr/>
                </a:tc>
                <a:tc>
                  <a:txBody>
                    <a:bodyPr/>
                    <a:lstStyle/>
                    <a:p>
                      <a:r>
                        <a:rPr lang="en-US" sz="2000" dirty="0" smtClean="0"/>
                        <a:t>Supervised models based on 500 fully annotated documents</a:t>
                      </a:r>
                      <a:endParaRPr lang="en-US" sz="2000" dirty="0"/>
                    </a:p>
                  </a:txBody>
                  <a:tcPr/>
                </a:tc>
                <a:tc>
                  <a:txBody>
                    <a:bodyPr/>
                    <a:lstStyle/>
                    <a:p>
                      <a:r>
                        <a:rPr lang="en-US" sz="2000" b="1" dirty="0" smtClean="0"/>
                        <a:t>No annotation for new language/domain</a:t>
                      </a:r>
                      <a:endParaRPr lang="en-US" sz="2000" b="1" dirty="0"/>
                    </a:p>
                  </a:txBody>
                  <a:tcPr/>
                </a:tc>
                <a:tc>
                  <a:txBody>
                    <a:bodyPr/>
                    <a:lstStyle/>
                    <a:p>
                      <a:r>
                        <a:rPr lang="en-US" sz="2000" b="1" dirty="0" smtClean="0"/>
                        <a:t>No or few annotations for any</a:t>
                      </a:r>
                      <a:r>
                        <a:rPr lang="en-US" sz="2000" b="1" baseline="0" dirty="0" smtClean="0"/>
                        <a:t> language, domain or modality</a:t>
                      </a:r>
                      <a:endParaRPr lang="en-US" sz="2000" b="1" dirty="0"/>
                    </a:p>
                  </a:txBody>
                  <a:tcPr/>
                </a:tc>
              </a:tr>
            </a:tbl>
          </a:graphicData>
        </a:graphic>
      </p:graphicFrame>
      <p:sp>
        <p:nvSpPr>
          <p:cNvPr id="7" name="Google Shape;1130;p104"/>
          <p:cNvSpPr txBox="1">
            <a:spLocks noGrp="1"/>
          </p:cNvSpPr>
          <p:nvPr>
            <p:ph type="title"/>
          </p:nvPr>
        </p:nvSpPr>
        <p:spPr>
          <a:xfrm>
            <a:off x="-409730" y="-101600"/>
            <a:ext cx="13078617"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A Successful History and Promising Future of Information Extraction</a:t>
            </a:r>
            <a:endParaRPr sz="3200" dirty="0">
              <a:sym typeface="Palatino Linotype"/>
            </a:endParaRPr>
          </a:p>
        </p:txBody>
      </p:sp>
    </p:spTree>
    <p:extLst>
      <p:ext uri="{BB962C8B-B14F-4D97-AF65-F5344CB8AC3E}">
        <p14:creationId xmlns:p14="http://schemas.microsoft.com/office/powerpoint/2010/main" val="2297416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9" name="Google Shape;1131;p104"/>
          <p:cNvSpPr txBox="1">
            <a:spLocks/>
          </p:cNvSpPr>
          <p:nvPr/>
        </p:nvSpPr>
        <p:spPr>
          <a:xfrm>
            <a:off x="813698" y="2016321"/>
            <a:ext cx="9428620" cy="2261400"/>
          </a:xfrm>
          <a:prstGeom prst="rect">
            <a:avLst/>
          </a:prstGeom>
          <a:solidFill>
            <a:schemeClr val="bg2"/>
          </a:solid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170981"/>
              </a:buClr>
              <a:buSzPts val="1776"/>
              <a:buFont typeface="Arial" charset="0"/>
              <a:buChar char="•"/>
            </a:pPr>
            <a:r>
              <a:rPr lang="en-US" dirty="0" smtClean="0">
                <a:solidFill>
                  <a:schemeClr val="dk1"/>
                </a:solidFill>
                <a:ea typeface="Calibri"/>
                <a:cs typeface="Calibri"/>
                <a:sym typeface="Calibri"/>
              </a:rPr>
              <a:t>1996: Pattern based </a:t>
            </a:r>
            <a:r>
              <a:rPr lang="en-US" b="1" dirty="0" smtClean="0">
                <a:solidFill>
                  <a:schemeClr val="dk1"/>
                </a:solidFill>
                <a:ea typeface="Calibri"/>
                <a:cs typeface="Calibri"/>
                <a:sym typeface="Calibri"/>
              </a:rPr>
              <a:t>Corpus-level IE</a:t>
            </a:r>
            <a:r>
              <a:rPr lang="en-US" dirty="0" smtClean="0">
                <a:solidFill>
                  <a:schemeClr val="dk1"/>
                </a:solidFill>
                <a:ea typeface="Calibri"/>
                <a:cs typeface="Calibri"/>
                <a:sym typeface="Calibri"/>
              </a:rPr>
              <a:t> [</a:t>
            </a:r>
            <a:r>
              <a:rPr lang="en-US" dirty="0" err="1" smtClean="0">
                <a:solidFill>
                  <a:schemeClr val="dk1"/>
                </a:solidFill>
                <a:ea typeface="Calibri"/>
                <a:cs typeface="Calibri"/>
                <a:sym typeface="Calibri"/>
              </a:rPr>
              <a:t>Grishman</a:t>
            </a:r>
            <a:r>
              <a:rPr lang="en-US" dirty="0" smtClean="0">
                <a:solidFill>
                  <a:schemeClr val="dk1"/>
                </a:solidFill>
                <a:ea typeface="Calibri"/>
                <a:cs typeface="Calibri"/>
                <a:sym typeface="Calibri"/>
              </a:rPr>
              <a:t> and </a:t>
            </a:r>
            <a:r>
              <a:rPr lang="en-US" dirty="0" err="1" smtClean="0">
                <a:solidFill>
                  <a:schemeClr val="dk1"/>
                </a:solidFill>
                <a:ea typeface="Calibri"/>
                <a:cs typeface="Calibri"/>
                <a:sym typeface="Calibri"/>
              </a:rPr>
              <a:t>Sundheim</a:t>
            </a:r>
            <a:r>
              <a:rPr lang="en-US" dirty="0" smtClean="0">
                <a:solidFill>
                  <a:schemeClr val="dk1"/>
                </a:solidFill>
                <a:ea typeface="Calibri"/>
                <a:cs typeface="Calibri"/>
                <a:sym typeface="Calibri"/>
              </a:rPr>
              <a:t>, 1996]</a:t>
            </a:r>
          </a:p>
          <a:p>
            <a:pPr>
              <a:spcBef>
                <a:spcPts val="0"/>
              </a:spcBef>
              <a:buClr>
                <a:srgbClr val="170981"/>
              </a:buClr>
              <a:buSzPts val="1776"/>
              <a:buFont typeface="Arial" charset="0"/>
              <a:buChar char="•"/>
            </a:pPr>
            <a:r>
              <a:rPr lang="en-US" dirty="0" smtClean="0">
                <a:solidFill>
                  <a:schemeClr val="dk1"/>
                </a:solidFill>
                <a:ea typeface="Calibri"/>
                <a:cs typeface="Calibri"/>
                <a:sym typeface="Calibri"/>
              </a:rPr>
              <a:t>2004: Maximum Entropy based </a:t>
            </a:r>
            <a:r>
              <a:rPr lang="en-US" b="1" dirty="0" smtClean="0">
                <a:solidFill>
                  <a:schemeClr val="dk1"/>
                </a:solidFill>
                <a:ea typeface="Calibri"/>
                <a:cs typeface="Calibri"/>
                <a:sym typeface="Calibri"/>
              </a:rPr>
              <a:t>Sentence-level IE</a:t>
            </a:r>
            <a:r>
              <a:rPr lang="en-US" dirty="0" smtClean="0">
                <a:solidFill>
                  <a:schemeClr val="dk1"/>
                </a:solidFill>
                <a:ea typeface="Calibri"/>
                <a:cs typeface="Calibri"/>
                <a:sym typeface="Calibri"/>
              </a:rPr>
              <a:t> [Florian et al., 2004]</a:t>
            </a:r>
          </a:p>
          <a:p>
            <a:pPr>
              <a:spcBef>
                <a:spcPts val="0"/>
              </a:spcBef>
              <a:buClr>
                <a:srgbClr val="170981"/>
              </a:buClr>
              <a:buSzPts val="1776"/>
              <a:buFont typeface="Arial" charset="0"/>
              <a:buChar char="•"/>
            </a:pPr>
            <a:r>
              <a:rPr lang="en-US" dirty="0" smtClean="0">
                <a:solidFill>
                  <a:schemeClr val="dk1"/>
                </a:solidFill>
                <a:ea typeface="Calibri"/>
                <a:cs typeface="Calibri"/>
                <a:sym typeface="Calibri"/>
              </a:rPr>
              <a:t>2016: Bi-LSTM based </a:t>
            </a:r>
            <a:r>
              <a:rPr lang="en-US" b="1" dirty="0" smtClean="0">
                <a:solidFill>
                  <a:schemeClr val="dk1"/>
                </a:solidFill>
                <a:ea typeface="Calibri"/>
                <a:cs typeface="Calibri"/>
                <a:sym typeface="Calibri"/>
              </a:rPr>
              <a:t>Sentence-level IE</a:t>
            </a:r>
            <a:r>
              <a:rPr lang="en-US" dirty="0" smtClean="0">
                <a:solidFill>
                  <a:schemeClr val="dk1"/>
                </a:solidFill>
                <a:ea typeface="Calibri"/>
                <a:cs typeface="Calibri"/>
                <a:sym typeface="Calibri"/>
              </a:rPr>
              <a:t> [</a:t>
            </a:r>
            <a:r>
              <a:rPr lang="en-US" dirty="0" err="1" smtClean="0">
                <a:solidFill>
                  <a:schemeClr val="dk1"/>
                </a:solidFill>
                <a:ea typeface="Calibri"/>
                <a:cs typeface="Calibri"/>
                <a:sym typeface="Calibri"/>
              </a:rPr>
              <a:t>Lample</a:t>
            </a:r>
            <a:r>
              <a:rPr lang="en-US" dirty="0" smtClean="0">
                <a:solidFill>
                  <a:schemeClr val="dk1"/>
                </a:solidFill>
                <a:ea typeface="Calibri"/>
                <a:cs typeface="Calibri"/>
                <a:sym typeface="Calibri"/>
              </a:rPr>
              <a:t> et al., 2016]</a:t>
            </a:r>
          </a:p>
          <a:p>
            <a:pPr>
              <a:spcBef>
                <a:spcPts val="0"/>
              </a:spcBef>
              <a:buClr>
                <a:srgbClr val="170981"/>
              </a:buClr>
              <a:buSzPts val="1776"/>
              <a:buFont typeface="Arial" charset="0"/>
              <a:buChar char="•"/>
            </a:pPr>
            <a:r>
              <a:rPr lang="en-US" dirty="0" smtClean="0">
                <a:solidFill>
                  <a:schemeClr val="dk1"/>
                </a:solidFill>
                <a:ea typeface="Calibri"/>
                <a:cs typeface="Calibri"/>
                <a:sym typeface="Calibri"/>
              </a:rPr>
              <a:t>2020: BERT based </a:t>
            </a:r>
            <a:r>
              <a:rPr lang="en-US" b="1" dirty="0" smtClean="0">
                <a:solidFill>
                  <a:schemeClr val="dk1"/>
                </a:solidFill>
                <a:ea typeface="Calibri"/>
                <a:cs typeface="Calibri"/>
                <a:sym typeface="Calibri"/>
              </a:rPr>
              <a:t>Sentence-level IE</a:t>
            </a:r>
            <a:r>
              <a:rPr lang="en-US" dirty="0" smtClean="0">
                <a:solidFill>
                  <a:schemeClr val="dk1"/>
                </a:solidFill>
                <a:ea typeface="Calibri"/>
                <a:cs typeface="Calibri"/>
                <a:sym typeface="Calibri"/>
              </a:rPr>
              <a:t> [Lin et al., 2020]</a:t>
            </a:r>
          </a:p>
          <a:p>
            <a:pPr>
              <a:spcBef>
                <a:spcPts val="0"/>
              </a:spcBef>
              <a:buClr>
                <a:srgbClr val="170981"/>
              </a:buClr>
              <a:buSzPts val="1776"/>
              <a:buFont typeface="Arial" charset="0"/>
              <a:buChar char="•"/>
            </a:pPr>
            <a:r>
              <a:rPr lang="en-US" dirty="0" smtClean="0">
                <a:solidFill>
                  <a:schemeClr val="dk1"/>
                </a:solidFill>
                <a:ea typeface="Calibri"/>
                <a:cs typeface="Calibri"/>
                <a:sym typeface="Calibri"/>
              </a:rPr>
              <a:t>2021: Text generation based </a:t>
            </a:r>
            <a:r>
              <a:rPr lang="en-US" b="1" dirty="0">
                <a:solidFill>
                  <a:schemeClr val="dk1"/>
                </a:solidFill>
                <a:ea typeface="Calibri"/>
                <a:cs typeface="Calibri"/>
                <a:sym typeface="Calibri"/>
              </a:rPr>
              <a:t>D</a:t>
            </a:r>
            <a:r>
              <a:rPr lang="en-US" b="1" dirty="0" smtClean="0">
                <a:solidFill>
                  <a:schemeClr val="dk1"/>
                </a:solidFill>
                <a:ea typeface="Calibri"/>
                <a:cs typeface="Calibri"/>
                <a:sym typeface="Calibri"/>
              </a:rPr>
              <a:t>ocument-level IE</a:t>
            </a:r>
            <a:r>
              <a:rPr lang="en-US" dirty="0" smtClean="0">
                <a:solidFill>
                  <a:schemeClr val="dk1"/>
                </a:solidFill>
                <a:ea typeface="Calibri"/>
                <a:cs typeface="Calibri"/>
                <a:sym typeface="Calibri"/>
              </a:rPr>
              <a:t> [Li et al., 2021]</a:t>
            </a:r>
          </a:p>
          <a:p>
            <a:pPr>
              <a:spcBef>
                <a:spcPts val="0"/>
              </a:spcBef>
              <a:buClr>
                <a:srgbClr val="170981"/>
              </a:buClr>
              <a:buSzPts val="1776"/>
              <a:buFont typeface="Arial" charset="0"/>
              <a:buChar char="•"/>
            </a:pPr>
            <a:r>
              <a:rPr lang="en-US" dirty="0" smtClean="0">
                <a:solidFill>
                  <a:schemeClr val="dk1"/>
                </a:solidFill>
                <a:ea typeface="Calibri"/>
                <a:cs typeface="Calibri"/>
                <a:sym typeface="Calibri"/>
              </a:rPr>
              <a:t>2022 and Beyond: </a:t>
            </a:r>
            <a:r>
              <a:rPr lang="en-US" dirty="0">
                <a:solidFill>
                  <a:schemeClr val="dk1"/>
                </a:solidFill>
                <a:ea typeface="Calibri"/>
                <a:cs typeface="Calibri"/>
                <a:sym typeface="Calibri"/>
              </a:rPr>
              <a:t>Text generation based </a:t>
            </a:r>
            <a:r>
              <a:rPr lang="en-US" b="1" dirty="0">
                <a:solidFill>
                  <a:schemeClr val="dk1"/>
                </a:solidFill>
                <a:ea typeface="Calibri"/>
                <a:cs typeface="Calibri"/>
                <a:sym typeface="Calibri"/>
              </a:rPr>
              <a:t>C</a:t>
            </a:r>
            <a:r>
              <a:rPr lang="en-US" b="1" dirty="0" smtClean="0">
                <a:solidFill>
                  <a:schemeClr val="dk1"/>
                </a:solidFill>
                <a:ea typeface="Calibri"/>
                <a:cs typeface="Calibri"/>
                <a:sym typeface="Calibri"/>
              </a:rPr>
              <a:t>orpus-level IE</a:t>
            </a:r>
            <a:r>
              <a:rPr lang="en-US" dirty="0" smtClean="0">
                <a:solidFill>
                  <a:schemeClr val="dk1"/>
                </a:solidFill>
                <a:ea typeface="Calibri"/>
                <a:cs typeface="Calibri"/>
                <a:sym typeface="Calibri"/>
              </a:rPr>
              <a:t>?</a:t>
            </a:r>
          </a:p>
          <a:p>
            <a:pPr>
              <a:spcBef>
                <a:spcPts val="0"/>
              </a:spcBef>
              <a:buClr>
                <a:srgbClr val="170981"/>
              </a:buClr>
              <a:buSzPts val="1776"/>
              <a:buFont typeface="Arial" charset="0"/>
              <a:buChar char="•"/>
            </a:pPr>
            <a:endParaRPr lang="en-US" sz="2800" dirty="0" smtClean="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smtClean="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smtClean="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smtClean="0">
              <a:solidFill>
                <a:schemeClr val="dk1"/>
              </a:solidFill>
              <a:latin typeface="Calibri"/>
              <a:ea typeface="Calibri"/>
              <a:cs typeface="Calibri"/>
              <a:sym typeface="Calibri"/>
            </a:endParaRPr>
          </a:p>
          <a:p>
            <a:pPr marL="800100" lvl="1" indent="-342900">
              <a:spcBef>
                <a:spcPts val="0"/>
              </a:spcBef>
              <a:buClr>
                <a:srgbClr val="170981"/>
              </a:buClr>
              <a:buSzPts val="1776"/>
              <a:buFont typeface="Noto Sans Symbols"/>
              <a:buChar char="▪"/>
            </a:pPr>
            <a:endParaRPr lang="en-US" sz="2400" dirty="0">
              <a:solidFill>
                <a:schemeClr val="dk1"/>
              </a:solidFill>
              <a:latin typeface="Calibri"/>
              <a:ea typeface="Calibri"/>
              <a:cs typeface="Calibri"/>
              <a:sym typeface="Calibri"/>
            </a:endParaRPr>
          </a:p>
        </p:txBody>
      </p:sp>
      <p:sp>
        <p:nvSpPr>
          <p:cNvPr id="1131" name="Google Shape;1131;p104"/>
          <p:cNvSpPr txBox="1">
            <a:spLocks noGrp="1"/>
          </p:cNvSpPr>
          <p:nvPr>
            <p:ph type="body" idx="1"/>
          </p:nvPr>
        </p:nvSpPr>
        <p:spPr>
          <a:xfrm>
            <a:off x="687050" y="1044474"/>
            <a:ext cx="10990288" cy="838169"/>
          </a:xfrm>
          <a:prstGeom prst="rect">
            <a:avLst/>
          </a:prstGeom>
          <a:noFill/>
          <a:ln>
            <a:noFill/>
          </a:ln>
        </p:spPr>
        <p:txBody>
          <a:bodyPr spcFirstLastPara="1" vert="horz" wrap="square" lIns="91425" tIns="45700" rIns="91425" bIns="45700" rtlCol="0" anchor="t" anchorCtr="0">
            <a:noAutofit/>
          </a:bodyPr>
          <a:lstStyle/>
          <a:p>
            <a:pPr>
              <a:spcBef>
                <a:spcPts val="0"/>
              </a:spcBef>
              <a:buClr>
                <a:srgbClr val="170981"/>
              </a:buClr>
              <a:buSzPts val="1776"/>
              <a:buFont typeface="Arial" charset="0"/>
              <a:buChar char="•"/>
            </a:pPr>
            <a:r>
              <a:rPr lang="en-US" dirty="0" smtClean="0">
                <a:solidFill>
                  <a:schemeClr val="dk1"/>
                </a:solidFill>
                <a:ea typeface="Calibri"/>
                <a:cs typeface="Calibri"/>
                <a:sym typeface="Calibri"/>
              </a:rPr>
              <a:t>It’s not the first time that we are modifying our task (nail) for </a:t>
            </a:r>
            <a:br>
              <a:rPr lang="en-US" dirty="0" smtClean="0">
                <a:solidFill>
                  <a:schemeClr val="dk1"/>
                </a:solidFill>
                <a:ea typeface="Calibri"/>
                <a:cs typeface="Calibri"/>
                <a:sym typeface="Calibri"/>
              </a:rPr>
            </a:br>
            <a:r>
              <a:rPr lang="en-US" dirty="0" smtClean="0">
                <a:solidFill>
                  <a:schemeClr val="dk1"/>
                </a:solidFill>
                <a:ea typeface="Calibri"/>
                <a:cs typeface="Calibri"/>
                <a:sym typeface="Calibri"/>
              </a:rPr>
              <a:t>the method (hammer), shouldn’t it be the other way around? </a:t>
            </a:r>
          </a:p>
          <a:p>
            <a:pPr marL="0" indent="0">
              <a:spcBef>
                <a:spcPts val="0"/>
              </a:spcBef>
              <a:buClr>
                <a:srgbClr val="170981"/>
              </a:buClr>
              <a:buSzPts val="1776"/>
              <a:buNone/>
            </a:pPr>
            <a:endParaRPr lang="en-US" dirty="0" smtClean="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smtClean="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smtClean="0">
              <a:solidFill>
                <a:schemeClr val="dk1"/>
              </a:solidFill>
              <a:latin typeface="Calibri"/>
              <a:ea typeface="Calibri"/>
              <a:cs typeface="Calibri"/>
              <a:sym typeface="Calibri"/>
            </a:endParaRPr>
          </a:p>
          <a:p>
            <a:pPr marL="800100" lvl="1" indent="-342900">
              <a:spcBef>
                <a:spcPts val="0"/>
              </a:spcBef>
              <a:buClr>
                <a:srgbClr val="170981"/>
              </a:buClr>
              <a:buSzPts val="1776"/>
              <a:buFont typeface="Noto Sans Symbols"/>
              <a:buChar char="▪"/>
            </a:pPr>
            <a:endParaRPr lang="en-US" sz="2400" dirty="0">
              <a:solidFill>
                <a:schemeClr val="dk1"/>
              </a:solidFill>
              <a:latin typeface="Calibri"/>
              <a:ea typeface="Calibri"/>
              <a:cs typeface="Calibri"/>
              <a:sym typeface="Calibri"/>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7</a:t>
            </a:fld>
            <a:endParaRPr sz="1400" b="1">
              <a:solidFill>
                <a:srgbClr val="000000"/>
              </a:solidFill>
              <a:latin typeface="Calibri"/>
              <a:ea typeface="Calibri"/>
              <a:cs typeface="Calibri"/>
              <a:sym typeface="Calibri"/>
            </a:endParaRPr>
          </a:p>
        </p:txBody>
      </p:sp>
      <p:sp>
        <p:nvSpPr>
          <p:cNvPr id="6"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We are </a:t>
            </a:r>
            <a:r>
              <a:rPr lang="en-US" sz="3200" smtClean="0">
                <a:sym typeface="Palatino Linotype"/>
              </a:rPr>
              <a:t>Getting Lazier</a:t>
            </a:r>
            <a:endParaRPr sz="3200" dirty="0">
              <a:sym typeface="Palatino Linotype"/>
            </a:endParaRPr>
          </a:p>
        </p:txBody>
      </p:sp>
      <p:pic>
        <p:nvPicPr>
          <p:cNvPr id="7" name="Picture 6"/>
          <p:cNvPicPr>
            <a:picLocks noChangeAspect="1"/>
          </p:cNvPicPr>
          <p:nvPr/>
        </p:nvPicPr>
        <p:blipFill>
          <a:blip r:embed="rId3"/>
          <a:stretch>
            <a:fillRect/>
          </a:stretch>
        </p:blipFill>
        <p:spPr>
          <a:xfrm>
            <a:off x="10242318" y="3071750"/>
            <a:ext cx="1808956" cy="1205970"/>
          </a:xfrm>
          <a:prstGeom prst="rect">
            <a:avLst/>
          </a:prstGeom>
        </p:spPr>
      </p:pic>
      <p:sp>
        <p:nvSpPr>
          <p:cNvPr id="2" name="Down Arrow 1"/>
          <p:cNvSpPr/>
          <p:nvPr/>
        </p:nvSpPr>
        <p:spPr>
          <a:xfrm>
            <a:off x="750225" y="2016321"/>
            <a:ext cx="164597" cy="24173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Content Placeholder 4">
            <a:extLst>
              <a:ext uri="{FF2B5EF4-FFF2-40B4-BE49-F238E27FC236}">
                <a16:creationId xmlns="" xmlns:a16="http://schemas.microsoft.com/office/drawing/2014/main" id="{94833CDA-2AA7-DD4D-A9CB-FEAEAF98F406}"/>
              </a:ext>
            </a:extLst>
          </p:cNvPr>
          <p:cNvPicPr>
            <a:picLocks noChangeAspect="1"/>
          </p:cNvPicPr>
          <p:nvPr/>
        </p:nvPicPr>
        <p:blipFill>
          <a:blip r:embed="rId4"/>
          <a:stretch>
            <a:fillRect/>
          </a:stretch>
        </p:blipFill>
        <p:spPr>
          <a:xfrm>
            <a:off x="1214325" y="4277720"/>
            <a:ext cx="7419171" cy="2473057"/>
          </a:xfrm>
          <a:prstGeom prst="rect">
            <a:avLst/>
          </a:prstGeom>
        </p:spPr>
      </p:pic>
      <p:sp>
        <p:nvSpPr>
          <p:cNvPr id="12" name="Google Shape;1131;p104"/>
          <p:cNvSpPr txBox="1">
            <a:spLocks/>
          </p:cNvSpPr>
          <p:nvPr/>
        </p:nvSpPr>
        <p:spPr>
          <a:xfrm>
            <a:off x="8633496" y="4712178"/>
            <a:ext cx="2914366" cy="835492"/>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170981"/>
              </a:buClr>
              <a:buSzPts val="1776"/>
              <a:buNone/>
            </a:pPr>
            <a:r>
              <a:rPr lang="en-US" sz="2000" i="1" dirty="0" smtClean="0">
                <a:sym typeface="Palatino Linotype"/>
              </a:rPr>
              <a:t>Key to success: describe the task in natural language, ask LM to generate the information we are looking for</a:t>
            </a:r>
          </a:p>
        </p:txBody>
      </p:sp>
      <p:pic>
        <p:nvPicPr>
          <p:cNvPr id="4" name="Picture 3"/>
          <p:cNvPicPr>
            <a:picLocks noChangeAspect="1"/>
          </p:cNvPicPr>
          <p:nvPr/>
        </p:nvPicPr>
        <p:blipFill>
          <a:blip r:embed="rId5"/>
          <a:stretch>
            <a:fillRect/>
          </a:stretch>
        </p:blipFill>
        <p:spPr>
          <a:xfrm>
            <a:off x="10242318" y="535035"/>
            <a:ext cx="1435020" cy="1846056"/>
          </a:xfrm>
          <a:prstGeom prst="rect">
            <a:avLst/>
          </a:prstGeom>
        </p:spPr>
      </p:pic>
    </p:spTree>
    <p:extLst>
      <p:ext uri="{BB962C8B-B14F-4D97-AF65-F5344CB8AC3E}">
        <p14:creationId xmlns:p14="http://schemas.microsoft.com/office/powerpoint/2010/main" val="1249781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1" name="Google Shape;1131;p104"/>
          <p:cNvSpPr txBox="1">
            <a:spLocks noGrp="1"/>
          </p:cNvSpPr>
          <p:nvPr>
            <p:ph type="body" idx="1"/>
          </p:nvPr>
        </p:nvSpPr>
        <p:spPr>
          <a:xfrm>
            <a:off x="638322" y="1342175"/>
            <a:ext cx="6039569" cy="505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25" tIns="45700" rIns="91425" bIns="45700" numCol="1" rtlCol="0" anchor="t" anchorCtr="0" compatLnSpc="1">
            <a:prstTxWarp prst="textNoShape">
              <a:avLst/>
            </a:prstTxWarp>
            <a:noAutofit/>
          </a:bodyPr>
          <a:lstStyle/>
          <a:p>
            <a:r>
              <a:rPr lang="en-US" kern="1200" dirty="0">
                <a:ea typeface="+mn-ea"/>
                <a:cs typeface="+mn-cs"/>
              </a:rPr>
              <a:t>Organize chapters by major events clusters</a:t>
            </a:r>
            <a:br>
              <a:rPr lang="en-US" kern="1200" dirty="0">
                <a:ea typeface="+mn-ea"/>
                <a:cs typeface="+mn-cs"/>
              </a:rPr>
            </a:br>
            <a:r>
              <a:rPr lang="en-US" kern="1200" dirty="0">
                <a:ea typeface="+mn-ea"/>
                <a:cs typeface="+mn-cs"/>
              </a:rPr>
              <a:t>and order them on a timeline</a:t>
            </a:r>
          </a:p>
          <a:p>
            <a:r>
              <a:rPr lang="en-US" kern="1200" dirty="0">
                <a:ea typeface="+mn-ea"/>
                <a:cs typeface="+mn-cs"/>
                <a:sym typeface="Calibri"/>
              </a:rPr>
              <a:t>Each chapter looks like a Wikipedia page</a:t>
            </a:r>
          </a:p>
          <a:p>
            <a:pPr lvl="1"/>
            <a:r>
              <a:rPr lang="en-US" kern="1200" dirty="0">
                <a:ea typeface="+mn-ea"/>
                <a:cs typeface="+mn-cs"/>
                <a:sym typeface="Calibri"/>
              </a:rPr>
              <a:t>The description is organized by multimedia timeline</a:t>
            </a:r>
            <a:br>
              <a:rPr lang="en-US" kern="1200" dirty="0">
                <a:ea typeface="+mn-ea"/>
                <a:cs typeface="+mn-cs"/>
                <a:sym typeface="Calibri"/>
              </a:rPr>
            </a:br>
            <a:r>
              <a:rPr lang="en-US" kern="1200" dirty="0">
                <a:ea typeface="+mn-ea"/>
                <a:cs typeface="+mn-cs"/>
                <a:sym typeface="Calibri"/>
              </a:rPr>
              <a:t>with detailed source and evidence information, </a:t>
            </a:r>
            <a:br>
              <a:rPr lang="en-US" kern="1200" dirty="0">
                <a:ea typeface="+mn-ea"/>
                <a:cs typeface="+mn-cs"/>
                <a:sym typeface="Calibri"/>
              </a:rPr>
            </a:br>
            <a:r>
              <a:rPr lang="en-US" kern="1200" dirty="0">
                <a:ea typeface="+mn-ea"/>
                <a:cs typeface="+mn-cs"/>
                <a:sym typeface="Calibri"/>
              </a:rPr>
              <a:t>links to original news articles</a:t>
            </a:r>
          </a:p>
          <a:p>
            <a:pPr lvl="1"/>
            <a:r>
              <a:rPr lang="en-US" kern="1200" dirty="0">
                <a:ea typeface="+mn-ea"/>
                <a:cs typeface="+mn-cs"/>
                <a:sym typeface="Calibri"/>
              </a:rPr>
              <a:t>Detailed participants (arguments) and their roles, and their connections and relations</a:t>
            </a:r>
          </a:p>
          <a:p>
            <a:pPr lvl="1"/>
            <a:r>
              <a:rPr lang="en-US" kern="1200" dirty="0" err="1">
                <a:ea typeface="+mn-ea"/>
                <a:cs typeface="+mn-cs"/>
                <a:sym typeface="Calibri"/>
              </a:rPr>
              <a:t>Infobox</a:t>
            </a:r>
            <a:r>
              <a:rPr lang="en-US" kern="1200" dirty="0">
                <a:ea typeface="+mn-ea"/>
                <a:cs typeface="+mn-cs"/>
                <a:sym typeface="Calibri"/>
              </a:rPr>
              <a:t> shows event-event relations: temporal, </a:t>
            </a:r>
            <a:br>
              <a:rPr lang="en-US" kern="1200" dirty="0">
                <a:ea typeface="+mn-ea"/>
                <a:cs typeface="+mn-cs"/>
                <a:sym typeface="Calibri"/>
              </a:rPr>
            </a:br>
            <a:r>
              <a:rPr lang="en-US" kern="1200" dirty="0">
                <a:ea typeface="+mn-ea"/>
                <a:cs typeface="+mn-cs"/>
                <a:sym typeface="Calibri"/>
              </a:rPr>
              <a:t>causal and hierarchical</a:t>
            </a:r>
          </a:p>
          <a:p>
            <a:r>
              <a:rPr lang="en-US" kern="1200" dirty="0">
                <a:ea typeface="+mn-ea"/>
                <a:cs typeface="+mn-cs"/>
                <a:sym typeface="Calibri"/>
              </a:rPr>
              <a:t>Never-ending updating over time; put up to the wild for human editing and curation</a:t>
            </a:r>
          </a:p>
          <a:p>
            <a:pPr lvl="1"/>
            <a:endParaRPr lang="en-US" kern="1200" dirty="0">
              <a:ea typeface="+mn-ea"/>
              <a:cs typeface="+mn-cs"/>
              <a:sym typeface="Calibri"/>
            </a:endParaRPr>
          </a:p>
          <a:p>
            <a:endParaRPr lang="en-US" kern="1200" dirty="0">
              <a:ea typeface="+mn-ea"/>
              <a:cs typeface="+mn-cs"/>
              <a:sym typeface="Calibri"/>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8</a:t>
            </a:fld>
            <a:endParaRPr sz="1400" b="1">
              <a:solidFill>
                <a:srgbClr val="000000"/>
              </a:solidFill>
              <a:latin typeface="Calibri"/>
              <a:ea typeface="Calibri"/>
              <a:cs typeface="Calibri"/>
              <a:sym typeface="Calibri"/>
            </a:endParaRPr>
          </a:p>
        </p:txBody>
      </p:sp>
      <p:pic>
        <p:nvPicPr>
          <p:cNvPr id="7" name="Picture 6">
            <a:extLst>
              <a:ext uri="{FF2B5EF4-FFF2-40B4-BE49-F238E27FC236}">
                <a16:creationId xmlns:a16="http://schemas.microsoft.com/office/drawing/2014/main" xmlns="" id="{4B1966A0-4546-4149-9300-E5060879E35B}"/>
              </a:ext>
            </a:extLst>
          </p:cNvPr>
          <p:cNvPicPr>
            <a:picLocks noChangeAspect="1"/>
          </p:cNvPicPr>
          <p:nvPr/>
        </p:nvPicPr>
        <p:blipFill>
          <a:blip r:embed="rId3"/>
          <a:stretch>
            <a:fillRect/>
          </a:stretch>
        </p:blipFill>
        <p:spPr>
          <a:xfrm>
            <a:off x="6968835" y="1474066"/>
            <a:ext cx="5017193" cy="4546553"/>
          </a:xfrm>
          <a:prstGeom prst="rect">
            <a:avLst/>
          </a:prstGeom>
          <a:ln>
            <a:solidFill>
              <a:schemeClr val="tx1"/>
            </a:solidFill>
          </a:ln>
        </p:spPr>
      </p:pic>
      <p:sp>
        <p:nvSpPr>
          <p:cNvPr id="9" name="Google Shape;1130;p104"/>
          <p:cNvSpPr txBox="1">
            <a:spLocks noGrp="1"/>
          </p:cNvSpPr>
          <p:nvPr>
            <p:ph type="title"/>
          </p:nvPr>
        </p:nvSpPr>
        <p:spPr>
          <a:xfrm>
            <a:off x="254004" y="210312"/>
            <a:ext cx="11231070" cy="530352"/>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2700" kern="1200" dirty="0" smtClean="0">
                <a:solidFill>
                  <a:schemeClr val="accent1"/>
                </a:solidFill>
                <a:latin typeface="Helvetica" panose="020B0604020202020204" pitchFamily="34" charset="0"/>
                <a:cs typeface="Helvetica" panose="020B0604020202020204" pitchFamily="34" charset="0"/>
                <a:sym typeface="Palatino Linotype"/>
              </a:rPr>
              <a:t>NLP Application 1: Writing a History Book</a:t>
            </a:r>
            <a:endParaRPr sz="2700" kern="1200" dirty="0">
              <a:solidFill>
                <a:schemeClr val="accent1"/>
              </a:solidFill>
              <a:latin typeface="Helvetica" panose="020B0604020202020204" pitchFamily="34" charset="0"/>
              <a:cs typeface="Helvetica" panose="020B0604020202020204" pitchFamily="34" charset="0"/>
              <a:sym typeface="Palatino Linotype"/>
            </a:endParaRPr>
          </a:p>
        </p:txBody>
      </p:sp>
    </p:spTree>
    <p:extLst>
      <p:ext uri="{BB962C8B-B14F-4D97-AF65-F5344CB8AC3E}">
        <p14:creationId xmlns:p14="http://schemas.microsoft.com/office/powerpoint/2010/main" val="2704188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CA92E6C-3E04-8C43-BCA8-DFC885EA3646}"/>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057327-5C45-3844-9BAD-8A2E33F71C3A}" type="slidenum">
              <a:rPr lang="en-US" smtClean="0"/>
              <a:pPr/>
              <a:t>9</a:t>
            </a:fld>
            <a:endParaRPr lang="en-US"/>
          </a:p>
        </p:txBody>
      </p:sp>
      <p:sp>
        <p:nvSpPr>
          <p:cNvPr id="6" name="Title 1">
            <a:extLst>
              <a:ext uri="{FF2B5EF4-FFF2-40B4-BE49-F238E27FC236}">
                <a16:creationId xmlns:a16="http://schemas.microsoft.com/office/drawing/2014/main" xmlns="" id="{D5B0861A-20D5-C945-99A2-5642B806E3BB}"/>
              </a:ext>
            </a:extLst>
          </p:cNvPr>
          <p:cNvSpPr>
            <a:spLocks noGrp="1"/>
          </p:cNvSpPr>
          <p:nvPr>
            <p:ph type="title"/>
          </p:nvPr>
        </p:nvSpPr>
        <p:spPr>
          <a:xfrm>
            <a:off x="274320" y="210312"/>
            <a:ext cx="10314709" cy="530352"/>
          </a:xfrm>
          <a:noFill/>
          <a:ln>
            <a:noFill/>
          </a:ln>
          <a:effectLst>
            <a:outerShdw blurRad="50800" dist="50800" dir="5400000" algn="ctr" rotWithShape="0">
              <a:schemeClr val="bg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a:solidFill>
                  <a:schemeClr val="accent1"/>
                </a:solidFill>
                <a:latin typeface="Helvetica" panose="020B0604020202020204" pitchFamily="34" charset="0"/>
                <a:cs typeface="Helvetica" panose="020B0604020202020204" pitchFamily="34" charset="0"/>
              </a:rPr>
              <a:t>Example Chapter: 2019 Hong Kong Protests</a:t>
            </a:r>
          </a:p>
        </p:txBody>
      </p:sp>
      <p:pic>
        <p:nvPicPr>
          <p:cNvPr id="8" name="Picture 7"/>
          <p:cNvPicPr>
            <a:picLocks noChangeAspect="1"/>
          </p:cNvPicPr>
          <p:nvPr/>
        </p:nvPicPr>
        <p:blipFill>
          <a:blip r:embed="rId2"/>
          <a:stretch>
            <a:fillRect/>
          </a:stretch>
        </p:blipFill>
        <p:spPr>
          <a:xfrm>
            <a:off x="637309" y="1752600"/>
            <a:ext cx="4820845" cy="4114800"/>
          </a:xfrm>
          <a:prstGeom prst="rect">
            <a:avLst/>
          </a:prstGeom>
        </p:spPr>
      </p:pic>
      <p:pic>
        <p:nvPicPr>
          <p:cNvPr id="9" name="Picture 8"/>
          <p:cNvPicPr>
            <a:picLocks noChangeAspect="1"/>
          </p:cNvPicPr>
          <p:nvPr/>
        </p:nvPicPr>
        <p:blipFill>
          <a:blip r:embed="rId3"/>
          <a:stretch>
            <a:fillRect/>
          </a:stretch>
        </p:blipFill>
        <p:spPr>
          <a:xfrm>
            <a:off x="6500624" y="1752600"/>
            <a:ext cx="3599773" cy="4114800"/>
          </a:xfrm>
          <a:prstGeom prst="rect">
            <a:avLst/>
          </a:prstGeom>
        </p:spPr>
      </p:pic>
    </p:spTree>
    <p:extLst>
      <p:ext uri="{BB962C8B-B14F-4D97-AF65-F5344CB8AC3E}">
        <p14:creationId xmlns:p14="http://schemas.microsoft.com/office/powerpoint/2010/main" val="2064654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22739</TotalTime>
  <Words>4235</Words>
  <Application>Microsoft Macintosh PowerPoint</Application>
  <PresentationFormat>Widescreen</PresentationFormat>
  <Paragraphs>637</Paragraphs>
  <Slides>50</Slides>
  <Notes>36</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50</vt:i4>
      </vt:variant>
    </vt:vector>
  </HeadingPairs>
  <TitlesOfParts>
    <vt:vector size="74" baseType="lpstr">
      <vt:lpstr>Arial Unicode MS</vt:lpstr>
      <vt:lpstr>Calibri</vt:lpstr>
      <vt:lpstr>Calibri Light</vt:lpstr>
      <vt:lpstr>CMMI10</vt:lpstr>
      <vt:lpstr>CMR10</vt:lpstr>
      <vt:lpstr>CMSY10</vt:lpstr>
      <vt:lpstr>Copperplate Gothic Bold</vt:lpstr>
      <vt:lpstr>Courier New</vt:lpstr>
      <vt:lpstr>Helvetica</vt:lpstr>
      <vt:lpstr>Helvetica Light</vt:lpstr>
      <vt:lpstr>Helvetica Neue</vt:lpstr>
      <vt:lpstr>Microsoft JhengHei</vt:lpstr>
      <vt:lpstr>Noto Sans Symbols</vt:lpstr>
      <vt:lpstr>OfficinaSansITCStd Book</vt:lpstr>
      <vt:lpstr>Overlock</vt:lpstr>
      <vt:lpstr>Palatino Linotype</vt:lpstr>
      <vt:lpstr>Tahoma</vt:lpstr>
      <vt:lpstr>Times New Roman</vt:lpstr>
      <vt:lpstr>Verdana</vt:lpstr>
      <vt:lpstr>Wingdings</vt:lpstr>
      <vt:lpstr>等线</vt:lpstr>
      <vt:lpstr>等线 Light</vt:lpstr>
      <vt:lpstr>Arial</vt:lpstr>
      <vt:lpstr>Office Theme</vt:lpstr>
      <vt:lpstr> Overview &amp; Intro</vt:lpstr>
      <vt:lpstr>About me and my lab</vt:lpstr>
      <vt:lpstr>About you</vt:lpstr>
      <vt:lpstr>About this course</vt:lpstr>
      <vt:lpstr>A Boast of Today’s Flat NLP World</vt:lpstr>
      <vt:lpstr>A Successful History and Promising Future of Information Extraction</vt:lpstr>
      <vt:lpstr>We are Getting Lazier</vt:lpstr>
      <vt:lpstr>NLP Application 1: Writing a History Book</vt:lpstr>
      <vt:lpstr>Example Chapter: 2019 Hong Kong Protests</vt:lpstr>
      <vt:lpstr>PowerPoint Presentation</vt:lpstr>
      <vt:lpstr>Example Chapter: COVID19 Pandemic</vt:lpstr>
      <vt:lpstr>Tracking attackers Mahmoud Khayat and Khaled Khayat:</vt:lpstr>
      <vt:lpstr>PowerPoint Presentation</vt:lpstr>
      <vt:lpstr>Event-centric Question Answering</vt:lpstr>
      <vt:lpstr>Event-centric Dialogue Systems</vt:lpstr>
      <vt:lpstr>Event-centric Dialogue Systems: Gardening Alexa</vt:lpstr>
      <vt:lpstr>Applications 3: Disaster Relief (Zhang et al., NAACL18Demo)</vt:lpstr>
      <vt:lpstr>Applications 4: Intelligence Analysis</vt:lpstr>
      <vt:lpstr>Applications 4: Intelligence Analysis</vt:lpstr>
      <vt:lpstr>Application 5: Accelerating Scientific Discovery</vt:lpstr>
      <vt:lpstr>Fine-grained COVID-19 Event Extraction</vt:lpstr>
      <vt:lpstr>Fine-grained COVID-19 Event Extraction</vt:lpstr>
      <vt:lpstr>Multimedia Knowledge Graph Construction for Drug Repurposing </vt:lpstr>
      <vt:lpstr>Drug Repurposing Report Generation (In vitro Data available?)</vt:lpstr>
      <vt:lpstr>Has the drug shown evidence of systemic toxicity?</vt:lpstr>
      <vt:lpstr>A Typical NLP system: language representation + deep neural networks</vt:lpstr>
      <vt:lpstr>A Typical NLP system: language representation + deep neural networks [Zhang et al., NAACL2021]</vt:lpstr>
      <vt:lpstr>PowerPoint Presentation</vt:lpstr>
      <vt:lpstr>Embedding Learning</vt:lpstr>
      <vt:lpstr>Graph Neural Networks: Foundations</vt:lpstr>
      <vt:lpstr>Meta-Learning</vt:lpstr>
      <vt:lpstr>Multilingual Information Extraction [Lu et al., ACL2020]</vt:lpstr>
      <vt:lpstr>PowerPoint Presentation</vt:lpstr>
      <vt:lpstr>Multimedia Information Extraction [Li et al., ACL2020]</vt:lpstr>
      <vt:lpstr>Misinformation Detection</vt:lpstr>
      <vt:lpstr>Reading Comprehension</vt:lpstr>
      <vt:lpstr>Question Answering [Kim et al., ACL’19]  </vt:lpstr>
      <vt:lpstr>Which Abstract is Written by PaperRobot?</vt:lpstr>
      <vt:lpstr>Future Direction 1: Knowledge Acquisition and Reasoning</vt:lpstr>
      <vt:lpstr>Future Direction 1: Knowledge Acquisition and Reasoning</vt:lpstr>
      <vt:lpstr>But How to Encode such Symbolic Knowledge?</vt:lpstr>
      <vt:lpstr>How to Combine?</vt:lpstr>
      <vt:lpstr>Future Direction 2: Document-Level/Corpus-Level Event Extraction</vt:lpstr>
      <vt:lpstr>PowerPoint Presentation</vt:lpstr>
      <vt:lpstr>Future Direction 4: Knowledge-element Level Information Consistency Checking</vt:lpstr>
      <vt:lpstr>Future Direction 5: Incorporating More Structures into  Joint Multimedia Understanding</vt:lpstr>
      <vt:lpstr>Future Direction 6: Precision Information Surgery [Fung et al., 2021]</vt:lpstr>
      <vt:lpstr>How Doctors Predict Cancer Today</vt:lpstr>
      <vt:lpstr>Future Direction 7: Democratizing Drug Discovery</vt:lpstr>
      <vt:lpstr>About you</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Microsoft Office User</cp:lastModifiedBy>
  <cp:revision>690</cp:revision>
  <cp:lastPrinted>2021-06-23T20:27:30Z</cp:lastPrinted>
  <dcterms:created xsi:type="dcterms:W3CDTF">2019-08-31T18:49:10Z</dcterms:created>
  <dcterms:modified xsi:type="dcterms:W3CDTF">2022-08-24T04:13:51Z</dcterms:modified>
</cp:coreProperties>
</file>