
<file path=[Content_Types].xml><?xml version="1.0" encoding="utf-8"?>
<Types xmlns="http://schemas.openxmlformats.org/package/2006/content-types">
  <Default Extension="xml" ContentType="application/xml"/>
  <Default Extension="jpg" ContentType="image/jpeg"/>
  <Default Extension="tiff" ContentType="image/tiff"/>
  <Default Extension="jpeg" ContentType="image/jpeg"/>
  <Default Extension="xlsx" ContentType="application/vnd.openxmlformats-officedocument.spreadsheetml.sheet"/>
  <Default Extension="tmp" ContentType="image/p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2"/>
  </p:notesMasterIdLst>
  <p:sldIdLst>
    <p:sldId id="283" r:id="rId2"/>
    <p:sldId id="295" r:id="rId3"/>
    <p:sldId id="296" r:id="rId4"/>
    <p:sldId id="297" r:id="rId5"/>
    <p:sldId id="265" r:id="rId6"/>
    <p:sldId id="298" r:id="rId7"/>
    <p:sldId id="300" r:id="rId8"/>
    <p:sldId id="360" r:id="rId9"/>
    <p:sldId id="361" r:id="rId10"/>
    <p:sldId id="362" r:id="rId11"/>
    <p:sldId id="363" r:id="rId12"/>
    <p:sldId id="364" r:id="rId13"/>
    <p:sldId id="365" r:id="rId14"/>
    <p:sldId id="366" r:id="rId15"/>
    <p:sldId id="367" r:id="rId16"/>
    <p:sldId id="368" r:id="rId17"/>
    <p:sldId id="369" r:id="rId18"/>
    <p:sldId id="371" r:id="rId19"/>
    <p:sldId id="372" r:id="rId20"/>
    <p:sldId id="373" r:id="rId21"/>
    <p:sldId id="374" r:id="rId22"/>
    <p:sldId id="375" r:id="rId23"/>
    <p:sldId id="376" r:id="rId24"/>
    <p:sldId id="377" r:id="rId25"/>
    <p:sldId id="336" r:id="rId26"/>
    <p:sldId id="337" r:id="rId27"/>
    <p:sldId id="338"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59"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4" roundtripDataSignature="AMtx7mhLgJSvM0KtVuy/tfIwgotKl1WG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3" d="100"/>
          <a:sy n="123" d="100"/>
        </p:scale>
        <p:origin x="-112" y="-70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customschemas.google.com/relationships/presentationmetadata" Target="metadata"/><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55580708661417"/>
          <c:y val="0.0359689997636808"/>
          <c:w val="0.757596784776903"/>
          <c:h val="0.848941592791657"/>
        </c:manualLayout>
      </c:layout>
      <c:barChart>
        <c:barDir val="col"/>
        <c:grouping val="clustered"/>
        <c:varyColors val="0"/>
        <c:ser>
          <c:idx val="0"/>
          <c:order val="0"/>
          <c:tx>
            <c:strRef>
              <c:f>Sheet1!$B$1</c:f>
              <c:strCache>
                <c:ptCount val="1"/>
                <c:pt idx="0">
                  <c:v>BLEU(Person)</c:v>
                </c:pt>
              </c:strCache>
            </c:strRef>
          </c:tx>
          <c:spPr>
            <a:solidFill>
              <a:srgbClr val="DAE8FC"/>
            </a:solidFill>
            <a:ln>
              <a:solidFill>
                <a:srgbClr val="00B0F0"/>
              </a:solidFill>
            </a:ln>
            <a:effectLst/>
          </c:spPr>
          <c:invertIfNegative val="0"/>
          <c:cat>
            <c:strRef>
              <c:f>Sheet1!$A$2:$A$5</c:f>
              <c:strCache>
                <c:ptCount val="4"/>
                <c:pt idx="0">
                  <c:v>Seq2seq</c:v>
                </c:pt>
                <c:pt idx="1">
                  <c:v>Pointer</c:v>
                </c:pt>
                <c:pt idx="2">
                  <c:v>+Type</c:v>
                </c:pt>
                <c:pt idx="3">
                  <c:v>+Type &amp; position</c:v>
                </c:pt>
              </c:strCache>
            </c:strRef>
          </c:cat>
          <c:val>
            <c:numRef>
              <c:f>Sheet1!$B$2:$B$5</c:f>
              <c:numCache>
                <c:formatCode>General</c:formatCode>
                <c:ptCount val="4"/>
                <c:pt idx="0">
                  <c:v>11.3</c:v>
                </c:pt>
                <c:pt idx="1">
                  <c:v>17.2</c:v>
                </c:pt>
                <c:pt idx="2">
                  <c:v>23.1</c:v>
                </c:pt>
                <c:pt idx="3">
                  <c:v>23.2</c:v>
                </c:pt>
              </c:numCache>
            </c:numRef>
          </c:val>
          <c:extLst xmlns:c16r2="http://schemas.microsoft.com/office/drawing/2015/06/chart">
            <c:ext xmlns:c16="http://schemas.microsoft.com/office/drawing/2014/chart" uri="{C3380CC4-5D6E-409C-BE32-E72D297353CC}">
              <c16:uniqueId val="{00000000-07E3-6F44-B97D-F01DCB4180F8}"/>
            </c:ext>
          </c:extLst>
        </c:ser>
        <c:ser>
          <c:idx val="1"/>
          <c:order val="1"/>
          <c:tx>
            <c:strRef>
              <c:f>Sheet1!$C$1</c:f>
              <c:strCache>
                <c:ptCount val="1"/>
                <c:pt idx="0">
                  <c:v>METEOR(Person)</c:v>
                </c:pt>
              </c:strCache>
            </c:strRef>
          </c:tx>
          <c:spPr>
            <a:solidFill>
              <a:srgbClr val="E1D5E7"/>
            </a:solidFill>
            <a:ln>
              <a:solidFill>
                <a:srgbClr val="7030A0"/>
              </a:solidFill>
            </a:ln>
            <a:effectLst/>
          </c:spPr>
          <c:invertIfNegative val="0"/>
          <c:cat>
            <c:strRef>
              <c:f>Sheet1!$A$2:$A$5</c:f>
              <c:strCache>
                <c:ptCount val="4"/>
                <c:pt idx="0">
                  <c:v>Seq2seq</c:v>
                </c:pt>
                <c:pt idx="1">
                  <c:v>Pointer</c:v>
                </c:pt>
                <c:pt idx="2">
                  <c:v>+Type</c:v>
                </c:pt>
                <c:pt idx="3">
                  <c:v>+Type &amp; position</c:v>
                </c:pt>
              </c:strCache>
            </c:strRef>
          </c:cat>
          <c:val>
            <c:numRef>
              <c:f>Sheet1!$C$2:$C$5</c:f>
              <c:numCache>
                <c:formatCode>General</c:formatCode>
                <c:ptCount val="4"/>
                <c:pt idx="0">
                  <c:v>16.9</c:v>
                </c:pt>
                <c:pt idx="1">
                  <c:v>21.1</c:v>
                </c:pt>
                <c:pt idx="2">
                  <c:v>22.2</c:v>
                </c:pt>
                <c:pt idx="3">
                  <c:v>23.4</c:v>
                </c:pt>
              </c:numCache>
            </c:numRef>
          </c:val>
          <c:extLst xmlns:c16r2="http://schemas.microsoft.com/office/drawing/2015/06/chart">
            <c:ext xmlns:c16="http://schemas.microsoft.com/office/drawing/2014/chart" uri="{C3380CC4-5D6E-409C-BE32-E72D297353CC}">
              <c16:uniqueId val="{00000001-07E3-6F44-B97D-F01DCB4180F8}"/>
            </c:ext>
          </c:extLst>
        </c:ser>
        <c:ser>
          <c:idx val="2"/>
          <c:order val="2"/>
          <c:tx>
            <c:strRef>
              <c:f>Sheet1!$D$1</c:f>
              <c:strCache>
                <c:ptCount val="1"/>
                <c:pt idx="0">
                  <c:v>ROUGEL(Person)</c:v>
                </c:pt>
              </c:strCache>
            </c:strRef>
          </c:tx>
          <c:spPr>
            <a:solidFill>
              <a:srgbClr val="D5E8D4"/>
            </a:solidFill>
            <a:ln>
              <a:solidFill>
                <a:srgbClr val="92D050"/>
              </a:solidFill>
            </a:ln>
            <a:effectLst/>
          </c:spPr>
          <c:invertIfNegative val="0"/>
          <c:cat>
            <c:strRef>
              <c:f>Sheet1!$A$2:$A$5</c:f>
              <c:strCache>
                <c:ptCount val="4"/>
                <c:pt idx="0">
                  <c:v>Seq2seq</c:v>
                </c:pt>
                <c:pt idx="1">
                  <c:v>Pointer</c:v>
                </c:pt>
                <c:pt idx="2">
                  <c:v>+Type</c:v>
                </c:pt>
                <c:pt idx="3">
                  <c:v>+Type &amp; position</c:v>
                </c:pt>
              </c:strCache>
            </c:strRef>
          </c:cat>
          <c:val>
            <c:numRef>
              <c:f>Sheet1!$D$2:$D$5</c:f>
              <c:numCache>
                <c:formatCode>General</c:formatCode>
                <c:ptCount val="4"/>
                <c:pt idx="0">
                  <c:v>28.8</c:v>
                </c:pt>
                <c:pt idx="1">
                  <c:v>37.4</c:v>
                </c:pt>
                <c:pt idx="2">
                  <c:v>39.5</c:v>
                </c:pt>
                <c:pt idx="3">
                  <c:v>42.0</c:v>
                </c:pt>
              </c:numCache>
            </c:numRef>
          </c:val>
          <c:extLst xmlns:c16r2="http://schemas.microsoft.com/office/drawing/2015/06/chart">
            <c:ext xmlns:c16="http://schemas.microsoft.com/office/drawing/2014/chart" uri="{C3380CC4-5D6E-409C-BE32-E72D297353CC}">
              <c16:uniqueId val="{00000002-07E3-6F44-B97D-F01DCB4180F8}"/>
            </c:ext>
          </c:extLst>
        </c:ser>
        <c:ser>
          <c:idx val="3"/>
          <c:order val="3"/>
          <c:tx>
            <c:strRef>
              <c:f>Sheet1!$E$1</c:f>
              <c:strCache>
                <c:ptCount val="1"/>
                <c:pt idx="0">
                  <c:v>BLEU(Animal)</c:v>
                </c:pt>
              </c:strCache>
            </c:strRef>
          </c:tx>
          <c:spPr>
            <a:solidFill>
              <a:srgbClr val="F8CECC"/>
            </a:solidFill>
            <a:ln>
              <a:solidFill>
                <a:srgbClr val="FF0000"/>
              </a:solidFill>
            </a:ln>
            <a:effectLst/>
          </c:spPr>
          <c:invertIfNegative val="0"/>
          <c:cat>
            <c:strRef>
              <c:f>Sheet1!$A$2:$A$5</c:f>
              <c:strCache>
                <c:ptCount val="4"/>
                <c:pt idx="0">
                  <c:v>Seq2seq</c:v>
                </c:pt>
                <c:pt idx="1">
                  <c:v>Pointer</c:v>
                </c:pt>
                <c:pt idx="2">
                  <c:v>+Type</c:v>
                </c:pt>
                <c:pt idx="3">
                  <c:v>+Type &amp; position</c:v>
                </c:pt>
              </c:strCache>
            </c:strRef>
          </c:cat>
          <c:val>
            <c:numRef>
              <c:f>Sheet1!$E$2:$E$5</c:f>
              <c:numCache>
                <c:formatCode>General</c:formatCode>
                <c:ptCount val="4"/>
                <c:pt idx="0">
                  <c:v>5.8</c:v>
                </c:pt>
                <c:pt idx="1">
                  <c:v>6.6</c:v>
                </c:pt>
                <c:pt idx="2">
                  <c:v>17.2</c:v>
                </c:pt>
                <c:pt idx="3">
                  <c:v>14.8</c:v>
                </c:pt>
              </c:numCache>
            </c:numRef>
          </c:val>
          <c:extLst xmlns:c16r2="http://schemas.microsoft.com/office/drawing/2015/06/chart">
            <c:ext xmlns:c16="http://schemas.microsoft.com/office/drawing/2014/chart" uri="{C3380CC4-5D6E-409C-BE32-E72D297353CC}">
              <c16:uniqueId val="{00000003-07E3-6F44-B97D-F01DCB4180F8}"/>
            </c:ext>
          </c:extLst>
        </c:ser>
        <c:ser>
          <c:idx val="4"/>
          <c:order val="4"/>
          <c:tx>
            <c:strRef>
              <c:f>Sheet1!$F$1</c:f>
              <c:strCache>
                <c:ptCount val="1"/>
                <c:pt idx="0">
                  <c:v>METEOR(Animal)</c:v>
                </c:pt>
              </c:strCache>
            </c:strRef>
          </c:tx>
          <c:spPr>
            <a:solidFill>
              <a:srgbClr val="FFE6CC"/>
            </a:solidFill>
            <a:ln>
              <a:solidFill>
                <a:srgbClr val="FFC000"/>
              </a:solidFill>
            </a:ln>
            <a:effectLst/>
          </c:spPr>
          <c:invertIfNegative val="0"/>
          <c:cat>
            <c:strRef>
              <c:f>Sheet1!$A$2:$A$5</c:f>
              <c:strCache>
                <c:ptCount val="4"/>
                <c:pt idx="0">
                  <c:v>Seq2seq</c:v>
                </c:pt>
                <c:pt idx="1">
                  <c:v>Pointer</c:v>
                </c:pt>
                <c:pt idx="2">
                  <c:v>+Type</c:v>
                </c:pt>
                <c:pt idx="3">
                  <c:v>+Type &amp; position</c:v>
                </c:pt>
              </c:strCache>
            </c:strRef>
          </c:cat>
          <c:val>
            <c:numRef>
              <c:f>Sheet1!$F$2:$F$5</c:f>
              <c:numCache>
                <c:formatCode>General</c:formatCode>
                <c:ptCount val="4"/>
                <c:pt idx="0">
                  <c:v>11.5</c:v>
                </c:pt>
                <c:pt idx="1">
                  <c:v>13.7</c:v>
                </c:pt>
                <c:pt idx="2">
                  <c:v>17.3</c:v>
                </c:pt>
                <c:pt idx="3">
                  <c:v>17.2</c:v>
                </c:pt>
              </c:numCache>
            </c:numRef>
          </c:val>
          <c:extLst xmlns:c16r2="http://schemas.microsoft.com/office/drawing/2015/06/chart">
            <c:ext xmlns:c16="http://schemas.microsoft.com/office/drawing/2014/chart" uri="{C3380CC4-5D6E-409C-BE32-E72D297353CC}">
              <c16:uniqueId val="{00000004-07E3-6F44-B97D-F01DCB4180F8}"/>
            </c:ext>
          </c:extLst>
        </c:ser>
        <c:ser>
          <c:idx val="5"/>
          <c:order val="5"/>
          <c:tx>
            <c:strRef>
              <c:f>Sheet1!$G$1</c:f>
              <c:strCache>
                <c:ptCount val="1"/>
                <c:pt idx="0">
                  <c:v>ROUGEL(Animal)</c:v>
                </c:pt>
              </c:strCache>
            </c:strRef>
          </c:tx>
          <c:spPr>
            <a:solidFill>
              <a:srgbClr val="F5F5F5"/>
            </a:solidFill>
            <a:ln>
              <a:solidFill>
                <a:schemeClr val="tx2">
                  <a:lumMod val="75000"/>
                </a:schemeClr>
              </a:solidFill>
            </a:ln>
            <a:effectLst/>
          </c:spPr>
          <c:invertIfNegative val="0"/>
          <c:cat>
            <c:strRef>
              <c:f>Sheet1!$A$2:$A$5</c:f>
              <c:strCache>
                <c:ptCount val="4"/>
                <c:pt idx="0">
                  <c:v>Seq2seq</c:v>
                </c:pt>
                <c:pt idx="1">
                  <c:v>Pointer</c:v>
                </c:pt>
                <c:pt idx="2">
                  <c:v>+Type</c:v>
                </c:pt>
                <c:pt idx="3">
                  <c:v>+Type &amp; position</c:v>
                </c:pt>
              </c:strCache>
            </c:strRef>
          </c:cat>
          <c:val>
            <c:numRef>
              <c:f>Sheet1!$G$2:$G$5</c:f>
              <c:numCache>
                <c:formatCode>General</c:formatCode>
                <c:ptCount val="4"/>
                <c:pt idx="0">
                  <c:v>20.5</c:v>
                </c:pt>
                <c:pt idx="1">
                  <c:v>37.8</c:v>
                </c:pt>
                <c:pt idx="2">
                  <c:v>42.8</c:v>
                </c:pt>
                <c:pt idx="3">
                  <c:v>45.0</c:v>
                </c:pt>
              </c:numCache>
            </c:numRef>
          </c:val>
          <c:extLst xmlns:c16r2="http://schemas.microsoft.com/office/drawing/2015/06/chart">
            <c:ext xmlns:c16="http://schemas.microsoft.com/office/drawing/2014/chart" uri="{C3380CC4-5D6E-409C-BE32-E72D297353CC}">
              <c16:uniqueId val="{00000005-07E3-6F44-B97D-F01DCB4180F8}"/>
            </c:ext>
          </c:extLst>
        </c:ser>
        <c:dLbls>
          <c:showLegendKey val="0"/>
          <c:showVal val="0"/>
          <c:showCatName val="0"/>
          <c:showSerName val="0"/>
          <c:showPercent val="0"/>
          <c:showBubbleSize val="0"/>
        </c:dLbls>
        <c:gapWidth val="300"/>
        <c:axId val="-1326007880"/>
        <c:axId val="-1325994520"/>
      </c:barChart>
      <c:catAx>
        <c:axId val="-132600788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dirty="0"/>
                  <a:t>Model</a:t>
                </a:r>
                <a:endParaRPr lang="en-US" dirty="0"/>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25994520"/>
        <c:crosses val="autoZero"/>
        <c:auto val="1"/>
        <c:lblAlgn val="ctr"/>
        <c:lblOffset val="100"/>
        <c:noMultiLvlLbl val="0"/>
      </c:catAx>
      <c:valAx>
        <c:axId val="-13259945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ltLang="zh-CN" dirty="0"/>
                  <a:t>Score(%)</a:t>
                </a:r>
                <a:endParaRPr lang="en-US" dirty="0"/>
              </a:p>
            </c:rich>
          </c:tx>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26007880"/>
        <c:crosses val="autoZero"/>
        <c:crossBetween val="between"/>
      </c:valAx>
      <c:spPr>
        <a:noFill/>
        <a:ln>
          <a:noFill/>
        </a:ln>
        <a:effectLst/>
      </c:spPr>
    </c:plotArea>
    <c:legend>
      <c:legendPos val="r"/>
      <c:layout>
        <c:manualLayout>
          <c:xMode val="edge"/>
          <c:yMode val="edge"/>
          <c:x val="0.82392883130296"/>
          <c:y val="0.32235907193194"/>
          <c:w val="0.17607116869704"/>
          <c:h val="0.3552816137574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ltLang="zh-CN" dirty="0"/>
              <a:t>Person</a:t>
            </a:r>
            <a:endParaRPr lang="en-US"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P(Person)</c:v>
                </c:pt>
              </c:strCache>
            </c:strRef>
          </c:tx>
          <c:spPr>
            <a:solidFill>
              <a:srgbClr val="DAE8FC"/>
            </a:solidFill>
            <a:ln>
              <a:solidFill>
                <a:srgbClr val="00B0F0"/>
              </a:solidFill>
            </a:ln>
            <a:effectLst/>
          </c:spPr>
          <c:invertIfNegative val="0"/>
          <c:cat>
            <c:strRef>
              <c:f>Sheet1!$A$2:$A$5</c:f>
              <c:strCache>
                <c:ptCount val="4"/>
                <c:pt idx="0">
                  <c:v>Seq2seq</c:v>
                </c:pt>
                <c:pt idx="1">
                  <c:v>Pointer</c:v>
                </c:pt>
                <c:pt idx="2">
                  <c:v>+Type</c:v>
                </c:pt>
                <c:pt idx="3">
                  <c:v>+Type &amp; position</c:v>
                </c:pt>
              </c:strCache>
            </c:strRef>
          </c:cat>
          <c:val>
            <c:numRef>
              <c:f>Sheet1!$B$2:$B$5</c:f>
              <c:numCache>
                <c:formatCode>General</c:formatCode>
                <c:ptCount val="4"/>
                <c:pt idx="0">
                  <c:v>74.6</c:v>
                </c:pt>
                <c:pt idx="1">
                  <c:v>72.6</c:v>
                </c:pt>
                <c:pt idx="2">
                  <c:v>72.9</c:v>
                </c:pt>
                <c:pt idx="3">
                  <c:v>76.3</c:v>
                </c:pt>
              </c:numCache>
            </c:numRef>
          </c:val>
          <c:extLst xmlns:c16r2="http://schemas.microsoft.com/office/drawing/2015/06/chart">
            <c:ext xmlns:c16="http://schemas.microsoft.com/office/drawing/2014/chart" uri="{C3380CC4-5D6E-409C-BE32-E72D297353CC}">
              <c16:uniqueId val="{00000000-6FF2-B841-9538-E1DE2A1EE0E6}"/>
            </c:ext>
          </c:extLst>
        </c:ser>
        <c:ser>
          <c:idx val="1"/>
          <c:order val="1"/>
          <c:tx>
            <c:strRef>
              <c:f>Sheet1!$C$1</c:f>
              <c:strCache>
                <c:ptCount val="1"/>
                <c:pt idx="0">
                  <c:v>R(Person)</c:v>
                </c:pt>
              </c:strCache>
            </c:strRef>
          </c:tx>
          <c:spPr>
            <a:solidFill>
              <a:srgbClr val="E1D5E7"/>
            </a:solidFill>
            <a:ln>
              <a:solidFill>
                <a:srgbClr val="7030A0"/>
              </a:solidFill>
            </a:ln>
            <a:effectLst/>
          </c:spPr>
          <c:invertIfNegative val="0"/>
          <c:cat>
            <c:strRef>
              <c:f>Sheet1!$A$2:$A$5</c:f>
              <c:strCache>
                <c:ptCount val="4"/>
                <c:pt idx="0">
                  <c:v>Seq2seq</c:v>
                </c:pt>
                <c:pt idx="1">
                  <c:v>Pointer</c:v>
                </c:pt>
                <c:pt idx="2">
                  <c:v>+Type</c:v>
                </c:pt>
                <c:pt idx="3">
                  <c:v>+Type &amp; position</c:v>
                </c:pt>
              </c:strCache>
            </c:strRef>
          </c:cat>
          <c:val>
            <c:numRef>
              <c:f>Sheet1!$C$2:$C$5</c:f>
              <c:numCache>
                <c:formatCode>General</c:formatCode>
                <c:ptCount val="4"/>
                <c:pt idx="0">
                  <c:v>29.3</c:v>
                </c:pt>
                <c:pt idx="1">
                  <c:v>56.4</c:v>
                </c:pt>
                <c:pt idx="2">
                  <c:v>58.8</c:v>
                </c:pt>
                <c:pt idx="3">
                  <c:v>62.7</c:v>
                </c:pt>
              </c:numCache>
            </c:numRef>
          </c:val>
          <c:extLst xmlns:c16r2="http://schemas.microsoft.com/office/drawing/2015/06/chart">
            <c:ext xmlns:c16="http://schemas.microsoft.com/office/drawing/2014/chart" uri="{C3380CC4-5D6E-409C-BE32-E72D297353CC}">
              <c16:uniqueId val="{00000001-6FF2-B841-9538-E1DE2A1EE0E6}"/>
            </c:ext>
          </c:extLst>
        </c:ser>
        <c:ser>
          <c:idx val="2"/>
          <c:order val="2"/>
          <c:tx>
            <c:strRef>
              <c:f>Sheet1!$D$1</c:f>
              <c:strCache>
                <c:ptCount val="1"/>
                <c:pt idx="0">
                  <c:v>F1(Person)</c:v>
                </c:pt>
              </c:strCache>
            </c:strRef>
          </c:tx>
          <c:spPr>
            <a:solidFill>
              <a:srgbClr val="D5E8D4"/>
            </a:solidFill>
            <a:ln>
              <a:solidFill>
                <a:srgbClr val="92D050"/>
              </a:solidFill>
            </a:ln>
            <a:effectLst/>
          </c:spPr>
          <c:invertIfNegative val="0"/>
          <c:cat>
            <c:strRef>
              <c:f>Sheet1!$A$2:$A$5</c:f>
              <c:strCache>
                <c:ptCount val="4"/>
                <c:pt idx="0">
                  <c:v>Seq2seq</c:v>
                </c:pt>
                <c:pt idx="1">
                  <c:v>Pointer</c:v>
                </c:pt>
                <c:pt idx="2">
                  <c:v>+Type</c:v>
                </c:pt>
                <c:pt idx="3">
                  <c:v>+Type &amp; position</c:v>
                </c:pt>
              </c:strCache>
            </c:strRef>
          </c:cat>
          <c:val>
            <c:numRef>
              <c:f>Sheet1!$D$2:$D$5</c:f>
              <c:numCache>
                <c:formatCode>General</c:formatCode>
                <c:ptCount val="4"/>
                <c:pt idx="0">
                  <c:v>42.0</c:v>
                </c:pt>
                <c:pt idx="1">
                  <c:v>62.8</c:v>
                </c:pt>
                <c:pt idx="2">
                  <c:v>66.3</c:v>
                </c:pt>
                <c:pt idx="3">
                  <c:v>68.8</c:v>
                </c:pt>
              </c:numCache>
            </c:numRef>
          </c:val>
          <c:extLst xmlns:c16r2="http://schemas.microsoft.com/office/drawing/2015/06/chart">
            <c:ext xmlns:c16="http://schemas.microsoft.com/office/drawing/2014/chart" uri="{C3380CC4-5D6E-409C-BE32-E72D297353CC}">
              <c16:uniqueId val="{00000002-6FF2-B841-9538-E1DE2A1EE0E6}"/>
            </c:ext>
          </c:extLst>
        </c:ser>
        <c:dLbls>
          <c:showLegendKey val="0"/>
          <c:showVal val="0"/>
          <c:showCatName val="0"/>
          <c:showSerName val="0"/>
          <c:showPercent val="0"/>
          <c:showBubbleSize val="0"/>
        </c:dLbls>
        <c:gapWidth val="75"/>
        <c:overlap val="-25"/>
        <c:axId val="-1317490424"/>
        <c:axId val="-1317486936"/>
      </c:barChart>
      <c:catAx>
        <c:axId val="-1317490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17486936"/>
        <c:crosses val="autoZero"/>
        <c:auto val="1"/>
        <c:lblAlgn val="ctr"/>
        <c:lblOffset val="100"/>
        <c:noMultiLvlLbl val="0"/>
      </c:catAx>
      <c:valAx>
        <c:axId val="-1317486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174904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altLang="zh-CN" dirty="0"/>
              <a:t>Animal</a:t>
            </a:r>
            <a:endParaRPr lang="en-US" dirty="0"/>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P(Animal)</c:v>
                </c:pt>
              </c:strCache>
            </c:strRef>
          </c:tx>
          <c:spPr>
            <a:solidFill>
              <a:srgbClr val="DAE8FC"/>
            </a:solidFill>
            <a:ln>
              <a:solidFill>
                <a:srgbClr val="00B0F0"/>
              </a:solidFill>
            </a:ln>
            <a:effectLst/>
          </c:spPr>
          <c:invertIfNegative val="0"/>
          <c:cat>
            <c:strRef>
              <c:f>Sheet1!$A$2:$A$5</c:f>
              <c:strCache>
                <c:ptCount val="4"/>
                <c:pt idx="0">
                  <c:v>Seq2seq</c:v>
                </c:pt>
                <c:pt idx="1">
                  <c:v>Pointer</c:v>
                </c:pt>
                <c:pt idx="2">
                  <c:v>+Type</c:v>
                </c:pt>
                <c:pt idx="3">
                  <c:v>+Type &amp; position</c:v>
                </c:pt>
              </c:strCache>
            </c:strRef>
          </c:cat>
          <c:val>
            <c:numRef>
              <c:f>Sheet1!$B$2:$B$5</c:f>
              <c:numCache>
                <c:formatCode>General</c:formatCode>
                <c:ptCount val="4"/>
                <c:pt idx="0">
                  <c:v>82.5</c:v>
                </c:pt>
                <c:pt idx="1">
                  <c:v>58.5</c:v>
                </c:pt>
                <c:pt idx="2">
                  <c:v>65.9</c:v>
                </c:pt>
                <c:pt idx="3">
                  <c:v>73.4</c:v>
                </c:pt>
              </c:numCache>
            </c:numRef>
          </c:val>
          <c:extLst xmlns:c16r2="http://schemas.microsoft.com/office/drawing/2015/06/chart">
            <c:ext xmlns:c16="http://schemas.microsoft.com/office/drawing/2014/chart" uri="{C3380CC4-5D6E-409C-BE32-E72D297353CC}">
              <c16:uniqueId val="{00000000-FDAC-B34E-8E7D-ACAD64E3B8B0}"/>
            </c:ext>
          </c:extLst>
        </c:ser>
        <c:ser>
          <c:idx val="1"/>
          <c:order val="1"/>
          <c:tx>
            <c:strRef>
              <c:f>Sheet1!$C$1</c:f>
              <c:strCache>
                <c:ptCount val="1"/>
                <c:pt idx="0">
                  <c:v>R(Animal)</c:v>
                </c:pt>
              </c:strCache>
            </c:strRef>
          </c:tx>
          <c:spPr>
            <a:solidFill>
              <a:srgbClr val="E1D5E7"/>
            </a:solidFill>
            <a:ln>
              <a:solidFill>
                <a:srgbClr val="7030A0"/>
              </a:solidFill>
            </a:ln>
            <a:effectLst/>
          </c:spPr>
          <c:invertIfNegative val="0"/>
          <c:cat>
            <c:strRef>
              <c:f>Sheet1!$A$2:$A$5</c:f>
              <c:strCache>
                <c:ptCount val="4"/>
                <c:pt idx="0">
                  <c:v>Seq2seq</c:v>
                </c:pt>
                <c:pt idx="1">
                  <c:v>Pointer</c:v>
                </c:pt>
                <c:pt idx="2">
                  <c:v>+Type</c:v>
                </c:pt>
                <c:pt idx="3">
                  <c:v>+Type &amp; position</c:v>
                </c:pt>
              </c:strCache>
            </c:strRef>
          </c:cat>
          <c:val>
            <c:numRef>
              <c:f>Sheet1!$C$2:$C$5</c:f>
              <c:numCache>
                <c:formatCode>General</c:formatCode>
                <c:ptCount val="4"/>
                <c:pt idx="0">
                  <c:v>27.8</c:v>
                </c:pt>
                <c:pt idx="1">
                  <c:v>37.5</c:v>
                </c:pt>
                <c:pt idx="2">
                  <c:v>63.8</c:v>
                </c:pt>
                <c:pt idx="3">
                  <c:v>71.8</c:v>
                </c:pt>
              </c:numCache>
            </c:numRef>
          </c:val>
          <c:extLst xmlns:c16r2="http://schemas.microsoft.com/office/drawing/2015/06/chart">
            <c:ext xmlns:c16="http://schemas.microsoft.com/office/drawing/2014/chart" uri="{C3380CC4-5D6E-409C-BE32-E72D297353CC}">
              <c16:uniqueId val="{00000001-FDAC-B34E-8E7D-ACAD64E3B8B0}"/>
            </c:ext>
          </c:extLst>
        </c:ser>
        <c:ser>
          <c:idx val="2"/>
          <c:order val="2"/>
          <c:tx>
            <c:strRef>
              <c:f>Sheet1!$D$1</c:f>
              <c:strCache>
                <c:ptCount val="1"/>
                <c:pt idx="0">
                  <c:v>F1(Animal)</c:v>
                </c:pt>
              </c:strCache>
            </c:strRef>
          </c:tx>
          <c:spPr>
            <a:solidFill>
              <a:srgbClr val="D5E8D4"/>
            </a:solidFill>
            <a:ln>
              <a:solidFill>
                <a:srgbClr val="92D050"/>
              </a:solidFill>
            </a:ln>
            <a:effectLst/>
          </c:spPr>
          <c:invertIfNegative val="0"/>
          <c:cat>
            <c:strRef>
              <c:f>Sheet1!$A$2:$A$5</c:f>
              <c:strCache>
                <c:ptCount val="4"/>
                <c:pt idx="0">
                  <c:v>Seq2seq</c:v>
                </c:pt>
                <c:pt idx="1">
                  <c:v>Pointer</c:v>
                </c:pt>
                <c:pt idx="2">
                  <c:v>+Type</c:v>
                </c:pt>
                <c:pt idx="3">
                  <c:v>+Type &amp; position</c:v>
                </c:pt>
              </c:strCache>
            </c:strRef>
          </c:cat>
          <c:val>
            <c:numRef>
              <c:f>Sheet1!$D$2:$D$5</c:f>
              <c:numCache>
                <c:formatCode>General</c:formatCode>
                <c:ptCount val="4"/>
                <c:pt idx="0">
                  <c:v>41.6</c:v>
                </c:pt>
                <c:pt idx="1">
                  <c:v>45.7</c:v>
                </c:pt>
                <c:pt idx="2">
                  <c:v>64.8</c:v>
                </c:pt>
                <c:pt idx="3">
                  <c:v>76.6</c:v>
                </c:pt>
              </c:numCache>
            </c:numRef>
          </c:val>
          <c:extLst xmlns:c16r2="http://schemas.microsoft.com/office/drawing/2015/06/chart">
            <c:ext xmlns:c16="http://schemas.microsoft.com/office/drawing/2014/chart" uri="{C3380CC4-5D6E-409C-BE32-E72D297353CC}">
              <c16:uniqueId val="{00000002-FDAC-B34E-8E7D-ACAD64E3B8B0}"/>
            </c:ext>
          </c:extLst>
        </c:ser>
        <c:dLbls>
          <c:showLegendKey val="0"/>
          <c:showVal val="0"/>
          <c:showCatName val="0"/>
          <c:showSerName val="0"/>
          <c:showPercent val="0"/>
          <c:showBubbleSize val="0"/>
        </c:dLbls>
        <c:gapWidth val="75"/>
        <c:overlap val="-25"/>
        <c:axId val="-1900953896"/>
        <c:axId val="-1255751016"/>
      </c:barChart>
      <c:catAx>
        <c:axId val="-1900953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55751016"/>
        <c:crosses val="autoZero"/>
        <c:auto val="1"/>
        <c:lblAlgn val="ctr"/>
        <c:lblOffset val="100"/>
        <c:noMultiLvlLbl val="0"/>
      </c:catAx>
      <c:valAx>
        <c:axId val="-1255751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900953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04836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p1: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0" indent="0"/>
            <a:endParaRPr>
              <a:latin typeface="Times New Roman"/>
              <a:ea typeface="Times New Roman"/>
              <a:cs typeface="Times New Roman"/>
              <a:sym typeface="Times New Roman"/>
            </a:endParaRPr>
          </a:p>
        </p:txBody>
      </p:sp>
      <p:sp>
        <p:nvSpPr>
          <p:cNvPr id="290" name="Google Shape;290;p1: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1</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b5471bfe7_0_7: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b5471bfe7_0_7: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r>
              <a:rPr lang="en-US" sz="1100" dirty="0">
                <a:solidFill>
                  <a:srgbClr val="000000"/>
                </a:solidFill>
                <a:highlight>
                  <a:srgbClr val="FFFFFF"/>
                </a:highlight>
                <a:latin typeface="Arial"/>
                <a:ea typeface="Arial"/>
                <a:cs typeface="Arial"/>
                <a:sym typeface="Arial"/>
              </a:rPr>
              <a:t>Here is the overall architecture of the model. Since the seq2seq is unable to capture the correct entities, we develop our framework based on the pointer network. We use two type of attention to capture the relationship: slot aware attention to relate the slot type and its value, table position attention to get the interdependency in the table. The table position attention is inspired by the assumption in the structured text representation paper that each word in a sentence can be a child or parent node. </a:t>
            </a:r>
          </a:p>
        </p:txBody>
      </p:sp>
    </p:spTree>
    <p:extLst>
      <p:ext uri="{BB962C8B-B14F-4D97-AF65-F5344CB8AC3E}">
        <p14:creationId xmlns:p14="http://schemas.microsoft.com/office/powerpoint/2010/main" val="157265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217" indent="-295197" defTabSz="904433">
              <a:buSzPts val="1100"/>
              <a:buFont typeface="Arial"/>
              <a:buChar char="●"/>
              <a:defRPr/>
            </a:pPr>
            <a:r>
              <a:rPr lang="en-US" sz="1100" dirty="0">
                <a:solidFill>
                  <a:srgbClr val="000000"/>
                </a:solidFill>
                <a:latin typeface="Arial"/>
                <a:ea typeface="Arial"/>
                <a:cs typeface="Arial"/>
                <a:sym typeface="Arial"/>
              </a:rPr>
              <a:t>For slot-aware information, we capture it used the slot aware attention which computes the from the slot type, slot value, coverage, and the context. The coverage vector is the sum of attention distributions over all previous decoder time steps and can be used to reduce repetition. As in the attention visualization, we can see that the verb “cap” most relied on the number of sports team. And ’22 times’ depends most on the number of matches plays the most important role.</a:t>
            </a:r>
          </a:p>
          <a:p>
            <a:endParaRPr lang="en-US" dirty="0"/>
          </a:p>
        </p:txBody>
      </p:sp>
    </p:spTree>
    <p:extLst>
      <p:ext uri="{BB962C8B-B14F-4D97-AF65-F5344CB8AC3E}">
        <p14:creationId xmlns:p14="http://schemas.microsoft.com/office/powerpoint/2010/main" val="649730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217" indent="-295197" defTabSz="904433">
              <a:buSzPts val="1100"/>
              <a:buFont typeface="Arial"/>
              <a:buChar char="●"/>
              <a:defRPr/>
            </a:pPr>
            <a:r>
              <a:rPr lang="en-US" sz="1100" dirty="0">
                <a:solidFill>
                  <a:srgbClr val="000000"/>
                </a:solidFill>
                <a:latin typeface="Arial"/>
                <a:ea typeface="Arial"/>
                <a:cs typeface="Arial"/>
                <a:sym typeface="Arial"/>
              </a:rPr>
              <a:t>For the slot dependency, we used similar structure as self-attention on the row index embeddings. The self-attention models inter-dependencies between each slot.  Because when computing the context vectors, the information in the same row should receive the same weight as shown in the visualization. </a:t>
            </a:r>
          </a:p>
          <a:p>
            <a:endParaRPr lang="en-US" dirty="0"/>
          </a:p>
        </p:txBody>
      </p:sp>
    </p:spTree>
    <p:extLst>
      <p:ext uri="{BB962C8B-B14F-4D97-AF65-F5344CB8AC3E}">
        <p14:creationId xmlns:p14="http://schemas.microsoft.com/office/powerpoint/2010/main" val="156884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b665b1dd3_0_1: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b665b1dd3_0_1: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We then updated context vector with previous generated attention. We first compute the updated embeddings for each slot by multiplying the table-position attention. We then compute the context vector based on the slot-aware attention. </a:t>
            </a:r>
          </a:p>
          <a:p>
            <a:pPr marL="0" indent="0"/>
            <a:endParaRPr dirty="0"/>
          </a:p>
        </p:txBody>
      </p:sp>
    </p:spTree>
    <p:extLst>
      <p:ext uri="{BB962C8B-B14F-4D97-AF65-F5344CB8AC3E}">
        <p14:creationId xmlns:p14="http://schemas.microsoft.com/office/powerpoint/2010/main" val="1997971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b665b1dd3_0_1: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b665b1dd3_0_1: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Finally, we used a structure aware gate to combine the copied information with the language model generated words. The language model probability depends on decoder hidden and previous computed two context vectors. The copied probability is computed by aggregating the attention weights of each unique slot value. The gate is a soft switch between generating a word from the fixed vocabulary and copying a slot value from the structured input. </a:t>
            </a:r>
          </a:p>
          <a:p>
            <a:pPr marL="0" indent="0"/>
            <a:endParaRPr dirty="0"/>
          </a:p>
        </p:txBody>
      </p:sp>
    </p:spTree>
    <p:extLst>
      <p:ext uri="{BB962C8B-B14F-4D97-AF65-F5344CB8AC3E}">
        <p14:creationId xmlns:p14="http://schemas.microsoft.com/office/powerpoint/2010/main" val="141280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b5471bfe7_0_21: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b5471bfe7_0_21: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We apply the standard BLEU, METEOR, and ROUGE metrics to evaluate the generation performance, because they can measure the content overlap between system output and ground-truth and also check whether the system output is written in sufficiently good English. As we can see, the overall trends are increasing for each metrics. </a:t>
            </a:r>
          </a:p>
          <a:p>
            <a:pPr marL="0" indent="0"/>
            <a:endParaRPr dirty="0"/>
          </a:p>
        </p:txBody>
      </p:sp>
    </p:spTree>
    <p:extLst>
      <p:ext uri="{BB962C8B-B14F-4D97-AF65-F5344CB8AC3E}">
        <p14:creationId xmlns:p14="http://schemas.microsoft.com/office/powerpoint/2010/main" val="55040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b5471bfe7_0_13: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b5471bfe7_0_13: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To evaluate the quality of the generation output, we also propose KB reconstruction-based metric to evaluate how many facts are correctly expressed in the generation output. We compare them with two metrics (1). Overall Slot Filling: If a pair of slot type and its slot value exists in both of the reconstructed KB and the input KB, it’s considered as a correct slot. (2). Inter-dependent Slot Filling: If a row that consists one or multiple slot types and their slot values exist in both of the reconstructed KB and the input KB, it’s considered as a correct row. For example, here the number of correct slots has 6. But the number of correct row only has 5 (start active year is not correct).</a:t>
            </a:r>
          </a:p>
          <a:p>
            <a:pPr marL="0" indent="0"/>
            <a:endParaRPr dirty="0"/>
          </a:p>
        </p:txBody>
      </p:sp>
    </p:spTree>
    <p:extLst>
      <p:ext uri="{BB962C8B-B14F-4D97-AF65-F5344CB8AC3E}">
        <p14:creationId xmlns:p14="http://schemas.microsoft.com/office/powerpoint/2010/main" val="2107249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b5471bfe7_0_27: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b5471bfe7_0_27: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Here is the result of Overall Slot Filling Precision, Recall and F-score. The overall rising trends prove the efficacy of our model. The abnormal high in the precision of seq2seq might result from the redundant information the model generated.</a:t>
            </a:r>
          </a:p>
          <a:p>
            <a:pPr marL="0" indent="0"/>
            <a:endParaRPr dirty="0"/>
          </a:p>
        </p:txBody>
      </p:sp>
    </p:spTree>
    <p:extLst>
      <p:ext uri="{BB962C8B-B14F-4D97-AF65-F5344CB8AC3E}">
        <p14:creationId xmlns:p14="http://schemas.microsoft.com/office/powerpoint/2010/main" val="1159116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b5471bfe7_0_78: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b5471bfe7_0_78: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Now let’s first take a look at the results of some preliminary baselines. First is the attention based Seq-to-Seq model. We used LSTM to encode the whole table. We can see that, a lot of important entities are missing since the model cannot effectively copy the keywords.</a:t>
            </a:r>
          </a:p>
          <a:p>
            <a:pPr marL="0" indent="0"/>
            <a:endParaRPr dirty="0"/>
          </a:p>
        </p:txBody>
      </p:sp>
    </p:spTree>
    <p:extLst>
      <p:ext uri="{BB962C8B-B14F-4D97-AF65-F5344CB8AC3E}">
        <p14:creationId xmlns:p14="http://schemas.microsoft.com/office/powerpoint/2010/main" val="65146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b5471bfe7_0_84: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b5471bfe7_0_84: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Then, to make sure that the important entities can be generated, we tried the pointer network. Here is the result of the pointer network. It successfully copies most of the facts. However, some facts are not in correct position. For example, here, Israel should be Forward (association football).</a:t>
            </a:r>
          </a:p>
          <a:p>
            <a:pPr marL="0" indent="0"/>
            <a:endParaRPr dirty="0"/>
          </a:p>
        </p:txBody>
      </p:sp>
    </p:spTree>
    <p:extLst>
      <p:ext uri="{BB962C8B-B14F-4D97-AF65-F5344CB8AC3E}">
        <p14:creationId xmlns:p14="http://schemas.microsoft.com/office/powerpoint/2010/main" val="159946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84175"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4400" y="4344025"/>
            <a:ext cx="5029200" cy="4114488"/>
          </a:xfrm>
          <a:prstGeom prst="rect">
            <a:avLst/>
          </a:prstGeom>
          <a:noFill/>
          <a:ln>
            <a:noFill/>
          </a:ln>
        </p:spPr>
        <p:txBody>
          <a:bodyPr spcFirstLastPara="1" wrap="square" lIns="92135" tIns="46067" rIns="92135" bIns="46067" anchor="t" anchorCtr="0">
            <a:noAutofit/>
          </a:bodyPr>
          <a:lstStyle/>
          <a:p>
            <a:pPr marL="228596" indent="-228596">
              <a:buClr>
                <a:schemeClr val="dk1"/>
              </a:buClr>
              <a:buSzPts val="1200"/>
              <a:buFont typeface="Times New Roman"/>
              <a:buAutoNum type="arabicPeriod"/>
            </a:pPr>
            <a:r>
              <a:rPr lang="en-US">
                <a:latin typeface="Times New Roman"/>
                <a:ea typeface="Times New Roman"/>
                <a:cs typeface="Times New Roman"/>
                <a:sym typeface="Times New Roman"/>
              </a:rPr>
              <a:t>Change low resource IL to a language which is not in wikipedia</a:t>
            </a:r>
            <a:endParaRPr>
              <a:latin typeface="Times New Roman"/>
              <a:ea typeface="Times New Roman"/>
              <a:cs typeface="Times New Roman"/>
              <a:sym typeface="Times New Roman"/>
            </a:endParaRPr>
          </a:p>
          <a:p>
            <a:pPr marL="228596" indent="-228596">
              <a:spcBef>
                <a:spcPts val="356"/>
              </a:spcBef>
              <a:buClr>
                <a:schemeClr val="dk1"/>
              </a:buClr>
              <a:buSzPts val="1200"/>
              <a:buFont typeface="Times New Roman"/>
              <a:buAutoNum type="arabicPeriod"/>
            </a:pPr>
            <a:r>
              <a:rPr lang="en-US">
                <a:latin typeface="Times New Roman"/>
                <a:ea typeface="Times New Roman"/>
                <a:cs typeface="Times New Roman"/>
                <a:sym typeface="Times New Roman"/>
              </a:rPr>
              <a:t>Word-level: from bi-lingual dicts and alignment; structure-level comes from wals; multi-level alignment</a:t>
            </a:r>
            <a:endParaRPr>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85409" y="8686489"/>
            <a:ext cx="2972591" cy="457512"/>
          </a:xfrm>
          <a:prstGeom prst="rect">
            <a:avLst/>
          </a:prstGeom>
          <a:noFill/>
          <a:ln>
            <a:noFill/>
          </a:ln>
        </p:spPr>
        <p:txBody>
          <a:bodyPr spcFirstLastPara="1" wrap="square" lIns="92135" tIns="46067" rIns="92135" bIns="46067" anchor="b" anchorCtr="0">
            <a:noAutofit/>
          </a:bodyPr>
          <a:lstStyle/>
          <a:p>
            <a:pPr algn="r"/>
            <a:fld id="{00000000-1234-1234-1234-123412341234}" type="slidenum">
              <a:rPr lang="en-US" sz="1200">
                <a:solidFill>
                  <a:schemeClr val="dk1"/>
                </a:solidFill>
                <a:latin typeface="Times New Roman"/>
                <a:ea typeface="Times New Roman"/>
                <a:cs typeface="Times New Roman"/>
                <a:sym typeface="Times New Roman"/>
              </a:rPr>
              <a:pPr algn="r"/>
              <a:t>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505228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b5471bfe7_0_90: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b5471bfe7_0_90: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In order to further capture the connection of each slot type and its corresponding slot value, we tried the table type attention. Here is the result of pointer network with table type attention. However, the goal of the football team is still missing.</a:t>
            </a:r>
          </a:p>
          <a:p>
            <a:pPr marL="0" indent="0"/>
            <a:endParaRPr dirty="0"/>
          </a:p>
        </p:txBody>
      </p:sp>
    </p:spTree>
    <p:extLst>
      <p:ext uri="{BB962C8B-B14F-4D97-AF65-F5344CB8AC3E}">
        <p14:creationId xmlns:p14="http://schemas.microsoft.com/office/powerpoint/2010/main" val="1982106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b5471bfe7_0_101: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b5471bfe7_0_101: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Here is our final result. As we can see it correctly aligned the number of matches with corresponding football team. </a:t>
            </a:r>
          </a:p>
          <a:p>
            <a:pPr marL="0" indent="0"/>
            <a:endParaRPr dirty="0"/>
          </a:p>
        </p:txBody>
      </p:sp>
    </p:spTree>
    <p:extLst>
      <p:ext uri="{BB962C8B-B14F-4D97-AF65-F5344CB8AC3E}">
        <p14:creationId xmlns:p14="http://schemas.microsoft.com/office/powerpoint/2010/main" val="1015714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b665b1dd3_0_1: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b665b1dd3_0_1: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Next, we use more examples to show the impact of each component in our architecture. Here is an extra example of the impact of slot aware attention. Without the type information, the same string can be filled into various slots of multiple types. For example, 17 can be the goals or the ages. Here, the final result aligned with the reference used 17 as the goals.</a:t>
            </a:r>
          </a:p>
          <a:p>
            <a:pPr marL="0" indent="0"/>
            <a:endParaRPr dirty="0"/>
          </a:p>
        </p:txBody>
      </p:sp>
    </p:spTree>
    <p:extLst>
      <p:ext uri="{BB962C8B-B14F-4D97-AF65-F5344CB8AC3E}">
        <p14:creationId xmlns:p14="http://schemas.microsoft.com/office/powerpoint/2010/main" val="1378604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b665b1dd3_0_1: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b665b1dd3_0_1: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Here are some extra examples of the impact table position attention. As we can see, the table position attention successfully captures interdependent slots</a:t>
            </a:r>
          </a:p>
          <a:p>
            <a:pPr marL="0" indent="0"/>
            <a:endParaRPr dirty="0"/>
          </a:p>
        </p:txBody>
      </p:sp>
    </p:spTree>
    <p:extLst>
      <p:ext uri="{BB962C8B-B14F-4D97-AF65-F5344CB8AC3E}">
        <p14:creationId xmlns:p14="http://schemas.microsoft.com/office/powerpoint/2010/main" val="1969867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b665b1dd3_0_1: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b665b1dd3_0_1: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pPr marL="0" indent="0" defTabSz="904433">
              <a:buSzPts val="1100"/>
              <a:defRPr/>
            </a:pPr>
            <a:r>
              <a:rPr lang="en-US" sz="1100" dirty="0">
                <a:solidFill>
                  <a:srgbClr val="000000"/>
                </a:solidFill>
                <a:latin typeface="Arial"/>
                <a:ea typeface="Arial"/>
                <a:cs typeface="Arial"/>
                <a:sym typeface="Arial"/>
              </a:rPr>
              <a:t>However, many challenges still remain. Firstly, the model needs to change the noun to the adjective form when it appears right before a position slot. For example, Italy to Italian. Secondly, the KB Reconstruction recall is low. Third, some unmatched temporal expressions exists because of language model makes up facts. Fourth, the model needs to consider the person genders. Finally, the </a:t>
            </a:r>
            <a:r>
              <a:rPr lang="en-US" sz="1100" dirty="0" err="1">
                <a:solidFill>
                  <a:srgbClr val="000000"/>
                </a:solidFill>
                <a:latin typeface="Arial"/>
                <a:ea typeface="Arial"/>
                <a:cs typeface="Arial"/>
                <a:sym typeface="Arial"/>
              </a:rPr>
              <a:t>wikidata</a:t>
            </a:r>
            <a:r>
              <a:rPr lang="en-US" sz="1100" dirty="0">
                <a:solidFill>
                  <a:srgbClr val="000000"/>
                </a:solidFill>
                <a:latin typeface="Arial"/>
                <a:ea typeface="Arial"/>
                <a:cs typeface="Arial"/>
                <a:sym typeface="Arial"/>
              </a:rPr>
              <a:t> still does not provide enough information. More details about the entity are needed.</a:t>
            </a:r>
          </a:p>
          <a:p>
            <a:pPr marL="0" indent="0"/>
            <a:endParaRPr dirty="0"/>
          </a:p>
        </p:txBody>
      </p:sp>
    </p:spTree>
    <p:extLst>
      <p:ext uri="{BB962C8B-B14F-4D97-AF65-F5344CB8AC3E}">
        <p14:creationId xmlns:p14="http://schemas.microsoft.com/office/powerpoint/2010/main" val="1530213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453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2152" y="685488"/>
            <a:ext cx="4633697" cy="342900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898901" y="8831264"/>
            <a:ext cx="2982913" cy="465137"/>
          </a:xfrm>
          <a:prstGeom prst="rect">
            <a:avLst/>
          </a:prstGeom>
        </p:spPr>
        <p:txBody>
          <a:bodyPr/>
          <a:lstStyle/>
          <a:p>
            <a:fld id="{8BDBA505-D187-42F1-8AFA-901C62EFA389}"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627523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D98EE622-03E5-4B9A-9A9B-44EA57567691}"/>
              </a:ext>
            </a:extLst>
          </p:cNvPr>
          <p:cNvSpPr>
            <a:spLocks noGrp="1"/>
          </p:cNvSpPr>
          <p:nvPr>
            <p:ph type="body" idx="1"/>
          </p:nvPr>
        </p:nvSpPr>
        <p:spPr/>
        <p:txBody>
          <a:bodyPr/>
          <a:lstStyle/>
          <a:p>
            <a:r>
              <a:rPr lang="he-IL" dirty="0"/>
              <a:t>החלק הימני בנוסחה מעלה את ההסתברות </a:t>
            </a:r>
            <a:r>
              <a:rPr lang="he-IL" dirty="0" err="1"/>
              <a:t>לגנרט</a:t>
            </a:r>
            <a:r>
              <a:rPr lang="he-IL" dirty="0"/>
              <a:t> מילים שנמצאות במשפט בתוך </a:t>
            </a:r>
            <a:r>
              <a:rPr lang="he-IL" dirty="0" err="1"/>
              <a:t>הפ_ווקב</a:t>
            </a:r>
            <a:r>
              <a:rPr lang="he-IL" dirty="0"/>
              <a:t>.</a:t>
            </a:r>
          </a:p>
          <a:p>
            <a:r>
              <a:rPr lang="he-IL" dirty="0"/>
              <a:t>ממש כמו שאני מכיר שעושים</a:t>
            </a:r>
          </a:p>
        </p:txBody>
      </p:sp>
    </p:spTree>
    <p:extLst>
      <p:ext uri="{BB962C8B-B14F-4D97-AF65-F5344CB8AC3E}">
        <p14:creationId xmlns:p14="http://schemas.microsoft.com/office/powerpoint/2010/main" val="13847980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concretely, I made some cartoon about what we want for controllable and creative generation</a:t>
            </a:r>
          </a:p>
        </p:txBody>
      </p:sp>
      <p:sp>
        <p:nvSpPr>
          <p:cNvPr id="4" name="Slide Number Placeholder 3"/>
          <p:cNvSpPr>
            <a:spLocks noGrp="1"/>
          </p:cNvSpPr>
          <p:nvPr>
            <p:ph type="sldNum" sz="quarter" idx="5"/>
          </p:nvPr>
        </p:nvSpPr>
        <p:spPr/>
        <p:txBody>
          <a:bodyPr/>
          <a:lstStyle/>
          <a:p>
            <a:fld id="{FCEE4C76-D470-2943-A523-62A6C24A31BC}" type="slidenum">
              <a:rPr lang="en-US" smtClean="0"/>
              <a:t>40</a:t>
            </a:fld>
            <a:endParaRPr lang="en-US"/>
          </a:p>
        </p:txBody>
      </p:sp>
    </p:spTree>
    <p:extLst>
      <p:ext uri="{BB962C8B-B14F-4D97-AF65-F5344CB8AC3E}">
        <p14:creationId xmlns:p14="http://schemas.microsoft.com/office/powerpoint/2010/main" val="169014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3DAFF-308E-534A-BA45-DD7F529365C1}" type="slidenum">
              <a:rPr lang="en-US" smtClean="0"/>
              <a:t>41</a:t>
            </a:fld>
            <a:endParaRPr lang="en-US"/>
          </a:p>
        </p:txBody>
      </p:sp>
    </p:spTree>
    <p:extLst>
      <p:ext uri="{BB962C8B-B14F-4D97-AF65-F5344CB8AC3E}">
        <p14:creationId xmlns:p14="http://schemas.microsoft.com/office/powerpoint/2010/main" val="3346858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3DAFF-308E-534A-BA45-DD7F529365C1}" type="slidenum">
              <a:rPr lang="en-US" smtClean="0"/>
              <a:t>42</a:t>
            </a:fld>
            <a:endParaRPr lang="en-US"/>
          </a:p>
        </p:txBody>
      </p:sp>
    </p:spTree>
    <p:extLst>
      <p:ext uri="{BB962C8B-B14F-4D97-AF65-F5344CB8AC3E}">
        <p14:creationId xmlns:p14="http://schemas.microsoft.com/office/powerpoint/2010/main" val="3346858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3DAFF-308E-534A-BA45-DD7F529365C1}" type="slidenum">
              <a:rPr lang="en-US" smtClean="0"/>
              <a:t>43</a:t>
            </a:fld>
            <a:endParaRPr lang="en-US"/>
          </a:p>
        </p:txBody>
      </p:sp>
    </p:spTree>
    <p:extLst>
      <p:ext uri="{BB962C8B-B14F-4D97-AF65-F5344CB8AC3E}">
        <p14:creationId xmlns:p14="http://schemas.microsoft.com/office/powerpoint/2010/main" val="3346858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3DAFF-308E-534A-BA45-DD7F529365C1}" type="slidenum">
              <a:rPr lang="en-US" smtClean="0"/>
              <a:t>44</a:t>
            </a:fld>
            <a:endParaRPr lang="en-US"/>
          </a:p>
        </p:txBody>
      </p:sp>
    </p:spTree>
    <p:extLst>
      <p:ext uri="{BB962C8B-B14F-4D97-AF65-F5344CB8AC3E}">
        <p14:creationId xmlns:p14="http://schemas.microsoft.com/office/powerpoint/2010/main" val="3346858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3DAFF-308E-534A-BA45-DD7F529365C1}" type="slidenum">
              <a:rPr lang="en-US" smtClean="0"/>
              <a:t>45</a:t>
            </a:fld>
            <a:endParaRPr lang="en-US"/>
          </a:p>
        </p:txBody>
      </p:sp>
    </p:spTree>
    <p:extLst>
      <p:ext uri="{BB962C8B-B14F-4D97-AF65-F5344CB8AC3E}">
        <p14:creationId xmlns:p14="http://schemas.microsoft.com/office/powerpoint/2010/main" val="3346858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3DAFF-308E-534A-BA45-DD7F529365C1}" type="slidenum">
              <a:rPr lang="en-US" smtClean="0"/>
              <a:t>46</a:t>
            </a:fld>
            <a:endParaRPr lang="en-US"/>
          </a:p>
        </p:txBody>
      </p:sp>
    </p:spTree>
    <p:extLst>
      <p:ext uri="{BB962C8B-B14F-4D97-AF65-F5344CB8AC3E}">
        <p14:creationId xmlns:p14="http://schemas.microsoft.com/office/powerpoint/2010/main" val="33468582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3DAFF-308E-534A-BA45-DD7F529365C1}" type="slidenum">
              <a:rPr lang="en-US" smtClean="0"/>
              <a:t>47</a:t>
            </a:fld>
            <a:endParaRPr lang="en-US"/>
          </a:p>
        </p:txBody>
      </p:sp>
    </p:spTree>
    <p:extLst>
      <p:ext uri="{BB962C8B-B14F-4D97-AF65-F5344CB8AC3E}">
        <p14:creationId xmlns:p14="http://schemas.microsoft.com/office/powerpoint/2010/main" val="3346858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3DAFF-308E-534A-BA45-DD7F529365C1}" type="slidenum">
              <a:rPr lang="en-US" smtClean="0"/>
              <a:t>48</a:t>
            </a:fld>
            <a:endParaRPr lang="en-US"/>
          </a:p>
        </p:txBody>
      </p:sp>
    </p:spTree>
    <p:extLst>
      <p:ext uri="{BB962C8B-B14F-4D97-AF65-F5344CB8AC3E}">
        <p14:creationId xmlns:p14="http://schemas.microsoft.com/office/powerpoint/2010/main" val="3346858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0C2D4-4AB7-4A42-8CDF-D92A4F4B6B64}" type="slidenum">
              <a:rPr lang="en-US" smtClean="0"/>
              <a:t>50</a:t>
            </a:fld>
            <a:endParaRPr lang="en-US" dirty="0"/>
          </a:p>
        </p:txBody>
      </p:sp>
    </p:spTree>
    <p:extLst>
      <p:ext uri="{BB962C8B-B14F-4D97-AF65-F5344CB8AC3E}">
        <p14:creationId xmlns:p14="http://schemas.microsoft.com/office/powerpoint/2010/main" val="354138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only attending to, but also directly copying the information</a:t>
            </a:r>
            <a:endParaRPr/>
          </a:p>
        </p:txBody>
      </p:sp>
      <p:sp>
        <p:nvSpPr>
          <p:cNvPr id="247" name="Google Shape;2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C0C2D4-4AB7-4A42-8CDF-D92A4F4B6B64}" type="slidenum">
              <a:rPr lang="en-US" smtClean="0"/>
              <a:t>51</a:t>
            </a:fld>
            <a:endParaRPr lang="en-US" dirty="0"/>
          </a:p>
        </p:txBody>
      </p:sp>
    </p:spTree>
    <p:extLst>
      <p:ext uri="{BB962C8B-B14F-4D97-AF65-F5344CB8AC3E}">
        <p14:creationId xmlns:p14="http://schemas.microsoft.com/office/powerpoint/2010/main" val="11466917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47959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69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7837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5669120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6559080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r>
              <a:rPr lang="en-US" dirty="0" smtClean="0"/>
              <a:t>300 papers… every day… impossible</a:t>
            </a:r>
            <a:r>
              <a:rPr lang="en-US" baseline="0" dirty="0" smtClean="0"/>
              <a:t> to read… keyword search… abstract doesn’t reflect… results; ignore most of them. Cancer and surgery… 3 days… walk through all posters..   In our field papers that were published twenty years ago are not that important…</a:t>
            </a:r>
            <a:endParaRPr lang="en-US" dirty="0" smtClean="0"/>
          </a:p>
          <a:p>
            <a:r>
              <a:rPr lang="en-US" dirty="0" smtClean="0"/>
              <a:t> including mining PubMed bibliographic data, research papers in PubMed, clinical data sets and numerous bio-medical websites and social media related to medical sciences, where data related to diseases, drugs, treatments, chemical compounds, proteins, genes, biological pathways can be integrated and extracted from text data and their characteristics and relationships can be mined from such datasets as well</a:t>
            </a:r>
          </a:p>
          <a:p>
            <a:r>
              <a:rPr lang="en-US" dirty="0"/>
              <a:t>. Older literature is often extremely important (and overlooked), and indeed, often provides a rich source of information that can lead to new hypotheses. This makes the information overload problem event more serious, because we need distill and connect knowledge from papers that may cover 70 years. </a:t>
            </a:r>
          </a:p>
        </p:txBody>
      </p:sp>
      <p:sp>
        <p:nvSpPr>
          <p:cNvPr id="4" name="Slide Number Placeholder 3"/>
          <p:cNvSpPr>
            <a:spLocks noGrp="1"/>
          </p:cNvSpPr>
          <p:nvPr>
            <p:ph type="sldNum" sz="quarter" idx="10"/>
          </p:nvPr>
        </p:nvSpPr>
        <p:spPr>
          <a:xfrm>
            <a:off x="3912438" y="8978451"/>
            <a:ext cx="2993271" cy="472889"/>
          </a:xfrm>
          <a:prstGeom prst="rect">
            <a:avLst/>
          </a:prstGeom>
        </p:spPr>
        <p:txBody>
          <a:bodyPr/>
          <a:lstStyle/>
          <a:p>
            <a:fld id="{8BDBA505-D187-42F1-8AFA-901C62EFA389}"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342083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74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111586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Diagram of the framework</a:t>
            </a:r>
          </a:p>
          <a:p>
            <a:pPr marL="228600" indent="-228600">
              <a:buAutoNum type="arabicParenR"/>
            </a:pPr>
            <a:r>
              <a:rPr lang="en-US" dirty="0"/>
              <a:t>We therefore propose a two-step neural abstractive summarization framework to emulate the way humans construct summaries with the goal of improving both informativeness and coherence of the generated abstracts. As shown in Fig. 2, an </a:t>
            </a:r>
            <a:r>
              <a:rPr lang="en-US" dirty="0" err="1"/>
              <a:t>entityaware</a:t>
            </a:r>
            <a:r>
              <a:rPr lang="en-US" dirty="0"/>
              <a:t> content selection component first selects important sentences from the input that includes references to salient entities. An abstract generation component then produces coherent summaries by conducting cross-sentence information ordering, compression, and revision.</a:t>
            </a:r>
          </a:p>
        </p:txBody>
      </p:sp>
      <p:sp>
        <p:nvSpPr>
          <p:cNvPr id="4" name="Slide Number Placeholder 3"/>
          <p:cNvSpPr>
            <a:spLocks noGrp="1"/>
          </p:cNvSpPr>
          <p:nvPr>
            <p:ph type="sldNum" sz="quarter" idx="5"/>
          </p:nvPr>
        </p:nvSpPr>
        <p:spPr/>
        <p:txBody>
          <a:bodyPr/>
          <a:lstStyle/>
          <a:p>
            <a:fld id="{90F2739A-8E88-194E-B12D-1A01A7215691}" type="slidenum">
              <a:rPr lang="en-US" smtClean="0"/>
              <a:t>75</a:t>
            </a:fld>
            <a:endParaRPr lang="en-US"/>
          </a:p>
        </p:txBody>
      </p:sp>
    </p:spTree>
    <p:extLst>
      <p:ext uri="{BB962C8B-B14F-4D97-AF65-F5344CB8AC3E}">
        <p14:creationId xmlns:p14="http://schemas.microsoft.com/office/powerpoint/2010/main" val="127160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D98EE622-03E5-4B9A-9A9B-44EA57567691}"/>
              </a:ext>
            </a:extLst>
          </p:cNvPr>
          <p:cNvSpPr>
            <a:spLocks noGrp="1"/>
          </p:cNvSpPr>
          <p:nvPr>
            <p:ph type="body" idx="1"/>
          </p:nvPr>
        </p:nvSpPr>
        <p:spPr/>
        <p:txBody>
          <a:bodyPr/>
          <a:lstStyle/>
          <a:p>
            <a:endParaRPr lang="he-IL" dirty="0"/>
          </a:p>
        </p:txBody>
      </p:sp>
    </p:spTree>
    <p:extLst>
      <p:ext uri="{BB962C8B-B14F-4D97-AF65-F5344CB8AC3E}">
        <p14:creationId xmlns:p14="http://schemas.microsoft.com/office/powerpoint/2010/main" val="726127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381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b5471bfe7_0_54: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b5471bfe7_0_54: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r>
              <a:rPr lang="en-US" sz="1100" dirty="0">
                <a:solidFill>
                  <a:srgbClr val="000000"/>
                </a:solidFill>
                <a:latin typeface="Arial"/>
                <a:ea typeface="Arial"/>
                <a:cs typeface="Arial"/>
                <a:sym typeface="Arial"/>
              </a:rPr>
              <a:t>Here we use an example to show the creation of this dataset. We name each attribute as slot type, and the value of each attribute as slot value. For each </a:t>
            </a:r>
            <a:r>
              <a:rPr lang="en-US" sz="1100" dirty="0" err="1">
                <a:solidFill>
                  <a:srgbClr val="000000"/>
                </a:solidFill>
                <a:latin typeface="Arial"/>
                <a:ea typeface="Arial"/>
                <a:cs typeface="Arial"/>
                <a:sym typeface="Arial"/>
              </a:rPr>
              <a:t>inforbox</a:t>
            </a:r>
            <a:r>
              <a:rPr lang="en-US" sz="1100" dirty="0">
                <a:solidFill>
                  <a:srgbClr val="000000"/>
                </a:solidFill>
                <a:latin typeface="Arial"/>
                <a:ea typeface="Arial"/>
                <a:cs typeface="Arial"/>
                <a:sym typeface="Arial"/>
              </a:rPr>
              <a:t> extracted from </a:t>
            </a:r>
            <a:r>
              <a:rPr lang="en-US" sz="1100" dirty="0" err="1">
                <a:solidFill>
                  <a:srgbClr val="000000"/>
                </a:solidFill>
                <a:latin typeface="Arial"/>
                <a:ea typeface="Arial"/>
                <a:cs typeface="Arial"/>
                <a:sym typeface="Arial"/>
              </a:rPr>
              <a:t>Wikidata</a:t>
            </a:r>
            <a:r>
              <a:rPr lang="en-US" sz="1100" dirty="0">
                <a:solidFill>
                  <a:srgbClr val="000000"/>
                </a:solidFill>
                <a:latin typeface="Arial"/>
                <a:ea typeface="Arial"/>
                <a:cs typeface="Arial"/>
                <a:sym typeface="Arial"/>
              </a:rPr>
              <a:t>, for example, the </a:t>
            </a:r>
            <a:r>
              <a:rPr lang="en-US" sz="1100" dirty="0" err="1">
                <a:solidFill>
                  <a:srgbClr val="000000"/>
                </a:solidFill>
                <a:latin typeface="Arial"/>
                <a:ea typeface="Arial"/>
                <a:cs typeface="Arial"/>
                <a:sym typeface="Arial"/>
              </a:rPr>
              <a:t>inforbox</a:t>
            </a:r>
            <a:r>
              <a:rPr lang="en-US" sz="1100" dirty="0">
                <a:solidFill>
                  <a:srgbClr val="000000"/>
                </a:solidFill>
                <a:latin typeface="Arial"/>
                <a:ea typeface="Arial"/>
                <a:cs typeface="Arial"/>
                <a:sym typeface="Arial"/>
              </a:rPr>
              <a:t> for </a:t>
            </a:r>
            <a:r>
              <a:rPr lang="en-US" sz="1100" dirty="0" err="1">
                <a:solidFill>
                  <a:srgbClr val="000000"/>
                </a:solidFill>
                <a:latin typeface="Arial"/>
                <a:ea typeface="Arial"/>
                <a:cs typeface="Arial"/>
                <a:sym typeface="Arial"/>
              </a:rPr>
              <a:t>Silvi</a:t>
            </a:r>
            <a:r>
              <a:rPr lang="en-US" sz="1100" dirty="0">
                <a:solidFill>
                  <a:srgbClr val="000000"/>
                </a:solidFill>
                <a:latin typeface="Arial"/>
                <a:ea typeface="Arial"/>
                <a:cs typeface="Arial"/>
                <a:sym typeface="Arial"/>
              </a:rPr>
              <a:t> Jan shown in left figure, since the goals of ASA Tel Aviv is not mentioned in the description, we removed it. </a:t>
            </a:r>
          </a:p>
        </p:txBody>
      </p:sp>
    </p:spTree>
    <p:extLst>
      <p:ext uri="{BB962C8B-B14F-4D97-AF65-F5344CB8AC3E}">
        <p14:creationId xmlns:p14="http://schemas.microsoft.com/office/powerpoint/2010/main" val="486687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b5471bfe7_0_54:notes"/>
          <p:cNvSpPr>
            <a:spLocks noGrp="1" noRot="1" noChangeAspect="1"/>
          </p:cNvSpPr>
          <p:nvPr>
            <p:ph type="sldImg" idx="2"/>
          </p:nvPr>
        </p:nvSpPr>
        <p:spPr>
          <a:xfrm>
            <a:off x="4206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b5471bfe7_0_54:notes"/>
          <p:cNvSpPr txBox="1">
            <a:spLocks noGrp="1"/>
          </p:cNvSpPr>
          <p:nvPr>
            <p:ph type="body" idx="1"/>
          </p:nvPr>
        </p:nvSpPr>
        <p:spPr>
          <a:xfrm>
            <a:off x="683427" y="4272197"/>
            <a:ext cx="5467416" cy="4047344"/>
          </a:xfrm>
          <a:prstGeom prst="rect">
            <a:avLst/>
          </a:prstGeom>
        </p:spPr>
        <p:txBody>
          <a:bodyPr spcFirstLastPara="1" wrap="square" lIns="90428" tIns="90428" rIns="90428" bIns="90428" anchor="t" anchorCtr="0">
            <a:noAutofit/>
          </a:bodyPr>
          <a:lstStyle/>
          <a:p>
            <a:r>
              <a:rPr lang="en-US" sz="1100" dirty="0">
                <a:solidFill>
                  <a:srgbClr val="000000"/>
                </a:solidFill>
                <a:latin typeface="Arial"/>
                <a:ea typeface="Arial"/>
                <a:cs typeface="Arial"/>
                <a:sym typeface="Arial"/>
              </a:rPr>
              <a:t>Similarly, for each description extracted from </a:t>
            </a:r>
            <a:r>
              <a:rPr lang="en-US" sz="1100" dirty="0" err="1">
                <a:solidFill>
                  <a:srgbClr val="000000"/>
                </a:solidFill>
                <a:latin typeface="Arial"/>
                <a:ea typeface="Arial"/>
                <a:cs typeface="Arial"/>
                <a:sym typeface="Arial"/>
              </a:rPr>
              <a:t>Wikidata</a:t>
            </a:r>
            <a:r>
              <a:rPr lang="en-US" sz="1100" dirty="0">
                <a:solidFill>
                  <a:srgbClr val="000000"/>
                </a:solidFill>
                <a:latin typeface="Arial"/>
                <a:ea typeface="Arial"/>
                <a:cs typeface="Arial"/>
                <a:sym typeface="Arial"/>
              </a:rPr>
              <a:t>, we removed unrelated sentence such as “Jan played at ASA Tel Aviv until her retirement”. We also viewed each highlight information as a whole phrase.</a:t>
            </a:r>
          </a:p>
        </p:txBody>
      </p:sp>
    </p:spTree>
    <p:extLst>
      <p:ext uri="{BB962C8B-B14F-4D97-AF65-F5344CB8AC3E}">
        <p14:creationId xmlns:p14="http://schemas.microsoft.com/office/powerpoint/2010/main" val="1676252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655219" y="-1521618"/>
            <a:ext cx="488156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96ED54B-F8E1-4F6A-A6E7-57CDAAEE4008}"/>
              </a:ext>
            </a:extLst>
          </p:cNvPr>
          <p:cNvSpPr>
            <a:spLocks noGrp="1"/>
          </p:cNvSpPr>
          <p:nvPr>
            <p:ph sz="half" idx="1"/>
          </p:nvPr>
        </p:nvSpPr>
        <p:spPr>
          <a:xfrm>
            <a:off x="838200" y="160761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856CC8C-3669-44D2-A075-5644FE24ACFA}"/>
              </a:ext>
            </a:extLst>
          </p:cNvPr>
          <p:cNvSpPr>
            <a:spLocks noGrp="1"/>
          </p:cNvSpPr>
          <p:nvPr>
            <p:ph sz="half" idx="2"/>
          </p:nvPr>
        </p:nvSpPr>
        <p:spPr>
          <a:xfrm>
            <a:off x="6172200" y="160761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0A5752-FF12-4817-8533-67D7B392B1AD}"/>
              </a:ext>
            </a:extLst>
          </p:cNvPr>
          <p:cNvSpPr>
            <a:spLocks noGrp="1"/>
          </p:cNvSpPr>
          <p:nvPr>
            <p:ph type="dt" sz="half" idx="10"/>
          </p:nvPr>
        </p:nvSpPr>
        <p:spPr/>
        <p:txBody>
          <a:bodyPr/>
          <a:lstStyle/>
          <a:p>
            <a:fld id="{544D3767-A5FA-4DE1-B4F9-C311A4D4A39D}" type="datetimeFigureOut">
              <a:rPr lang="en-US" smtClean="0"/>
              <a:t>10/4/22</a:t>
            </a:fld>
            <a:endParaRPr lang="en-US" dirty="0"/>
          </a:p>
        </p:txBody>
      </p:sp>
      <p:sp>
        <p:nvSpPr>
          <p:cNvPr id="6" name="Footer Placeholder 5">
            <a:extLst>
              <a:ext uri="{FF2B5EF4-FFF2-40B4-BE49-F238E27FC236}">
                <a16:creationId xmlns="" xmlns:a16="http://schemas.microsoft.com/office/drawing/2014/main" id="{26BE7623-9211-4434-BDAA-8A21674D57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1C25E8A-59CB-49CE-9959-24AFDAD21E11}"/>
              </a:ext>
            </a:extLst>
          </p:cNvPr>
          <p:cNvSpPr>
            <a:spLocks noGrp="1"/>
          </p:cNvSpPr>
          <p:nvPr>
            <p:ph type="sldNum" sz="quarter" idx="12"/>
          </p:nvPr>
        </p:nvSpPr>
        <p:spPr/>
        <p:txBody>
          <a:bodyPr/>
          <a:lstStyle/>
          <a:p>
            <a:fld id="{3DE5BD4F-9321-44E3-A338-42086699F300}" type="slidenum">
              <a:rPr lang="en-US" smtClean="0"/>
              <a:t>‹#›</a:t>
            </a:fld>
            <a:endParaRPr lang="en-US" dirty="0"/>
          </a:p>
        </p:txBody>
      </p:sp>
      <p:cxnSp>
        <p:nvCxnSpPr>
          <p:cNvPr id="8" name="Google Shape;110;p24">
            <a:extLst>
              <a:ext uri="{FF2B5EF4-FFF2-40B4-BE49-F238E27FC236}">
                <a16:creationId xmlns="" xmlns:a16="http://schemas.microsoft.com/office/drawing/2014/main" id="{2F865D64-4925-4CF1-A80E-D4E69A2F34D4}"/>
              </a:ext>
            </a:extLst>
          </p:cNvPr>
          <p:cNvCxnSpPr/>
          <p:nvPr userDrawn="1"/>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pic>
        <p:nvPicPr>
          <p:cNvPr id="9" name="Google Shape;111;p24">
            <a:extLst>
              <a:ext uri="{FF2B5EF4-FFF2-40B4-BE49-F238E27FC236}">
                <a16:creationId xmlns="" xmlns:a16="http://schemas.microsoft.com/office/drawing/2014/main" id="{30C9CF3C-B2D4-4300-AF45-F3DF578035D8}"/>
              </a:ext>
            </a:extLst>
          </p:cNvPr>
          <p:cNvPicPr preferRelativeResize="0"/>
          <p:nvPr userDrawn="1"/>
        </p:nvPicPr>
        <p:blipFill rotWithShape="1">
          <a:blip r:embed="rId2">
            <a:alphaModFix/>
          </a:blip>
          <a:srcRect/>
          <a:stretch/>
        </p:blipFill>
        <p:spPr>
          <a:xfrm>
            <a:off x="8570269" y="292563"/>
            <a:ext cx="3193362" cy="717088"/>
          </a:xfrm>
          <a:prstGeom prst="rect">
            <a:avLst/>
          </a:prstGeom>
          <a:noFill/>
          <a:ln>
            <a:noFill/>
          </a:ln>
        </p:spPr>
      </p:pic>
      <p:sp>
        <p:nvSpPr>
          <p:cNvPr id="10" name="Title 1">
            <a:extLst>
              <a:ext uri="{FF2B5EF4-FFF2-40B4-BE49-F238E27FC236}">
                <a16:creationId xmlns="" xmlns:a16="http://schemas.microsoft.com/office/drawing/2014/main" id="{2E44EC9A-B604-415B-BAD8-50889D121A35}"/>
              </a:ext>
            </a:extLst>
          </p:cNvPr>
          <p:cNvSpPr txBox="1">
            <a:spLocks/>
          </p:cNvSpPr>
          <p:nvPr userDrawn="1"/>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Roboto" panose="02000000000000000000" pitchFamily="2" charset="0"/>
                <a:ea typeface="Roboto" panose="02000000000000000000" pitchFamily="2" charset="0"/>
                <a:cs typeface="+mj-cs"/>
              </a:defRPr>
            </a:lvl1pPr>
          </a:lstStyle>
          <a:p>
            <a:endParaRPr lang="en-US" dirty="0"/>
          </a:p>
        </p:txBody>
      </p:sp>
      <p:sp>
        <p:nvSpPr>
          <p:cNvPr id="12" name="Title 1">
            <a:extLst>
              <a:ext uri="{FF2B5EF4-FFF2-40B4-BE49-F238E27FC236}">
                <a16:creationId xmlns="" xmlns:a16="http://schemas.microsoft.com/office/drawing/2014/main" id="{FBF1991D-84E5-46C7-83A9-0CEC3E99A614}"/>
              </a:ext>
            </a:extLst>
          </p:cNvPr>
          <p:cNvSpPr>
            <a:spLocks noGrp="1"/>
          </p:cNvSpPr>
          <p:nvPr>
            <p:ph type="title"/>
          </p:nvPr>
        </p:nvSpPr>
        <p:spPr>
          <a:xfrm>
            <a:off x="838200" y="0"/>
            <a:ext cx="10515600" cy="1325563"/>
          </a:xfrm>
        </p:spPr>
        <p:txBody>
          <a:bodyPr>
            <a:normAutofit/>
          </a:bodyPr>
          <a:lstStyle>
            <a:lvl1pPr>
              <a:defRPr sz="2800">
                <a:latin typeface="Roboto" panose="02000000000000000000" pitchFamily="2" charset="0"/>
                <a:ea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4094998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996ED54B-F8E1-4F6A-A6E7-57CDAAEE4008}"/>
              </a:ext>
            </a:extLst>
          </p:cNvPr>
          <p:cNvSpPr>
            <a:spLocks noGrp="1"/>
          </p:cNvSpPr>
          <p:nvPr>
            <p:ph sz="half" idx="1"/>
          </p:nvPr>
        </p:nvSpPr>
        <p:spPr>
          <a:xfrm>
            <a:off x="838200" y="160761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856CC8C-3669-44D2-A075-5644FE24ACFA}"/>
              </a:ext>
            </a:extLst>
          </p:cNvPr>
          <p:cNvSpPr>
            <a:spLocks noGrp="1"/>
          </p:cNvSpPr>
          <p:nvPr>
            <p:ph sz="half" idx="2"/>
          </p:nvPr>
        </p:nvSpPr>
        <p:spPr>
          <a:xfrm>
            <a:off x="6172200" y="160761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0A5752-FF12-4817-8533-67D7B392B1AD}"/>
              </a:ext>
            </a:extLst>
          </p:cNvPr>
          <p:cNvSpPr>
            <a:spLocks noGrp="1"/>
          </p:cNvSpPr>
          <p:nvPr>
            <p:ph type="dt" sz="half" idx="10"/>
          </p:nvPr>
        </p:nvSpPr>
        <p:spPr/>
        <p:txBody>
          <a:bodyPr/>
          <a:lstStyle/>
          <a:p>
            <a:fld id="{544D3767-A5FA-4DE1-B4F9-C311A4D4A39D}" type="datetimeFigureOut">
              <a:rPr lang="en-US" smtClean="0"/>
              <a:t>10/4/22</a:t>
            </a:fld>
            <a:endParaRPr lang="en-US" dirty="0"/>
          </a:p>
        </p:txBody>
      </p:sp>
      <p:sp>
        <p:nvSpPr>
          <p:cNvPr id="6" name="Footer Placeholder 5">
            <a:extLst>
              <a:ext uri="{FF2B5EF4-FFF2-40B4-BE49-F238E27FC236}">
                <a16:creationId xmlns="" xmlns:a16="http://schemas.microsoft.com/office/drawing/2014/main" id="{26BE7623-9211-4434-BDAA-8A21674D57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1C25E8A-59CB-49CE-9959-24AFDAD21E11}"/>
              </a:ext>
            </a:extLst>
          </p:cNvPr>
          <p:cNvSpPr>
            <a:spLocks noGrp="1"/>
          </p:cNvSpPr>
          <p:nvPr>
            <p:ph type="sldNum" sz="quarter" idx="12"/>
          </p:nvPr>
        </p:nvSpPr>
        <p:spPr/>
        <p:txBody>
          <a:bodyPr/>
          <a:lstStyle/>
          <a:p>
            <a:fld id="{3DE5BD4F-9321-44E3-A338-42086699F300}" type="slidenum">
              <a:rPr lang="en-US" smtClean="0"/>
              <a:t>‹#›</a:t>
            </a:fld>
            <a:endParaRPr lang="en-US" dirty="0"/>
          </a:p>
        </p:txBody>
      </p:sp>
      <p:cxnSp>
        <p:nvCxnSpPr>
          <p:cNvPr id="8" name="Google Shape;110;p24">
            <a:extLst>
              <a:ext uri="{FF2B5EF4-FFF2-40B4-BE49-F238E27FC236}">
                <a16:creationId xmlns="" xmlns:a16="http://schemas.microsoft.com/office/drawing/2014/main" id="{2F865D64-4925-4CF1-A80E-D4E69A2F34D4}"/>
              </a:ext>
            </a:extLst>
          </p:cNvPr>
          <p:cNvCxnSpPr/>
          <p:nvPr userDrawn="1"/>
        </p:nvCxnSpPr>
        <p:spPr>
          <a:xfrm>
            <a:off x="518984" y="1104900"/>
            <a:ext cx="11244600" cy="0"/>
          </a:xfrm>
          <a:prstGeom prst="straightConnector1">
            <a:avLst/>
          </a:prstGeom>
          <a:noFill/>
          <a:ln w="12700" cap="flat" cmpd="sng">
            <a:solidFill>
              <a:srgbClr val="757070"/>
            </a:solidFill>
            <a:prstDash val="solid"/>
            <a:miter lim="800000"/>
            <a:headEnd type="none" w="sm" len="sm"/>
            <a:tailEnd type="none" w="sm" len="sm"/>
          </a:ln>
        </p:spPr>
      </p:cxnSp>
      <p:pic>
        <p:nvPicPr>
          <p:cNvPr id="9" name="Google Shape;111;p24">
            <a:extLst>
              <a:ext uri="{FF2B5EF4-FFF2-40B4-BE49-F238E27FC236}">
                <a16:creationId xmlns="" xmlns:a16="http://schemas.microsoft.com/office/drawing/2014/main" id="{30C9CF3C-B2D4-4300-AF45-F3DF578035D8}"/>
              </a:ext>
            </a:extLst>
          </p:cNvPr>
          <p:cNvPicPr preferRelativeResize="0"/>
          <p:nvPr userDrawn="1"/>
        </p:nvPicPr>
        <p:blipFill rotWithShape="1">
          <a:blip r:embed="rId2">
            <a:alphaModFix/>
          </a:blip>
          <a:srcRect/>
          <a:stretch/>
        </p:blipFill>
        <p:spPr>
          <a:xfrm>
            <a:off x="8570269" y="292563"/>
            <a:ext cx="3193362" cy="717088"/>
          </a:xfrm>
          <a:prstGeom prst="rect">
            <a:avLst/>
          </a:prstGeom>
          <a:noFill/>
          <a:ln>
            <a:noFill/>
          </a:ln>
        </p:spPr>
      </p:pic>
      <p:sp>
        <p:nvSpPr>
          <p:cNvPr id="10" name="Title 1">
            <a:extLst>
              <a:ext uri="{FF2B5EF4-FFF2-40B4-BE49-F238E27FC236}">
                <a16:creationId xmlns="" xmlns:a16="http://schemas.microsoft.com/office/drawing/2014/main" id="{2E44EC9A-B604-415B-BAD8-50889D121A35}"/>
              </a:ext>
            </a:extLst>
          </p:cNvPr>
          <p:cNvSpPr txBox="1">
            <a:spLocks/>
          </p:cNvSpPr>
          <p:nvPr userDrawn="1"/>
        </p:nvSpPr>
        <p:spPr>
          <a:xfrm>
            <a:off x="8382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Roboto" panose="02000000000000000000" pitchFamily="2" charset="0"/>
                <a:ea typeface="Roboto" panose="02000000000000000000" pitchFamily="2" charset="0"/>
                <a:cs typeface="+mj-cs"/>
              </a:defRPr>
            </a:lvl1pPr>
          </a:lstStyle>
          <a:p>
            <a:endParaRPr lang="en-US" dirty="0"/>
          </a:p>
        </p:txBody>
      </p:sp>
      <p:sp>
        <p:nvSpPr>
          <p:cNvPr id="12" name="Title 1">
            <a:extLst>
              <a:ext uri="{FF2B5EF4-FFF2-40B4-BE49-F238E27FC236}">
                <a16:creationId xmlns="" xmlns:a16="http://schemas.microsoft.com/office/drawing/2014/main" id="{FBF1991D-84E5-46C7-83A9-0CEC3E99A614}"/>
              </a:ext>
            </a:extLst>
          </p:cNvPr>
          <p:cNvSpPr>
            <a:spLocks noGrp="1"/>
          </p:cNvSpPr>
          <p:nvPr>
            <p:ph type="title"/>
          </p:nvPr>
        </p:nvSpPr>
        <p:spPr>
          <a:xfrm>
            <a:off x="838200" y="0"/>
            <a:ext cx="10515600" cy="1325563"/>
          </a:xfrm>
        </p:spPr>
        <p:txBody>
          <a:bodyPr>
            <a:normAutofit/>
          </a:bodyPr>
          <a:lstStyle>
            <a:lvl1pPr>
              <a:defRPr sz="2800">
                <a:latin typeface="Roboto" panose="02000000000000000000" pitchFamily="2" charset="0"/>
                <a:ea typeface="Roboto"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4094998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3794289"/>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8_Title and Content">
    <p:spTree>
      <p:nvGrpSpPr>
        <p:cNvPr id="1" name=""/>
        <p:cNvGrpSpPr/>
        <p:nvPr/>
      </p:nvGrpSpPr>
      <p:grpSpPr>
        <a:xfrm>
          <a:off x="0" y="0"/>
          <a:ext cx="0" cy="0"/>
          <a:chOff x="0" y="0"/>
          <a:chExt cx="0" cy="0"/>
        </a:xfrm>
      </p:grpSpPr>
      <p:sp>
        <p:nvSpPr>
          <p:cNvPr id="37" name="Shape 37"/>
          <p:cNvSpPr>
            <a:spLocks noGrp="1"/>
          </p:cNvSpPr>
          <p:nvPr>
            <p:ph type="title"/>
          </p:nvPr>
        </p:nvSpPr>
        <p:spPr>
          <a:xfrm>
            <a:off x="0" y="115891"/>
            <a:ext cx="12192000" cy="720727"/>
          </a:xfrm>
          <a:prstGeom prst="rect">
            <a:avLst/>
          </a:prstGeom>
        </p:spPr>
        <p:txBody>
          <a:bodyPr/>
          <a:lstStyle>
            <a:lvl1pPr algn="ctr">
              <a:lnSpc>
                <a:spcPct val="100000"/>
              </a:lnSpc>
              <a:defRPr sz="4400" b="1">
                <a:solidFill>
                  <a:srgbClr val="170981"/>
                </a:solidFill>
                <a:effectLst>
                  <a:outerShdw blurRad="38100" dist="38100" dir="2700000" rotWithShape="0">
                    <a:srgbClr val="000000">
                      <a:alpha val="43137"/>
                    </a:srgbClr>
                  </a:outerShdw>
                </a:effectLst>
                <a:latin typeface="Calibri"/>
                <a:ea typeface="Calibri"/>
                <a:cs typeface="Calibri"/>
                <a:sym typeface="Calibri"/>
              </a:defRPr>
            </a:lvl1pPr>
          </a:lstStyle>
          <a:p>
            <a:r>
              <a:t>Title Text</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5931044"/>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43"/>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chemeClr val="dk1"/>
              </a:buClr>
              <a:buSzPts val="1600"/>
              <a:buFont typeface="Calibri"/>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
        <p:nvSpPr>
          <p:cNvPr id="86" name="Google Shape;86;p43"/>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Autofit/>
          </a:bodyPr>
          <a:lstStyle>
            <a:lvl1pPr marL="609585" lvl="0" indent="-397923" algn="l">
              <a:lnSpc>
                <a:spcPct val="115000"/>
              </a:lnSpc>
              <a:spcBef>
                <a:spcPts val="0"/>
              </a:spcBef>
              <a:spcAft>
                <a:spcPts val="0"/>
              </a:spcAft>
              <a:buClr>
                <a:srgbClr val="666666"/>
              </a:buClr>
              <a:buSzPts val="1100"/>
              <a:buFont typeface="Arial"/>
              <a:buChar char="•"/>
              <a:defRPr sz="2667">
                <a:solidFill>
                  <a:srgbClr val="666666"/>
                </a:solidFill>
              </a:defRPr>
            </a:lvl1pPr>
            <a:lvl2pPr marL="1219170" lvl="1" indent="-372524" algn="l">
              <a:lnSpc>
                <a:spcPct val="115000"/>
              </a:lnSpc>
              <a:spcBef>
                <a:spcPts val="667"/>
              </a:spcBef>
              <a:spcAft>
                <a:spcPts val="0"/>
              </a:spcAft>
              <a:buClr>
                <a:srgbClr val="666666"/>
              </a:buClr>
              <a:buSzPts val="800"/>
              <a:buChar char="○"/>
              <a:defRPr sz="2400">
                <a:solidFill>
                  <a:srgbClr val="666666"/>
                </a:solidFill>
              </a:defRPr>
            </a:lvl2pPr>
            <a:lvl3pPr marL="1828754" lvl="2" indent="-372524" algn="l">
              <a:lnSpc>
                <a:spcPct val="115000"/>
              </a:lnSpc>
              <a:spcBef>
                <a:spcPts val="667"/>
              </a:spcBef>
              <a:spcAft>
                <a:spcPts val="0"/>
              </a:spcAft>
              <a:buClr>
                <a:srgbClr val="666666"/>
              </a:buClr>
              <a:buSzPts val="800"/>
              <a:buChar char="■"/>
              <a:defRPr sz="2400">
                <a:solidFill>
                  <a:srgbClr val="666666"/>
                </a:solidFill>
              </a:defRPr>
            </a:lvl3pPr>
            <a:lvl4pPr marL="2438339" lvl="3" indent="-372524" algn="l">
              <a:lnSpc>
                <a:spcPct val="115000"/>
              </a:lnSpc>
              <a:spcBef>
                <a:spcPts val="667"/>
              </a:spcBef>
              <a:spcAft>
                <a:spcPts val="0"/>
              </a:spcAft>
              <a:buClr>
                <a:schemeClr val="dk1"/>
              </a:buClr>
              <a:buSzPts val="800"/>
              <a:buChar char="●"/>
              <a:defRPr/>
            </a:lvl4pPr>
            <a:lvl5pPr marL="3047924" lvl="4" indent="-372524" algn="l">
              <a:lnSpc>
                <a:spcPct val="115000"/>
              </a:lnSpc>
              <a:spcBef>
                <a:spcPts val="667"/>
              </a:spcBef>
              <a:spcAft>
                <a:spcPts val="0"/>
              </a:spcAft>
              <a:buClr>
                <a:schemeClr val="dk1"/>
              </a:buClr>
              <a:buSzPts val="800"/>
              <a:buChar char="○"/>
              <a:defRPr/>
            </a:lvl5pPr>
            <a:lvl6pPr marL="3657509" lvl="5" indent="-372524" algn="l">
              <a:lnSpc>
                <a:spcPct val="115000"/>
              </a:lnSpc>
              <a:spcBef>
                <a:spcPts val="667"/>
              </a:spcBef>
              <a:spcAft>
                <a:spcPts val="0"/>
              </a:spcAft>
              <a:buClr>
                <a:schemeClr val="dk1"/>
              </a:buClr>
              <a:buSzPts val="800"/>
              <a:buChar char="■"/>
              <a:defRPr/>
            </a:lvl6pPr>
            <a:lvl7pPr marL="4267093" lvl="6" indent="-372524" algn="l">
              <a:lnSpc>
                <a:spcPct val="115000"/>
              </a:lnSpc>
              <a:spcBef>
                <a:spcPts val="667"/>
              </a:spcBef>
              <a:spcAft>
                <a:spcPts val="0"/>
              </a:spcAft>
              <a:buClr>
                <a:schemeClr val="dk1"/>
              </a:buClr>
              <a:buSzPts val="800"/>
              <a:buChar char="●"/>
              <a:defRPr/>
            </a:lvl7pPr>
            <a:lvl8pPr marL="4876678" lvl="7" indent="-372524" algn="l">
              <a:lnSpc>
                <a:spcPct val="115000"/>
              </a:lnSpc>
              <a:spcBef>
                <a:spcPts val="667"/>
              </a:spcBef>
              <a:spcAft>
                <a:spcPts val="0"/>
              </a:spcAft>
              <a:buClr>
                <a:schemeClr val="dk1"/>
              </a:buClr>
              <a:buSzPts val="800"/>
              <a:buChar char="○"/>
              <a:defRPr/>
            </a:lvl8pPr>
            <a:lvl9pPr marL="5486263" lvl="8" indent="-372524" algn="l">
              <a:lnSpc>
                <a:spcPct val="115000"/>
              </a:lnSpc>
              <a:spcBef>
                <a:spcPts val="667"/>
              </a:spcBef>
              <a:spcAft>
                <a:spcPts val="667"/>
              </a:spcAft>
              <a:buClr>
                <a:schemeClr val="dk1"/>
              </a:buClr>
              <a:buSzPts val="800"/>
              <a:buChar char="■"/>
              <a:defRPr/>
            </a:lvl9pPr>
          </a:lstStyle>
          <a:p>
            <a:endParaRPr/>
          </a:p>
        </p:txBody>
      </p:sp>
      <p:sp>
        <p:nvSpPr>
          <p:cNvPr id="87" name="Google Shape;87;p43"/>
          <p:cNvSpPr txBox="1"/>
          <p:nvPr/>
        </p:nvSpPr>
        <p:spPr>
          <a:xfrm>
            <a:off x="10081265" y="6401767"/>
            <a:ext cx="731600" cy="442400"/>
          </a:xfrm>
          <a:prstGeom prst="rect">
            <a:avLst/>
          </a:prstGeom>
          <a:noFill/>
          <a:ln>
            <a:noFill/>
          </a:ln>
        </p:spPr>
        <p:txBody>
          <a:bodyPr spcFirstLastPara="1" wrap="square" lIns="121867" tIns="121867" rIns="121867" bIns="121867" anchor="ctr"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1333" b="0" i="0" u="none" strike="noStrike" cap="none">
                <a:solidFill>
                  <a:srgbClr val="FFFFFF"/>
                </a:solidFill>
                <a:latin typeface="Arial"/>
                <a:ea typeface="Arial"/>
                <a:cs typeface="Arial"/>
                <a:sym typeface="Arial"/>
              </a:rPr>
              <a:pPr marL="0" marR="0" lvl="0" indent="0" algn="r" rtl="0">
                <a:lnSpc>
                  <a:spcPct val="100000"/>
                </a:lnSpc>
                <a:spcBef>
                  <a:spcPts val="0"/>
                </a:spcBef>
                <a:spcAft>
                  <a:spcPts val="0"/>
                </a:spcAft>
                <a:buClr>
                  <a:srgbClr val="000000"/>
                </a:buClr>
                <a:buSzPts val="800"/>
                <a:buFont typeface="Arial"/>
                <a:buNone/>
              </a:pPr>
              <a:t>‹#›</a:t>
            </a:fld>
            <a:endParaRPr sz="1333"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405704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Robo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739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800"/>
              <a:buFont typeface="Roboto"/>
              <a:buNone/>
              <a:defRPr sz="2800" b="0"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295400"/>
            <a:ext cx="10515600" cy="488156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1pPr>
            <a:lvl2pPr marL="914400" marR="0" lvl="1"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Roboto"/>
                <a:ea typeface="Roboto"/>
                <a:cs typeface="Roboto"/>
                <a:sym typeface="Roboto"/>
              </a:defRPr>
            </a:lvl2pPr>
            <a:lvl3pPr marL="1371600" marR="0" lvl="2"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Roboto"/>
                <a:ea typeface="Roboto"/>
                <a:cs typeface="Roboto"/>
                <a:sym typeface="Roboto"/>
              </a:defRPr>
            </a:lvl3pPr>
            <a:lvl4pPr marL="1828800" marR="0" lvl="3"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3F3F3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3F3F3F"/>
                </a:solidFill>
                <a:latin typeface="Roboto"/>
                <a:ea typeface="Roboto"/>
                <a:cs typeface="Roboto"/>
                <a:sym typeface="Robo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3F3F3F"/>
                </a:solidFill>
                <a:latin typeface="Roboto"/>
                <a:ea typeface="Roboto"/>
                <a:cs typeface="Roboto"/>
                <a:sym typeface="Roboto"/>
              </a:defRPr>
            </a:lvl1pPr>
            <a:lvl2pPr marL="0" marR="0" lvl="1" indent="0" algn="r" rtl="0">
              <a:spcBef>
                <a:spcPts val="0"/>
              </a:spcBef>
              <a:buNone/>
              <a:defRPr sz="1200" b="0" i="0" u="none" strike="noStrike" cap="none">
                <a:solidFill>
                  <a:srgbClr val="3F3F3F"/>
                </a:solidFill>
                <a:latin typeface="Roboto"/>
                <a:ea typeface="Roboto"/>
                <a:cs typeface="Roboto"/>
                <a:sym typeface="Roboto"/>
              </a:defRPr>
            </a:lvl2pPr>
            <a:lvl3pPr marL="0" marR="0" lvl="2" indent="0" algn="r" rtl="0">
              <a:spcBef>
                <a:spcPts val="0"/>
              </a:spcBef>
              <a:buNone/>
              <a:defRPr sz="1200" b="0" i="0" u="none" strike="noStrike" cap="none">
                <a:solidFill>
                  <a:srgbClr val="3F3F3F"/>
                </a:solidFill>
                <a:latin typeface="Roboto"/>
                <a:ea typeface="Roboto"/>
                <a:cs typeface="Roboto"/>
                <a:sym typeface="Roboto"/>
              </a:defRPr>
            </a:lvl3pPr>
            <a:lvl4pPr marL="0" marR="0" lvl="3" indent="0" algn="r" rtl="0">
              <a:spcBef>
                <a:spcPts val="0"/>
              </a:spcBef>
              <a:buNone/>
              <a:defRPr sz="1200" b="0" i="0" u="none" strike="noStrike" cap="none">
                <a:solidFill>
                  <a:srgbClr val="3F3F3F"/>
                </a:solidFill>
                <a:latin typeface="Roboto"/>
                <a:ea typeface="Roboto"/>
                <a:cs typeface="Roboto"/>
                <a:sym typeface="Roboto"/>
              </a:defRPr>
            </a:lvl4pPr>
            <a:lvl5pPr marL="0" marR="0" lvl="4" indent="0" algn="r" rtl="0">
              <a:spcBef>
                <a:spcPts val="0"/>
              </a:spcBef>
              <a:buNone/>
              <a:defRPr sz="1200" b="0" i="0" u="none" strike="noStrike" cap="none">
                <a:solidFill>
                  <a:srgbClr val="3F3F3F"/>
                </a:solidFill>
                <a:latin typeface="Roboto"/>
                <a:ea typeface="Roboto"/>
                <a:cs typeface="Roboto"/>
                <a:sym typeface="Roboto"/>
              </a:defRPr>
            </a:lvl5pPr>
            <a:lvl6pPr marL="0" marR="0" lvl="5" indent="0" algn="r" rtl="0">
              <a:spcBef>
                <a:spcPts val="0"/>
              </a:spcBef>
              <a:buNone/>
              <a:defRPr sz="1200" b="0" i="0" u="none" strike="noStrike" cap="none">
                <a:solidFill>
                  <a:srgbClr val="3F3F3F"/>
                </a:solidFill>
                <a:latin typeface="Roboto"/>
                <a:ea typeface="Roboto"/>
                <a:cs typeface="Roboto"/>
                <a:sym typeface="Roboto"/>
              </a:defRPr>
            </a:lvl6pPr>
            <a:lvl7pPr marL="0" marR="0" lvl="6" indent="0" algn="r" rtl="0">
              <a:spcBef>
                <a:spcPts val="0"/>
              </a:spcBef>
              <a:buNone/>
              <a:defRPr sz="1200" b="0" i="0" u="none" strike="noStrike" cap="none">
                <a:solidFill>
                  <a:srgbClr val="3F3F3F"/>
                </a:solidFill>
                <a:latin typeface="Roboto"/>
                <a:ea typeface="Roboto"/>
                <a:cs typeface="Roboto"/>
                <a:sym typeface="Roboto"/>
              </a:defRPr>
            </a:lvl7pPr>
            <a:lvl8pPr marL="0" marR="0" lvl="7" indent="0" algn="r" rtl="0">
              <a:spcBef>
                <a:spcPts val="0"/>
              </a:spcBef>
              <a:buNone/>
              <a:defRPr sz="1200" b="0" i="0" u="none" strike="noStrike" cap="none">
                <a:solidFill>
                  <a:srgbClr val="3F3F3F"/>
                </a:solidFill>
                <a:latin typeface="Roboto"/>
                <a:ea typeface="Roboto"/>
                <a:cs typeface="Roboto"/>
                <a:sym typeface="Roboto"/>
              </a:defRPr>
            </a:lvl8pPr>
            <a:lvl9pPr marL="0" marR="0" lvl="8" indent="0" algn="r" rtl="0">
              <a:spcBef>
                <a:spcPts val="0"/>
              </a:spcBef>
              <a:buNone/>
              <a:defRPr sz="1200" b="0" i="0" u="none" strike="noStrike" cap="none">
                <a:solidFill>
                  <a:srgbClr val="3F3F3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mailto:hengji@illinois.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0.pn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png"/><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png"/><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1" Type="http://schemas.openxmlformats.org/officeDocument/2006/relationships/hyperlink" Target="https://genie.apps.allenai.org/" TargetMode="External"/><Relationship Id="rId12" Type="http://schemas.openxmlformats.org/officeDocument/2006/relationships/slide" Target="slide4.xml"/><Relationship Id="rId13" Type="http://schemas.openxmlformats.org/officeDocument/2006/relationships/hyperlink" Target="https://competitions.codalab.org/competitions/21080" TargetMode="External"/><Relationship Id="rId14" Type="http://schemas.openxmlformats.org/officeDocument/2006/relationships/slide" Target="slide64.xml"/><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slide" Target="slide1.xml"/><Relationship Id="rId4" Type="http://schemas.openxmlformats.org/officeDocument/2006/relationships/hyperlink" Target="https://ai.facebook.com/tools/kilt/" TargetMode="External"/><Relationship Id="rId5" Type="http://schemas.openxmlformats.org/officeDocument/2006/relationships/slide" Target="slide59.xml"/><Relationship Id="rId6" Type="http://schemas.openxmlformats.org/officeDocument/2006/relationships/slide" Target="slide60.xml"/><Relationship Id="rId7" Type="http://schemas.openxmlformats.org/officeDocument/2006/relationships/hyperlink" Target="https://microsoft.github.io/glge/%23intro" TargetMode="External"/><Relationship Id="rId8" Type="http://schemas.openxmlformats.org/officeDocument/2006/relationships/slide" Target="slide61.xml"/><Relationship Id="rId9" Type="http://schemas.openxmlformats.org/officeDocument/2006/relationships/hyperlink" Target="https://gem-benchmark.com/" TargetMode="External"/><Relationship Id="rId10" Type="http://schemas.openxmlformats.org/officeDocument/2006/relationships/slide" Target="slide2.xml"/></Relationships>
</file>

<file path=ppt/slides/_rels/slide51.xml.rels><?xml version="1.0" encoding="UTF-8" standalone="yes"?>
<Relationships xmlns="http://schemas.openxmlformats.org/package/2006/relationships"><Relationship Id="rId11" Type="http://schemas.openxmlformats.org/officeDocument/2006/relationships/hyperlink" Target="https://github.com/google-research/bleurt" TargetMode="External"/><Relationship Id="rId12" Type="http://schemas.openxmlformats.org/officeDocument/2006/relationships/hyperlink" Target="https://github.com/ThomasScialom/QuestEval" TargetMode="External"/><Relationship Id="rId13" Type="http://schemas.openxmlformats.org/officeDocument/2006/relationships/hyperlink" Target="https://github.com/hwanheelee1993/KPQA" TargetMode="External"/><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hyperlink" Target="https://aclanthology.org/W04-1013.pdf" TargetMode="External"/><Relationship Id="rId4" Type="http://schemas.openxmlformats.org/officeDocument/2006/relationships/hyperlink" Target="https://aclanthology.org/W07-0734.pdf" TargetMode="External"/><Relationship Id="rId5" Type="http://schemas.openxmlformats.org/officeDocument/2006/relationships/hyperlink" Target="https://github.com/mjpost/sacrebleu" TargetMode="External"/><Relationship Id="rId6" Type="http://schemas.openxmlformats.org/officeDocument/2006/relationships/hyperlink" Target="https://aclanthology.org/P02-1040.pdf" TargetMode="External"/><Relationship Id="rId7" Type="http://schemas.openxmlformats.org/officeDocument/2006/relationships/hyperlink" Target="https://microsoft.github.io/glge/" TargetMode="External"/><Relationship Id="rId8" Type="http://schemas.openxmlformats.org/officeDocument/2006/relationships/hyperlink" Target="https://aclanthology.org/P19-1483.pdf" TargetMode="External"/><Relationship Id="rId9" Type="http://schemas.openxmlformats.org/officeDocument/2006/relationships/hyperlink" Target="https://github.com/Tiiiger/bert_score" TargetMode="External"/><Relationship Id="rId10" Type="http://schemas.openxmlformats.org/officeDocument/2006/relationships/hyperlink" Target="https://github.com/neulab/BARTScor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parl.ai/projects/wizard_of_wikipedia/" TargetMode="External"/><Relationship Id="rId4" Type="http://schemas.openxmlformats.org/officeDocument/2006/relationships/hyperlink" Target="https://eval.ai/web/challenges/challenge-page/689/leaderboard/1909" TargetMode="External"/><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facebookresearch.github.io/ELI5/"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rajpurkar.github.io/SQuAD-explorer/"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inklab.usc.edu/CommonGen/" TargetMode="External"/><Relationship Id="rId3" Type="http://schemas.openxmlformats.org/officeDocument/2006/relationships/image" Target="../media/image40.tm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abductivecommonsense.xyz/"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tmp"/><Relationship Id="rId3" Type="http://schemas.openxmlformats.org/officeDocument/2006/relationships/hyperlink" Target="https://competitions.codalab.org/competitions/2108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github.com/becxer/cnn-dailymail/"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slide" Target="slide12.xml"/><Relationship Id="rId1" Type="http://schemas.openxmlformats.org/officeDocument/2006/relationships/slideLayout" Target="../slideLayouts/slideLayout16.xml"/><Relationship Id="rId2" Type="http://schemas.openxmlformats.org/officeDocument/2006/relationships/notesSlide" Target="../notesSlides/notesSlide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7.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8"/>
          <p:cNvSpPr txBox="1">
            <a:spLocks noGrp="1"/>
          </p:cNvSpPr>
          <p:nvPr>
            <p:ph type="ctrTitle"/>
          </p:nvPr>
        </p:nvSpPr>
        <p:spPr>
          <a:xfrm>
            <a:off x="1011677" y="990601"/>
            <a:ext cx="10874001" cy="14573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3600" b="1" i="0" u="none" strike="noStrike" cap="none" dirty="0" smtClean="0">
                <a:solidFill>
                  <a:srgbClr val="990000"/>
                </a:solidFill>
                <a:latin typeface="Arial"/>
                <a:ea typeface="Arial"/>
                <a:cs typeface="Arial"/>
                <a:sym typeface="Arial"/>
              </a:rPr>
              <a:t>Knowledge-Guided Natural </a:t>
            </a:r>
            <a:r>
              <a:rPr lang="en-US" sz="3600" b="1" i="0" u="none" strike="noStrike" cap="none" dirty="0" smtClean="0">
                <a:solidFill>
                  <a:srgbClr val="990000"/>
                </a:solidFill>
                <a:latin typeface="Arial"/>
                <a:ea typeface="Arial"/>
                <a:cs typeface="Arial"/>
                <a:sym typeface="Arial"/>
              </a:rPr>
              <a:t>Language </a:t>
            </a:r>
            <a:r>
              <a:rPr lang="en-US" sz="3600" b="1" i="0" u="none" strike="noStrike" cap="none" dirty="0" smtClean="0">
                <a:solidFill>
                  <a:srgbClr val="990000"/>
                </a:solidFill>
                <a:latin typeface="Arial"/>
                <a:ea typeface="Arial"/>
                <a:cs typeface="Arial"/>
                <a:sym typeface="Arial"/>
              </a:rPr>
              <a:t>Generation</a:t>
            </a:r>
            <a:endParaRPr sz="3600" b="1" i="0" u="none" strike="noStrike" cap="none" dirty="0">
              <a:solidFill>
                <a:srgbClr val="990000"/>
              </a:solidFill>
              <a:latin typeface="Arial"/>
              <a:ea typeface="Arial"/>
              <a:cs typeface="Arial"/>
              <a:sym typeface="Arial"/>
            </a:endParaRPr>
          </a:p>
        </p:txBody>
      </p:sp>
      <p:sp>
        <p:nvSpPr>
          <p:cNvPr id="293" name="Google Shape;293;p68"/>
          <p:cNvSpPr txBox="1">
            <a:spLocks noGrp="1"/>
          </p:cNvSpPr>
          <p:nvPr>
            <p:ph type="subTitle" idx="1"/>
          </p:nvPr>
        </p:nvSpPr>
        <p:spPr>
          <a:xfrm>
            <a:off x="0" y="2819400"/>
            <a:ext cx="11885677" cy="2704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990000"/>
              </a:buClr>
              <a:buSzPts val="2240"/>
              <a:buFont typeface="Noto Sans Symbols"/>
              <a:buNone/>
            </a:pPr>
            <a:r>
              <a:rPr lang="en-US" sz="3200" b="0" i="0" u="none" strike="noStrike" cap="none" dirty="0" err="1">
                <a:solidFill>
                  <a:schemeClr val="tx1"/>
                </a:solidFill>
                <a:latin typeface="Arial"/>
                <a:ea typeface="Arial"/>
                <a:cs typeface="Arial"/>
                <a:sym typeface="Arial"/>
              </a:rPr>
              <a:t>Heng</a:t>
            </a:r>
            <a:r>
              <a:rPr lang="en-US" sz="3200" b="0" i="0" u="none" strike="noStrike" cap="none" dirty="0">
                <a:solidFill>
                  <a:schemeClr val="tx1"/>
                </a:solidFill>
                <a:latin typeface="Arial"/>
                <a:ea typeface="Arial"/>
                <a:cs typeface="Arial"/>
                <a:sym typeface="Arial"/>
              </a:rPr>
              <a:t> </a:t>
            </a:r>
            <a:r>
              <a:rPr lang="en-US" sz="3200" b="0" i="0" u="none" strike="noStrike" cap="none" dirty="0" smtClean="0">
                <a:solidFill>
                  <a:schemeClr val="tx1"/>
                </a:solidFill>
                <a:latin typeface="Arial"/>
                <a:ea typeface="Arial"/>
                <a:cs typeface="Arial"/>
                <a:sym typeface="Arial"/>
              </a:rPr>
              <a:t>Ji</a:t>
            </a:r>
          </a:p>
          <a:p>
            <a:pPr marL="0" marR="0" lvl="0" indent="0" algn="ctr" rtl="0">
              <a:spcBef>
                <a:spcPts val="640"/>
              </a:spcBef>
              <a:spcAft>
                <a:spcPts val="0"/>
              </a:spcAft>
              <a:buClr>
                <a:srgbClr val="990000"/>
              </a:buClr>
              <a:buSzPts val="2240"/>
              <a:buFont typeface="Noto Sans Symbols"/>
              <a:buNone/>
            </a:pPr>
            <a:r>
              <a:rPr lang="en-US" sz="3200" b="0" i="0" u="none" strike="noStrike" cap="none" dirty="0" smtClean="0">
                <a:solidFill>
                  <a:schemeClr val="tx1"/>
                </a:solidFill>
                <a:latin typeface="Arial"/>
                <a:ea typeface="Arial"/>
                <a:cs typeface="Arial"/>
                <a:sym typeface="Arial"/>
                <a:hlinkClick r:id="rId3"/>
              </a:rPr>
              <a:t>hengji@illinois.edu</a:t>
            </a:r>
            <a:endParaRPr lang="en-US" sz="3200" b="0" i="0" u="none" strike="noStrike" cap="none" dirty="0" smtClean="0">
              <a:solidFill>
                <a:schemeClr val="tx1"/>
              </a:solidFill>
              <a:latin typeface="Arial"/>
              <a:ea typeface="Arial"/>
              <a:cs typeface="Arial"/>
              <a:sym typeface="Arial"/>
            </a:endParaRPr>
          </a:p>
        </p:txBody>
      </p:sp>
      <p:sp>
        <p:nvSpPr>
          <p:cNvPr id="4" name="Google Shape;1131;p104"/>
          <p:cNvSpPr txBox="1">
            <a:spLocks/>
          </p:cNvSpPr>
          <p:nvPr/>
        </p:nvSpPr>
        <p:spPr>
          <a:xfrm>
            <a:off x="608077" y="3760496"/>
            <a:ext cx="11277600" cy="50593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53060" algn="l" rtl="0">
              <a:lnSpc>
                <a:spcPct val="100000"/>
              </a:lnSpc>
              <a:spcBef>
                <a:spcPts val="560"/>
              </a:spcBef>
              <a:spcAft>
                <a:spcPts val="0"/>
              </a:spcAft>
              <a:buClr>
                <a:srgbClr val="990000"/>
              </a:buClr>
              <a:buSzPts val="1960"/>
              <a:buFont typeface="Noto Sans Symbols"/>
              <a:buNone/>
              <a:defRPr sz="2800" b="0" i="0" u="none" strike="noStrike" cap="none">
                <a:solidFill>
                  <a:schemeClr val="lt1"/>
                </a:solidFill>
                <a:latin typeface="Arial"/>
                <a:ea typeface="Arial"/>
                <a:cs typeface="Arial"/>
                <a:sym typeface="Arial"/>
              </a:defRPr>
            </a:lvl1pPr>
            <a:lvl2pPr marL="914400" marR="0" lvl="1" indent="-335280" algn="l" rtl="0">
              <a:lnSpc>
                <a:spcPct val="100000"/>
              </a:lnSpc>
              <a:spcBef>
                <a:spcPts val="480"/>
              </a:spcBef>
              <a:spcAft>
                <a:spcPts val="0"/>
              </a:spcAft>
              <a:buClr>
                <a:srgbClr val="990000"/>
              </a:buClr>
              <a:buSzPts val="1680"/>
              <a:buFont typeface="Noto Sans Symbols"/>
              <a:buChar char="▪"/>
              <a:defRPr sz="2400" b="0" i="0" u="none" strike="noStrike" cap="none">
                <a:solidFill>
                  <a:schemeClr val="dk1"/>
                </a:solidFill>
                <a:latin typeface="Tahoma"/>
                <a:ea typeface="Tahoma"/>
                <a:cs typeface="Tahoma"/>
                <a:sym typeface="Tahoma"/>
              </a:defRPr>
            </a:lvl2pPr>
            <a:lvl3pPr marL="1371600" marR="0" lvl="2" indent="-335280" algn="l" rtl="0">
              <a:lnSpc>
                <a:spcPct val="100000"/>
              </a:lnSpc>
              <a:spcBef>
                <a:spcPts val="480"/>
              </a:spcBef>
              <a:spcAft>
                <a:spcPts val="0"/>
              </a:spcAft>
              <a:buClr>
                <a:srgbClr val="990000"/>
              </a:buClr>
              <a:buSzPts val="1680"/>
              <a:buFont typeface="Noto Sans Symbols"/>
              <a:buChar char="▪"/>
              <a:defRPr sz="2400" b="0" i="0" u="none" strike="noStrike" cap="none">
                <a:solidFill>
                  <a:schemeClr val="dk1"/>
                </a:solidFill>
                <a:latin typeface="Tahoma"/>
                <a:ea typeface="Tahoma"/>
                <a:cs typeface="Tahoma"/>
                <a:sym typeface="Tahoma"/>
              </a:defRPr>
            </a:lvl3pPr>
            <a:lvl4pPr marL="1828800" marR="0" lvl="3"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4pPr>
            <a:lvl5pPr marL="2286000" marR="0" lvl="4"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5pPr>
            <a:lvl6pPr marL="2743200" marR="0" lvl="5"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6pPr>
            <a:lvl7pPr marL="3200400" marR="0" lvl="6"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7pPr>
            <a:lvl8pPr marL="3657600" marR="0" lvl="7"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8pPr>
            <a:lvl9pPr marL="4114800" marR="0" lvl="8" indent="-317500" algn="l" rtl="0">
              <a:lnSpc>
                <a:spcPct val="100000"/>
              </a:lnSpc>
              <a:spcBef>
                <a:spcPts val="400"/>
              </a:spcBef>
              <a:spcAft>
                <a:spcPts val="0"/>
              </a:spcAft>
              <a:buClr>
                <a:srgbClr val="990000"/>
              </a:buClr>
              <a:buSzPts val="1400"/>
              <a:buFont typeface="Noto Sans Symbols"/>
              <a:buChar char="▪"/>
              <a:defRPr sz="2000" b="0" i="0" u="none" strike="noStrike" cap="none">
                <a:solidFill>
                  <a:schemeClr val="dk1"/>
                </a:solidFill>
                <a:latin typeface="Tahoma"/>
                <a:ea typeface="Tahoma"/>
                <a:cs typeface="Tahoma"/>
                <a:sym typeface="Tahoma"/>
              </a:defRPr>
            </a:lvl9pPr>
          </a:lstStyle>
          <a:p>
            <a:pPr marL="342900" indent="-342900">
              <a:spcBef>
                <a:spcPts val="0"/>
              </a:spcBef>
              <a:buClr>
                <a:srgbClr val="170981"/>
              </a:buClr>
              <a:buSzPts val="1776"/>
              <a:buFont typeface="Noto Sans Symbols"/>
              <a:buChar char="▪"/>
            </a:pPr>
            <a:r>
              <a:rPr lang="en-US" sz="2220" dirty="0" smtClean="0"/>
              <a:t>Deliberately constructing a natural language text in order to meet specified communicative goals</a:t>
            </a:r>
          </a:p>
          <a:p>
            <a:pPr marL="342900" indent="-342900">
              <a:spcBef>
                <a:spcPts val="0"/>
              </a:spcBef>
              <a:buClr>
                <a:srgbClr val="170981"/>
              </a:buClr>
              <a:buSzPts val="1776"/>
              <a:buFont typeface="Noto Sans Symbols"/>
              <a:buChar char="▪"/>
            </a:pPr>
            <a:endParaRPr lang="en-US" sz="2220" dirty="0" smtClean="0"/>
          </a:p>
          <a:p>
            <a:pPr marL="342900" indent="-342900">
              <a:spcBef>
                <a:spcPts val="0"/>
              </a:spcBef>
              <a:buClr>
                <a:srgbClr val="170981"/>
              </a:buClr>
              <a:buSzPts val="1776"/>
              <a:buFont typeface="Noto Sans Symbols"/>
              <a:buChar char="▪"/>
            </a:pPr>
            <a:endParaRPr lang="en-US" sz="2220" dirty="0" smtClean="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71744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7"/>
          <p:cNvSpPr txBox="1">
            <a:spLocks noGrp="1"/>
          </p:cNvSpPr>
          <p:nvPr>
            <p:ph type="title"/>
          </p:nvPr>
        </p:nvSpPr>
        <p:spPr>
          <a:xfrm>
            <a:off x="609600" y="228600"/>
            <a:ext cx="11360800" cy="572700"/>
          </a:xfrm>
          <a:prstGeom prst="rect">
            <a:avLst/>
          </a:prstGeom>
        </p:spPr>
        <p:txBody>
          <a:bodyPr spcFirstLastPara="1" vert="horz" wrap="square" lIns="91425" tIns="91425" rIns="91425" bIns="91425" rtlCol="0" anchor="t" anchorCtr="0">
            <a:noAutofit/>
          </a:bodyPr>
          <a:lstStyle/>
          <a:p>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Model</a:t>
            </a:r>
            <a:endParaRPr dirty="0"/>
          </a:p>
        </p:txBody>
      </p:sp>
      <p:pic>
        <p:nvPicPr>
          <p:cNvPr id="142" name="Google Shape;142;p27"/>
          <p:cNvPicPr preferRelativeResize="0">
            <a:picLocks noChangeAspect="1"/>
          </p:cNvPicPr>
          <p:nvPr/>
        </p:nvPicPr>
        <p:blipFill>
          <a:blip r:embed="rId3">
            <a:alphaModFix/>
          </a:blip>
          <a:stretch>
            <a:fillRect/>
          </a:stretch>
        </p:blipFill>
        <p:spPr>
          <a:xfrm>
            <a:off x="1320801" y="914401"/>
            <a:ext cx="9384647" cy="6074425"/>
          </a:xfrm>
          <a:prstGeom prst="rect">
            <a:avLst/>
          </a:prstGeom>
          <a:noFill/>
          <a:ln>
            <a:noFill/>
          </a:ln>
        </p:spPr>
      </p:pic>
      <p:sp>
        <p:nvSpPr>
          <p:cNvPr id="2" name="Slide Number Placeholder 1">
            <a:extLst>
              <a:ext uri="{FF2B5EF4-FFF2-40B4-BE49-F238E27FC236}">
                <a16:creationId xmlns:a16="http://schemas.microsoft.com/office/drawing/2014/main" xmlns="" id="{BAB7B631-B347-904A-A147-DF872DE5A677}"/>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10</a:t>
            </a:fld>
            <a:endParaRPr lang="en"/>
          </a:p>
        </p:txBody>
      </p:sp>
    </p:spTree>
    <p:extLst>
      <p:ext uri="{BB962C8B-B14F-4D97-AF65-F5344CB8AC3E}">
        <p14:creationId xmlns:p14="http://schemas.microsoft.com/office/powerpoint/2010/main" val="41104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83;p33">
            <a:extLst>
              <a:ext uri="{FF2B5EF4-FFF2-40B4-BE49-F238E27FC236}">
                <a16:creationId xmlns:a16="http://schemas.microsoft.com/office/drawing/2014/main" xmlns="" id="{BC9B5274-5E11-473E-9C3E-C00C06D215B7}"/>
              </a:ext>
            </a:extLst>
          </p:cNvPr>
          <p:cNvPicPr>
            <a:picLocks noChangeAspect="1"/>
          </p:cNvPicPr>
          <p:nvPr/>
        </p:nvPicPr>
        <p:blipFill>
          <a:blip r:embed="rId3">
            <a:alphaModFix/>
          </a:blip>
          <a:stretch>
            <a:fillRect/>
          </a:stretch>
        </p:blipFill>
        <p:spPr>
          <a:xfrm>
            <a:off x="7564470" y="1909190"/>
            <a:ext cx="4211932" cy="3646537"/>
          </a:xfrm>
          <a:prstGeom prst="rect">
            <a:avLst/>
          </a:prstGeom>
          <a:noFill/>
          <a:ln>
            <a:noFill/>
          </a:ln>
        </p:spPr>
      </p:pic>
      <p:sp>
        <p:nvSpPr>
          <p:cNvPr id="2" name="Title 1">
            <a:extLst>
              <a:ext uri="{FF2B5EF4-FFF2-40B4-BE49-F238E27FC236}">
                <a16:creationId xmlns:a16="http://schemas.microsoft.com/office/drawing/2014/main" xmlns="" id="{B6B31DB9-4C6D-D549-A36E-6866A052FB3B}"/>
              </a:ext>
            </a:extLst>
          </p:cNvPr>
          <p:cNvSpPr>
            <a:spLocks noGrp="1"/>
          </p:cNvSpPr>
          <p:nvPr>
            <p:ph type="title"/>
          </p:nvPr>
        </p:nvSpPr>
        <p:spPr/>
        <p:txBody>
          <a:bodyPr>
            <a:normAutofit/>
          </a:bodyPr>
          <a:lstStyle/>
          <a:p>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Capture slot-aware information</a:t>
            </a:r>
            <a:endParaRPr lang="en-US"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xmlns="" id="{8115E893-0435-114B-B36D-ABAAA591F290}"/>
                  </a:ext>
                </a:extLst>
              </p:cNvPr>
              <p:cNvSpPr>
                <a:spLocks noGrp="1"/>
              </p:cNvSpPr>
              <p:nvPr>
                <p:ph type="body" idx="1"/>
              </p:nvPr>
            </p:nvSpPr>
            <p:spPr>
              <a:xfrm>
                <a:off x="415600" y="2009725"/>
                <a:ext cx="8030816" cy="3416400"/>
              </a:xfrm>
            </p:spPr>
            <p:txBody>
              <a:bodyPr>
                <a:normAutofit/>
              </a:bodyPr>
              <a:lstStyle/>
              <a:p>
                <a:r>
                  <a:rPr lang="en-US" sz="2000" dirty="0"/>
                  <a:t>At each step , for each triple :</a:t>
                </a:r>
              </a:p>
              <a:p>
                <a:pPr lvl="1"/>
                <a:r>
                  <a:rPr lang="en-US" sz="1800" dirty="0"/>
                  <a:t>Compute </a:t>
                </a:r>
                <a:r>
                  <a:rPr lang="en-US" sz="1800" i="1" dirty="0"/>
                  <a:t>Slot-aware attention </a:t>
                </a:r>
                <a:r>
                  <a:rPr lang="en-US" sz="1800" dirty="0"/>
                  <a:t> from decoder hidden , embedding of slot type , embedding of slot value , the coverage vector </a:t>
                </a:r>
              </a:p>
              <a:p>
                <a:pPr lvl="1"/>
                <a:endParaRPr lang="en-US" sz="1800" dirty="0"/>
              </a:p>
              <a:p>
                <a:pPr lvl="1"/>
                <a:endParaRPr lang="en-US" sz="1800" dirty="0"/>
              </a:p>
              <a:p>
                <a:pPr lvl="1"/>
                <a:endParaRPr lang="en-US" sz="1800" dirty="0"/>
              </a:p>
              <a:p>
                <a:endParaRPr lang="en-US" dirty="0"/>
              </a:p>
            </p:txBody>
          </p:sp>
        </mc:Choice>
        <mc:Fallback xmlns="">
          <p:sp>
            <p:nvSpPr>
              <p:cNvPr id="3" name="Text Placeholder 2">
                <a:extLst>
                  <a:ext uri="{FF2B5EF4-FFF2-40B4-BE49-F238E27FC236}">
                    <a16:creationId xmlns:a16="http://schemas.microsoft.com/office/drawing/2014/main" id="{8115E893-0435-114B-B36D-ABAAA591F290}"/>
                  </a:ext>
                </a:extLst>
              </p:cNvPr>
              <p:cNvSpPr>
                <a:spLocks noGrp="1" noRot="1" noChangeAspect="1" noMove="1" noResize="1" noEditPoints="1" noAdjustHandles="1" noChangeArrowheads="1" noChangeShapeType="1" noTextEdit="1"/>
              </p:cNvSpPr>
              <p:nvPr>
                <p:ph type="body" idx="1"/>
              </p:nvPr>
            </p:nvSpPr>
            <p:spPr>
              <a:xfrm>
                <a:off x="311700" y="1152475"/>
                <a:ext cx="6023112" cy="3416400"/>
              </a:xfrm>
              <a:blipFill>
                <a:blip r:embed="rId4"/>
                <a:stretch>
                  <a:fillRect r="-1822" b="-1607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xmlns="" id="{DECA98E2-B4F0-AB4D-8EB0-C38A2AACFC64}"/>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11</a:t>
            </a:fld>
            <a:endParaRPr lang="en"/>
          </a:p>
        </p:txBody>
      </p:sp>
    </p:spTree>
    <p:extLst>
      <p:ext uri="{BB962C8B-B14F-4D97-AF65-F5344CB8AC3E}">
        <p14:creationId xmlns:p14="http://schemas.microsoft.com/office/powerpoint/2010/main" val="1244245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B31DB9-4C6D-D549-A36E-6866A052FB3B}"/>
              </a:ext>
            </a:extLst>
          </p:cNvPr>
          <p:cNvSpPr>
            <a:spLocks noGrp="1"/>
          </p:cNvSpPr>
          <p:nvPr>
            <p:ph type="title"/>
          </p:nvPr>
        </p:nvSpPr>
        <p:spPr/>
        <p:txBody>
          <a:bodyPr>
            <a:norm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Capture slot dependency</a:t>
            </a:r>
            <a:endParaRPr lang="en-US" dirty="0"/>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xmlns="" id="{8115E893-0435-114B-B36D-ABAAA591F290}"/>
                  </a:ext>
                </a:extLst>
              </p:cNvPr>
              <p:cNvSpPr>
                <a:spLocks noGrp="1"/>
              </p:cNvSpPr>
              <p:nvPr>
                <p:ph type="body" idx="1"/>
              </p:nvPr>
            </p:nvSpPr>
            <p:spPr>
              <a:xfrm>
                <a:off x="415600" y="2019152"/>
                <a:ext cx="11360800" cy="3416400"/>
              </a:xfrm>
            </p:spPr>
            <p:txBody>
              <a:bodyPr/>
              <a:lstStyle/>
              <a:p>
                <a:r>
                  <a:rPr lang="en-US" sz="2000" dirty="0"/>
                  <a:t>Given a structured KB, obtain a sequence of row index embedding </a:t>
                </a:r>
                <a14:m>
                  <m:oMath xmlns:m="http://schemas.openxmlformats.org/officeDocument/2006/math" xmlns="">
                    <m:r>
                      <a:rPr lang="en-US" sz="2000" i="1">
                        <a:latin typeface="Cambria Math" panose="02040503050406030204" pitchFamily="18" charset="0"/>
                      </a:rPr>
                      <m:t>𝑅</m:t>
                    </m:r>
                    <m:r>
                      <a:rPr lang="en-US" sz="2000" i="1">
                        <a:latin typeface="Cambria Math" panose="02040503050406030204" pitchFamily="18" charset="0"/>
                      </a:rPr>
                      <m:t>=</m:t>
                    </m:r>
                    <m:d>
                      <m:dPr>
                        <m:begChr m:val="["/>
                        <m:endChr m:val="]"/>
                        <m:ctrlPr>
                          <a:rPr lang="en-US" sz="2000" i="1">
                            <a:latin typeface="Cambria Math" charset="0"/>
                          </a:rPr>
                        </m:ctrlPr>
                      </m:dPr>
                      <m:e>
                        <m:sSubSup>
                          <m:sSubSupPr>
                            <m:ctrlPr>
                              <a:rPr lang="en-US" sz="2000" i="1">
                                <a:latin typeface="Cambria Math" charset="0"/>
                              </a:rPr>
                            </m:ctrlPr>
                          </m:sSubSupPr>
                          <m:e>
                            <m:r>
                              <a:rPr lang="en-US" sz="2000" b="1" i="1">
                                <a:latin typeface="Cambria Math" panose="02040503050406030204" pitchFamily="18" charset="0"/>
                              </a:rPr>
                              <m:t>𝒓</m:t>
                            </m:r>
                          </m:e>
                          <m:sub>
                            <m:r>
                              <a:rPr lang="en-US" sz="2000" i="1">
                                <a:latin typeface="Cambria Math" panose="02040503050406030204" pitchFamily="18" charset="0"/>
                              </a:rPr>
                              <m:t>1</m:t>
                            </m:r>
                          </m:sub>
                          <m:sup>
                            <m:r>
                              <a:rPr lang="en-US" sz="2000" i="1">
                                <a:latin typeface="Cambria Math" panose="02040503050406030204" pitchFamily="18" charset="0"/>
                              </a:rPr>
                              <m:t>′</m:t>
                            </m:r>
                          </m:sup>
                        </m:sSubSup>
                        <m:r>
                          <a:rPr lang="en-US" sz="2000" i="1">
                            <a:latin typeface="Cambria Math" panose="02040503050406030204" pitchFamily="18" charset="0"/>
                          </a:rPr>
                          <m:t>,</m:t>
                        </m:r>
                        <m:sSubSup>
                          <m:sSubSupPr>
                            <m:ctrlPr>
                              <a:rPr lang="en-US" sz="2000" i="1">
                                <a:latin typeface="Cambria Math" charset="0"/>
                              </a:rPr>
                            </m:ctrlPr>
                          </m:sSubSupPr>
                          <m:e>
                            <m:r>
                              <a:rPr lang="en-US" sz="2000" b="1" i="1">
                                <a:latin typeface="Cambria Math" panose="02040503050406030204" pitchFamily="18" charset="0"/>
                              </a:rPr>
                              <m:t>𝒓</m:t>
                            </m:r>
                          </m:e>
                          <m:sub>
                            <m:r>
                              <a:rPr lang="en-US" sz="2000" i="1">
                                <a:latin typeface="Cambria Math" panose="02040503050406030204" pitchFamily="18" charset="0"/>
                              </a:rPr>
                              <m:t>2</m:t>
                            </m:r>
                          </m:sub>
                          <m:sup>
                            <m:r>
                              <a:rPr lang="en-US" sz="2000" i="1">
                                <a:latin typeface="Cambria Math" panose="02040503050406030204" pitchFamily="18" charset="0"/>
                              </a:rPr>
                              <m:t>′</m:t>
                            </m:r>
                          </m:sup>
                        </m:sSubSup>
                        <m:r>
                          <a:rPr lang="en-US" sz="2000" i="1">
                            <a:latin typeface="Cambria Math" panose="02040503050406030204" pitchFamily="18" charset="0"/>
                          </a:rPr>
                          <m:t>,…,</m:t>
                        </m:r>
                        <m:sSubSup>
                          <m:sSubSupPr>
                            <m:ctrlPr>
                              <a:rPr lang="en-US" sz="2000" i="1">
                                <a:latin typeface="Cambria Math" charset="0"/>
                              </a:rPr>
                            </m:ctrlPr>
                          </m:sSubSupPr>
                          <m:e>
                            <m:r>
                              <a:rPr lang="en-US" sz="2000" b="1" i="1">
                                <a:latin typeface="Cambria Math" panose="02040503050406030204" pitchFamily="18" charset="0"/>
                              </a:rPr>
                              <m:t>𝒓</m:t>
                            </m:r>
                          </m:e>
                          <m:sub>
                            <m:r>
                              <a:rPr lang="en-US" sz="2000" i="1">
                                <a:latin typeface="Cambria Math" panose="02040503050406030204" pitchFamily="18" charset="0"/>
                              </a:rPr>
                              <m:t>𝑛</m:t>
                            </m:r>
                          </m:sub>
                          <m:sup>
                            <m:r>
                              <a:rPr lang="en-US" sz="2000" i="1">
                                <a:latin typeface="Cambria Math" panose="02040503050406030204" pitchFamily="18" charset="0"/>
                              </a:rPr>
                              <m:t>′</m:t>
                            </m:r>
                          </m:sup>
                        </m:sSubSup>
                        <m:r>
                          <a:rPr lang="en-US" sz="2000" i="1">
                            <a:latin typeface="Cambria Math" panose="02040503050406030204" pitchFamily="18" charset="0"/>
                          </a:rPr>
                          <m:t>,</m:t>
                        </m:r>
                      </m:e>
                    </m:d>
                  </m:oMath>
                </a14:m>
                <a:r>
                  <a:rPr lang="en-US" sz="2000" dirty="0"/>
                  <a:t> where </a:t>
                </a:r>
                <a14:m>
                  <m:oMath xmlns:m="http://schemas.openxmlformats.org/officeDocument/2006/math" xmlns="">
                    <m:sSubSup>
                      <m:sSubSupPr>
                        <m:ctrlPr>
                          <a:rPr lang="en-US" sz="2000" i="1">
                            <a:latin typeface="Cambria Math" charset="0"/>
                          </a:rPr>
                        </m:ctrlPr>
                      </m:sSubSupPr>
                      <m:e>
                        <m:r>
                          <a:rPr lang="en-US" sz="2000" b="1" i="1">
                            <a:latin typeface="Cambria Math" panose="02040503050406030204" pitchFamily="18" charset="0"/>
                          </a:rPr>
                          <m:t>𝒓</m:t>
                        </m:r>
                      </m:e>
                      <m:sub>
                        <m:r>
                          <a:rPr lang="en-US" sz="2000" i="1">
                            <a:latin typeface="Cambria Math" panose="02040503050406030204" pitchFamily="18" charset="0"/>
                          </a:rPr>
                          <m:t>𝑖</m:t>
                        </m:r>
                      </m:sub>
                      <m:sup>
                        <m:r>
                          <a:rPr lang="en-US" sz="2000" i="1">
                            <a:latin typeface="Cambria Math" panose="02040503050406030204" pitchFamily="18" charset="0"/>
                          </a:rPr>
                          <m:t>′</m:t>
                        </m:r>
                      </m:sup>
                    </m:sSubSup>
                    <m:r>
                      <a:rPr lang="en-US" sz="2000" i="1">
                        <a:latin typeface="Cambria Math" panose="02040503050406030204" pitchFamily="18" charset="0"/>
                      </a:rPr>
                      <m:t>=</m:t>
                    </m:r>
                    <m:d>
                      <m:dPr>
                        <m:begChr m:val="["/>
                        <m:endChr m:val="]"/>
                        <m:ctrlPr>
                          <a:rPr lang="en-US" sz="2000" i="1">
                            <a:latin typeface="Cambria Math" charset="0"/>
                          </a:rPr>
                        </m:ctrlPr>
                      </m:dPr>
                      <m:e>
                        <m:sSub>
                          <m:sSubPr>
                            <m:ctrlPr>
                              <a:rPr lang="en-US" sz="2000" b="1" i="1">
                                <a:latin typeface="Cambria Math" charset="0"/>
                              </a:rPr>
                            </m:ctrlPr>
                          </m:sSubPr>
                          <m:e>
                            <m:r>
                              <a:rPr lang="en-US" sz="2000" b="1" i="1">
                                <a:latin typeface="Cambria Math" panose="02040503050406030204" pitchFamily="18" charset="0"/>
                              </a:rPr>
                              <m:t>𝒓</m:t>
                            </m:r>
                          </m:e>
                          <m:sub>
                            <m:r>
                              <a:rPr lang="en-US" sz="2000" b="1" i="1">
                                <a:latin typeface="Cambria Math" panose="02040503050406030204" pitchFamily="18" charset="0"/>
                              </a:rPr>
                              <m:t>𝒊</m:t>
                            </m:r>
                          </m:sub>
                        </m:sSub>
                        <m:r>
                          <a:rPr lang="en-US" sz="2000" b="1" i="1">
                            <a:latin typeface="Cambria Math" panose="02040503050406030204" pitchFamily="18" charset="0"/>
                          </a:rPr>
                          <m:t>;</m:t>
                        </m:r>
                        <m:acc>
                          <m:accPr>
                            <m:chr m:val="̂"/>
                            <m:ctrlPr>
                              <a:rPr lang="en-US" sz="2000" b="1" i="1">
                                <a:latin typeface="Cambria Math" charset="0"/>
                              </a:rPr>
                            </m:ctrlPr>
                          </m:accPr>
                          <m:e>
                            <m:sSub>
                              <m:sSubPr>
                                <m:ctrlPr>
                                  <a:rPr lang="en-US" sz="2000" i="1">
                                    <a:latin typeface="Cambria Math" charset="0"/>
                                  </a:rPr>
                                </m:ctrlPr>
                              </m:sSubPr>
                              <m:e>
                                <m:r>
                                  <a:rPr lang="en-US" sz="2000" b="1" i="1">
                                    <a:latin typeface="Cambria Math" panose="02040503050406030204" pitchFamily="18" charset="0"/>
                                  </a:rPr>
                                  <m:t>𝒓</m:t>
                                </m:r>
                              </m:e>
                              <m:sub>
                                <m:r>
                                  <a:rPr lang="en-US" sz="2000" i="1">
                                    <a:latin typeface="Cambria Math" panose="02040503050406030204" pitchFamily="18" charset="0"/>
                                  </a:rPr>
                                  <m:t>𝑖</m:t>
                                </m:r>
                              </m:sub>
                            </m:sSub>
                          </m:e>
                        </m:acc>
                      </m:e>
                    </m:d>
                  </m:oMath>
                </a14:m>
                <a:endParaRPr lang="en-US" sz="2000" b="1" dirty="0"/>
              </a:p>
              <a:p>
                <a:r>
                  <a:rPr lang="en-US" sz="2000" dirty="0"/>
                  <a:t>For each pair of slots </a:t>
                </a:r>
                <a14:m>
                  <m:oMath xmlns:m="http://schemas.openxmlformats.org/officeDocument/2006/math" xmlns="">
                    <m:r>
                      <a:rPr lang="en-US" sz="2000" i="1">
                        <a:latin typeface="Cambria Math" panose="02040503050406030204" pitchFamily="18" charset="0"/>
                      </a:rPr>
                      <m:t>𝑖</m:t>
                    </m:r>
                  </m:oMath>
                </a14:m>
                <a:r>
                  <a:rPr lang="en-US" sz="2000" dirty="0"/>
                  <a:t> and </a:t>
                </a:r>
                <a14:m>
                  <m:oMath xmlns:m="http://schemas.openxmlformats.org/officeDocument/2006/math" xmlns="">
                    <m:r>
                      <a:rPr lang="en-US" sz="2000" i="1">
                        <a:latin typeface="Cambria Math" panose="02040503050406030204" pitchFamily="18" charset="0"/>
                      </a:rPr>
                      <m:t>𝑗</m:t>
                    </m:r>
                  </m:oMath>
                </a14:m>
                <a:r>
                  <a:rPr lang="en-US" sz="2000" dirty="0"/>
                  <a:t>, compute </a:t>
                </a:r>
                <a:r>
                  <a:rPr lang="en-US" sz="2000" i="1" dirty="0"/>
                  <a:t>table attention score </a:t>
                </a:r>
                <a14:m>
                  <m:oMath xmlns:m="http://schemas.openxmlformats.org/officeDocument/2006/math" xmlns="">
                    <m:sSub>
                      <m:sSubPr>
                        <m:ctrlPr>
                          <a:rPr lang="en-US" sz="2000" i="1">
                            <a:latin typeface="Cambria Math" charset="0"/>
                          </a:rPr>
                        </m:ctrlPr>
                      </m:sSubPr>
                      <m:e>
                        <m:r>
                          <a:rPr lang="en-US" sz="2000" i="1">
                            <a:latin typeface="Cambria Math" panose="02040503050406030204" pitchFamily="18" charset="0"/>
                          </a:rPr>
                          <m:t>𝑓</m:t>
                        </m:r>
                      </m:e>
                      <m:sub>
                        <m:r>
                          <a:rPr lang="en-US" sz="2000" i="1">
                            <a:latin typeface="Cambria Math" panose="02040503050406030204" pitchFamily="18" charset="0"/>
                          </a:rPr>
                          <m:t>𝑖𝑗</m:t>
                        </m:r>
                      </m:sub>
                    </m:sSub>
                  </m:oMath>
                </a14:m>
                <a:endParaRPr lang="en-US" sz="2000" dirty="0"/>
              </a:p>
              <a:p>
                <a:pPr lvl="1"/>
                <a14:m>
                  <m:oMath xmlns:m="http://schemas.openxmlformats.org/officeDocument/2006/math" xmlns="">
                    <m:sSub>
                      <m:sSubPr>
                        <m:ctrlPr>
                          <a:rPr lang="en-US" sz="1800" i="1">
                            <a:latin typeface="Cambria Math" charset="0"/>
                          </a:rPr>
                        </m:ctrlPr>
                      </m:sSubPr>
                      <m:e>
                        <m:r>
                          <a:rPr lang="en-US" sz="1800" i="1">
                            <a:latin typeface="Cambria Math" panose="02040503050406030204" pitchFamily="18" charset="0"/>
                          </a:rPr>
                          <m:t>𝑔</m:t>
                        </m:r>
                      </m:e>
                      <m:sub>
                        <m:r>
                          <a:rPr lang="en-US" sz="1800" i="1">
                            <a:latin typeface="Cambria Math" panose="02040503050406030204" pitchFamily="18" charset="0"/>
                          </a:rPr>
                          <m:t>𝑖𝑛</m:t>
                        </m:r>
                      </m:sub>
                    </m:sSub>
                    <m:r>
                      <a:rPr lang="en-US" sz="1800" i="1">
                        <a:latin typeface="Cambria Math" panose="02040503050406030204" pitchFamily="18" charset="0"/>
                      </a:rPr>
                      <m:t>=</m:t>
                    </m:r>
                    <m:func>
                      <m:funcPr>
                        <m:ctrlPr>
                          <a:rPr lang="en-US" sz="1800" i="1">
                            <a:latin typeface="Cambria Math" charset="0"/>
                          </a:rPr>
                        </m:ctrlPr>
                      </m:funcPr>
                      <m:fName>
                        <m:r>
                          <m:rPr>
                            <m:sty m:val="p"/>
                          </m:rPr>
                          <a:rPr lang="en-US" sz="1800">
                            <a:latin typeface="Cambria Math" panose="02040503050406030204" pitchFamily="18" charset="0"/>
                          </a:rPr>
                          <m:t>tanh</m:t>
                        </m:r>
                      </m:fName>
                      <m:e>
                        <m:d>
                          <m:dPr>
                            <m:ctrlPr>
                              <a:rPr lang="en-US" sz="1800" i="1">
                                <a:latin typeface="Cambria Math" charset="0"/>
                              </a:rPr>
                            </m:ctrlPr>
                          </m:dPr>
                          <m:e>
                            <m:sSub>
                              <m:sSubPr>
                                <m:ctrlPr>
                                  <a:rPr lang="en-US" sz="1800" i="1">
                                    <a:latin typeface="Cambria Math" charset="0"/>
                                  </a:rPr>
                                </m:ctrlPr>
                              </m:sSubPr>
                              <m:e>
                                <m:r>
                                  <a:rPr lang="en-US" sz="1800" i="1">
                                    <a:latin typeface="Cambria Math" panose="02040503050406030204" pitchFamily="18" charset="0"/>
                                  </a:rPr>
                                  <m:t>𝑊</m:t>
                                </m:r>
                              </m:e>
                              <m:sub>
                                <m:r>
                                  <a:rPr lang="en-US" sz="1800" i="1">
                                    <a:latin typeface="Cambria Math" panose="02040503050406030204" pitchFamily="18" charset="0"/>
                                  </a:rPr>
                                  <m:t>𝑖𝑛</m:t>
                                </m:r>
                              </m:sub>
                            </m:sSub>
                            <m:sSubSup>
                              <m:sSubSupPr>
                                <m:ctrlPr>
                                  <a:rPr lang="en-US" sz="1800" i="1">
                                    <a:latin typeface="Cambria Math" charset="0"/>
                                  </a:rPr>
                                </m:ctrlPr>
                              </m:sSubSupPr>
                              <m:e>
                                <m:r>
                                  <a:rPr lang="en-US" sz="1800" b="1" i="1">
                                    <a:latin typeface="Cambria Math" panose="02040503050406030204" pitchFamily="18" charset="0"/>
                                  </a:rPr>
                                  <m:t>𝒓</m:t>
                                </m:r>
                              </m:e>
                              <m:sub>
                                <m:r>
                                  <a:rPr lang="en-US" sz="1800" i="1">
                                    <a:latin typeface="Cambria Math" panose="02040503050406030204" pitchFamily="18" charset="0"/>
                                  </a:rPr>
                                  <m:t>𝑖</m:t>
                                </m:r>
                              </m:sub>
                              <m:sup>
                                <m:r>
                                  <a:rPr lang="en-US" sz="1800" i="1">
                                    <a:latin typeface="Cambria Math" panose="02040503050406030204" pitchFamily="18" charset="0"/>
                                  </a:rPr>
                                  <m:t>′</m:t>
                                </m:r>
                              </m:sup>
                            </m:sSubSup>
                          </m:e>
                        </m:d>
                      </m:e>
                    </m:func>
                  </m:oMath>
                </a14:m>
                <a:r>
                  <a:rPr lang="en-US" sz="1800" dirty="0"/>
                  <a:t> </a:t>
                </a:r>
              </a:p>
              <a:p>
                <a:pPr lvl="1"/>
                <a14:m>
                  <m:oMath xmlns:m="http://schemas.openxmlformats.org/officeDocument/2006/math" xmlns="">
                    <m:sSub>
                      <m:sSubPr>
                        <m:ctrlPr>
                          <a:rPr lang="en-US" sz="1800" i="1">
                            <a:latin typeface="Cambria Math" charset="0"/>
                          </a:rPr>
                        </m:ctrlPr>
                      </m:sSubPr>
                      <m:e>
                        <m:r>
                          <a:rPr lang="en-US" sz="1800" i="1">
                            <a:latin typeface="Cambria Math" panose="02040503050406030204" pitchFamily="18" charset="0"/>
                          </a:rPr>
                          <m:t>𝑔</m:t>
                        </m:r>
                      </m:e>
                      <m:sub>
                        <m:r>
                          <a:rPr lang="en-US" sz="1800" i="1">
                            <a:latin typeface="Cambria Math" panose="02040503050406030204" pitchFamily="18" charset="0"/>
                          </a:rPr>
                          <m:t>𝑜𝑢𝑡</m:t>
                        </m:r>
                      </m:sub>
                    </m:sSub>
                    <m:r>
                      <a:rPr lang="en-US" sz="1800" i="1">
                        <a:latin typeface="Cambria Math" panose="02040503050406030204" pitchFamily="18" charset="0"/>
                      </a:rPr>
                      <m:t>=</m:t>
                    </m:r>
                    <m:func>
                      <m:funcPr>
                        <m:ctrlPr>
                          <a:rPr lang="en-US" sz="1800" i="1">
                            <a:latin typeface="Cambria Math" charset="0"/>
                          </a:rPr>
                        </m:ctrlPr>
                      </m:funcPr>
                      <m:fName>
                        <m:r>
                          <m:rPr>
                            <m:sty m:val="p"/>
                          </m:rPr>
                          <a:rPr lang="en-US" sz="1800">
                            <a:latin typeface="Cambria Math" panose="02040503050406030204" pitchFamily="18" charset="0"/>
                          </a:rPr>
                          <m:t>tanh</m:t>
                        </m:r>
                      </m:fName>
                      <m:e>
                        <m:d>
                          <m:dPr>
                            <m:ctrlPr>
                              <a:rPr lang="en-US" sz="1800" i="1">
                                <a:latin typeface="Cambria Math" charset="0"/>
                              </a:rPr>
                            </m:ctrlPr>
                          </m:dPr>
                          <m:e>
                            <m:sSub>
                              <m:sSubPr>
                                <m:ctrlPr>
                                  <a:rPr lang="en-US" sz="1800" i="1">
                                    <a:latin typeface="Cambria Math" charset="0"/>
                                  </a:rPr>
                                </m:ctrlPr>
                              </m:sSubPr>
                              <m:e>
                                <m:r>
                                  <a:rPr lang="en-US" sz="1800" i="1">
                                    <a:latin typeface="Cambria Math" panose="02040503050406030204" pitchFamily="18" charset="0"/>
                                  </a:rPr>
                                  <m:t>𝑊</m:t>
                                </m:r>
                              </m:e>
                              <m:sub>
                                <m:r>
                                  <a:rPr lang="en-US" sz="1800" i="1">
                                    <a:latin typeface="Cambria Math" panose="02040503050406030204" pitchFamily="18" charset="0"/>
                                  </a:rPr>
                                  <m:t>𝑜𝑢𝑡</m:t>
                                </m:r>
                              </m:sub>
                            </m:sSub>
                            <m:sSubSup>
                              <m:sSubSupPr>
                                <m:ctrlPr>
                                  <a:rPr lang="en-US" sz="1800" i="1">
                                    <a:latin typeface="Cambria Math" charset="0"/>
                                  </a:rPr>
                                </m:ctrlPr>
                              </m:sSubSupPr>
                              <m:e>
                                <m:r>
                                  <a:rPr lang="en-US" sz="1800" b="1" i="1">
                                    <a:latin typeface="Cambria Math" panose="02040503050406030204" pitchFamily="18" charset="0"/>
                                  </a:rPr>
                                  <m:t>𝒓</m:t>
                                </m:r>
                              </m:e>
                              <m:sub>
                                <m:r>
                                  <a:rPr lang="en-US" sz="1800" i="1">
                                    <a:latin typeface="Cambria Math" panose="02040503050406030204" pitchFamily="18" charset="0"/>
                                  </a:rPr>
                                  <m:t>𝑖</m:t>
                                </m:r>
                              </m:sub>
                              <m:sup>
                                <m:r>
                                  <a:rPr lang="en-US" sz="1800" i="1">
                                    <a:latin typeface="Cambria Math" panose="02040503050406030204" pitchFamily="18" charset="0"/>
                                  </a:rPr>
                                  <m:t>′</m:t>
                                </m:r>
                              </m:sup>
                            </m:sSubSup>
                          </m:e>
                        </m:d>
                      </m:e>
                    </m:func>
                  </m:oMath>
                </a14:m>
                <a:endParaRPr lang="en-US" dirty="0"/>
              </a:p>
              <a:p>
                <a:pPr lvl="1"/>
                <a14:m>
                  <m:oMath xmlns:m="http://schemas.openxmlformats.org/officeDocument/2006/math" xmlns="">
                    <m:sSub>
                      <m:sSubPr>
                        <m:ctrlPr>
                          <a:rPr lang="en-US" sz="1800" i="1">
                            <a:latin typeface="Cambria Math" charset="0"/>
                          </a:rPr>
                        </m:ctrlPr>
                      </m:sSubPr>
                      <m:e>
                        <m:r>
                          <a:rPr lang="en-US" sz="1800" i="1">
                            <a:latin typeface="Cambria Math" panose="02040503050406030204" pitchFamily="18" charset="0"/>
                          </a:rPr>
                          <m:t>𝑓</m:t>
                        </m:r>
                      </m:e>
                      <m:sub>
                        <m:r>
                          <a:rPr lang="en-US" sz="1800" i="1">
                            <a:latin typeface="Cambria Math" panose="02040503050406030204" pitchFamily="18" charset="0"/>
                          </a:rPr>
                          <m:t>𝑖𝑗</m:t>
                        </m:r>
                      </m:sub>
                    </m:sSub>
                    <m:r>
                      <a:rPr lang="en-US" sz="1800" i="1">
                        <a:latin typeface="Cambria Math" panose="02040503050406030204" pitchFamily="18" charset="0"/>
                      </a:rPr>
                      <m:t>=</m:t>
                    </m:r>
                    <m:func>
                      <m:funcPr>
                        <m:ctrlPr>
                          <a:rPr lang="en-US" sz="1800" i="1">
                            <a:latin typeface="Cambria Math" charset="0"/>
                          </a:rPr>
                        </m:ctrlPr>
                      </m:funcPr>
                      <m:fName>
                        <m:r>
                          <m:rPr>
                            <m:sty m:val="p"/>
                          </m:rPr>
                          <a:rPr lang="en-US" sz="1800">
                            <a:latin typeface="Cambria Math" panose="02040503050406030204" pitchFamily="18" charset="0"/>
                          </a:rPr>
                          <m:t>Softmax</m:t>
                        </m:r>
                      </m:fName>
                      <m:e>
                        <m:d>
                          <m:dPr>
                            <m:ctrlPr>
                              <a:rPr lang="en-US" sz="1800" i="1">
                                <a:latin typeface="Cambria Math" charset="0"/>
                              </a:rPr>
                            </m:ctrlPr>
                          </m:dPr>
                          <m:e>
                            <m:sSubSup>
                              <m:sSubSupPr>
                                <m:ctrlPr>
                                  <a:rPr lang="en-US" sz="1800" i="1">
                                    <a:latin typeface="Cambria Math" charset="0"/>
                                  </a:rPr>
                                </m:ctrlPr>
                              </m:sSubSupPr>
                              <m:e>
                                <m:r>
                                  <a:rPr lang="en-US" sz="1800" i="1">
                                    <a:latin typeface="Cambria Math" panose="02040503050406030204" pitchFamily="18" charset="0"/>
                                  </a:rPr>
                                  <m:t>𝑔</m:t>
                                </m:r>
                              </m:e>
                              <m:sub>
                                <m:r>
                                  <a:rPr lang="en-US" sz="1800" i="1">
                                    <a:latin typeface="Cambria Math" panose="02040503050406030204" pitchFamily="18" charset="0"/>
                                  </a:rPr>
                                  <m:t>𝑖𝑛</m:t>
                                </m:r>
                              </m:sub>
                              <m:sup>
                                <m:r>
                                  <a:rPr lang="en-US" sz="1800" i="1">
                                    <a:latin typeface="Cambria Math" panose="02040503050406030204" pitchFamily="18" charset="0"/>
                                  </a:rPr>
                                  <m:t>𝑇</m:t>
                                </m:r>
                              </m:sup>
                            </m:sSubSup>
                            <m:sSub>
                              <m:sSubPr>
                                <m:ctrlPr>
                                  <a:rPr lang="en-US" sz="1800" i="1">
                                    <a:latin typeface="Cambria Math" charset="0"/>
                                  </a:rPr>
                                </m:ctrlPr>
                              </m:sSubPr>
                              <m:e>
                                <m:r>
                                  <a:rPr lang="en-US" sz="1800" i="1">
                                    <a:latin typeface="Cambria Math" panose="02040503050406030204" pitchFamily="18" charset="0"/>
                                  </a:rPr>
                                  <m:t>𝑊</m:t>
                                </m:r>
                              </m:e>
                              <m:sub>
                                <m:r>
                                  <a:rPr lang="en-US" sz="1800" i="1">
                                    <a:latin typeface="Cambria Math" panose="02040503050406030204" pitchFamily="18" charset="0"/>
                                  </a:rPr>
                                  <m:t>𝑔</m:t>
                                </m:r>
                              </m:sub>
                            </m:sSub>
                            <m:sSub>
                              <m:sSubPr>
                                <m:ctrlPr>
                                  <a:rPr lang="en-US" sz="1800" i="1">
                                    <a:latin typeface="Cambria Math" charset="0"/>
                                  </a:rPr>
                                </m:ctrlPr>
                              </m:sSubPr>
                              <m:e>
                                <m:r>
                                  <a:rPr lang="en-US" sz="1800" i="1">
                                    <a:latin typeface="Cambria Math" panose="02040503050406030204" pitchFamily="18" charset="0"/>
                                  </a:rPr>
                                  <m:t>𝑔</m:t>
                                </m:r>
                              </m:e>
                              <m:sub>
                                <m:r>
                                  <a:rPr lang="en-US" sz="1800" i="1">
                                    <a:latin typeface="Cambria Math" panose="02040503050406030204" pitchFamily="18" charset="0"/>
                                  </a:rPr>
                                  <m:t>𝑜𝑢𝑡</m:t>
                                </m:r>
                              </m:sub>
                            </m:sSub>
                          </m:e>
                        </m:d>
                      </m:e>
                    </m:func>
                  </m:oMath>
                </a14:m>
                <a:endParaRPr lang="en-US" dirty="0"/>
              </a:p>
              <a:p>
                <a:pPr lvl="1"/>
                <a:endParaRPr lang="en-US" dirty="0"/>
              </a:p>
            </p:txBody>
          </p:sp>
        </mc:Choice>
        <mc:Fallback xmlns="">
          <p:sp>
            <p:nvSpPr>
              <p:cNvPr id="3" name="Text Placeholder 2">
                <a:extLst>
                  <a:ext uri="{FF2B5EF4-FFF2-40B4-BE49-F238E27FC236}">
                    <a16:creationId xmlns:a16="http://schemas.microsoft.com/office/drawing/2014/main" id="{8115E893-0435-114B-B36D-ABAAA591F290}"/>
                  </a:ext>
                </a:extLst>
              </p:cNvPr>
              <p:cNvSpPr>
                <a:spLocks noGrp="1" noRot="1" noChangeAspect="1" noMove="1" noResize="1" noEditPoints="1" noAdjustHandles="1" noChangeArrowheads="1" noChangeShapeType="1" noTextEdit="1"/>
              </p:cNvSpPr>
              <p:nvPr>
                <p:ph type="body" idx="1"/>
              </p:nvPr>
            </p:nvSpPr>
            <p:spPr>
              <a:xfrm>
                <a:off x="311700" y="1161902"/>
                <a:ext cx="8520600" cy="34164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xmlns="" id="{DECA98E2-B4F0-AB4D-8EB0-C38A2AACFC64}"/>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12</a:t>
            </a:fld>
            <a:endParaRPr lang="en"/>
          </a:p>
        </p:txBody>
      </p:sp>
      <p:pic>
        <p:nvPicPr>
          <p:cNvPr id="5" name="Google Shape;186;p33">
            <a:extLst>
              <a:ext uri="{FF2B5EF4-FFF2-40B4-BE49-F238E27FC236}">
                <a16:creationId xmlns:a16="http://schemas.microsoft.com/office/drawing/2014/main" xmlns="" id="{4F870224-B370-4D0F-A51A-D010E6F6D5EA}"/>
              </a:ext>
            </a:extLst>
          </p:cNvPr>
          <p:cNvPicPr preferRelativeResize="0"/>
          <p:nvPr/>
        </p:nvPicPr>
        <p:blipFill>
          <a:blip r:embed="rId4">
            <a:alphaModFix/>
          </a:blip>
          <a:stretch>
            <a:fillRect/>
          </a:stretch>
        </p:blipFill>
        <p:spPr>
          <a:xfrm>
            <a:off x="5023017" y="3872995"/>
            <a:ext cx="7168985" cy="1931709"/>
          </a:xfrm>
          <a:prstGeom prst="rect">
            <a:avLst/>
          </a:prstGeom>
          <a:noFill/>
          <a:ln>
            <a:noFill/>
          </a:ln>
        </p:spPr>
      </p:pic>
    </p:spTree>
    <p:extLst>
      <p:ext uri="{BB962C8B-B14F-4D97-AF65-F5344CB8AC3E}">
        <p14:creationId xmlns:p14="http://schemas.microsoft.com/office/powerpoint/2010/main" val="351839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pPr lvl="0"/>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Capture slot dependency</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mc:AlternateContent xmlns:mc="http://schemas.openxmlformats.org/markup-compatibility/2006" xmlns:a14="http://schemas.microsoft.com/office/drawing/2010/main">
        <mc:Choice Requires="a14">
          <p:sp>
            <p:nvSpPr>
              <p:cNvPr id="217" name="Google Shape;217;p38"/>
              <p:cNvSpPr txBox="1">
                <a:spLocks noGrp="1"/>
              </p:cNvSpPr>
              <p:nvPr>
                <p:ph type="body" idx="1"/>
              </p:nvPr>
            </p:nvSpPr>
            <p:spPr>
              <a:xfrm>
                <a:off x="415600" y="2009725"/>
                <a:ext cx="7144400" cy="3546000"/>
              </a:xfrm>
              <a:prstGeom prst="rect">
                <a:avLst/>
              </a:prstGeom>
            </p:spPr>
            <p:txBody>
              <a:bodyPr spcFirstLastPara="1" vert="horz" wrap="square" lIns="91425" tIns="91425" rIns="91425" bIns="91425" rtlCol="0" anchor="t" anchorCtr="0">
                <a:noAutofit/>
              </a:bodyPr>
              <a:lstStyle/>
              <a:p>
                <a:r>
                  <a:rPr lang="en-US" sz="2000" dirty="0"/>
                  <a:t>Update each embedding of slot type </a:t>
                </a:r>
                <a14:m>
                  <m:oMath xmlns:m="http://schemas.openxmlformats.org/officeDocument/2006/math" xmlns="">
                    <m:sSub>
                      <m:sSubPr>
                        <m:ctrlPr>
                          <a:rPr lang="en-US" sz="2000" i="1">
                            <a:latin typeface="Cambria Math" charset="0"/>
                          </a:rPr>
                        </m:ctrlPr>
                      </m:sSubPr>
                      <m:e>
                        <m:r>
                          <a:rPr lang="en-US" sz="2000" b="1" i="1">
                            <a:latin typeface="Cambria Math" panose="02040503050406030204" pitchFamily="18" charset="0"/>
                          </a:rPr>
                          <m:t>𝒔</m:t>
                        </m:r>
                      </m:e>
                      <m:sub>
                        <m:r>
                          <a:rPr lang="en-US" sz="2000" i="1">
                            <a:latin typeface="Cambria Math" panose="02040503050406030204" pitchFamily="18" charset="0"/>
                          </a:rPr>
                          <m:t>𝑖</m:t>
                        </m:r>
                      </m:sub>
                    </m:sSub>
                  </m:oMath>
                </a14:m>
                <a:r>
                  <a:rPr lang="en-US" sz="2000" dirty="0"/>
                  <a:t> and slot value </a:t>
                </a:r>
                <a14:m>
                  <m:oMath xmlns:m="http://schemas.openxmlformats.org/officeDocument/2006/math" xmlns="">
                    <m:sSub>
                      <m:sSubPr>
                        <m:ctrlPr>
                          <a:rPr lang="en-US" sz="2000" i="1">
                            <a:latin typeface="Cambria Math" charset="0"/>
                          </a:rPr>
                        </m:ctrlPr>
                      </m:sSubPr>
                      <m:e>
                        <m:r>
                          <a:rPr lang="en-US" sz="2000" b="1" i="1">
                            <a:latin typeface="Cambria Math" panose="02040503050406030204" pitchFamily="18" charset="0"/>
                          </a:rPr>
                          <m:t>𝒗</m:t>
                        </m:r>
                      </m:e>
                      <m:sub>
                        <m:r>
                          <a:rPr lang="en-US" sz="2000" i="1">
                            <a:latin typeface="Cambria Math" panose="02040503050406030204" pitchFamily="18" charset="0"/>
                          </a:rPr>
                          <m:t>𝑖</m:t>
                        </m:r>
                      </m:sub>
                    </m:sSub>
                  </m:oMath>
                </a14:m>
                <a:endParaRPr lang="en-US" dirty="0"/>
              </a:p>
              <a:p>
                <a:pPr lvl="1"/>
                <a14:m>
                  <m:oMath xmlns:m="http://schemas.openxmlformats.org/officeDocument/2006/math" xmlns="">
                    <m:sSubSup>
                      <m:sSubSupPr>
                        <m:ctrlPr>
                          <a:rPr lang="en-US" sz="1800" i="1">
                            <a:latin typeface="Cambria Math" charset="0"/>
                          </a:rPr>
                        </m:ctrlPr>
                      </m:sSubSupPr>
                      <m:e>
                        <m:r>
                          <a:rPr lang="en-US" sz="1800" b="1" i="1">
                            <a:latin typeface="Cambria Math" panose="02040503050406030204" pitchFamily="18" charset="0"/>
                          </a:rPr>
                          <m:t>𝒔</m:t>
                        </m:r>
                      </m:e>
                      <m:sub>
                        <m:r>
                          <a:rPr lang="en-US" sz="1800" i="1">
                            <a:latin typeface="Cambria Math" panose="02040503050406030204" pitchFamily="18" charset="0"/>
                          </a:rPr>
                          <m:t>𝑖</m:t>
                        </m:r>
                      </m:sub>
                      <m:sup>
                        <m:r>
                          <a:rPr lang="en-US" sz="1800" i="1">
                            <a:latin typeface="Cambria Math" panose="02040503050406030204" pitchFamily="18" charset="0"/>
                          </a:rPr>
                          <m:t>∗</m:t>
                        </m:r>
                      </m:sup>
                    </m:sSubSup>
                    <m:r>
                      <a:rPr lang="en-US" sz="1800" i="1">
                        <a:latin typeface="Cambria Math" panose="02040503050406030204" pitchFamily="18" charset="0"/>
                      </a:rPr>
                      <m:t>=</m:t>
                    </m:r>
                    <m:nary>
                      <m:naryPr>
                        <m:chr m:val="∑"/>
                        <m:limLoc m:val="subSup"/>
                        <m:ctrlPr>
                          <a:rPr lang="en-US" sz="1800" i="1">
                            <a:latin typeface="Cambria Math" charset="0"/>
                          </a:rPr>
                        </m:ctrlPr>
                      </m:naryPr>
                      <m:sub>
                        <m:r>
                          <m:rPr>
                            <m:brk m:alnAt="25"/>
                          </m:rPr>
                          <a:rPr lang="en-US" sz="1800" i="1">
                            <a:latin typeface="Cambria Math" panose="02040503050406030204" pitchFamily="18" charset="0"/>
                          </a:rPr>
                          <m:t>𝑘</m:t>
                        </m:r>
                        <m:r>
                          <a:rPr lang="en-US" sz="1800" i="1">
                            <a:latin typeface="Cambria Math" panose="02040503050406030204" pitchFamily="18" charset="0"/>
                          </a:rPr>
                          <m:t>=1</m:t>
                        </m:r>
                      </m:sub>
                      <m:sup>
                        <m:r>
                          <a:rPr lang="en-US" sz="1800" i="1">
                            <a:latin typeface="Cambria Math" panose="02040503050406030204" pitchFamily="18" charset="0"/>
                          </a:rPr>
                          <m:t>𝑛</m:t>
                        </m:r>
                      </m:sup>
                      <m:e>
                        <m:sSub>
                          <m:sSubPr>
                            <m:ctrlPr>
                              <a:rPr lang="en-US" sz="1800" i="1">
                                <a:latin typeface="Cambria Math" charset="0"/>
                              </a:rPr>
                            </m:ctrlPr>
                          </m:sSubPr>
                          <m:e>
                            <m:r>
                              <a:rPr lang="en-US" sz="1800" i="1">
                                <a:latin typeface="Cambria Math" panose="02040503050406030204" pitchFamily="18" charset="0"/>
                              </a:rPr>
                              <m:t>𝑓</m:t>
                            </m:r>
                          </m:e>
                          <m:sub>
                            <m:r>
                              <a:rPr lang="en-US" sz="1800" i="1">
                                <a:latin typeface="Cambria Math" panose="02040503050406030204" pitchFamily="18" charset="0"/>
                              </a:rPr>
                              <m:t>𝑖𝑘</m:t>
                            </m:r>
                          </m:sub>
                        </m:sSub>
                        <m:sSub>
                          <m:sSubPr>
                            <m:ctrlPr>
                              <a:rPr lang="en-US" sz="1800" i="1">
                                <a:latin typeface="Cambria Math" charset="0"/>
                              </a:rPr>
                            </m:ctrlPr>
                          </m:sSubPr>
                          <m:e>
                            <m:r>
                              <a:rPr lang="en-US" sz="1800" b="1" i="1">
                                <a:latin typeface="Cambria Math" panose="02040503050406030204" pitchFamily="18" charset="0"/>
                              </a:rPr>
                              <m:t>𝒔</m:t>
                            </m:r>
                          </m:e>
                          <m:sub>
                            <m:r>
                              <a:rPr lang="en-US" sz="1800" i="1">
                                <a:latin typeface="Cambria Math" panose="02040503050406030204" pitchFamily="18" charset="0"/>
                              </a:rPr>
                              <m:t>𝑘</m:t>
                            </m:r>
                          </m:sub>
                        </m:sSub>
                      </m:e>
                    </m:nary>
                  </m:oMath>
                </a14:m>
                <a:endParaRPr lang="en-US" sz="1800" dirty="0"/>
              </a:p>
              <a:p>
                <a:pPr lvl="1"/>
                <a14:m>
                  <m:oMath xmlns:m="http://schemas.openxmlformats.org/officeDocument/2006/math" xmlns="">
                    <m:sSubSup>
                      <m:sSubSupPr>
                        <m:ctrlPr>
                          <a:rPr lang="en-US" sz="1800" i="1">
                            <a:latin typeface="Cambria Math" charset="0"/>
                          </a:rPr>
                        </m:ctrlPr>
                      </m:sSubSupPr>
                      <m:e>
                        <m:r>
                          <a:rPr lang="en-US" sz="1800" b="1" i="1">
                            <a:latin typeface="Cambria Math" panose="02040503050406030204" pitchFamily="18" charset="0"/>
                          </a:rPr>
                          <m:t>𝒗</m:t>
                        </m:r>
                      </m:e>
                      <m:sub>
                        <m:r>
                          <a:rPr lang="en-US" sz="1800" i="1">
                            <a:latin typeface="Cambria Math" panose="02040503050406030204" pitchFamily="18" charset="0"/>
                          </a:rPr>
                          <m:t>𝑖</m:t>
                        </m:r>
                      </m:sub>
                      <m:sup>
                        <m:r>
                          <a:rPr lang="en-US" sz="1800" i="1">
                            <a:latin typeface="Cambria Math" panose="02040503050406030204" pitchFamily="18" charset="0"/>
                          </a:rPr>
                          <m:t>∗</m:t>
                        </m:r>
                      </m:sup>
                    </m:sSubSup>
                    <m:r>
                      <a:rPr lang="en-US" sz="1800" i="1">
                        <a:latin typeface="Cambria Math" panose="02040503050406030204" pitchFamily="18" charset="0"/>
                      </a:rPr>
                      <m:t>=</m:t>
                    </m:r>
                    <m:nary>
                      <m:naryPr>
                        <m:chr m:val="∑"/>
                        <m:limLoc m:val="subSup"/>
                        <m:ctrlPr>
                          <a:rPr lang="en-US" sz="1800" i="1">
                            <a:latin typeface="Cambria Math" charset="0"/>
                          </a:rPr>
                        </m:ctrlPr>
                      </m:naryPr>
                      <m:sub>
                        <m:r>
                          <m:rPr>
                            <m:brk m:alnAt="25"/>
                          </m:rPr>
                          <a:rPr lang="en-US" sz="1800" i="1">
                            <a:latin typeface="Cambria Math" panose="02040503050406030204" pitchFamily="18" charset="0"/>
                          </a:rPr>
                          <m:t>𝑘</m:t>
                        </m:r>
                        <m:r>
                          <a:rPr lang="en-US" sz="1800" i="1">
                            <a:latin typeface="Cambria Math" panose="02040503050406030204" pitchFamily="18" charset="0"/>
                          </a:rPr>
                          <m:t>=1</m:t>
                        </m:r>
                      </m:sub>
                      <m:sup>
                        <m:r>
                          <a:rPr lang="en-US" sz="1800" i="1">
                            <a:latin typeface="Cambria Math" panose="02040503050406030204" pitchFamily="18" charset="0"/>
                          </a:rPr>
                          <m:t>𝑛</m:t>
                        </m:r>
                      </m:sup>
                      <m:e>
                        <m:sSub>
                          <m:sSubPr>
                            <m:ctrlPr>
                              <a:rPr lang="en-US" sz="1800" i="1">
                                <a:latin typeface="Cambria Math" charset="0"/>
                              </a:rPr>
                            </m:ctrlPr>
                          </m:sSubPr>
                          <m:e>
                            <m:r>
                              <a:rPr lang="en-US" sz="1800" i="1">
                                <a:latin typeface="Cambria Math" panose="02040503050406030204" pitchFamily="18" charset="0"/>
                              </a:rPr>
                              <m:t>𝑓</m:t>
                            </m:r>
                          </m:e>
                          <m:sub>
                            <m:r>
                              <a:rPr lang="en-US" sz="1800" i="1">
                                <a:latin typeface="Cambria Math" panose="02040503050406030204" pitchFamily="18" charset="0"/>
                              </a:rPr>
                              <m:t>𝑖𝑘</m:t>
                            </m:r>
                          </m:sub>
                        </m:sSub>
                        <m:sSub>
                          <m:sSubPr>
                            <m:ctrlPr>
                              <a:rPr lang="en-US" sz="1800" i="1">
                                <a:latin typeface="Cambria Math" charset="0"/>
                              </a:rPr>
                            </m:ctrlPr>
                          </m:sSubPr>
                          <m:e>
                            <m:r>
                              <a:rPr lang="en-US" sz="1800" b="1" i="1">
                                <a:latin typeface="Cambria Math" panose="02040503050406030204" pitchFamily="18" charset="0"/>
                              </a:rPr>
                              <m:t>𝒗</m:t>
                            </m:r>
                          </m:e>
                          <m:sub>
                            <m:r>
                              <a:rPr lang="en-US" sz="1800" i="1">
                                <a:latin typeface="Cambria Math" panose="02040503050406030204" pitchFamily="18" charset="0"/>
                              </a:rPr>
                              <m:t>𝑘</m:t>
                            </m:r>
                          </m:sub>
                        </m:sSub>
                      </m:e>
                    </m:nary>
                  </m:oMath>
                </a14:m>
                <a:endParaRPr lang="en-US" sz="1800" dirty="0"/>
              </a:p>
              <a:p>
                <a:r>
                  <a:rPr lang="en-US" sz="2000" dirty="0"/>
                  <a:t>Update their context vectors </a:t>
                </a:r>
                <a14:m>
                  <m:oMath xmlns:m="http://schemas.openxmlformats.org/officeDocument/2006/math" xmlns="">
                    <m:sSubSup>
                      <m:sSubSupPr>
                        <m:ctrlPr>
                          <a:rPr lang="en-US" sz="2000" b="1" i="1">
                            <a:latin typeface="Cambria Math" charset="0"/>
                          </a:rPr>
                        </m:ctrlPr>
                      </m:sSubSupPr>
                      <m:e>
                        <m:r>
                          <a:rPr lang="en-US" sz="2000" b="1" i="1">
                            <a:latin typeface="Cambria Math" panose="02040503050406030204" pitchFamily="18" charset="0"/>
                          </a:rPr>
                          <m:t>𝑳</m:t>
                        </m:r>
                      </m:e>
                      <m:sub>
                        <m:r>
                          <a:rPr lang="en-US" sz="2000" i="1">
                            <a:latin typeface="Cambria Math" panose="02040503050406030204" pitchFamily="18" charset="0"/>
                          </a:rPr>
                          <m:t>𝑡</m:t>
                        </m:r>
                      </m:sub>
                      <m:sup>
                        <m:r>
                          <a:rPr lang="en-US" sz="2000" b="1" i="1">
                            <a:latin typeface="Cambria Math" panose="02040503050406030204" pitchFamily="18" charset="0"/>
                          </a:rPr>
                          <m:t>∗</m:t>
                        </m:r>
                      </m:sup>
                    </m:sSubSup>
                  </m:oMath>
                </a14:m>
                <a:r>
                  <a:rPr lang="en-US" sz="2000" dirty="0"/>
                  <a:t> and </a:t>
                </a:r>
                <a14:m>
                  <m:oMath xmlns:m="http://schemas.openxmlformats.org/officeDocument/2006/math" xmlns="">
                    <m:sSubSup>
                      <m:sSubSupPr>
                        <m:ctrlPr>
                          <a:rPr lang="en-US" sz="2000" b="1" i="1">
                            <a:latin typeface="Cambria Math" charset="0"/>
                          </a:rPr>
                        </m:ctrlPr>
                      </m:sSubSupPr>
                      <m:e>
                        <m:r>
                          <a:rPr lang="en-US" sz="2000" b="1" i="1">
                            <a:latin typeface="Cambria Math" panose="02040503050406030204" pitchFamily="18" charset="0"/>
                          </a:rPr>
                          <m:t>𝑳</m:t>
                        </m:r>
                      </m:e>
                      <m:sub>
                        <m:r>
                          <a:rPr lang="en-US" sz="2000" i="1">
                            <a:latin typeface="Cambria Math" panose="02040503050406030204" pitchFamily="18" charset="0"/>
                          </a:rPr>
                          <m:t>𝑣</m:t>
                        </m:r>
                      </m:sub>
                      <m:sup>
                        <m:r>
                          <a:rPr lang="en-US" sz="2000" b="1" i="1">
                            <a:latin typeface="Cambria Math" panose="02040503050406030204" pitchFamily="18" charset="0"/>
                          </a:rPr>
                          <m:t>∗</m:t>
                        </m:r>
                      </m:sup>
                    </m:sSubSup>
                  </m:oMath>
                </a14:m>
                <a:r>
                  <a:rPr lang="en-US" sz="2000" dirty="0"/>
                  <a:t> </a:t>
                </a:r>
                <a:r>
                  <a:rPr lang="en-US" altLang="zh-CN" sz="2000" dirty="0"/>
                  <a:t>with attention score</a:t>
                </a:r>
                <a:endParaRPr lang="en-US" sz="2000" dirty="0"/>
              </a:p>
              <a:p>
                <a:pPr lvl="1"/>
                <a14:m>
                  <m:oMath xmlns:m="http://schemas.openxmlformats.org/officeDocument/2006/math" xmlns="">
                    <m:sSubSup>
                      <m:sSubSupPr>
                        <m:ctrlPr>
                          <a:rPr lang="en-US" sz="1800" b="1" i="1">
                            <a:latin typeface="Cambria Math" charset="0"/>
                          </a:rPr>
                        </m:ctrlPr>
                      </m:sSubSupPr>
                      <m:e>
                        <m:r>
                          <a:rPr lang="en-US" sz="1800" b="1" i="1">
                            <a:latin typeface="Cambria Math" panose="02040503050406030204" pitchFamily="18" charset="0"/>
                          </a:rPr>
                          <m:t>𝑳</m:t>
                        </m:r>
                      </m:e>
                      <m:sub>
                        <m:r>
                          <a:rPr lang="en-US" sz="1800" i="1">
                            <a:latin typeface="Cambria Math" panose="02040503050406030204" pitchFamily="18" charset="0"/>
                          </a:rPr>
                          <m:t>𝑡</m:t>
                        </m:r>
                      </m:sub>
                      <m:sup>
                        <m:r>
                          <a:rPr lang="en-US" sz="1800" b="1" i="1">
                            <a:latin typeface="Cambria Math" panose="02040503050406030204" pitchFamily="18" charset="0"/>
                          </a:rPr>
                          <m:t>∗</m:t>
                        </m:r>
                      </m:sup>
                    </m:sSubSup>
                    <m:r>
                      <a:rPr lang="en-US" sz="1800" i="1">
                        <a:latin typeface="Cambria Math" panose="02040503050406030204" pitchFamily="18" charset="0"/>
                      </a:rPr>
                      <m:t>=</m:t>
                    </m:r>
                    <m:nary>
                      <m:naryPr>
                        <m:chr m:val="∑"/>
                        <m:limLoc m:val="subSup"/>
                        <m:ctrlPr>
                          <a:rPr lang="en-US" sz="1800" i="1">
                            <a:latin typeface="Cambria Math" charset="0"/>
                          </a:rPr>
                        </m:ctrlPr>
                      </m:naryPr>
                      <m:sub>
                        <m:r>
                          <m:rPr>
                            <m:brk m:alnAt="25"/>
                          </m:rPr>
                          <a:rPr lang="en-US" sz="1800" i="1">
                            <a:latin typeface="Cambria Math" panose="02040503050406030204" pitchFamily="18" charset="0"/>
                          </a:rPr>
                          <m:t>𝑘</m:t>
                        </m:r>
                        <m:r>
                          <a:rPr lang="en-US" sz="1800" i="1">
                            <a:latin typeface="Cambria Math" panose="02040503050406030204" pitchFamily="18" charset="0"/>
                          </a:rPr>
                          <m:t>=1</m:t>
                        </m:r>
                      </m:sub>
                      <m:sup>
                        <m:r>
                          <a:rPr lang="en-US" sz="1800" i="1">
                            <a:latin typeface="Cambria Math" panose="02040503050406030204" pitchFamily="18" charset="0"/>
                          </a:rPr>
                          <m:t>𝑛</m:t>
                        </m:r>
                      </m:sup>
                      <m:e>
                        <m:sSup>
                          <m:sSupPr>
                            <m:ctrlPr>
                              <a:rPr lang="en-US" sz="1800" i="1">
                                <a:latin typeface="Cambria Math" charset="0"/>
                              </a:rPr>
                            </m:ctrlPr>
                          </m:sSupPr>
                          <m:e>
                            <m:r>
                              <a:rPr lang="en-US" sz="1800" i="1">
                                <a:latin typeface="Cambria Math" panose="02040503050406030204" pitchFamily="18" charset="0"/>
                              </a:rPr>
                              <m:t>𝛼</m:t>
                            </m:r>
                          </m:e>
                          <m:sup>
                            <m:r>
                              <a:rPr lang="en-US" sz="1800" i="1">
                                <a:latin typeface="Cambria Math" panose="02040503050406030204" pitchFamily="18" charset="0"/>
                              </a:rPr>
                              <m:t>𝑡</m:t>
                            </m:r>
                          </m:sup>
                        </m:sSup>
                        <m:sSubSup>
                          <m:sSubSupPr>
                            <m:ctrlPr>
                              <a:rPr lang="en-US" sz="1800" i="1">
                                <a:latin typeface="Cambria Math" charset="0"/>
                              </a:rPr>
                            </m:ctrlPr>
                          </m:sSubSupPr>
                          <m:e>
                            <m:r>
                              <a:rPr lang="en-US" sz="1800" b="1" i="1">
                                <a:latin typeface="Cambria Math" panose="02040503050406030204" pitchFamily="18" charset="0"/>
                              </a:rPr>
                              <m:t>𝒔</m:t>
                            </m:r>
                          </m:e>
                          <m:sub>
                            <m:r>
                              <a:rPr lang="en-US" sz="1800" i="1">
                                <a:latin typeface="Cambria Math" panose="02040503050406030204" pitchFamily="18" charset="0"/>
                              </a:rPr>
                              <m:t>𝑖</m:t>
                            </m:r>
                          </m:sub>
                          <m:sup>
                            <m:r>
                              <a:rPr lang="en-US" sz="1800" i="1">
                                <a:latin typeface="Cambria Math" panose="02040503050406030204" pitchFamily="18" charset="0"/>
                              </a:rPr>
                              <m:t>∗</m:t>
                            </m:r>
                          </m:sup>
                        </m:sSubSup>
                      </m:e>
                    </m:nary>
                  </m:oMath>
                </a14:m>
                <a:endParaRPr lang="en-US" sz="1800" dirty="0"/>
              </a:p>
              <a:p>
                <a:pPr lvl="1"/>
                <a14:m>
                  <m:oMath xmlns:m="http://schemas.openxmlformats.org/officeDocument/2006/math" xmlns="">
                    <m:sSubSup>
                      <m:sSubSupPr>
                        <m:ctrlPr>
                          <a:rPr lang="en-US" sz="1800" b="1" i="1">
                            <a:latin typeface="Cambria Math" charset="0"/>
                          </a:rPr>
                        </m:ctrlPr>
                      </m:sSubSupPr>
                      <m:e>
                        <m:r>
                          <a:rPr lang="en-US" sz="1800" b="1" i="1">
                            <a:latin typeface="Cambria Math" panose="02040503050406030204" pitchFamily="18" charset="0"/>
                          </a:rPr>
                          <m:t>𝑳</m:t>
                        </m:r>
                      </m:e>
                      <m:sub>
                        <m:r>
                          <a:rPr lang="en-US" sz="1800" i="1">
                            <a:latin typeface="Cambria Math" panose="02040503050406030204" pitchFamily="18" charset="0"/>
                          </a:rPr>
                          <m:t>𝑣</m:t>
                        </m:r>
                      </m:sub>
                      <m:sup>
                        <m:r>
                          <a:rPr lang="en-US" sz="1800" b="1" i="1">
                            <a:latin typeface="Cambria Math" panose="02040503050406030204" pitchFamily="18" charset="0"/>
                          </a:rPr>
                          <m:t>∗</m:t>
                        </m:r>
                      </m:sup>
                    </m:sSubSup>
                    <m:r>
                      <a:rPr lang="en-US" sz="1800" i="1">
                        <a:latin typeface="Cambria Math" panose="02040503050406030204" pitchFamily="18" charset="0"/>
                      </a:rPr>
                      <m:t>=</m:t>
                    </m:r>
                    <m:nary>
                      <m:naryPr>
                        <m:chr m:val="∑"/>
                        <m:limLoc m:val="subSup"/>
                        <m:ctrlPr>
                          <a:rPr lang="en-US" sz="1800" i="1">
                            <a:latin typeface="Cambria Math" charset="0"/>
                          </a:rPr>
                        </m:ctrlPr>
                      </m:naryPr>
                      <m:sub>
                        <m:r>
                          <m:rPr>
                            <m:brk m:alnAt="25"/>
                          </m:rPr>
                          <a:rPr lang="en-US" sz="1800" i="1">
                            <a:latin typeface="Cambria Math" panose="02040503050406030204" pitchFamily="18" charset="0"/>
                          </a:rPr>
                          <m:t>𝑘</m:t>
                        </m:r>
                        <m:r>
                          <a:rPr lang="en-US" sz="1800" i="1">
                            <a:latin typeface="Cambria Math" panose="02040503050406030204" pitchFamily="18" charset="0"/>
                          </a:rPr>
                          <m:t>=1</m:t>
                        </m:r>
                      </m:sub>
                      <m:sup>
                        <m:r>
                          <a:rPr lang="en-US" sz="1800" i="1">
                            <a:latin typeface="Cambria Math" panose="02040503050406030204" pitchFamily="18" charset="0"/>
                          </a:rPr>
                          <m:t>𝑛</m:t>
                        </m:r>
                      </m:sup>
                      <m:e>
                        <m:sSup>
                          <m:sSupPr>
                            <m:ctrlPr>
                              <a:rPr lang="en-US" sz="1800" i="1">
                                <a:latin typeface="Cambria Math" charset="0"/>
                              </a:rPr>
                            </m:ctrlPr>
                          </m:sSupPr>
                          <m:e>
                            <m:r>
                              <a:rPr lang="en-US" sz="1800" i="1">
                                <a:latin typeface="Cambria Math" panose="02040503050406030204" pitchFamily="18" charset="0"/>
                              </a:rPr>
                              <m:t>𝛼</m:t>
                            </m:r>
                          </m:e>
                          <m:sup>
                            <m:r>
                              <a:rPr lang="en-US" sz="1800" i="1">
                                <a:latin typeface="Cambria Math" panose="02040503050406030204" pitchFamily="18" charset="0"/>
                              </a:rPr>
                              <m:t>𝑡</m:t>
                            </m:r>
                          </m:sup>
                        </m:sSup>
                        <m:sSubSup>
                          <m:sSubSupPr>
                            <m:ctrlPr>
                              <a:rPr lang="en-US" sz="1800" i="1">
                                <a:latin typeface="Cambria Math" charset="0"/>
                              </a:rPr>
                            </m:ctrlPr>
                          </m:sSubSupPr>
                          <m:e>
                            <m:r>
                              <a:rPr lang="en-US" sz="1800" b="1" i="1">
                                <a:latin typeface="Cambria Math" panose="02040503050406030204" pitchFamily="18" charset="0"/>
                              </a:rPr>
                              <m:t>𝒗</m:t>
                            </m:r>
                          </m:e>
                          <m:sub>
                            <m:r>
                              <a:rPr lang="en-US" sz="1800" i="1">
                                <a:latin typeface="Cambria Math" panose="02040503050406030204" pitchFamily="18" charset="0"/>
                              </a:rPr>
                              <m:t>𝑖</m:t>
                            </m:r>
                          </m:sub>
                          <m:sup>
                            <m:r>
                              <a:rPr lang="en-US" sz="1800" i="1">
                                <a:latin typeface="Cambria Math" panose="02040503050406030204" pitchFamily="18" charset="0"/>
                              </a:rPr>
                              <m:t>∗</m:t>
                            </m:r>
                          </m:sup>
                        </m:sSubSup>
                      </m:e>
                    </m:nary>
                  </m:oMath>
                </a14:m>
                <a:endParaRPr lang="en-US" sz="1800" dirty="0"/>
              </a:p>
              <a:p>
                <a:endParaRPr lang="en-US" dirty="0"/>
              </a:p>
              <a:p>
                <a:pPr lvl="1"/>
                <a:endParaRPr lang="en-US" dirty="0"/>
              </a:p>
            </p:txBody>
          </p:sp>
        </mc:Choice>
        <mc:Fallback xmlns="">
          <p:sp>
            <p:nvSpPr>
              <p:cNvPr id="217" name="Google Shape;217;p38"/>
              <p:cNvSpPr txBox="1">
                <a:spLocks noGrp="1" noRot="1" noChangeAspect="1" noMove="1" noResize="1" noEditPoints="1" noAdjustHandles="1" noChangeArrowheads="1" noChangeShapeType="1" noTextEdit="1"/>
              </p:cNvSpPr>
              <p:nvPr>
                <p:ph type="body" idx="1"/>
              </p:nvPr>
            </p:nvSpPr>
            <p:spPr>
              <a:xfrm>
                <a:off x="311700" y="1152475"/>
                <a:ext cx="5358300" cy="3546000"/>
              </a:xfrm>
              <a:prstGeom prst="rect">
                <a:avLst/>
              </a:prstGeom>
              <a:blipFill>
                <a:blip r:embed="rId3"/>
                <a:stretch>
                  <a:fillRect b="-20962"/>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xmlns="" id="{3AC721A3-4647-A84C-A1C1-A322925FAD0F}"/>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13</a:t>
            </a:fld>
            <a:endParaRPr lang="en"/>
          </a:p>
        </p:txBody>
      </p:sp>
      <p:pic>
        <p:nvPicPr>
          <p:cNvPr id="3074" name="Picture 2">
            <a:extLst>
              <a:ext uri="{FF2B5EF4-FFF2-40B4-BE49-F238E27FC236}">
                <a16:creationId xmlns:a16="http://schemas.microsoft.com/office/drawing/2014/main" xmlns="" id="{75F4F2C1-648F-473E-8AFB-6A991F53A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000" y="1588625"/>
            <a:ext cx="42164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568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Structure Generator</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mc:AlternateContent xmlns:mc="http://schemas.openxmlformats.org/markup-compatibility/2006" xmlns:a14="http://schemas.microsoft.com/office/drawing/2010/main">
        <mc:Choice Requires="a14">
          <p:sp>
            <p:nvSpPr>
              <p:cNvPr id="217" name="Google Shape;217;p38"/>
              <p:cNvSpPr txBox="1">
                <a:spLocks noGrp="1"/>
              </p:cNvSpPr>
              <p:nvPr>
                <p:ph type="body" idx="1"/>
              </p:nvPr>
            </p:nvSpPr>
            <p:spPr>
              <a:xfrm>
                <a:off x="415600" y="2009725"/>
                <a:ext cx="11360800" cy="3510742"/>
              </a:xfrm>
              <a:prstGeom prst="rect">
                <a:avLst/>
              </a:prstGeom>
            </p:spPr>
            <p:txBody>
              <a:bodyPr spcFirstLastPara="1" vert="horz" wrap="square" lIns="91425" tIns="91425" rIns="91425" bIns="91425" rtlCol="0" anchor="t" anchorCtr="0">
                <a:noAutofit/>
              </a:bodyPr>
              <a:lstStyle/>
              <a:p>
                <a:r>
                  <a:rPr lang="en-US" sz="2000" dirty="0"/>
                  <a:t>Obtain vocabulary distribution from decoder and attention, and combine them with structure-aware gate </a:t>
                </a:r>
                <a14:m>
                  <m:oMath xmlns:m="http://schemas.openxmlformats.org/officeDocument/2006/math" xmlns="">
                    <m:sSub>
                      <m:sSubPr>
                        <m:ctrlPr>
                          <a:rPr lang="en-US" sz="2000" i="1">
                            <a:latin typeface="Cambria Math" charset="0"/>
                          </a:rPr>
                        </m:ctrlPr>
                      </m:sSubPr>
                      <m:e>
                        <m:r>
                          <a:rPr lang="en-US" sz="2000" i="1">
                            <a:latin typeface="Cambria Math" panose="02040503050406030204" pitchFamily="18" charset="0"/>
                          </a:rPr>
                          <m:t>𝑝</m:t>
                        </m:r>
                      </m:e>
                      <m:sub>
                        <m:r>
                          <a:rPr lang="en-US" sz="2000" i="1">
                            <a:latin typeface="Cambria Math" panose="02040503050406030204" pitchFamily="18" charset="0"/>
                          </a:rPr>
                          <m:t>𝑔𝑒𝑛</m:t>
                        </m:r>
                      </m:sub>
                    </m:sSub>
                  </m:oMath>
                </a14:m>
                <a:endParaRPr lang="en-US" sz="1800" dirty="0"/>
              </a:p>
              <a:p>
                <a:pPr marL="687388" lvl="1" indent="-225425"/>
                <a14:m>
                  <m:oMath xmlns:m="http://schemas.openxmlformats.org/officeDocument/2006/math" xmlns="">
                    <m:sSub>
                      <m:sSubPr>
                        <m:ctrlPr>
                          <a:rPr lang="en-US" sz="1800" i="1">
                            <a:latin typeface="Cambria Math" charset="0"/>
                          </a:rPr>
                        </m:ctrlPr>
                      </m:sSubPr>
                      <m:e>
                        <m:r>
                          <a:rPr lang="en-US" sz="1800" i="1">
                            <a:latin typeface="Cambria Math" panose="02040503050406030204" pitchFamily="18" charset="0"/>
                          </a:rPr>
                          <m:t>𝑝</m:t>
                        </m:r>
                      </m:e>
                      <m:sub>
                        <m:r>
                          <a:rPr lang="en-US" sz="1800" i="1">
                            <a:latin typeface="Cambria Math" panose="02040503050406030204" pitchFamily="18" charset="0"/>
                          </a:rPr>
                          <m:t>𝑔𝑒𝑛</m:t>
                        </m:r>
                      </m:sub>
                    </m:sSub>
                    <m:r>
                      <a:rPr lang="en-US" sz="1800" i="1">
                        <a:latin typeface="Cambria Math" panose="02040503050406030204" pitchFamily="18" charset="0"/>
                      </a:rPr>
                      <m:t>=</m:t>
                    </m:r>
                    <m:r>
                      <a:rPr lang="en-US" sz="1800" i="1">
                        <a:latin typeface="Cambria Math" panose="02040503050406030204" pitchFamily="18" charset="0"/>
                      </a:rPr>
                      <m:t>𝜎</m:t>
                    </m:r>
                    <m:d>
                      <m:dPr>
                        <m:ctrlPr>
                          <a:rPr lang="en-US" sz="1800" i="1">
                            <a:latin typeface="Cambria Math" charset="0"/>
                          </a:rPr>
                        </m:ctrlPr>
                      </m:dPr>
                      <m:e>
                        <m:sSubSup>
                          <m:sSubSupPr>
                            <m:ctrlPr>
                              <a:rPr lang="en-US" sz="1800" i="1">
                                <a:latin typeface="Cambria Math" charset="0"/>
                              </a:rPr>
                            </m:ctrlPr>
                          </m:sSubSupPr>
                          <m:e>
                            <m:r>
                              <a:rPr lang="en-US" sz="1800" i="1">
                                <a:latin typeface="Cambria Math" panose="02040503050406030204" pitchFamily="18" charset="0"/>
                              </a:rPr>
                              <m:t>𝑊</m:t>
                            </m:r>
                          </m:e>
                          <m:sub>
                            <m:r>
                              <a:rPr lang="en-US" sz="1800" i="1">
                                <a:latin typeface="Cambria Math" panose="02040503050406030204" pitchFamily="18" charset="0"/>
                              </a:rPr>
                              <m:t>𝑠</m:t>
                            </m:r>
                          </m:sub>
                          <m:sup>
                            <m:r>
                              <a:rPr lang="en-US" sz="1800" i="1">
                                <a:latin typeface="Cambria Math" panose="02040503050406030204" pitchFamily="18" charset="0"/>
                              </a:rPr>
                              <m:t>𝑇</m:t>
                            </m:r>
                          </m:sup>
                        </m:sSubSup>
                        <m:sSubSup>
                          <m:sSubSupPr>
                            <m:ctrlPr>
                              <a:rPr lang="en-US" sz="1800" b="1" i="1">
                                <a:latin typeface="Cambria Math" charset="0"/>
                              </a:rPr>
                            </m:ctrlPr>
                          </m:sSubSupPr>
                          <m:e>
                            <m:r>
                              <a:rPr lang="en-US" sz="1800" b="1" i="1">
                                <a:latin typeface="Cambria Math" panose="02040503050406030204" pitchFamily="18" charset="0"/>
                              </a:rPr>
                              <m:t>𝑳</m:t>
                            </m:r>
                          </m:e>
                          <m:sub>
                            <m:r>
                              <a:rPr lang="en-US" sz="1800" i="1">
                                <a:latin typeface="Cambria Math" panose="02040503050406030204" pitchFamily="18" charset="0"/>
                              </a:rPr>
                              <m:t>𝑠</m:t>
                            </m:r>
                          </m:sub>
                          <m:sup>
                            <m:r>
                              <a:rPr lang="en-US" sz="1800" b="1" i="1">
                                <a:latin typeface="Cambria Math" panose="02040503050406030204" pitchFamily="18" charset="0"/>
                              </a:rPr>
                              <m:t>∗</m:t>
                            </m:r>
                          </m:sup>
                        </m:sSubSup>
                        <m:r>
                          <a:rPr lang="en-US" altLang="zh-CN" sz="1800" b="1" i="1">
                            <a:latin typeface="Cambria Math" panose="02040503050406030204" pitchFamily="18" charset="0"/>
                          </a:rPr>
                          <m:t>+</m:t>
                        </m:r>
                        <m:sSubSup>
                          <m:sSubSupPr>
                            <m:ctrlPr>
                              <a:rPr lang="en-US" sz="1800" i="1">
                                <a:latin typeface="Cambria Math" charset="0"/>
                              </a:rPr>
                            </m:ctrlPr>
                          </m:sSubSupPr>
                          <m:e>
                            <m:r>
                              <a:rPr lang="en-US" sz="1800" i="1">
                                <a:latin typeface="Cambria Math" panose="02040503050406030204" pitchFamily="18" charset="0"/>
                              </a:rPr>
                              <m:t>𝑊</m:t>
                            </m:r>
                          </m:e>
                          <m:sub>
                            <m:r>
                              <a:rPr lang="en-US" sz="1800" i="1">
                                <a:latin typeface="Cambria Math" panose="02040503050406030204" pitchFamily="18" charset="0"/>
                              </a:rPr>
                              <m:t>𝑣</m:t>
                            </m:r>
                          </m:sub>
                          <m:sup>
                            <m:r>
                              <a:rPr lang="en-US" sz="1800" i="1">
                                <a:latin typeface="Cambria Math" panose="02040503050406030204" pitchFamily="18" charset="0"/>
                              </a:rPr>
                              <m:t>𝑇</m:t>
                            </m:r>
                          </m:sup>
                        </m:sSubSup>
                        <m:sSubSup>
                          <m:sSubSupPr>
                            <m:ctrlPr>
                              <a:rPr lang="en-US" sz="1800" b="1" i="1">
                                <a:latin typeface="Cambria Math" charset="0"/>
                              </a:rPr>
                            </m:ctrlPr>
                          </m:sSubSupPr>
                          <m:e>
                            <m:r>
                              <a:rPr lang="en-US" sz="1800" b="1" i="1">
                                <a:latin typeface="Cambria Math" panose="02040503050406030204" pitchFamily="18" charset="0"/>
                              </a:rPr>
                              <m:t>𝑳</m:t>
                            </m:r>
                          </m:e>
                          <m:sub>
                            <m:r>
                              <a:rPr lang="en-US" sz="1800" i="1">
                                <a:latin typeface="Cambria Math" panose="02040503050406030204" pitchFamily="18" charset="0"/>
                              </a:rPr>
                              <m:t>𝑣</m:t>
                            </m:r>
                          </m:sub>
                          <m:sup>
                            <m:r>
                              <a:rPr lang="en-US" sz="1800" b="1" i="1">
                                <a:latin typeface="Cambria Math" panose="02040503050406030204" pitchFamily="18" charset="0"/>
                              </a:rPr>
                              <m:t>∗</m:t>
                            </m:r>
                          </m:sup>
                        </m:sSubSup>
                        <m:r>
                          <a:rPr lang="en-US" altLang="zh-CN" sz="1800" b="1" i="1">
                            <a:latin typeface="Cambria Math" panose="02040503050406030204" pitchFamily="18" charset="0"/>
                          </a:rPr>
                          <m:t>+</m:t>
                        </m:r>
                        <m:sSubSup>
                          <m:sSubSupPr>
                            <m:ctrlPr>
                              <a:rPr lang="en-US" altLang="zh-CN" sz="1800" i="1">
                                <a:latin typeface="Cambria Math" charset="0"/>
                              </a:rPr>
                            </m:ctrlPr>
                          </m:sSubSupPr>
                          <m:e>
                            <m:r>
                              <a:rPr lang="en-US" altLang="zh-CN" sz="1800" i="1">
                                <a:latin typeface="Cambria Math" panose="02040503050406030204" pitchFamily="18" charset="0"/>
                              </a:rPr>
                              <m:t>𝑊</m:t>
                            </m:r>
                          </m:e>
                          <m:sub>
                            <m:r>
                              <a:rPr lang="en-US" altLang="zh-CN" sz="1800" i="1">
                                <a:latin typeface="Cambria Math" panose="02040503050406030204" pitchFamily="18" charset="0"/>
                              </a:rPr>
                              <m:t>h</m:t>
                            </m:r>
                          </m:sub>
                          <m:sup>
                            <m:r>
                              <a:rPr lang="en-US" altLang="zh-CN" sz="1800" i="1">
                                <a:latin typeface="Cambria Math" panose="02040503050406030204" pitchFamily="18" charset="0"/>
                              </a:rPr>
                              <m:t>𝑇</m:t>
                            </m:r>
                          </m:sup>
                        </m:sSubSup>
                        <m:sSup>
                          <m:sSupPr>
                            <m:ctrlPr>
                              <a:rPr lang="en-US" sz="1800" b="1" i="1">
                                <a:latin typeface="Cambria Math" charset="0"/>
                              </a:rPr>
                            </m:ctrlPr>
                          </m:sSupPr>
                          <m:e>
                            <m:acc>
                              <m:accPr>
                                <m:chr m:val="̃"/>
                                <m:ctrlPr>
                                  <a:rPr lang="en-US" sz="1800" b="1" i="1">
                                    <a:latin typeface="Cambria Math" charset="0"/>
                                  </a:rPr>
                                </m:ctrlPr>
                              </m:accPr>
                              <m:e>
                                <m:r>
                                  <a:rPr lang="en-US" sz="1800" b="1" i="1">
                                    <a:latin typeface="Cambria Math" panose="02040503050406030204" pitchFamily="18" charset="0"/>
                                  </a:rPr>
                                  <m:t>𝒉</m:t>
                                </m:r>
                              </m:e>
                            </m:acc>
                          </m:e>
                          <m:sup>
                            <m:r>
                              <a:rPr lang="en-US" sz="1800" i="1">
                                <a:latin typeface="Cambria Math" panose="02040503050406030204" pitchFamily="18" charset="0"/>
                              </a:rPr>
                              <m:t>𝑡</m:t>
                            </m:r>
                          </m:sup>
                        </m:sSup>
                        <m:r>
                          <a:rPr lang="en-US" sz="1800" i="1">
                            <a:latin typeface="Cambria Math" panose="02040503050406030204" pitchFamily="18" charset="0"/>
                          </a:rPr>
                          <m:t>+</m:t>
                        </m:r>
                        <m:sSubSup>
                          <m:sSubSupPr>
                            <m:ctrlPr>
                              <a:rPr lang="en-US" sz="1800" i="1">
                                <a:latin typeface="Cambria Math" charset="0"/>
                              </a:rPr>
                            </m:ctrlPr>
                          </m:sSubSupPr>
                          <m:e>
                            <m:r>
                              <a:rPr lang="en-US" sz="1800" i="1">
                                <a:latin typeface="Cambria Math" panose="02040503050406030204" pitchFamily="18" charset="0"/>
                              </a:rPr>
                              <m:t>𝑊</m:t>
                            </m:r>
                          </m:e>
                          <m:sub>
                            <m:r>
                              <a:rPr lang="en-US" sz="1800" i="1">
                                <a:latin typeface="Cambria Math" panose="02040503050406030204" pitchFamily="18" charset="0"/>
                              </a:rPr>
                              <m:t>𝑦</m:t>
                            </m:r>
                          </m:sub>
                          <m:sup>
                            <m:r>
                              <a:rPr lang="en-US" sz="1800" i="1">
                                <a:latin typeface="Cambria Math" panose="02040503050406030204" pitchFamily="18" charset="0"/>
                              </a:rPr>
                              <m:t>𝑇</m:t>
                            </m:r>
                          </m:sup>
                        </m:sSubSup>
                        <m:sSup>
                          <m:sSupPr>
                            <m:ctrlPr>
                              <a:rPr lang="en-US" sz="1800" i="1">
                                <a:latin typeface="Cambria Math" charset="0"/>
                              </a:rPr>
                            </m:ctrlPr>
                          </m:sSupPr>
                          <m:e>
                            <m:r>
                              <a:rPr lang="en-US" sz="1800" i="1">
                                <a:latin typeface="Cambria Math" panose="02040503050406030204" pitchFamily="18" charset="0"/>
                              </a:rPr>
                              <m:t>𝑦</m:t>
                            </m:r>
                          </m:e>
                          <m:sup>
                            <m:r>
                              <a:rPr lang="en-US" sz="1800" i="1">
                                <a:latin typeface="Cambria Math" panose="02040503050406030204" pitchFamily="18" charset="0"/>
                              </a:rPr>
                              <m:t>𝑡</m:t>
                            </m:r>
                            <m:r>
                              <a:rPr lang="en-US" sz="1800" i="1">
                                <a:latin typeface="Cambria Math" panose="02040503050406030204" pitchFamily="18" charset="0"/>
                              </a:rPr>
                              <m:t>−1</m:t>
                            </m:r>
                          </m:sup>
                        </m:sSup>
                        <m:r>
                          <a:rPr lang="en-US" sz="1800" i="1">
                            <a:latin typeface="Cambria Math" panose="02040503050406030204" pitchFamily="18" charset="0"/>
                          </a:rPr>
                          <m:t>+</m:t>
                        </m:r>
                        <m:sSub>
                          <m:sSubPr>
                            <m:ctrlPr>
                              <a:rPr lang="en-US" sz="1800" i="1">
                                <a:latin typeface="Cambria Math" charset="0"/>
                              </a:rPr>
                            </m:ctrlPr>
                          </m:sSubPr>
                          <m:e>
                            <m:r>
                              <a:rPr lang="en-US" sz="1800" i="1">
                                <a:latin typeface="Cambria Math" panose="02040503050406030204" pitchFamily="18" charset="0"/>
                              </a:rPr>
                              <m:t>𝑏</m:t>
                            </m:r>
                          </m:e>
                          <m:sub>
                            <m:r>
                              <a:rPr lang="en-US" sz="1800" i="1">
                                <a:latin typeface="Cambria Math" panose="02040503050406030204" pitchFamily="18" charset="0"/>
                              </a:rPr>
                              <m:t>𝑔𝑒𝑛</m:t>
                            </m:r>
                          </m:sub>
                        </m:sSub>
                      </m:e>
                    </m:d>
                  </m:oMath>
                </a14:m>
                <a:endParaRPr lang="en-US" sz="1600" dirty="0"/>
              </a:p>
              <a:p>
                <a:pPr marL="687388" lvl="1" indent="-225425"/>
                <a14:m>
                  <m:oMath xmlns:m="http://schemas.openxmlformats.org/officeDocument/2006/math" xmlns="">
                    <m:sSub>
                      <m:sSubPr>
                        <m:ctrlPr>
                          <a:rPr lang="en-US" sz="1800" i="1">
                            <a:latin typeface="Cambria Math" charset="0"/>
                          </a:rPr>
                        </m:ctrlPr>
                      </m:sSubPr>
                      <m:e>
                        <m:r>
                          <a:rPr lang="en-US" sz="1800" i="1">
                            <a:latin typeface="Cambria Math" panose="02040503050406030204" pitchFamily="18" charset="0"/>
                          </a:rPr>
                          <m:t>𝑃</m:t>
                        </m:r>
                      </m:e>
                      <m:sub>
                        <m:r>
                          <a:rPr lang="en-US" sz="1800" i="1">
                            <a:latin typeface="Cambria Math" panose="02040503050406030204" pitchFamily="18" charset="0"/>
                          </a:rPr>
                          <m:t>𝑣𝑜𝑐𝑎𝑏</m:t>
                        </m:r>
                      </m:sub>
                    </m:sSub>
                    <m:r>
                      <a:rPr lang="en-US" sz="1800" i="1">
                        <a:latin typeface="Cambria Math" panose="02040503050406030204" pitchFamily="18" charset="0"/>
                      </a:rPr>
                      <m:t>=</m:t>
                    </m:r>
                    <m:func>
                      <m:funcPr>
                        <m:ctrlPr>
                          <a:rPr lang="en-US" sz="1800" i="1">
                            <a:latin typeface="Cambria Math" charset="0"/>
                          </a:rPr>
                        </m:ctrlPr>
                      </m:funcPr>
                      <m:fName>
                        <m:r>
                          <m:rPr>
                            <m:sty m:val="p"/>
                          </m:rPr>
                          <a:rPr lang="en-US" sz="1800">
                            <a:latin typeface="Cambria Math" panose="02040503050406030204" pitchFamily="18" charset="0"/>
                          </a:rPr>
                          <m:t>Softmax</m:t>
                        </m:r>
                      </m:fName>
                      <m:e>
                        <m:d>
                          <m:dPr>
                            <m:ctrlPr>
                              <a:rPr lang="en-US" sz="1800" i="1">
                                <a:latin typeface="Cambria Math" charset="0"/>
                              </a:rPr>
                            </m:ctrlPr>
                          </m:dPr>
                          <m:e>
                            <m:r>
                              <a:rPr lang="en-US" sz="1800" i="1">
                                <a:latin typeface="Cambria Math" panose="02040503050406030204" pitchFamily="18" charset="0"/>
                              </a:rPr>
                              <m:t>𝑉</m:t>
                            </m:r>
                            <m:d>
                              <m:dPr>
                                <m:begChr m:val="["/>
                                <m:endChr m:val="]"/>
                                <m:ctrlPr>
                                  <a:rPr lang="en-US" sz="1800" i="1">
                                    <a:latin typeface="Cambria Math" charset="0"/>
                                  </a:rPr>
                                </m:ctrlPr>
                              </m:dPr>
                              <m:e>
                                <m:sSup>
                                  <m:sSupPr>
                                    <m:ctrlPr>
                                      <a:rPr lang="en-US" sz="1800" b="1" i="1">
                                        <a:latin typeface="Cambria Math" charset="0"/>
                                      </a:rPr>
                                    </m:ctrlPr>
                                  </m:sSupPr>
                                  <m:e>
                                    <m:acc>
                                      <m:accPr>
                                        <m:chr m:val="̃"/>
                                        <m:ctrlPr>
                                          <a:rPr lang="en-US" sz="1800" b="1" i="1">
                                            <a:latin typeface="Cambria Math" charset="0"/>
                                          </a:rPr>
                                        </m:ctrlPr>
                                      </m:accPr>
                                      <m:e>
                                        <m:r>
                                          <a:rPr lang="en-US" sz="1800" b="1" i="1">
                                            <a:latin typeface="Cambria Math" panose="02040503050406030204" pitchFamily="18" charset="0"/>
                                          </a:rPr>
                                          <m:t>𝒉</m:t>
                                        </m:r>
                                      </m:e>
                                    </m:acc>
                                  </m:e>
                                  <m:sup>
                                    <m:r>
                                      <a:rPr lang="en-US" sz="1800" i="1">
                                        <a:latin typeface="Cambria Math" panose="02040503050406030204" pitchFamily="18" charset="0"/>
                                      </a:rPr>
                                      <m:t>𝑡</m:t>
                                    </m:r>
                                  </m:sup>
                                </m:sSup>
                                <m:r>
                                  <a:rPr lang="en-US" sz="1800" i="1">
                                    <a:latin typeface="Cambria Math" panose="02040503050406030204" pitchFamily="18" charset="0"/>
                                  </a:rPr>
                                  <m:t>;</m:t>
                                </m:r>
                                <m:sSubSup>
                                  <m:sSubSupPr>
                                    <m:ctrlPr>
                                      <a:rPr lang="en-US" sz="1800" b="1" i="1">
                                        <a:latin typeface="Cambria Math" charset="0"/>
                                      </a:rPr>
                                    </m:ctrlPr>
                                  </m:sSubSupPr>
                                  <m:e>
                                    <m:r>
                                      <a:rPr lang="en-US" sz="1800" b="1" i="1">
                                        <a:latin typeface="Cambria Math" panose="02040503050406030204" pitchFamily="18" charset="0"/>
                                      </a:rPr>
                                      <m:t>𝑳</m:t>
                                    </m:r>
                                  </m:e>
                                  <m:sub>
                                    <m:r>
                                      <a:rPr lang="en-US" sz="1800" i="1">
                                        <a:latin typeface="Cambria Math" panose="02040503050406030204" pitchFamily="18" charset="0"/>
                                      </a:rPr>
                                      <m:t>𝑠</m:t>
                                    </m:r>
                                  </m:sub>
                                  <m:sup>
                                    <m:r>
                                      <a:rPr lang="en-US" sz="1800" b="1" i="1">
                                        <a:latin typeface="Cambria Math" panose="02040503050406030204" pitchFamily="18" charset="0"/>
                                      </a:rPr>
                                      <m:t>∗</m:t>
                                    </m:r>
                                  </m:sup>
                                </m:sSubSup>
                                <m:r>
                                  <a:rPr lang="en-US" sz="1800" b="1" i="1">
                                    <a:latin typeface="Cambria Math" panose="02040503050406030204" pitchFamily="18" charset="0"/>
                                  </a:rPr>
                                  <m:t>;</m:t>
                                </m:r>
                                <m:sSubSup>
                                  <m:sSubSupPr>
                                    <m:ctrlPr>
                                      <a:rPr lang="en-US" sz="1800" b="1" i="1">
                                        <a:latin typeface="Cambria Math" charset="0"/>
                                      </a:rPr>
                                    </m:ctrlPr>
                                  </m:sSubSupPr>
                                  <m:e>
                                    <m:r>
                                      <a:rPr lang="en-US" sz="1800" b="1" i="1">
                                        <a:latin typeface="Cambria Math" panose="02040503050406030204" pitchFamily="18" charset="0"/>
                                      </a:rPr>
                                      <m:t>𝑳</m:t>
                                    </m:r>
                                  </m:e>
                                  <m:sub>
                                    <m:r>
                                      <a:rPr lang="en-US" sz="1800" i="1">
                                        <a:latin typeface="Cambria Math" panose="02040503050406030204" pitchFamily="18" charset="0"/>
                                      </a:rPr>
                                      <m:t>𝑣</m:t>
                                    </m:r>
                                  </m:sub>
                                  <m:sup>
                                    <m:r>
                                      <a:rPr lang="en-US" sz="1800" b="1" i="1">
                                        <a:latin typeface="Cambria Math" panose="02040503050406030204" pitchFamily="18" charset="0"/>
                                      </a:rPr>
                                      <m:t>∗</m:t>
                                    </m:r>
                                  </m:sup>
                                </m:sSubSup>
                              </m:e>
                            </m:d>
                            <m:r>
                              <a:rPr lang="en-US" sz="1800" i="1">
                                <a:latin typeface="Cambria Math" panose="02040503050406030204" pitchFamily="18" charset="0"/>
                              </a:rPr>
                              <m:t>+</m:t>
                            </m:r>
                            <m:sSub>
                              <m:sSubPr>
                                <m:ctrlPr>
                                  <a:rPr lang="en-US" sz="1800" i="1">
                                    <a:latin typeface="Cambria Math" charset="0"/>
                                  </a:rPr>
                                </m:ctrlPr>
                              </m:sSubPr>
                              <m:e>
                                <m:r>
                                  <a:rPr lang="en-US" sz="1800" i="1">
                                    <a:latin typeface="Cambria Math" panose="02040503050406030204" pitchFamily="18" charset="0"/>
                                  </a:rPr>
                                  <m:t>𝑏</m:t>
                                </m:r>
                              </m:e>
                              <m:sub>
                                <m:r>
                                  <a:rPr lang="en-US" sz="1800" i="1">
                                    <a:latin typeface="Cambria Math" panose="02040503050406030204" pitchFamily="18" charset="0"/>
                                  </a:rPr>
                                  <m:t>𝑣𝑜𝑐𝑎𝑏</m:t>
                                </m:r>
                              </m:sub>
                            </m:sSub>
                          </m:e>
                        </m:d>
                      </m:e>
                    </m:func>
                  </m:oMath>
                </a14:m>
                <a:endParaRPr lang="en-US" sz="1800" dirty="0"/>
              </a:p>
              <a:p>
                <a:pPr marL="687388" lvl="1" indent="-225425"/>
                <a14:m>
                  <m:oMath xmlns:m="http://schemas.openxmlformats.org/officeDocument/2006/math" xmlns="">
                    <m:sSubSup>
                      <m:sSubSupPr>
                        <m:ctrlPr>
                          <a:rPr lang="en-US" sz="1800" i="1">
                            <a:latin typeface="Cambria Math" charset="0"/>
                          </a:rPr>
                        </m:ctrlPr>
                      </m:sSubSupPr>
                      <m:e>
                        <m:r>
                          <a:rPr lang="en-US" sz="1800" i="1">
                            <a:latin typeface="Cambria Math" panose="02040503050406030204" pitchFamily="18" charset="0"/>
                          </a:rPr>
                          <m:t>𝑃</m:t>
                        </m:r>
                      </m:e>
                      <m:sub>
                        <m:r>
                          <a:rPr lang="en-US" sz="1800" i="1">
                            <a:latin typeface="Cambria Math" panose="02040503050406030204" pitchFamily="18" charset="0"/>
                          </a:rPr>
                          <m:t>𝑠𝑜𝑢𝑟𝑐𝑒</m:t>
                        </m:r>
                      </m:sub>
                      <m:sup>
                        <m:r>
                          <a:rPr lang="en-US" sz="1800" i="1">
                            <a:latin typeface="Cambria Math" panose="02040503050406030204" pitchFamily="18" charset="0"/>
                          </a:rPr>
                          <m:t>𝑗</m:t>
                        </m:r>
                      </m:sup>
                    </m:sSubSup>
                    <m:r>
                      <a:rPr lang="en-US" sz="1800" i="1">
                        <a:latin typeface="Cambria Math" panose="02040503050406030204" pitchFamily="18" charset="0"/>
                      </a:rPr>
                      <m:t>=</m:t>
                    </m:r>
                    <m:nary>
                      <m:naryPr>
                        <m:chr m:val="∑"/>
                        <m:limLoc m:val="subSup"/>
                        <m:supHide m:val="on"/>
                        <m:ctrlPr>
                          <a:rPr lang="en-US" sz="1800" i="1">
                            <a:latin typeface="Cambria Math" charset="0"/>
                          </a:rPr>
                        </m:ctrlPr>
                      </m:naryPr>
                      <m:sub>
                        <m:r>
                          <m:rPr>
                            <m:brk m:alnAt="9"/>
                          </m:rPr>
                          <a:rPr lang="en-US" sz="1800" i="1">
                            <a:latin typeface="Cambria Math" panose="02040503050406030204" pitchFamily="18" charset="0"/>
                          </a:rPr>
                          <m:t>𝑚</m:t>
                        </m:r>
                        <m:r>
                          <a:rPr lang="en-US" sz="1800" i="1">
                            <a:latin typeface="Cambria Math" panose="02040503050406030204" pitchFamily="18" charset="0"/>
                          </a:rPr>
                          <m:t>|</m:t>
                        </m:r>
                        <m:sSub>
                          <m:sSubPr>
                            <m:ctrlPr>
                              <a:rPr lang="en-US" sz="1800" i="1">
                                <a:latin typeface="Cambria Math" charset="0"/>
                              </a:rPr>
                            </m:ctrlPr>
                          </m:sSubPr>
                          <m:e>
                            <m:r>
                              <m:rPr>
                                <m:brk m:alnAt="9"/>
                              </m:rPr>
                              <a:rPr lang="en-US" sz="1800" i="1">
                                <a:latin typeface="Cambria Math" panose="02040503050406030204" pitchFamily="18" charset="0"/>
                              </a:rPr>
                              <m:t>𝑣</m:t>
                            </m:r>
                          </m:e>
                          <m:sub>
                            <m:r>
                              <m:rPr>
                                <m:brk m:alnAt="9"/>
                              </m:rPr>
                              <a:rPr lang="en-US" sz="1800" i="1">
                                <a:latin typeface="Cambria Math" panose="02040503050406030204" pitchFamily="18" charset="0"/>
                              </a:rPr>
                              <m:t>𝑚</m:t>
                            </m:r>
                          </m:sub>
                        </m:sSub>
                        <m:r>
                          <m:rPr>
                            <m:brk m:alnAt="9"/>
                          </m:rPr>
                          <a:rPr lang="en-US" sz="1800" i="1">
                            <a:latin typeface="Cambria Math" panose="02040503050406030204" pitchFamily="18" charset="0"/>
                          </a:rPr>
                          <m:t>=</m:t>
                        </m:r>
                        <m:sSub>
                          <m:sSubPr>
                            <m:ctrlPr>
                              <a:rPr lang="en-US" sz="1800" i="1">
                                <a:latin typeface="Cambria Math" charset="0"/>
                              </a:rPr>
                            </m:ctrlPr>
                          </m:sSubPr>
                          <m:e>
                            <m:r>
                              <m:rPr>
                                <m:brk m:alnAt="9"/>
                              </m:rPr>
                              <a:rPr lang="en-US" sz="1800" i="1">
                                <a:latin typeface="Cambria Math" panose="02040503050406030204" pitchFamily="18" charset="0"/>
                              </a:rPr>
                              <m:t>𝑣</m:t>
                            </m:r>
                          </m:e>
                          <m:sub>
                            <m:r>
                              <m:rPr>
                                <m:brk m:alnAt="9"/>
                              </m:rPr>
                              <a:rPr lang="en-US" sz="1800" i="1">
                                <a:latin typeface="Cambria Math" panose="02040503050406030204" pitchFamily="18" charset="0"/>
                              </a:rPr>
                              <m:t>𝑗</m:t>
                            </m:r>
                          </m:sub>
                        </m:sSub>
                      </m:sub>
                      <m:sup/>
                      <m:e>
                        <m:sSubSup>
                          <m:sSubSupPr>
                            <m:ctrlPr>
                              <a:rPr lang="en-US" sz="1800" i="1">
                                <a:latin typeface="Cambria Math" charset="0"/>
                              </a:rPr>
                            </m:ctrlPr>
                          </m:sSubSupPr>
                          <m:e>
                            <m:r>
                              <a:rPr lang="en-US" sz="1800" i="1">
                                <a:latin typeface="Cambria Math" panose="02040503050406030204" pitchFamily="18" charset="0"/>
                              </a:rPr>
                              <m:t>𝛼</m:t>
                            </m:r>
                          </m:e>
                          <m:sub>
                            <m:r>
                              <a:rPr lang="en-US" sz="1800" i="1">
                                <a:latin typeface="Cambria Math" panose="02040503050406030204" pitchFamily="18" charset="0"/>
                              </a:rPr>
                              <m:t>𝑚</m:t>
                            </m:r>
                          </m:sub>
                          <m:sup>
                            <m:r>
                              <a:rPr lang="en-US" sz="1800" i="1">
                                <a:latin typeface="Cambria Math" panose="02040503050406030204" pitchFamily="18" charset="0"/>
                              </a:rPr>
                              <m:t>𝑡</m:t>
                            </m:r>
                          </m:sup>
                        </m:sSubSup>
                      </m:e>
                    </m:nary>
                  </m:oMath>
                </a14:m>
                <a:endParaRPr lang="en-US" sz="1800" dirty="0"/>
              </a:p>
              <a:p>
                <a:pPr marL="687388" lvl="1" indent="-225425"/>
                <a14:m>
                  <m:oMath xmlns:m="http://schemas.openxmlformats.org/officeDocument/2006/math" xmlns="">
                    <m:r>
                      <a:rPr lang="en-US" sz="1800" i="1">
                        <a:latin typeface="Cambria Math" panose="02040503050406030204" pitchFamily="18" charset="0"/>
                      </a:rPr>
                      <m:t>𝑃</m:t>
                    </m:r>
                    <m:d>
                      <m:dPr>
                        <m:ctrlPr>
                          <a:rPr lang="en-US" sz="1800" i="1">
                            <a:latin typeface="Cambria Math" charset="0"/>
                          </a:rPr>
                        </m:ctrlPr>
                      </m:dPr>
                      <m:e>
                        <m:sSub>
                          <m:sSubPr>
                            <m:ctrlPr>
                              <a:rPr lang="en-US" sz="1800" i="1">
                                <a:latin typeface="Cambria Math" charset="0"/>
                              </a:rPr>
                            </m:ctrlPr>
                          </m:sSubPr>
                          <m:e>
                            <m:r>
                              <a:rPr lang="en-US" sz="1800" i="1">
                                <a:latin typeface="Cambria Math" panose="02040503050406030204" pitchFamily="18" charset="0"/>
                              </a:rPr>
                              <m:t>𝑦</m:t>
                            </m:r>
                          </m:e>
                          <m:sub>
                            <m:r>
                              <a:rPr lang="en-US" sz="1800" i="1">
                                <a:latin typeface="Cambria Math" panose="02040503050406030204" pitchFamily="18" charset="0"/>
                              </a:rPr>
                              <m:t>𝑡</m:t>
                            </m:r>
                          </m:sub>
                        </m:sSub>
                      </m:e>
                    </m:d>
                    <m:r>
                      <a:rPr lang="en-US" sz="1800" i="1">
                        <a:latin typeface="Cambria Math" panose="02040503050406030204" pitchFamily="18" charset="0"/>
                      </a:rPr>
                      <m:t>=</m:t>
                    </m:r>
                    <m:sSub>
                      <m:sSubPr>
                        <m:ctrlPr>
                          <a:rPr lang="en-US" sz="1800" i="1">
                            <a:latin typeface="Cambria Math" charset="0"/>
                          </a:rPr>
                        </m:ctrlPr>
                      </m:sSubPr>
                      <m:e>
                        <m:r>
                          <a:rPr lang="en-US" sz="1800" i="1">
                            <a:latin typeface="Cambria Math" panose="02040503050406030204" pitchFamily="18" charset="0"/>
                          </a:rPr>
                          <m:t>𝑝</m:t>
                        </m:r>
                      </m:e>
                      <m:sub>
                        <m:r>
                          <a:rPr lang="en-US" sz="1800" i="1">
                            <a:latin typeface="Cambria Math" panose="02040503050406030204" pitchFamily="18" charset="0"/>
                          </a:rPr>
                          <m:t>𝑔𝑒𝑛</m:t>
                        </m:r>
                      </m:sub>
                    </m:sSub>
                    <m:sSub>
                      <m:sSubPr>
                        <m:ctrlPr>
                          <a:rPr lang="en-US" sz="1800" i="1">
                            <a:latin typeface="Cambria Math" charset="0"/>
                          </a:rPr>
                        </m:ctrlPr>
                      </m:sSubPr>
                      <m:e>
                        <m:r>
                          <a:rPr lang="en-US" sz="1800" i="1">
                            <a:latin typeface="Cambria Math" panose="02040503050406030204" pitchFamily="18" charset="0"/>
                          </a:rPr>
                          <m:t>𝑃</m:t>
                        </m:r>
                      </m:e>
                      <m:sub>
                        <m:r>
                          <a:rPr lang="en-US" sz="1800" i="1">
                            <a:latin typeface="Cambria Math" panose="02040503050406030204" pitchFamily="18" charset="0"/>
                          </a:rPr>
                          <m:t>𝑣𝑜𝑐𝑎𝑏</m:t>
                        </m:r>
                      </m:sub>
                    </m:sSub>
                    <m:r>
                      <a:rPr lang="en-US" sz="1800" i="1">
                        <a:latin typeface="Cambria Math" panose="02040503050406030204" pitchFamily="18" charset="0"/>
                      </a:rPr>
                      <m:t>+</m:t>
                    </m:r>
                    <m:d>
                      <m:dPr>
                        <m:ctrlPr>
                          <a:rPr lang="en-US" sz="1800" i="1">
                            <a:latin typeface="Cambria Math" charset="0"/>
                          </a:rPr>
                        </m:ctrlPr>
                      </m:dPr>
                      <m:e>
                        <m:r>
                          <a:rPr lang="en-US" sz="1800" i="1">
                            <a:latin typeface="Cambria Math" panose="02040503050406030204" pitchFamily="18" charset="0"/>
                          </a:rPr>
                          <m:t>1−</m:t>
                        </m:r>
                        <m:sSub>
                          <m:sSubPr>
                            <m:ctrlPr>
                              <a:rPr lang="en-US" sz="1800" i="1">
                                <a:latin typeface="Cambria Math" charset="0"/>
                              </a:rPr>
                            </m:ctrlPr>
                          </m:sSubPr>
                          <m:e>
                            <m:r>
                              <a:rPr lang="en-US" sz="1800" i="1">
                                <a:latin typeface="Cambria Math" panose="02040503050406030204" pitchFamily="18" charset="0"/>
                              </a:rPr>
                              <m:t>𝑝</m:t>
                            </m:r>
                          </m:e>
                          <m:sub>
                            <m:r>
                              <a:rPr lang="en-US" sz="1800" i="1">
                                <a:latin typeface="Cambria Math" panose="02040503050406030204" pitchFamily="18" charset="0"/>
                              </a:rPr>
                              <m:t>𝑔𝑒𝑛</m:t>
                            </m:r>
                          </m:sub>
                        </m:sSub>
                      </m:e>
                    </m:d>
                    <m:sSub>
                      <m:sSubPr>
                        <m:ctrlPr>
                          <a:rPr lang="en-US" sz="1800" i="1">
                            <a:latin typeface="Cambria Math" charset="0"/>
                          </a:rPr>
                        </m:ctrlPr>
                      </m:sSubPr>
                      <m:e>
                        <m:r>
                          <a:rPr lang="en-US" sz="1800" i="1">
                            <a:latin typeface="Cambria Math" panose="02040503050406030204" pitchFamily="18" charset="0"/>
                          </a:rPr>
                          <m:t>𝑃</m:t>
                        </m:r>
                      </m:e>
                      <m:sub>
                        <m:r>
                          <a:rPr lang="en-US" sz="1800" i="1">
                            <a:latin typeface="Cambria Math" panose="02040503050406030204" pitchFamily="18" charset="0"/>
                          </a:rPr>
                          <m:t>𝑠𝑜𝑢𝑟𝑐𝑒</m:t>
                        </m:r>
                      </m:sub>
                    </m:sSub>
                  </m:oMath>
                </a14:m>
                <a:endParaRPr lang="en-US" sz="1800" dirty="0"/>
              </a:p>
            </p:txBody>
          </p:sp>
        </mc:Choice>
        <mc:Fallback xmlns="">
          <p:sp>
            <p:nvSpPr>
              <p:cNvPr id="217" name="Google Shape;217;p38"/>
              <p:cNvSpPr txBox="1">
                <a:spLocks noGrp="1" noRot="1" noChangeAspect="1" noMove="1" noResize="1" noEditPoints="1" noAdjustHandles="1" noChangeArrowheads="1" noChangeShapeType="1" noTextEdit="1"/>
              </p:cNvSpPr>
              <p:nvPr>
                <p:ph type="body" idx="1"/>
              </p:nvPr>
            </p:nvSpPr>
            <p:spPr>
              <a:xfrm>
                <a:off x="311700" y="1152475"/>
                <a:ext cx="8520600" cy="3510742"/>
              </a:xfrm>
              <a:prstGeom prst="rect">
                <a:avLst/>
              </a:prstGeom>
              <a:blipFill>
                <a:blip r:embed="rId3"/>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xmlns="" id="{3AC721A3-4647-A84C-A1C1-A322925FAD0F}"/>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14</a:t>
            </a:fld>
            <a:endParaRPr lang="en"/>
          </a:p>
        </p:txBody>
      </p:sp>
      <p:pic>
        <p:nvPicPr>
          <p:cNvPr id="5124" name="Picture 4">
            <a:extLst>
              <a:ext uri="{FF2B5EF4-FFF2-40B4-BE49-F238E27FC236}">
                <a16:creationId xmlns:a16="http://schemas.microsoft.com/office/drawing/2014/main" xmlns="" id="{841AF7F3-64BE-4A97-BDA0-E4AB75E480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84" t="23928" r="3388"/>
          <a:stretch/>
        </p:blipFill>
        <p:spPr bwMode="auto">
          <a:xfrm>
            <a:off x="6984196" y="2522057"/>
            <a:ext cx="5207805" cy="2998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20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4"/>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Standard Metrics (%)</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graphicFrame>
        <p:nvGraphicFramePr>
          <p:cNvPr id="2" name="Chart 1">
            <a:extLst>
              <a:ext uri="{FF2B5EF4-FFF2-40B4-BE49-F238E27FC236}">
                <a16:creationId xmlns:a16="http://schemas.microsoft.com/office/drawing/2014/main" xmlns="" id="{E0882F01-0848-8D4E-85BF-0B327C3A007C}"/>
              </a:ext>
            </a:extLst>
          </p:cNvPr>
          <p:cNvGraphicFramePr/>
          <p:nvPr>
            <p:extLst/>
          </p:nvPr>
        </p:nvGraphicFramePr>
        <p:xfrm>
          <a:off x="0" y="1874977"/>
          <a:ext cx="12192000" cy="4125775"/>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xmlns="" id="{A3A3D9FB-6BF0-384A-B95C-FD695CC6C60D}"/>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15</a:t>
            </a:fld>
            <a:endParaRPr lang="en"/>
          </a:p>
        </p:txBody>
      </p:sp>
    </p:spTree>
    <p:extLst>
      <p:ext uri="{BB962C8B-B14F-4D97-AF65-F5344CB8AC3E}">
        <p14:creationId xmlns:p14="http://schemas.microsoft.com/office/powerpoint/2010/main" val="2060751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KB reconstruction metric</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198" name="Google Shape;198;p35"/>
          <p:cNvPicPr preferRelativeResize="0">
            <a:picLocks noChangeAspect="1"/>
          </p:cNvPicPr>
          <p:nvPr/>
        </p:nvPicPr>
        <p:blipFill rotWithShape="1">
          <a:blip r:embed="rId3">
            <a:alphaModFix/>
          </a:blip>
          <a:srcRect b="1020"/>
          <a:stretch/>
        </p:blipFill>
        <p:spPr>
          <a:xfrm>
            <a:off x="622953" y="2133703"/>
            <a:ext cx="10946097" cy="2001005"/>
          </a:xfrm>
          <a:prstGeom prst="rect">
            <a:avLst/>
          </a:prstGeom>
          <a:noFill/>
          <a:ln>
            <a:noFill/>
          </a:ln>
        </p:spPr>
      </p:pic>
      <p:sp>
        <p:nvSpPr>
          <p:cNvPr id="199" name="Google Shape;199;p35"/>
          <p:cNvSpPr txBox="1"/>
          <p:nvPr/>
        </p:nvSpPr>
        <p:spPr>
          <a:xfrm>
            <a:off x="891000" y="4674500"/>
            <a:ext cx="10410000" cy="784200"/>
          </a:xfrm>
          <a:prstGeom prst="rect">
            <a:avLst/>
          </a:prstGeom>
          <a:noFill/>
          <a:ln>
            <a:noFill/>
          </a:ln>
        </p:spPr>
        <p:txBody>
          <a:bodyPr spcFirstLastPara="1" wrap="square" lIns="91425" tIns="91425" rIns="91425" bIns="91425" anchor="t" anchorCtr="0">
            <a:noAutofit/>
          </a:bodyPr>
          <a:lstStyle/>
          <a:p>
            <a:r>
              <a:rPr lang="en" dirty="0"/>
              <a:t>KB Reconstruction based Evaluation (Scores for the example: Overall Slot Filling P=6/7=85.7%,  R=6/11=54.5%, F1=66.7%; Inter-dependent Slot Filling P=5/7=71.4%, R=5/9=55.6%, F1=62.5%</a:t>
            </a:r>
            <a:endParaRPr dirty="0"/>
          </a:p>
        </p:txBody>
      </p:sp>
      <p:sp>
        <p:nvSpPr>
          <p:cNvPr id="4" name="Slide Number Placeholder 3">
            <a:extLst>
              <a:ext uri="{FF2B5EF4-FFF2-40B4-BE49-F238E27FC236}">
                <a16:creationId xmlns:a16="http://schemas.microsoft.com/office/drawing/2014/main" xmlns="" id="{DC8E63C3-01D7-3143-B956-D83BCC14B1ED}"/>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16</a:t>
            </a:fld>
            <a:endParaRPr lang="en"/>
          </a:p>
        </p:txBody>
      </p:sp>
    </p:spTree>
    <p:extLst>
      <p:ext uri="{BB962C8B-B14F-4D97-AF65-F5344CB8AC3E}">
        <p14:creationId xmlns:p14="http://schemas.microsoft.com/office/powerpoint/2010/main" val="2602102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516125" y="533400"/>
            <a:ext cx="11675876" cy="572700"/>
          </a:xfrm>
          <a:prstGeom prst="rect">
            <a:avLst/>
          </a:prstGeom>
        </p:spPr>
        <p:txBody>
          <a:bodyPr spcFirstLastPara="1" vert="horz" wrap="square" lIns="91425" tIns="91425" rIns="91425" bIns="91425" rtlCol="0" anchor="t" anchorCtr="0">
            <a:noAutofit/>
          </a:bodyPr>
          <a:lstStyle/>
          <a:p>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Overall Slot Filling Precision(P), Recall(R), F</a:t>
            </a:r>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1</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graphicFrame>
        <p:nvGraphicFramePr>
          <p:cNvPr id="5" name="Chart 4">
            <a:extLst>
              <a:ext uri="{FF2B5EF4-FFF2-40B4-BE49-F238E27FC236}">
                <a16:creationId xmlns:a16="http://schemas.microsoft.com/office/drawing/2014/main" xmlns="" id="{0CB87E34-3DCF-3E4B-A716-145A82C60D58}"/>
              </a:ext>
            </a:extLst>
          </p:cNvPr>
          <p:cNvGraphicFramePr/>
          <p:nvPr>
            <p:extLst/>
          </p:nvPr>
        </p:nvGraphicFramePr>
        <p:xfrm>
          <a:off x="0" y="2339117"/>
          <a:ext cx="60960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xmlns="" id="{93F46923-DA4A-1A47-9AFB-82B8C829DB4F}"/>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17</a:t>
            </a:fld>
            <a:endParaRPr lang="en"/>
          </a:p>
        </p:txBody>
      </p:sp>
      <p:graphicFrame>
        <p:nvGraphicFramePr>
          <p:cNvPr id="6" name="Chart 5">
            <a:extLst>
              <a:ext uri="{FF2B5EF4-FFF2-40B4-BE49-F238E27FC236}">
                <a16:creationId xmlns:a16="http://schemas.microsoft.com/office/drawing/2014/main" xmlns="" id="{B0554D06-D8ED-9441-8C26-B542396464CE}"/>
              </a:ext>
            </a:extLst>
          </p:cNvPr>
          <p:cNvGraphicFramePr/>
          <p:nvPr>
            <p:extLst/>
          </p:nvPr>
        </p:nvGraphicFramePr>
        <p:xfrm>
          <a:off x="6096000" y="2339117"/>
          <a:ext cx="6096000"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93747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9"/>
          <p:cNvSpPr txBox="1">
            <a:spLocks noGrp="1"/>
          </p:cNvSpPr>
          <p:nvPr>
            <p:ph type="title"/>
          </p:nvPr>
        </p:nvSpPr>
        <p:spPr>
          <a:xfrm>
            <a:off x="508000" y="609600"/>
            <a:ext cx="11360800" cy="572700"/>
          </a:xfrm>
          <a:prstGeom prst="rect">
            <a:avLst/>
          </a:prstGeom>
        </p:spPr>
        <p:txBody>
          <a:bodyPr spcFirstLastPara="1" vert="horz" wrap="square" lIns="91425" tIns="91425" rIns="91425" bIns="91425" rtlCol="0" anchor="t" anchorCtr="0">
            <a:no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Result</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of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eq2</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S</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eq</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54" name="Google Shape;154;p29"/>
          <p:cNvSpPr txBox="1">
            <a:spLocks noGrp="1"/>
          </p:cNvSpPr>
          <p:nvPr>
            <p:ph type="body" idx="1"/>
          </p:nvPr>
        </p:nvSpPr>
        <p:spPr>
          <a:xfrm>
            <a:off x="508000" y="1524000"/>
            <a:ext cx="11360800" cy="21228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en" dirty="0">
                <a:solidFill>
                  <a:schemeClr val="dk1"/>
                </a:solidFill>
              </a:rPr>
              <a:t> (born 23 April 1981) is a retired </a:t>
            </a:r>
            <a:r>
              <a:rPr lang="en" dirty="0">
                <a:solidFill>
                  <a:schemeClr val="dk1"/>
                </a:solidFill>
                <a:highlight>
                  <a:srgbClr val="D0E0E3"/>
                </a:highlight>
              </a:rPr>
              <a:t>Israeli</a:t>
            </a:r>
            <a:r>
              <a:rPr lang="en" dirty="0">
                <a:solidFill>
                  <a:schemeClr val="dk1"/>
                </a:solidFill>
              </a:rPr>
              <a:t> footballer. He played for the Thailand 's (scoring one goal) and was a member of the team that won the first ever player in the history of the National Basketball League. She played for the team from 1997 to 2001 scoring </a:t>
            </a:r>
            <a:r>
              <a:rPr lang="en" dirty="0">
                <a:solidFill>
                  <a:schemeClr val="dk1"/>
                </a:solidFill>
                <a:highlight>
                  <a:srgbClr val="D9D2E9"/>
                </a:highlight>
              </a:rPr>
              <a:t>29</a:t>
            </a:r>
            <a:r>
              <a:rPr lang="en" dirty="0">
                <a:solidFill>
                  <a:schemeClr val="dk1"/>
                </a:solidFill>
              </a:rPr>
              <a:t> goals. She played for the team from 1997 to 2001 scoring </a:t>
            </a:r>
            <a:r>
              <a:rPr lang="en" dirty="0">
                <a:solidFill>
                  <a:schemeClr val="dk1"/>
                </a:solidFill>
                <a:highlight>
                  <a:srgbClr val="D9D2E9"/>
                </a:highlight>
              </a:rPr>
              <a:t>29</a:t>
            </a:r>
            <a:r>
              <a:rPr lang="en" dirty="0">
                <a:solidFill>
                  <a:schemeClr val="dk1"/>
                </a:solidFill>
              </a:rPr>
              <a:t> goals. She played for the team from 1999 to 2001 and played for the team in the 1997 and 2003 seasons.</a:t>
            </a:r>
            <a:endParaRPr dirty="0"/>
          </a:p>
        </p:txBody>
      </p:sp>
      <p:sp>
        <p:nvSpPr>
          <p:cNvPr id="155" name="Google Shape;155;p29"/>
          <p:cNvSpPr txBox="1"/>
          <p:nvPr/>
        </p:nvSpPr>
        <p:spPr>
          <a:xfrm>
            <a:off x="415600" y="4328526"/>
            <a:ext cx="11360800" cy="805757"/>
          </a:xfrm>
          <a:prstGeom prst="rect">
            <a:avLst/>
          </a:prstGeom>
          <a:noFill/>
          <a:ln>
            <a:noFill/>
          </a:ln>
        </p:spPr>
        <p:txBody>
          <a:bodyPr spcFirstLastPara="1" wrap="square" lIns="91425" tIns="91425" rIns="91425" bIns="91425" anchor="t" anchorCtr="0">
            <a:noAutofit/>
          </a:bodyPr>
          <a:lstStyle/>
          <a:p>
            <a:pPr algn="ctr"/>
            <a:r>
              <a:rPr lang="en" sz="2400" dirty="0">
                <a:latin typeface="Comic Sans MS"/>
                <a:ea typeface="Comic Sans MS"/>
                <a:cs typeface="Comic Sans MS"/>
                <a:sym typeface="Comic Sans MS"/>
              </a:rPr>
              <a:t>Problem: Lack of important entity (</a:t>
            </a:r>
            <a:r>
              <a:rPr lang="en-US" sz="2400" dirty="0">
                <a:latin typeface="Comic Sans MS"/>
                <a:ea typeface="Comic Sans MS"/>
                <a:cs typeface="Comic Sans MS"/>
                <a:sym typeface="Comic Sans MS"/>
              </a:rPr>
              <a:t>e.g. football team)</a:t>
            </a:r>
            <a:endParaRPr sz="2400" dirty="0">
              <a:latin typeface="Comic Sans MS"/>
              <a:ea typeface="Comic Sans MS"/>
              <a:cs typeface="Comic Sans MS"/>
              <a:sym typeface="Comic Sans MS"/>
            </a:endParaRPr>
          </a:p>
        </p:txBody>
      </p:sp>
      <p:sp>
        <p:nvSpPr>
          <p:cNvPr id="156" name="Google Shape;156;p29"/>
          <p:cNvSpPr txBox="1"/>
          <p:nvPr/>
        </p:nvSpPr>
        <p:spPr>
          <a:xfrm>
            <a:off x="3231600" y="5035967"/>
            <a:ext cx="5728800" cy="484500"/>
          </a:xfrm>
          <a:prstGeom prst="rect">
            <a:avLst/>
          </a:prstGeom>
          <a:noFill/>
          <a:ln>
            <a:noFill/>
          </a:ln>
        </p:spPr>
        <p:txBody>
          <a:bodyPr spcFirstLastPara="1" wrap="square" lIns="91425" tIns="91425" rIns="91425" bIns="91425" anchor="t" anchorCtr="0">
            <a:noAutofit/>
          </a:bodyPr>
          <a:lstStyle/>
          <a:p>
            <a:pPr algn="ctr"/>
            <a:r>
              <a:rPr lang="en" sz="2400" dirty="0">
                <a:latin typeface="Comic Sans MS"/>
                <a:ea typeface="Comic Sans MS"/>
                <a:cs typeface="Comic Sans MS"/>
                <a:sym typeface="Comic Sans MS"/>
              </a:rPr>
              <a:t>Solution: </a:t>
            </a:r>
            <a:r>
              <a:rPr lang="en-US" sz="2400" dirty="0">
                <a:latin typeface="Comic Sans MS"/>
                <a:ea typeface="Comic Sans MS"/>
                <a:cs typeface="Comic Sans MS"/>
                <a:sym typeface="Comic Sans MS"/>
              </a:rPr>
              <a:t>P</a:t>
            </a:r>
            <a:r>
              <a:rPr lang="en" sz="2400" dirty="0">
                <a:latin typeface="Comic Sans MS"/>
                <a:ea typeface="Comic Sans MS"/>
                <a:cs typeface="Comic Sans MS"/>
                <a:sym typeface="Comic Sans MS"/>
              </a:rPr>
              <a:t>ointer Network</a:t>
            </a:r>
            <a:endParaRPr sz="2400" dirty="0">
              <a:latin typeface="Comic Sans MS"/>
              <a:ea typeface="Comic Sans MS"/>
              <a:cs typeface="Comic Sans MS"/>
              <a:sym typeface="Comic Sans MS"/>
            </a:endParaRPr>
          </a:p>
        </p:txBody>
      </p:sp>
      <p:sp>
        <p:nvSpPr>
          <p:cNvPr id="2" name="Slide Number Placeholder 1">
            <a:extLst>
              <a:ext uri="{FF2B5EF4-FFF2-40B4-BE49-F238E27FC236}">
                <a16:creationId xmlns:a16="http://schemas.microsoft.com/office/drawing/2014/main" xmlns="" id="{1BA4FA62-CD43-654C-9954-84D1F202C373}"/>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18</a:t>
            </a:fld>
            <a:endParaRPr lang="en"/>
          </a:p>
        </p:txBody>
      </p:sp>
    </p:spTree>
    <p:extLst>
      <p:ext uri="{BB962C8B-B14F-4D97-AF65-F5344CB8AC3E}">
        <p14:creationId xmlns:p14="http://schemas.microsoft.com/office/powerpoint/2010/main" val="1290784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406400" y="685800"/>
            <a:ext cx="11360800" cy="572700"/>
          </a:xfrm>
          <a:prstGeom prst="rect">
            <a:avLst/>
          </a:prstGeom>
        </p:spPr>
        <p:txBody>
          <a:bodyPr spcFirstLastPara="1" vert="horz" wrap="square" lIns="91425" tIns="91425" rIns="91425" bIns="91425" rtlCol="0" anchor="t" anchorCtr="0">
            <a:no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Result</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of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ointer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Network</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62" name="Google Shape;162;p30"/>
          <p:cNvSpPr txBox="1">
            <a:spLocks noGrp="1"/>
          </p:cNvSpPr>
          <p:nvPr>
            <p:ph type="body" idx="1"/>
          </p:nvPr>
        </p:nvSpPr>
        <p:spPr>
          <a:xfrm>
            <a:off x="406400" y="1600200"/>
            <a:ext cx="11360800" cy="20421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en" dirty="0">
                <a:solidFill>
                  <a:schemeClr val="dk1"/>
                </a:solidFill>
                <a:highlight>
                  <a:schemeClr val="accent6"/>
                </a:highlight>
              </a:rPr>
              <a:t>Silvi Jan</a:t>
            </a:r>
            <a:r>
              <a:rPr lang="en" dirty="0">
                <a:solidFill>
                  <a:schemeClr val="dk1"/>
                </a:solidFill>
              </a:rPr>
              <a:t> the fourth past the Maccabi Holon F.C. (women). On 27 October 1973 in 29 2014) (born 22) is a former </a:t>
            </a:r>
            <a:r>
              <a:rPr lang="en" dirty="0">
                <a:solidFill>
                  <a:schemeClr val="dk1"/>
                </a:solidFill>
                <a:highlight>
                  <a:srgbClr val="D0E0E3"/>
                </a:highlight>
              </a:rPr>
              <a:t>Israel</a:t>
            </a:r>
            <a:r>
              <a:rPr lang="en" dirty="0">
                <a:solidFill>
                  <a:schemeClr val="dk1"/>
                </a:solidFill>
              </a:rPr>
              <a:t>. She was a </a:t>
            </a:r>
            <a:r>
              <a:rPr lang="en" dirty="0">
                <a:solidFill>
                  <a:schemeClr val="dk1"/>
                </a:solidFill>
                <a:highlight>
                  <a:srgbClr val="C9DAF8"/>
                </a:highlight>
              </a:rPr>
              <a:t>Forward (association football)</a:t>
            </a:r>
            <a:r>
              <a:rPr lang="en" dirty="0">
                <a:solidFill>
                  <a:schemeClr val="dk1"/>
                </a:solidFill>
              </a:rPr>
              <a:t> and currently plays for </a:t>
            </a:r>
            <a:r>
              <a:rPr lang="en" dirty="0">
                <a:solidFill>
                  <a:schemeClr val="dk1"/>
                </a:solidFill>
                <a:highlight>
                  <a:srgbClr val="FFE599"/>
                </a:highlight>
              </a:rPr>
              <a:t>Hapoel Tel Aviv F.C.(women)</a:t>
            </a:r>
            <a:r>
              <a:rPr lang="en" dirty="0">
                <a:solidFill>
                  <a:schemeClr val="dk1"/>
                </a:solidFill>
              </a:rPr>
              <a:t> in the Swedish league. She played for the </a:t>
            </a:r>
            <a:r>
              <a:rPr lang="en" dirty="0">
                <a:solidFill>
                  <a:schemeClr val="dk1"/>
                </a:solidFill>
                <a:highlight>
                  <a:srgbClr val="FFF2CC"/>
                </a:highlight>
              </a:rPr>
              <a:t>ASA Tel Aviv University</a:t>
            </a:r>
            <a:r>
              <a:rPr lang="en" dirty="0">
                <a:solidFill>
                  <a:schemeClr val="dk1"/>
                </a:solidFill>
              </a:rPr>
              <a:t> in the Swedish league. She was a member of the </a:t>
            </a:r>
            <a:r>
              <a:rPr lang="en" dirty="0">
                <a:solidFill>
                  <a:schemeClr val="dk1"/>
                </a:solidFill>
                <a:highlight>
                  <a:srgbClr val="F1C232"/>
                </a:highlight>
              </a:rPr>
              <a:t>Israel women's national football team</a:t>
            </a:r>
            <a:r>
              <a:rPr lang="en" dirty="0">
                <a:solidFill>
                  <a:schemeClr val="dk1"/>
                </a:solidFill>
              </a:rPr>
              <a:t> at the beginning of the 2008 season. </a:t>
            </a:r>
            <a:endParaRPr dirty="0"/>
          </a:p>
        </p:txBody>
      </p:sp>
      <p:sp>
        <p:nvSpPr>
          <p:cNvPr id="163" name="Google Shape;163;p30"/>
          <p:cNvSpPr txBox="1"/>
          <p:nvPr/>
        </p:nvSpPr>
        <p:spPr>
          <a:xfrm>
            <a:off x="415600" y="4317000"/>
            <a:ext cx="11360800" cy="484500"/>
          </a:xfrm>
          <a:prstGeom prst="rect">
            <a:avLst/>
          </a:prstGeom>
          <a:noFill/>
          <a:ln>
            <a:noFill/>
          </a:ln>
        </p:spPr>
        <p:txBody>
          <a:bodyPr spcFirstLastPara="1" wrap="square" lIns="91425" tIns="91425" rIns="91425" bIns="91425" anchor="t" anchorCtr="0">
            <a:noAutofit/>
          </a:bodyPr>
          <a:lstStyle/>
          <a:p>
            <a:pPr lvl="0" algn="ctr"/>
            <a:r>
              <a:rPr lang="en" sz="2400" dirty="0">
                <a:latin typeface="Comic Sans MS"/>
                <a:ea typeface="Comic Sans MS"/>
                <a:cs typeface="Comic Sans MS"/>
                <a:sym typeface="Comic Sans MS"/>
              </a:rPr>
              <a:t>Problem: Incorrect slot type (</a:t>
            </a:r>
            <a:r>
              <a:rPr lang="en-US" sz="2400" dirty="0">
                <a:latin typeface="Comic Sans MS"/>
                <a:ea typeface="Comic Sans MS"/>
                <a:cs typeface="Comic Sans MS"/>
                <a:sym typeface="Comic Sans MS"/>
              </a:rPr>
              <a:t>e.g. </a:t>
            </a:r>
            <a:r>
              <a:rPr lang="en" sz="2400" dirty="0">
                <a:solidFill>
                  <a:schemeClr val="dk1"/>
                </a:solidFill>
                <a:highlight>
                  <a:srgbClr val="D0E0E3"/>
                </a:highlight>
              </a:rPr>
              <a:t>Israel</a:t>
            </a:r>
            <a:r>
              <a:rPr lang="en-US" sz="2400" dirty="0">
                <a:latin typeface="Comic Sans MS"/>
                <a:ea typeface="Comic Sans MS"/>
                <a:cs typeface="Comic Sans MS"/>
                <a:sym typeface="Comic Sans MS"/>
              </a:rPr>
              <a:t>)</a:t>
            </a:r>
            <a:endParaRPr sz="2400" dirty="0">
              <a:latin typeface="Comic Sans MS"/>
              <a:ea typeface="Comic Sans MS"/>
              <a:cs typeface="Comic Sans MS"/>
              <a:sym typeface="Comic Sans MS"/>
            </a:endParaRPr>
          </a:p>
        </p:txBody>
      </p:sp>
      <p:sp>
        <p:nvSpPr>
          <p:cNvPr id="164" name="Google Shape;164;p30"/>
          <p:cNvSpPr txBox="1"/>
          <p:nvPr/>
        </p:nvSpPr>
        <p:spPr>
          <a:xfrm>
            <a:off x="3231600" y="5035967"/>
            <a:ext cx="5728800" cy="484500"/>
          </a:xfrm>
          <a:prstGeom prst="rect">
            <a:avLst/>
          </a:prstGeom>
          <a:noFill/>
          <a:ln>
            <a:noFill/>
          </a:ln>
        </p:spPr>
        <p:txBody>
          <a:bodyPr spcFirstLastPara="1" wrap="square" lIns="91425" tIns="91425" rIns="91425" bIns="91425" anchor="t" anchorCtr="0">
            <a:noAutofit/>
          </a:bodyPr>
          <a:lstStyle/>
          <a:p>
            <a:pPr algn="ctr"/>
            <a:r>
              <a:rPr lang="en" sz="2400" dirty="0">
                <a:latin typeface="Comic Sans MS"/>
                <a:ea typeface="Comic Sans MS"/>
                <a:cs typeface="Comic Sans MS"/>
                <a:sym typeface="Comic Sans MS"/>
              </a:rPr>
              <a:t>Solution: </a:t>
            </a:r>
            <a:r>
              <a:rPr lang="en-US" altLang="zh-CN" sz="2400" dirty="0">
                <a:latin typeface="Comic Sans MS"/>
                <a:ea typeface="Comic Sans MS"/>
                <a:cs typeface="Comic Sans MS"/>
                <a:sym typeface="Comic Sans MS"/>
              </a:rPr>
              <a:t>S</a:t>
            </a:r>
            <a:r>
              <a:rPr lang="en" sz="2400" dirty="0">
                <a:latin typeface="Comic Sans MS"/>
                <a:ea typeface="Comic Sans MS"/>
                <a:cs typeface="Comic Sans MS"/>
                <a:sym typeface="Comic Sans MS"/>
              </a:rPr>
              <a:t>lot type attention</a:t>
            </a:r>
            <a:endParaRPr sz="2400" dirty="0">
              <a:latin typeface="Comic Sans MS"/>
              <a:ea typeface="Comic Sans MS"/>
              <a:cs typeface="Comic Sans MS"/>
              <a:sym typeface="Comic Sans MS"/>
            </a:endParaRPr>
          </a:p>
        </p:txBody>
      </p:sp>
      <p:sp>
        <p:nvSpPr>
          <p:cNvPr id="2" name="Slide Number Placeholder 1">
            <a:extLst>
              <a:ext uri="{FF2B5EF4-FFF2-40B4-BE49-F238E27FC236}">
                <a16:creationId xmlns:a16="http://schemas.microsoft.com/office/drawing/2014/main" xmlns="" id="{7B970192-728A-6A4A-B5A0-61D4057F3665}"/>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19</a:t>
            </a:fld>
            <a:endParaRPr lang="en"/>
          </a:p>
        </p:txBody>
      </p:sp>
    </p:spTree>
    <p:extLst>
      <p:ext uri="{BB962C8B-B14F-4D97-AF65-F5344CB8AC3E}">
        <p14:creationId xmlns:p14="http://schemas.microsoft.com/office/powerpoint/2010/main" val="2073431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09600" y="29937"/>
            <a:ext cx="1158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u="none" strike="noStrike" cap="none" dirty="0" smtClean="0">
                <a:solidFill>
                  <a:srgbClr val="C00000"/>
                </a:solidFill>
                <a:latin typeface="Palatino Linotype"/>
                <a:ea typeface="Palatino Linotype"/>
                <a:cs typeface="Palatino Linotype"/>
                <a:sym typeface="Palatino Linotype"/>
              </a:rPr>
              <a:t>Let’s apply Seq2Seq+Attention to Abstractive Summarization</a:t>
            </a:r>
            <a:endParaRPr sz="3200" b="0" i="0" u="none" strike="noStrike" cap="none" dirty="0">
              <a:solidFill>
                <a:srgbClr val="C00000"/>
              </a:solidFill>
              <a:latin typeface="Palatino Linotype"/>
              <a:ea typeface="Palatino Linotype"/>
              <a:cs typeface="Palatino Linotype"/>
              <a:sym typeface="Palatino Linotype"/>
            </a:endParaRPr>
          </a:p>
        </p:txBody>
      </p:sp>
      <p:sp>
        <p:nvSpPr>
          <p:cNvPr id="1131" name="Google Shape;1131;p104"/>
          <p:cNvSpPr txBox="1">
            <a:spLocks noGrp="1"/>
          </p:cNvSpPr>
          <p:nvPr>
            <p:ph type="body" idx="1"/>
          </p:nvPr>
        </p:nvSpPr>
        <p:spPr>
          <a:xfrm>
            <a:off x="440267" y="1172937"/>
            <a:ext cx="11277600" cy="5059363"/>
          </a:xfrm>
          <a:prstGeom prst="rect">
            <a:avLst/>
          </a:prstGeom>
          <a:noFill/>
          <a:ln>
            <a:noFill/>
          </a:ln>
        </p:spPr>
        <p:txBody>
          <a:bodyPr spcFirstLastPara="1" wrap="square" lIns="91425" tIns="45700" rIns="91425" bIns="45700" anchor="t" anchorCtr="0">
            <a:noAutofit/>
          </a:bodyPr>
          <a:lstStyle/>
          <a:p>
            <a:r>
              <a:rPr lang="en-US" sz="3200" dirty="0" smtClean="0"/>
              <a:t>Abstract summarization:</a:t>
            </a:r>
          </a:p>
          <a:p>
            <a:pPr lvl="1"/>
            <a:r>
              <a:rPr lang="en-US" sz="3200" dirty="0" smtClean="0"/>
              <a:t>Generate a summary to cover the important information in the source document</a:t>
            </a:r>
          </a:p>
          <a:p>
            <a:pPr marL="342900" marR="0" lvl="0" indent="-342900" algn="l" rtl="0">
              <a:spcBef>
                <a:spcPts val="0"/>
              </a:spcBef>
              <a:spcAft>
                <a:spcPts val="0"/>
              </a:spcAft>
              <a:buClr>
                <a:srgbClr val="170981"/>
              </a:buClr>
              <a:buSzPts val="1776"/>
              <a:buFont typeface="Noto Sans Symbols"/>
              <a:buChar char="▪"/>
            </a:pPr>
            <a:endParaRPr dirty="0"/>
          </a:p>
        </p:txBody>
      </p:sp>
      <p:sp>
        <p:nvSpPr>
          <p:cNvPr id="1132" name="Google Shape;1132;p104"/>
          <p:cNvSpPr txBox="1"/>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Calibri"/>
                <a:ea typeface="Calibri"/>
                <a:cs typeface="Calibri"/>
                <a:sym typeface="Calibri"/>
              </a:rPr>
              <a:t>2</a:t>
            </a:fld>
            <a:endParaRPr sz="1400" b="1">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914294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1"/>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Result</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of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ointer +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ype</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70" name="Google Shape;170;p31"/>
          <p:cNvSpPr txBox="1">
            <a:spLocks noGrp="1"/>
          </p:cNvSpPr>
          <p:nvPr>
            <p:ph type="body" idx="1"/>
          </p:nvPr>
        </p:nvSpPr>
        <p:spPr>
          <a:xfrm>
            <a:off x="415600" y="2009725"/>
            <a:ext cx="11360800" cy="15693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en">
                <a:solidFill>
                  <a:schemeClr val="dk1"/>
                </a:solidFill>
                <a:highlight>
                  <a:schemeClr val="accent6"/>
                </a:highlight>
              </a:rPr>
              <a:t>Silvi Jan</a:t>
            </a:r>
            <a:r>
              <a:rPr lang="en">
                <a:solidFill>
                  <a:schemeClr val="dk1"/>
                </a:solidFill>
              </a:rPr>
              <a:t> (born </a:t>
            </a:r>
            <a:r>
              <a:rPr lang="en">
                <a:solidFill>
                  <a:schemeClr val="dk1"/>
                </a:solidFill>
                <a:highlight>
                  <a:srgbClr val="FCE5CD"/>
                </a:highlight>
              </a:rPr>
              <a:t>27 October 1973</a:t>
            </a:r>
            <a:r>
              <a:rPr lang="en">
                <a:solidFill>
                  <a:schemeClr val="dk1"/>
                </a:solidFill>
              </a:rPr>
              <a:t>) is a former </a:t>
            </a:r>
            <a:r>
              <a:rPr lang="en">
                <a:solidFill>
                  <a:schemeClr val="dk1"/>
                </a:solidFill>
                <a:highlight>
                  <a:srgbClr val="D0E0E3"/>
                </a:highlight>
              </a:rPr>
              <a:t>Israeli</a:t>
            </a:r>
            <a:r>
              <a:rPr lang="en">
                <a:solidFill>
                  <a:schemeClr val="dk1"/>
                </a:solidFill>
              </a:rPr>
              <a:t> footballer. He played for </a:t>
            </a:r>
            <a:r>
              <a:rPr lang="en">
                <a:solidFill>
                  <a:schemeClr val="dk1"/>
                </a:solidFill>
                <a:highlight>
                  <a:srgbClr val="FFE599"/>
                </a:highlight>
              </a:rPr>
              <a:t>Hapoel Tel Aviv F.C.(women)</a:t>
            </a:r>
            <a:r>
              <a:rPr lang="en">
                <a:solidFill>
                  <a:schemeClr val="dk1"/>
                </a:solidFill>
              </a:rPr>
              <a:t> and </a:t>
            </a:r>
            <a:r>
              <a:rPr lang="en">
                <a:solidFill>
                  <a:schemeClr val="dk1"/>
                </a:solidFill>
                <a:highlight>
                  <a:srgbClr val="FFF2CC"/>
                </a:highlight>
              </a:rPr>
              <a:t>ASA Tel Aviv University</a:t>
            </a:r>
            <a:r>
              <a:rPr lang="en">
                <a:solidFill>
                  <a:schemeClr val="dk1"/>
                </a:solidFill>
              </a:rPr>
              <a:t>.</a:t>
            </a:r>
            <a:endParaRPr/>
          </a:p>
        </p:txBody>
      </p:sp>
      <p:sp>
        <p:nvSpPr>
          <p:cNvPr id="171" name="Google Shape;171;p31"/>
          <p:cNvSpPr txBox="1"/>
          <p:nvPr/>
        </p:nvSpPr>
        <p:spPr>
          <a:xfrm>
            <a:off x="415601" y="4316958"/>
            <a:ext cx="11360799" cy="484500"/>
          </a:xfrm>
          <a:prstGeom prst="rect">
            <a:avLst/>
          </a:prstGeom>
          <a:noFill/>
          <a:ln>
            <a:noFill/>
          </a:ln>
        </p:spPr>
        <p:txBody>
          <a:bodyPr spcFirstLastPara="1" wrap="square" lIns="91425" tIns="91425" rIns="91425" bIns="91425" anchor="t" anchorCtr="0">
            <a:noAutofit/>
          </a:bodyPr>
          <a:lstStyle/>
          <a:p>
            <a:pPr lvl="0" algn="ctr"/>
            <a:r>
              <a:rPr lang="en" sz="2400" dirty="0">
                <a:latin typeface="Comic Sans MS"/>
                <a:ea typeface="Comic Sans MS"/>
                <a:cs typeface="Comic Sans MS"/>
                <a:sym typeface="Comic Sans MS"/>
              </a:rPr>
              <a:t>Problem: Missing alignment slot (</a:t>
            </a:r>
            <a:r>
              <a:rPr lang="en-US" sz="2400" dirty="0">
                <a:latin typeface="Comic Sans MS"/>
                <a:ea typeface="Comic Sans MS"/>
                <a:cs typeface="Comic Sans MS"/>
                <a:sym typeface="Comic Sans MS"/>
              </a:rPr>
              <a:t>e.g</a:t>
            </a:r>
            <a:r>
              <a:rPr lang="en-US" sz="2400" dirty="0">
                <a:latin typeface="Comic Sans MS"/>
                <a:sym typeface="Comic Sans MS"/>
              </a:rPr>
              <a:t>. No. of </a:t>
            </a:r>
            <a:r>
              <a:rPr lang="en-US" sz="2400" dirty="0">
                <a:latin typeface="Comic Sans MS"/>
              </a:rPr>
              <a:t>goals</a:t>
            </a:r>
            <a:r>
              <a:rPr lang="en" sz="2400" dirty="0">
                <a:latin typeface="Comic Sans MS"/>
              </a:rPr>
              <a:t> )</a:t>
            </a:r>
            <a:endParaRPr sz="2400" dirty="0">
              <a:latin typeface="Comic Sans MS"/>
              <a:sym typeface="Comic Sans MS"/>
            </a:endParaRPr>
          </a:p>
        </p:txBody>
      </p:sp>
      <p:sp>
        <p:nvSpPr>
          <p:cNvPr id="172" name="Google Shape;172;p31"/>
          <p:cNvSpPr txBox="1"/>
          <p:nvPr/>
        </p:nvSpPr>
        <p:spPr>
          <a:xfrm>
            <a:off x="2729247" y="5027368"/>
            <a:ext cx="6733501" cy="484500"/>
          </a:xfrm>
          <a:prstGeom prst="rect">
            <a:avLst/>
          </a:prstGeom>
          <a:noFill/>
          <a:ln>
            <a:noFill/>
          </a:ln>
        </p:spPr>
        <p:txBody>
          <a:bodyPr spcFirstLastPara="1" wrap="square" lIns="91425" tIns="91425" rIns="91425" bIns="91425" anchor="t" anchorCtr="0">
            <a:noAutofit/>
          </a:bodyPr>
          <a:lstStyle/>
          <a:p>
            <a:pPr algn="ctr"/>
            <a:r>
              <a:rPr lang="en" sz="2400" dirty="0">
                <a:latin typeface="Comic Sans MS"/>
                <a:ea typeface="Comic Sans MS"/>
                <a:cs typeface="Comic Sans MS"/>
                <a:sym typeface="Comic Sans MS"/>
              </a:rPr>
              <a:t>Solution: </a:t>
            </a:r>
            <a:r>
              <a:rPr lang="en-US" altLang="zh-CN" sz="2400" dirty="0">
                <a:latin typeface="Comic Sans MS"/>
                <a:ea typeface="Comic Sans MS"/>
                <a:cs typeface="Comic Sans MS"/>
                <a:sym typeface="Comic Sans MS"/>
              </a:rPr>
              <a:t>T</a:t>
            </a:r>
            <a:r>
              <a:rPr lang="en" sz="2400" dirty="0">
                <a:latin typeface="Comic Sans MS"/>
                <a:ea typeface="Comic Sans MS"/>
                <a:cs typeface="Comic Sans MS"/>
                <a:sym typeface="Comic Sans MS"/>
              </a:rPr>
              <a:t>able position attention</a:t>
            </a:r>
            <a:endParaRPr sz="2400" dirty="0">
              <a:latin typeface="Comic Sans MS"/>
              <a:ea typeface="Comic Sans MS"/>
              <a:cs typeface="Comic Sans MS"/>
              <a:sym typeface="Comic Sans MS"/>
            </a:endParaRPr>
          </a:p>
        </p:txBody>
      </p:sp>
      <p:sp>
        <p:nvSpPr>
          <p:cNvPr id="2" name="Slide Number Placeholder 1">
            <a:extLst>
              <a:ext uri="{FF2B5EF4-FFF2-40B4-BE49-F238E27FC236}">
                <a16:creationId xmlns:a16="http://schemas.microsoft.com/office/drawing/2014/main" xmlns="" id="{64EC2E7E-0E8A-4443-A9B8-75718D3166F8}"/>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20</a:t>
            </a:fld>
            <a:endParaRPr lang="en"/>
          </a:p>
        </p:txBody>
      </p:sp>
    </p:spTree>
    <p:extLst>
      <p:ext uri="{BB962C8B-B14F-4D97-AF65-F5344CB8AC3E}">
        <p14:creationId xmlns:p14="http://schemas.microsoft.com/office/powerpoint/2010/main" val="3005832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Result of </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Pointer +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T</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ype &amp; </a:t>
            </a: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a:t>
            </a:r>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osition</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78" name="Google Shape;178;p32"/>
          <p:cNvSpPr txBox="1">
            <a:spLocks noGrp="1"/>
          </p:cNvSpPr>
          <p:nvPr>
            <p:ph type="body" idx="1"/>
          </p:nvPr>
        </p:nvSpPr>
        <p:spPr>
          <a:xfrm>
            <a:off x="415600" y="2009725"/>
            <a:ext cx="11360800" cy="1615200"/>
          </a:xfrm>
          <a:prstGeom prst="rect">
            <a:avLst/>
          </a:prstGeom>
        </p:spPr>
        <p:txBody>
          <a:bodyPr spcFirstLastPara="1" vert="horz" wrap="square" lIns="91425" tIns="91425" rIns="91425" bIns="91425" rtlCol="0" anchor="t" anchorCtr="0">
            <a:noAutofit/>
          </a:bodyPr>
          <a:lstStyle/>
          <a:p>
            <a:pPr marL="0" indent="0">
              <a:spcAft>
                <a:spcPts val="1600"/>
              </a:spcAft>
              <a:buNone/>
            </a:pPr>
            <a:r>
              <a:rPr lang="en" dirty="0" err="1">
                <a:solidFill>
                  <a:schemeClr val="dk1"/>
                </a:solidFill>
                <a:highlight>
                  <a:schemeClr val="accent6"/>
                </a:highlight>
              </a:rPr>
              <a:t>Silvi</a:t>
            </a:r>
            <a:r>
              <a:rPr lang="en" dirty="0">
                <a:solidFill>
                  <a:schemeClr val="dk1"/>
                </a:solidFill>
                <a:highlight>
                  <a:schemeClr val="accent6"/>
                </a:highlight>
              </a:rPr>
              <a:t> Jan</a:t>
            </a:r>
            <a:r>
              <a:rPr lang="en" dirty="0">
                <a:solidFill>
                  <a:schemeClr val="dk1"/>
                </a:solidFill>
              </a:rPr>
              <a:t> (born </a:t>
            </a:r>
            <a:r>
              <a:rPr lang="en" dirty="0">
                <a:solidFill>
                  <a:schemeClr val="dk1"/>
                </a:solidFill>
                <a:highlight>
                  <a:srgbClr val="FCE5CD"/>
                </a:highlight>
              </a:rPr>
              <a:t>27 October 1973</a:t>
            </a:r>
            <a:r>
              <a:rPr lang="en" dirty="0">
                <a:solidFill>
                  <a:schemeClr val="dk1"/>
                </a:solidFill>
              </a:rPr>
              <a:t>) is a former </a:t>
            </a:r>
            <a:r>
              <a:rPr lang="en" dirty="0">
                <a:solidFill>
                  <a:schemeClr val="dk1"/>
                </a:solidFill>
                <a:highlight>
                  <a:srgbClr val="D0E0E3"/>
                </a:highlight>
              </a:rPr>
              <a:t>Israel</a:t>
            </a:r>
            <a:r>
              <a:rPr lang="en" dirty="0">
                <a:solidFill>
                  <a:schemeClr val="dk1"/>
                </a:solidFill>
              </a:rPr>
              <a:t>. He played for </a:t>
            </a:r>
            <a:r>
              <a:rPr lang="en" dirty="0">
                <a:solidFill>
                  <a:schemeClr val="dk1"/>
                </a:solidFill>
                <a:highlight>
                  <a:srgbClr val="F1C232"/>
                </a:highlight>
              </a:rPr>
              <a:t>Israel women‘s national football team</a:t>
            </a:r>
            <a:r>
              <a:rPr lang="en" dirty="0">
                <a:solidFill>
                  <a:schemeClr val="dk1"/>
                </a:solidFill>
              </a:rPr>
              <a:t>, </a:t>
            </a:r>
            <a:r>
              <a:rPr lang="en" dirty="0" err="1">
                <a:solidFill>
                  <a:schemeClr val="dk1"/>
                </a:solidFill>
                <a:highlight>
                  <a:srgbClr val="FFE599"/>
                </a:highlight>
              </a:rPr>
              <a:t>Hapoel</a:t>
            </a:r>
            <a:r>
              <a:rPr lang="en" dirty="0">
                <a:solidFill>
                  <a:schemeClr val="dk1"/>
                </a:solidFill>
                <a:highlight>
                  <a:srgbClr val="FFE599"/>
                </a:highlight>
              </a:rPr>
              <a:t> Tel Aviv F.C.(women)</a:t>
            </a:r>
            <a:r>
              <a:rPr lang="en" dirty="0">
                <a:solidFill>
                  <a:schemeClr val="dk1"/>
                </a:solidFill>
              </a:rPr>
              <a:t>, </a:t>
            </a:r>
            <a:r>
              <a:rPr lang="en" dirty="0">
                <a:solidFill>
                  <a:schemeClr val="dk1"/>
                </a:solidFill>
                <a:highlight>
                  <a:srgbClr val="FFF2CC"/>
                </a:highlight>
              </a:rPr>
              <a:t>ASA Tel Aviv University</a:t>
            </a:r>
            <a:r>
              <a:rPr lang="en" dirty="0">
                <a:solidFill>
                  <a:schemeClr val="dk1"/>
                </a:solidFill>
              </a:rPr>
              <a:t> and </a:t>
            </a:r>
            <a:r>
              <a:rPr lang="en" dirty="0">
                <a:solidFill>
                  <a:schemeClr val="dk1"/>
                </a:solidFill>
                <a:highlight>
                  <a:srgbClr val="FFD966"/>
                </a:highlight>
              </a:rPr>
              <a:t>Maccabi Holon F.C. (women)</a:t>
            </a:r>
            <a:r>
              <a:rPr lang="en" dirty="0">
                <a:solidFill>
                  <a:schemeClr val="dk1"/>
                </a:solidFill>
              </a:rPr>
              <a:t>. He was capped </a:t>
            </a:r>
            <a:r>
              <a:rPr lang="en" dirty="0">
                <a:solidFill>
                  <a:schemeClr val="dk1"/>
                </a:solidFill>
                <a:highlight>
                  <a:srgbClr val="EAD1DC"/>
                </a:highlight>
              </a:rPr>
              <a:t>22</a:t>
            </a:r>
            <a:r>
              <a:rPr lang="en" dirty="0">
                <a:solidFill>
                  <a:schemeClr val="dk1"/>
                </a:solidFill>
              </a:rPr>
              <a:t> times for</a:t>
            </a:r>
            <a:r>
              <a:rPr lang="zh-CN" altLang="en-US" dirty="0">
                <a:solidFill>
                  <a:schemeClr val="dk1"/>
                </a:solidFill>
              </a:rPr>
              <a:t>                                    </a:t>
            </a:r>
            <a:r>
              <a:rPr lang="en" dirty="0">
                <a:solidFill>
                  <a:schemeClr val="dk1"/>
                </a:solidFill>
              </a:rPr>
              <a:t> the </a:t>
            </a:r>
            <a:r>
              <a:rPr lang="en" dirty="0">
                <a:solidFill>
                  <a:schemeClr val="dk1"/>
                </a:solidFill>
                <a:highlight>
                  <a:srgbClr val="F1C232"/>
                </a:highlight>
              </a:rPr>
              <a:t>Israel women's national football team</a:t>
            </a:r>
            <a:r>
              <a:rPr lang="en" dirty="0">
                <a:solidFill>
                  <a:schemeClr val="dk1"/>
                </a:solidFill>
              </a:rPr>
              <a:t>.</a:t>
            </a:r>
            <a:endParaRPr dirty="0"/>
          </a:p>
        </p:txBody>
      </p:sp>
      <p:sp>
        <p:nvSpPr>
          <p:cNvPr id="2" name="Slide Number Placeholder 1">
            <a:extLst>
              <a:ext uri="{FF2B5EF4-FFF2-40B4-BE49-F238E27FC236}">
                <a16:creationId xmlns:a16="http://schemas.microsoft.com/office/drawing/2014/main" xmlns="" id="{9B99D58A-E2C3-D248-980B-D10874EF810A}"/>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21</a:t>
            </a:fld>
            <a:endParaRPr lang="en"/>
          </a:p>
        </p:txBody>
      </p:sp>
      <p:sp>
        <p:nvSpPr>
          <p:cNvPr id="6" name="Google Shape;172;p31">
            <a:extLst>
              <a:ext uri="{FF2B5EF4-FFF2-40B4-BE49-F238E27FC236}">
                <a16:creationId xmlns:a16="http://schemas.microsoft.com/office/drawing/2014/main" xmlns="" id="{32341C29-CEB9-42FE-94EB-79ECF258B074}"/>
              </a:ext>
            </a:extLst>
          </p:cNvPr>
          <p:cNvSpPr txBox="1"/>
          <p:nvPr/>
        </p:nvSpPr>
        <p:spPr>
          <a:xfrm>
            <a:off x="2582946" y="4302843"/>
            <a:ext cx="7026111" cy="1090867"/>
          </a:xfrm>
          <a:prstGeom prst="rect">
            <a:avLst/>
          </a:prstGeom>
          <a:noFill/>
          <a:ln>
            <a:noFill/>
          </a:ln>
        </p:spPr>
        <p:txBody>
          <a:bodyPr spcFirstLastPara="1" wrap="square" lIns="91425" tIns="91425" rIns="91425" bIns="91425" anchor="t" anchorCtr="0">
            <a:noAutofit/>
          </a:bodyPr>
          <a:lstStyle/>
          <a:p>
            <a:pPr algn="ctr"/>
            <a:r>
              <a:rPr lang="en-US" sz="2400" dirty="0">
                <a:latin typeface="Comic Sans MS"/>
                <a:ea typeface="Comic Sans MS"/>
                <a:cs typeface="Comic Sans MS"/>
                <a:sym typeface="Comic Sans MS"/>
              </a:rPr>
              <a:t>Result</a:t>
            </a:r>
            <a:r>
              <a:rPr lang="en" sz="2400" dirty="0">
                <a:latin typeface="Comic Sans MS"/>
                <a:ea typeface="Comic Sans MS"/>
                <a:cs typeface="Comic Sans MS"/>
                <a:sym typeface="Comic Sans MS"/>
              </a:rPr>
              <a:t>: </a:t>
            </a:r>
            <a:r>
              <a:rPr lang="en-US" altLang="zh-CN" sz="2400" dirty="0">
                <a:latin typeface="Comic Sans MS"/>
                <a:ea typeface="Comic Sans MS"/>
                <a:cs typeface="Comic Sans MS"/>
                <a:sym typeface="Comic Sans MS"/>
              </a:rPr>
              <a:t>Capture most of slots as well as their dependencies</a:t>
            </a:r>
            <a:endParaRPr sz="2400" dirty="0">
              <a:latin typeface="Comic Sans MS"/>
              <a:ea typeface="Comic Sans MS"/>
              <a:cs typeface="Comic Sans MS"/>
              <a:sym typeface="Comic Sans MS"/>
            </a:endParaRPr>
          </a:p>
        </p:txBody>
      </p:sp>
    </p:spTree>
    <p:extLst>
      <p:ext uri="{BB962C8B-B14F-4D97-AF65-F5344CB8AC3E}">
        <p14:creationId xmlns:p14="http://schemas.microsoft.com/office/powerpoint/2010/main" val="3711212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pPr lvl="0"/>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Impact of Slot-aware Attention</a:t>
            </a:r>
            <a:b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
            </a:r>
            <a:br>
              <a:rPr lang="en-US" altLang="zh-C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b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17" name="Google Shape;217;p38"/>
          <p:cNvSpPr txBox="1">
            <a:spLocks noGrp="1"/>
          </p:cNvSpPr>
          <p:nvPr>
            <p:ph type="body" idx="1"/>
          </p:nvPr>
        </p:nvSpPr>
        <p:spPr>
          <a:xfrm>
            <a:off x="415600" y="2009727"/>
            <a:ext cx="11360800" cy="2990155"/>
          </a:xfrm>
          <a:prstGeom prst="rect">
            <a:avLst/>
          </a:prstGeom>
        </p:spPr>
        <p:txBody>
          <a:bodyPr spcFirstLastPara="1" vert="horz" wrap="square" lIns="91425" tIns="91425" rIns="91425" bIns="91425" rtlCol="0" anchor="t" anchorCtr="0">
            <a:noAutofit/>
          </a:bodyPr>
          <a:lstStyle/>
          <a:p>
            <a:r>
              <a:rPr lang="en-US" altLang="zh-CN" sz="2200" dirty="0"/>
              <a:t>Fill</a:t>
            </a:r>
            <a:r>
              <a:rPr lang="zh-CN" altLang="en-US" sz="2200" dirty="0"/>
              <a:t> </a:t>
            </a:r>
            <a:r>
              <a:rPr lang="en-US" altLang="zh-CN" sz="2200" dirty="0"/>
              <a:t>the</a:t>
            </a:r>
            <a:r>
              <a:rPr lang="zh-CN" altLang="en-US" sz="2200" dirty="0"/>
              <a:t> </a:t>
            </a:r>
            <a:r>
              <a:rPr lang="en-US" altLang="zh-CN" sz="2200" dirty="0"/>
              <a:t>value</a:t>
            </a:r>
            <a:r>
              <a:rPr lang="zh-CN" altLang="en-US" sz="2200" dirty="0"/>
              <a:t> </a:t>
            </a:r>
            <a:r>
              <a:rPr lang="en-US" altLang="zh-CN" sz="2200" dirty="0"/>
              <a:t>into</a:t>
            </a:r>
            <a:r>
              <a:rPr lang="zh-CN" altLang="en-US" sz="2200" dirty="0"/>
              <a:t> </a:t>
            </a:r>
            <a:r>
              <a:rPr lang="en-US" altLang="zh-CN" sz="2200" dirty="0"/>
              <a:t>correct</a:t>
            </a:r>
            <a:r>
              <a:rPr lang="zh-CN" altLang="en-US" sz="2200" dirty="0"/>
              <a:t> </a:t>
            </a:r>
            <a:r>
              <a:rPr lang="en-US" altLang="zh-CN" sz="2200" dirty="0"/>
              <a:t>slot</a:t>
            </a:r>
            <a:r>
              <a:rPr lang="zh-CN" altLang="en-US" sz="2200" dirty="0"/>
              <a:t> </a:t>
            </a:r>
            <a:r>
              <a:rPr lang="en-US" altLang="zh-CN" sz="2200" dirty="0"/>
              <a:t>types</a:t>
            </a:r>
          </a:p>
          <a:p>
            <a:pPr lvl="1"/>
            <a:r>
              <a:rPr lang="en-US" altLang="zh-CN" sz="1800" dirty="0"/>
              <a:t>Pointer</a:t>
            </a:r>
            <a:r>
              <a:rPr lang="zh-CN" altLang="en-US" sz="1800" dirty="0"/>
              <a:t> </a:t>
            </a:r>
            <a:r>
              <a:rPr lang="en-US" altLang="zh-CN" sz="1800" dirty="0"/>
              <a:t>result:</a:t>
            </a:r>
            <a:r>
              <a:rPr lang="zh-CN" altLang="en-US" sz="1800" dirty="0"/>
              <a:t> </a:t>
            </a:r>
            <a:r>
              <a:rPr lang="en-US" altLang="zh-CN" sz="1800" dirty="0"/>
              <a:t>“</a:t>
            </a:r>
            <a:r>
              <a:rPr lang="en-US" altLang="zh-CN" sz="1800" i="1" dirty="0"/>
              <a:t>24 September</a:t>
            </a:r>
            <a:r>
              <a:rPr lang="zh-CN" altLang="en-US" sz="1800" i="1" dirty="0"/>
              <a:t> </a:t>
            </a:r>
            <a:r>
              <a:rPr lang="en-US" altLang="zh-CN" sz="1800" i="1" dirty="0"/>
              <a:t>1979 was born 3 October 1903 in </a:t>
            </a:r>
            <a:r>
              <a:rPr lang="en-US" altLang="zh-CN" sz="1800" b="1" i="1" dirty="0">
                <a:solidFill>
                  <a:srgbClr val="FF0000"/>
                </a:solidFill>
              </a:rPr>
              <a:t>17</a:t>
            </a:r>
            <a:r>
              <a:rPr lang="en-US" altLang="zh-CN" sz="1800" i="1" dirty="0"/>
              <a:t> on </a:t>
            </a:r>
            <a:r>
              <a:rPr lang="en-US" altLang="zh-CN" sz="1800" b="1" i="1" dirty="0">
                <a:solidFill>
                  <a:srgbClr val="FF0000"/>
                </a:solidFill>
              </a:rPr>
              <a:t>33</a:t>
            </a:r>
            <a:r>
              <a:rPr lang="zh-CN" altLang="en-US" sz="1800" i="1" dirty="0"/>
              <a:t> </a:t>
            </a:r>
            <a:r>
              <a:rPr lang="en-US" altLang="zh-CN" sz="1800" i="1" dirty="0"/>
              <a:t>October 1906</a:t>
            </a:r>
            <a:r>
              <a:rPr lang="en-US" altLang="zh-CN" sz="1800" dirty="0"/>
              <a:t>”</a:t>
            </a:r>
            <a:r>
              <a:rPr lang="zh-CN" altLang="en-US" sz="1800" dirty="0"/>
              <a:t> </a:t>
            </a:r>
            <a:r>
              <a:rPr lang="en-US" sz="1800" dirty="0"/>
              <a:t>where 33 should be the number</a:t>
            </a:r>
            <a:r>
              <a:rPr lang="zh-CN" altLang="en-US" sz="1800" dirty="0"/>
              <a:t> </a:t>
            </a:r>
            <a:r>
              <a:rPr lang="en-US" sz="1800" dirty="0"/>
              <a:t>and 17 should be the number of goals</a:t>
            </a:r>
          </a:p>
          <a:p>
            <a:pPr lvl="1"/>
            <a:r>
              <a:rPr lang="en-US" altLang="zh-CN" sz="1800" dirty="0"/>
              <a:t>Our</a:t>
            </a:r>
            <a:r>
              <a:rPr lang="zh-CN" altLang="en-US" sz="1800" dirty="0"/>
              <a:t> </a:t>
            </a:r>
            <a:r>
              <a:rPr lang="en-US" altLang="zh-CN" sz="1800" dirty="0"/>
              <a:t>final</a:t>
            </a:r>
            <a:r>
              <a:rPr lang="zh-CN" altLang="en-US" sz="1800" dirty="0"/>
              <a:t> </a:t>
            </a:r>
            <a:r>
              <a:rPr lang="en-US" altLang="zh-CN" sz="1800" dirty="0"/>
              <a:t>result:</a:t>
            </a:r>
            <a:r>
              <a:rPr lang="zh-CN" altLang="en-US" sz="1800" dirty="0"/>
              <a:t> </a:t>
            </a:r>
            <a:r>
              <a:rPr lang="en-US" sz="1800" dirty="0"/>
              <a:t>“</a:t>
            </a:r>
            <a:r>
              <a:rPr lang="en-US" sz="1800" i="1" dirty="0"/>
              <a:t>he made </a:t>
            </a:r>
            <a:r>
              <a:rPr lang="en-US" sz="1800" b="1" i="1" dirty="0"/>
              <a:t>33</a:t>
            </a:r>
            <a:r>
              <a:rPr lang="en-US" sz="1800" i="1" dirty="0"/>
              <a:t> appearances and</a:t>
            </a:r>
            <a:r>
              <a:rPr lang="zh-CN" altLang="en-US" sz="1800" i="1" dirty="0"/>
              <a:t> </a:t>
            </a:r>
            <a:r>
              <a:rPr lang="en-US" sz="1800" i="1" dirty="0"/>
              <a:t>scored </a:t>
            </a:r>
            <a:r>
              <a:rPr lang="en-US" sz="1800" b="1" i="1" dirty="0"/>
              <a:t>17</a:t>
            </a:r>
            <a:r>
              <a:rPr lang="en-US" sz="1800" i="1" dirty="0"/>
              <a:t> goals</a:t>
            </a:r>
            <a:r>
              <a:rPr lang="en-US" sz="1800" dirty="0"/>
              <a:t>”.</a:t>
            </a:r>
          </a:p>
          <a:p>
            <a:pPr lvl="1"/>
            <a:endParaRPr lang="en-US" sz="1800" dirty="0"/>
          </a:p>
          <a:p>
            <a:pPr lvl="1"/>
            <a:endParaRPr lang="en-US" dirty="0"/>
          </a:p>
          <a:p>
            <a:pPr lvl="1"/>
            <a:endParaRPr lang="en-US" sz="1600" dirty="0"/>
          </a:p>
        </p:txBody>
      </p:sp>
      <p:sp>
        <p:nvSpPr>
          <p:cNvPr id="2" name="Slide Number Placeholder 1">
            <a:extLst>
              <a:ext uri="{FF2B5EF4-FFF2-40B4-BE49-F238E27FC236}">
                <a16:creationId xmlns:a16="http://schemas.microsoft.com/office/drawing/2014/main" xmlns="" id="{3AC721A3-4647-A84C-A1C1-A322925FAD0F}"/>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22</a:t>
            </a:fld>
            <a:endParaRPr lang="en"/>
          </a:p>
        </p:txBody>
      </p:sp>
    </p:spTree>
    <p:extLst>
      <p:ext uri="{BB962C8B-B14F-4D97-AF65-F5344CB8AC3E}">
        <p14:creationId xmlns:p14="http://schemas.microsoft.com/office/powerpoint/2010/main" val="3578867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pPr lvl="0"/>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Impact of Table Position Attention</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17" name="Google Shape;217;p38"/>
          <p:cNvSpPr txBox="1">
            <a:spLocks noGrp="1"/>
          </p:cNvSpPr>
          <p:nvPr>
            <p:ph type="body" idx="1"/>
          </p:nvPr>
        </p:nvSpPr>
        <p:spPr>
          <a:xfrm>
            <a:off x="415600" y="2009725"/>
            <a:ext cx="11360800" cy="3610356"/>
          </a:xfrm>
          <a:prstGeom prst="rect">
            <a:avLst/>
          </a:prstGeom>
        </p:spPr>
        <p:txBody>
          <a:bodyPr spcFirstLastPara="1" vert="horz" wrap="square" lIns="91425" tIns="91425" rIns="91425" bIns="91425" rtlCol="0" anchor="t" anchorCtr="0">
            <a:noAutofit/>
          </a:bodyPr>
          <a:lstStyle/>
          <a:p>
            <a:r>
              <a:rPr lang="en-US" altLang="zh-CN" sz="2000" dirty="0"/>
              <a:t>Capture</a:t>
            </a:r>
            <a:r>
              <a:rPr lang="zh-CN" altLang="en-US" sz="2000" dirty="0"/>
              <a:t> </a:t>
            </a:r>
            <a:r>
              <a:rPr lang="en-US" sz="2000" dirty="0">
                <a:latin typeface="Helvetica" pitchFamily="2" charset="0"/>
              </a:rPr>
              <a:t>interdependent</a:t>
            </a:r>
            <a:r>
              <a:rPr lang="zh-CN" altLang="en-US" sz="2000" dirty="0">
                <a:latin typeface="Helvetica" pitchFamily="2" charset="0"/>
              </a:rPr>
              <a:t> </a:t>
            </a:r>
            <a:r>
              <a:rPr lang="en-US" sz="2000" dirty="0">
                <a:latin typeface="Helvetica" pitchFamily="2" charset="0"/>
              </a:rPr>
              <a:t>slots</a:t>
            </a:r>
          </a:p>
          <a:p>
            <a:pPr lvl="1"/>
            <a:r>
              <a:rPr lang="en-US" sz="1800" dirty="0"/>
              <a:t>“</a:t>
            </a:r>
            <a:r>
              <a:rPr lang="en-US" sz="1800" i="1" dirty="0"/>
              <a:t>Bill </a:t>
            </a:r>
            <a:r>
              <a:rPr lang="en-US" sz="1800" i="1" dirty="0" err="1"/>
              <a:t>Sampy</a:t>
            </a:r>
            <a:r>
              <a:rPr lang="en-US" sz="1800" i="1" dirty="0"/>
              <a:t> ... who played</a:t>
            </a:r>
            <a:r>
              <a:rPr lang="zh-CN" altLang="en-US" sz="1800" i="1" dirty="0"/>
              <a:t> </a:t>
            </a:r>
            <a:r>
              <a:rPr lang="en-US" sz="1800" i="1" dirty="0"/>
              <a:t>for </a:t>
            </a:r>
            <a:r>
              <a:rPr lang="en-US" sz="1800" b="1" i="1" dirty="0"/>
              <a:t>Sheffield United F.C.</a:t>
            </a:r>
            <a:r>
              <a:rPr lang="en-US" sz="1800" i="1" dirty="0"/>
              <a:t> </a:t>
            </a:r>
            <a:r>
              <a:rPr lang="en-US" sz="1800" b="1" i="1" dirty="0"/>
              <a:t>41</a:t>
            </a:r>
            <a:r>
              <a:rPr lang="en-US" sz="1800" i="1" dirty="0"/>
              <a:t> times</a:t>
            </a:r>
            <a:r>
              <a:rPr lang="en-US" sz="1800" dirty="0"/>
              <a:t>.”</a:t>
            </a:r>
          </a:p>
          <a:p>
            <a:pPr lvl="1"/>
            <a:r>
              <a:rPr lang="en-US" sz="1600" dirty="0"/>
              <a:t>“</a:t>
            </a:r>
            <a:r>
              <a:rPr lang="en-US" sz="1800" i="1" dirty="0"/>
              <a:t>Giancarlo</a:t>
            </a:r>
            <a:r>
              <a:rPr lang="zh-CN" altLang="en-US" sz="1800" i="1" dirty="0"/>
              <a:t> </a:t>
            </a:r>
            <a:r>
              <a:rPr lang="en-US" sz="1800" i="1" dirty="0" err="1"/>
              <a:t>Antognoni</a:t>
            </a:r>
            <a:r>
              <a:rPr lang="en-US" sz="1800" i="1" dirty="0"/>
              <a:t> ... he was also a member of the </a:t>
            </a:r>
            <a:r>
              <a:rPr lang="en-US" sz="1800" b="1" i="1" dirty="0"/>
              <a:t>Italy</a:t>
            </a:r>
            <a:r>
              <a:rPr lang="zh-CN" altLang="en-US" sz="1800" b="1" i="1" dirty="0"/>
              <a:t> </a:t>
            </a:r>
            <a:r>
              <a:rPr lang="en-US" sz="1800" b="1" i="1" dirty="0"/>
              <a:t>national football team</a:t>
            </a:r>
            <a:r>
              <a:rPr lang="en-US" sz="1800" i="1" dirty="0"/>
              <a:t> at the </a:t>
            </a:r>
            <a:r>
              <a:rPr lang="en-US" sz="1800" b="1" i="1" dirty="0"/>
              <a:t>1982 FIFA World</a:t>
            </a:r>
            <a:r>
              <a:rPr lang="zh-CN" altLang="en-US" sz="1800" b="1" i="1" dirty="0"/>
              <a:t> </a:t>
            </a:r>
            <a:r>
              <a:rPr lang="en-US" sz="1800" b="1" i="1" dirty="0"/>
              <a:t>Cup</a:t>
            </a:r>
            <a:r>
              <a:rPr lang="en-US" sz="1800" i="1" dirty="0"/>
              <a:t>.”</a:t>
            </a:r>
          </a:p>
          <a:p>
            <a:pPr lvl="1"/>
            <a:r>
              <a:rPr lang="en-US" altLang="zh-CN" sz="1800" i="1" dirty="0"/>
              <a:t>“</a:t>
            </a:r>
            <a:r>
              <a:rPr lang="en-US" altLang="zh-CN" sz="1800" i="1" dirty="0" err="1"/>
              <a:t>Ernő</a:t>
            </a:r>
            <a:r>
              <a:rPr lang="en-US" altLang="zh-CN" sz="1800" i="1" dirty="0"/>
              <a:t> </a:t>
            </a:r>
            <a:r>
              <a:rPr lang="en-US" altLang="zh-CN" sz="1800" i="1" dirty="0" err="1"/>
              <a:t>Solymosi</a:t>
            </a:r>
            <a:r>
              <a:rPr lang="zh-CN" altLang="en-US" sz="1800" i="1" dirty="0"/>
              <a:t> </a:t>
            </a:r>
            <a:r>
              <a:rPr lang="en-US" altLang="zh-CN" sz="1800" i="1" dirty="0"/>
              <a:t>…</a:t>
            </a:r>
            <a:r>
              <a:rPr lang="zh-CN" altLang="en-US" sz="1800" i="1" dirty="0"/>
              <a:t> </a:t>
            </a:r>
            <a:r>
              <a:rPr lang="en-US" altLang="zh-CN" sz="1800" i="1" dirty="0"/>
              <a:t>played</a:t>
            </a:r>
            <a:r>
              <a:rPr lang="zh-CN" altLang="en-US" sz="1800" i="1" dirty="0"/>
              <a:t> </a:t>
            </a:r>
            <a:r>
              <a:rPr lang="en-US" altLang="zh-CN" sz="1800" b="1" i="1" dirty="0"/>
              <a:t>38</a:t>
            </a:r>
            <a:r>
              <a:rPr lang="zh-CN" altLang="en-US" sz="1800" i="1" dirty="0"/>
              <a:t> </a:t>
            </a:r>
            <a:r>
              <a:rPr lang="en-US" altLang="zh-CN" sz="1800" i="1" dirty="0"/>
              <a:t>games</a:t>
            </a:r>
            <a:r>
              <a:rPr lang="zh-CN" altLang="en-US" sz="1800" i="1" dirty="0"/>
              <a:t> </a:t>
            </a:r>
            <a:r>
              <a:rPr lang="en-US" altLang="zh-CN" sz="1800" i="1" dirty="0"/>
              <a:t>and scored </a:t>
            </a:r>
            <a:r>
              <a:rPr lang="en-US" altLang="zh-CN" sz="1800" b="1" i="1" dirty="0"/>
              <a:t>7</a:t>
            </a:r>
            <a:r>
              <a:rPr lang="en-US" altLang="zh-CN" sz="1800" i="1" dirty="0"/>
              <a:t> goals for the</a:t>
            </a:r>
            <a:r>
              <a:rPr lang="en-US" altLang="zh-CN" sz="1800" b="1" i="1" dirty="0"/>
              <a:t> Hungary national football team</a:t>
            </a:r>
            <a:r>
              <a:rPr lang="en-US" altLang="zh-CN" sz="1800" i="1" dirty="0"/>
              <a:t>.”</a:t>
            </a:r>
            <a:endParaRPr lang="en-US" sz="1600" i="1" dirty="0"/>
          </a:p>
          <a:p>
            <a:pPr lvl="1"/>
            <a:endParaRPr lang="en-US" sz="1600" dirty="0">
              <a:latin typeface="Helvetica" pitchFamily="2" charset="0"/>
            </a:endParaRPr>
          </a:p>
          <a:p>
            <a:endParaRPr lang="en-US" sz="2000" dirty="0"/>
          </a:p>
        </p:txBody>
      </p:sp>
      <p:sp>
        <p:nvSpPr>
          <p:cNvPr id="2" name="Slide Number Placeholder 1">
            <a:extLst>
              <a:ext uri="{FF2B5EF4-FFF2-40B4-BE49-F238E27FC236}">
                <a16:creationId xmlns:a16="http://schemas.microsoft.com/office/drawing/2014/main" xmlns="" id="{3AC721A3-4647-A84C-A1C1-A322925FAD0F}"/>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23</a:t>
            </a:fld>
            <a:endParaRPr lang="en"/>
          </a:p>
        </p:txBody>
      </p:sp>
    </p:spTree>
    <p:extLst>
      <p:ext uri="{BB962C8B-B14F-4D97-AF65-F5344CB8AC3E}">
        <p14:creationId xmlns:p14="http://schemas.microsoft.com/office/powerpoint/2010/main" val="2508355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r>
              <a:rPr lang="en"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Remaining challenges</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17" name="Google Shape;217;p38"/>
          <p:cNvSpPr txBox="1">
            <a:spLocks noGrp="1"/>
          </p:cNvSpPr>
          <p:nvPr>
            <p:ph type="body" idx="1"/>
          </p:nvPr>
        </p:nvSpPr>
        <p:spPr>
          <a:xfrm>
            <a:off x="415600" y="2009725"/>
            <a:ext cx="11360800" cy="3904342"/>
          </a:xfrm>
          <a:prstGeom prst="rect">
            <a:avLst/>
          </a:prstGeom>
        </p:spPr>
        <p:txBody>
          <a:bodyPr spcFirstLastPara="1" vert="horz" wrap="square" lIns="91425" tIns="91425" rIns="91425" bIns="91425" rtlCol="0" anchor="t" anchorCtr="0">
            <a:noAutofit/>
          </a:bodyPr>
          <a:lstStyle/>
          <a:p>
            <a:r>
              <a:rPr lang="en" sz="2000" dirty="0"/>
              <a:t>Noun to the adjective form when it appears right before a position slot</a:t>
            </a:r>
          </a:p>
          <a:p>
            <a:pPr lvl="1"/>
            <a:r>
              <a:rPr lang="en-US" altLang="zh-CN" sz="1600" dirty="0"/>
              <a:t>“</a:t>
            </a:r>
            <a:r>
              <a:rPr lang="en-US" altLang="zh-CN" sz="1600" b="1" i="1" dirty="0">
                <a:solidFill>
                  <a:srgbClr val="FF0000"/>
                </a:solidFill>
              </a:rPr>
              <a:t>Italy</a:t>
            </a:r>
            <a:r>
              <a:rPr lang="en-US" altLang="zh-CN" sz="1600" i="1" dirty="0"/>
              <a:t> professional Association</a:t>
            </a:r>
            <a:r>
              <a:rPr lang="zh-CN" altLang="en-US" sz="1600" i="1" dirty="0"/>
              <a:t> </a:t>
            </a:r>
            <a:r>
              <a:rPr lang="en-US" altLang="zh-CN" sz="1600" i="1" dirty="0"/>
              <a:t>football player</a:t>
            </a:r>
            <a:r>
              <a:rPr lang="en-US" altLang="zh-CN" sz="1600" dirty="0"/>
              <a:t>”</a:t>
            </a:r>
            <a:endParaRPr lang="en" sz="1600" dirty="0"/>
          </a:p>
          <a:p>
            <a:r>
              <a:rPr lang="en-US" sz="2000" dirty="0"/>
              <a:t>Low</a:t>
            </a:r>
            <a:r>
              <a:rPr lang="en" sz="2000" dirty="0"/>
              <a:t> KB </a:t>
            </a:r>
            <a:r>
              <a:rPr lang="en-US" sz="2000" dirty="0"/>
              <a:t>R</a:t>
            </a:r>
            <a:r>
              <a:rPr lang="en-US" altLang="zh-CN" sz="2000" dirty="0"/>
              <a:t>econstruction</a:t>
            </a:r>
            <a:r>
              <a:rPr lang="en-US" sz="2000" dirty="0"/>
              <a:t> recall</a:t>
            </a:r>
            <a:endParaRPr sz="2000" dirty="0"/>
          </a:p>
          <a:p>
            <a:r>
              <a:rPr lang="en-US" sz="2000" dirty="0"/>
              <a:t>Unmatched </a:t>
            </a:r>
            <a:r>
              <a:rPr lang="en" sz="2000" dirty="0"/>
              <a:t>temporal expressions</a:t>
            </a:r>
          </a:p>
          <a:p>
            <a:pPr lvl="1"/>
            <a:r>
              <a:rPr lang="en-US" altLang="zh-CN" sz="1600" dirty="0"/>
              <a:t>“</a:t>
            </a:r>
            <a:r>
              <a:rPr lang="en-US" sz="1600" i="1" dirty="0" err="1"/>
              <a:t>Aleksei</a:t>
            </a:r>
            <a:r>
              <a:rPr lang="en-US" sz="1600" i="1" dirty="0"/>
              <a:t> </a:t>
            </a:r>
            <a:r>
              <a:rPr lang="en-US" sz="1600" i="1" dirty="0" err="1"/>
              <a:t>Gasilin</a:t>
            </a:r>
            <a:r>
              <a:rPr lang="en-US" sz="1600" i="1" dirty="0"/>
              <a:t> ( born </a:t>
            </a:r>
            <a:r>
              <a:rPr lang="en-US" sz="1600" b="1" i="1" dirty="0">
                <a:solidFill>
                  <a:srgbClr val="FF0000"/>
                </a:solidFill>
              </a:rPr>
              <a:t>1 March 1996 </a:t>
            </a:r>
            <a:r>
              <a:rPr lang="en-US" sz="1600" i="1" dirty="0"/>
              <a:t>) is a</a:t>
            </a:r>
            <a:r>
              <a:rPr lang="zh-CN" altLang="en-US" sz="1600" i="1" dirty="0"/>
              <a:t> </a:t>
            </a:r>
            <a:r>
              <a:rPr lang="en-US" altLang="zh-CN" sz="1600" i="1" dirty="0"/>
              <a:t>..</a:t>
            </a:r>
            <a:r>
              <a:rPr lang="en-US" sz="1600" i="1" dirty="0"/>
              <a:t>. He made his professional debut in</a:t>
            </a:r>
            <a:r>
              <a:rPr lang="zh-CN" altLang="en-US" sz="1600" i="1" dirty="0"/>
              <a:t> </a:t>
            </a:r>
            <a:r>
              <a:rPr lang="en-US" sz="1600" i="1" dirty="0"/>
              <a:t>the Russian Second Division in </a:t>
            </a:r>
            <a:r>
              <a:rPr lang="en-US" sz="1600" b="1" i="1" dirty="0">
                <a:solidFill>
                  <a:srgbClr val="FF0000"/>
                </a:solidFill>
              </a:rPr>
              <a:t>1992</a:t>
            </a:r>
            <a:r>
              <a:rPr lang="en-US" sz="1600" i="1" dirty="0"/>
              <a:t> for </a:t>
            </a:r>
            <a:r>
              <a:rPr lang="en-US" altLang="zh-CN" sz="1600" i="1" dirty="0"/>
              <a:t>…</a:t>
            </a:r>
            <a:r>
              <a:rPr lang="en-US" sz="1600" dirty="0"/>
              <a:t>”</a:t>
            </a:r>
            <a:endParaRPr sz="1600" dirty="0"/>
          </a:p>
          <a:p>
            <a:r>
              <a:rPr lang="en" sz="2000" dirty="0"/>
              <a:t>Person genders </a:t>
            </a:r>
          </a:p>
          <a:p>
            <a:pPr lvl="1"/>
            <a:r>
              <a:rPr lang="en-US" sz="1600" dirty="0"/>
              <a:t>“</a:t>
            </a:r>
            <a:r>
              <a:rPr lang="en-US" sz="1600" i="1" dirty="0" err="1"/>
              <a:t>Silvi</a:t>
            </a:r>
            <a:r>
              <a:rPr lang="en-US" sz="1600" i="1" dirty="0"/>
              <a:t> Jan (born 27 October 1973) is a former Israel. </a:t>
            </a:r>
            <a:r>
              <a:rPr lang="en-US" sz="1600" b="1" i="1" dirty="0">
                <a:solidFill>
                  <a:srgbClr val="FF0000"/>
                </a:solidFill>
              </a:rPr>
              <a:t>He</a:t>
            </a:r>
            <a:r>
              <a:rPr lang="en-US" sz="1600" i="1" dirty="0"/>
              <a:t> played for Israel women‘s national football team,…”</a:t>
            </a:r>
            <a:endParaRPr sz="1600" i="1" dirty="0"/>
          </a:p>
          <a:p>
            <a:r>
              <a:rPr lang="en" sz="2000" dirty="0"/>
              <a:t>More details about the entity</a:t>
            </a:r>
            <a:endParaRPr lang="en-US" sz="2000" dirty="0"/>
          </a:p>
        </p:txBody>
      </p:sp>
      <p:sp>
        <p:nvSpPr>
          <p:cNvPr id="2" name="Slide Number Placeholder 1">
            <a:extLst>
              <a:ext uri="{FF2B5EF4-FFF2-40B4-BE49-F238E27FC236}">
                <a16:creationId xmlns:a16="http://schemas.microsoft.com/office/drawing/2014/main" xmlns="" id="{3AC721A3-4647-A84C-A1C1-A322925FAD0F}"/>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24</a:t>
            </a:fld>
            <a:endParaRPr lang="en"/>
          </a:p>
        </p:txBody>
      </p:sp>
    </p:spTree>
    <p:extLst>
      <p:ext uri="{BB962C8B-B14F-4D97-AF65-F5344CB8AC3E}">
        <p14:creationId xmlns:p14="http://schemas.microsoft.com/office/powerpoint/2010/main" val="602742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Coherent Story Generation</a:t>
            </a:r>
            <a:endParaRPr lang="zh-CN" altLang="en-US" sz="3600" b="0" dirty="0">
              <a:solidFill>
                <a:srgbClr val="990000"/>
              </a:solidFill>
              <a:effectLst/>
              <a:latin typeface="Palatino Linotype"/>
            </a:endParaRPr>
          </a:p>
        </p:txBody>
      </p:sp>
      <p:sp>
        <p:nvSpPr>
          <p:cNvPr id="3" name="内容占位符 2"/>
          <p:cNvSpPr>
            <a:spLocks noGrp="1"/>
          </p:cNvSpPr>
          <p:nvPr>
            <p:ph idx="1"/>
          </p:nvPr>
        </p:nvSpPr>
        <p:spPr>
          <a:xfrm>
            <a:off x="163286" y="990603"/>
            <a:ext cx="11870871" cy="5588397"/>
          </a:xfrm>
        </p:spPr>
        <p:txBody>
          <a:bodyPr>
            <a:noAutofit/>
          </a:bodyPr>
          <a:lstStyle/>
          <a:p>
            <a:r>
              <a:rPr lang="en-US" sz="2000" dirty="0" smtClean="0"/>
              <a:t>(</a:t>
            </a:r>
            <a:r>
              <a:rPr lang="en-US" sz="2000" dirty="0" err="1" smtClean="0"/>
              <a:t>Zhai</a:t>
            </a:r>
            <a:r>
              <a:rPr lang="en-US" sz="2000" dirty="0" smtClean="0"/>
              <a:t> et al., ACL2019)</a:t>
            </a:r>
          </a:p>
          <a:p>
            <a:endParaRPr lang="en-US" sz="2000" dirty="0" smtClean="0"/>
          </a:p>
          <a:p>
            <a:endParaRPr lang="en-US" sz="2000" dirty="0" smtClean="0"/>
          </a:p>
        </p:txBody>
      </p:sp>
      <p:pic>
        <p:nvPicPr>
          <p:cNvPr id="4" name="Picture 3"/>
          <p:cNvPicPr>
            <a:picLocks noChangeAspect="1"/>
          </p:cNvPicPr>
          <p:nvPr/>
        </p:nvPicPr>
        <p:blipFill>
          <a:blip r:embed="rId3"/>
          <a:stretch>
            <a:fillRect/>
          </a:stretch>
        </p:blipFill>
        <p:spPr>
          <a:xfrm>
            <a:off x="0" y="2540001"/>
            <a:ext cx="12192000" cy="1764961"/>
          </a:xfrm>
          <a:prstGeom prst="rect">
            <a:avLst/>
          </a:prstGeom>
        </p:spPr>
      </p:pic>
    </p:spTree>
    <p:extLst>
      <p:ext uri="{BB962C8B-B14F-4D97-AF65-F5344CB8AC3E}">
        <p14:creationId xmlns:p14="http://schemas.microsoft.com/office/powerpoint/2010/main" val="3491707639"/>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Temporal Script Graphs</a:t>
            </a:r>
            <a:endParaRPr lang="zh-CN" altLang="en-US" sz="3600" b="0" dirty="0">
              <a:solidFill>
                <a:srgbClr val="990000"/>
              </a:solidFill>
              <a:effectLst/>
              <a:latin typeface="Palatino Linotype"/>
            </a:endParaRPr>
          </a:p>
        </p:txBody>
      </p:sp>
      <p:pic>
        <p:nvPicPr>
          <p:cNvPr id="4" name="Picture 3"/>
          <p:cNvPicPr>
            <a:picLocks noChangeAspect="1"/>
          </p:cNvPicPr>
          <p:nvPr/>
        </p:nvPicPr>
        <p:blipFill>
          <a:blip r:embed="rId3"/>
          <a:stretch>
            <a:fillRect/>
          </a:stretch>
        </p:blipFill>
        <p:spPr>
          <a:xfrm>
            <a:off x="1083734" y="965200"/>
            <a:ext cx="10024533" cy="4927600"/>
          </a:xfrm>
          <a:prstGeom prst="rect">
            <a:avLst/>
          </a:prstGeom>
        </p:spPr>
      </p:pic>
    </p:spTree>
    <p:extLst>
      <p:ext uri="{BB962C8B-B14F-4D97-AF65-F5344CB8AC3E}">
        <p14:creationId xmlns:p14="http://schemas.microsoft.com/office/powerpoint/2010/main" val="274147241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Surface Realization Model</a:t>
            </a:r>
            <a:endParaRPr lang="zh-CN" altLang="en-US" sz="3600" b="0" dirty="0">
              <a:solidFill>
                <a:srgbClr val="990000"/>
              </a:solidFill>
              <a:effectLst/>
              <a:latin typeface="Palatino Linotype"/>
            </a:endParaRPr>
          </a:p>
        </p:txBody>
      </p:sp>
      <p:sp>
        <p:nvSpPr>
          <p:cNvPr id="3" name="内容占位符 2"/>
          <p:cNvSpPr>
            <a:spLocks noGrp="1"/>
          </p:cNvSpPr>
          <p:nvPr>
            <p:ph idx="1"/>
          </p:nvPr>
        </p:nvSpPr>
        <p:spPr>
          <a:xfrm>
            <a:off x="163286" y="990603"/>
            <a:ext cx="11870871" cy="5588397"/>
          </a:xfrm>
        </p:spPr>
        <p:txBody>
          <a:bodyPr>
            <a:noAutofit/>
          </a:bodyPr>
          <a:lstStyle/>
          <a:p>
            <a:r>
              <a:rPr lang="en-US" sz="2000" dirty="0"/>
              <a:t>P</a:t>
            </a:r>
            <a:r>
              <a:rPr lang="en-US" sz="2000" dirty="0" smtClean="0"/>
              <a:t>roduces </a:t>
            </a:r>
            <a:r>
              <a:rPr lang="en-US" sz="2000" dirty="0"/>
              <a:t>two outputs: a distribution over </a:t>
            </a:r>
            <a:r>
              <a:rPr lang="en-US" sz="2000" dirty="0" smtClean="0"/>
              <a:t>the vocabulary </a:t>
            </a:r>
            <a:r>
              <a:rPr lang="en-US" sz="2000" dirty="0"/>
              <a:t>that predicts the successive word, and </a:t>
            </a:r>
            <a:r>
              <a:rPr lang="en-US" sz="2000" dirty="0" smtClean="0"/>
              <a:t>a </a:t>
            </a:r>
            <a:r>
              <a:rPr lang="en-US" sz="2000" dirty="0" err="1" smtClean="0"/>
              <a:t>boolean</a:t>
            </a:r>
            <a:r>
              <a:rPr lang="en-US" sz="2000" dirty="0"/>
              <a:t>-valued variable that indicates whether the </a:t>
            </a:r>
            <a:r>
              <a:rPr lang="en-US" sz="2000" dirty="0" smtClean="0"/>
              <a:t>generation should </a:t>
            </a:r>
            <a:r>
              <a:rPr lang="en-US" sz="2000" dirty="0"/>
              <a:t>move to the next </a:t>
            </a:r>
            <a:r>
              <a:rPr lang="en-US" sz="2000" dirty="0" smtClean="0"/>
              <a:t>event</a:t>
            </a:r>
          </a:p>
          <a:p>
            <a:endParaRPr lang="en-US" sz="2000" dirty="0" smtClean="0"/>
          </a:p>
          <a:p>
            <a:endParaRPr lang="en-US" sz="2000" dirty="0" smtClean="0"/>
          </a:p>
        </p:txBody>
      </p:sp>
      <p:pic>
        <p:nvPicPr>
          <p:cNvPr id="4" name="Picture 3"/>
          <p:cNvPicPr>
            <a:picLocks noChangeAspect="1"/>
          </p:cNvPicPr>
          <p:nvPr/>
        </p:nvPicPr>
        <p:blipFill>
          <a:blip r:embed="rId3"/>
          <a:stretch>
            <a:fillRect/>
          </a:stretch>
        </p:blipFill>
        <p:spPr>
          <a:xfrm>
            <a:off x="1422400" y="2362200"/>
            <a:ext cx="9550400" cy="2997200"/>
          </a:xfrm>
          <a:prstGeom prst="rect">
            <a:avLst/>
          </a:prstGeom>
        </p:spPr>
      </p:pic>
    </p:spTree>
    <p:extLst>
      <p:ext uri="{BB962C8B-B14F-4D97-AF65-F5344CB8AC3E}">
        <p14:creationId xmlns:p14="http://schemas.microsoft.com/office/powerpoint/2010/main" val="337968628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Surface Realization Model</a:t>
            </a:r>
            <a:endParaRPr lang="zh-CN" altLang="en-US" sz="3600" b="0" dirty="0">
              <a:solidFill>
                <a:srgbClr val="990000"/>
              </a:solidFill>
              <a:effectLst/>
              <a:latin typeface="Palatino Linotype"/>
            </a:endParaRPr>
          </a:p>
        </p:txBody>
      </p:sp>
      <p:sp>
        <p:nvSpPr>
          <p:cNvPr id="3" name="内容占位符 2"/>
          <p:cNvSpPr>
            <a:spLocks noGrp="1"/>
          </p:cNvSpPr>
          <p:nvPr>
            <p:ph idx="1"/>
          </p:nvPr>
        </p:nvSpPr>
        <p:spPr>
          <a:xfrm>
            <a:off x="163286" y="990603"/>
            <a:ext cx="11870871" cy="5588397"/>
          </a:xfrm>
        </p:spPr>
        <p:txBody>
          <a:bodyPr>
            <a:noAutofit/>
          </a:bodyPr>
          <a:lstStyle/>
          <a:p>
            <a:r>
              <a:rPr lang="en-US" sz="2000" dirty="0"/>
              <a:t>E</a:t>
            </a:r>
            <a:r>
              <a:rPr lang="en-US" sz="2000" dirty="0" smtClean="0"/>
              <a:t>xploits </a:t>
            </a:r>
            <a:r>
              <a:rPr lang="en-US" sz="2000" dirty="0"/>
              <a:t>a multi-task learning </a:t>
            </a:r>
            <a:r>
              <a:rPr lang="en-US" sz="2000" dirty="0" smtClean="0"/>
              <a:t>framework: it </a:t>
            </a:r>
            <a:r>
              <a:rPr lang="en-US" sz="2000" dirty="0"/>
              <a:t>outputs the distribution over the next token </a:t>
            </a:r>
            <a:r>
              <a:rPr lang="en-US" sz="2000" dirty="0" err="1"/>
              <a:t>d</a:t>
            </a:r>
            <a:r>
              <a:rPr lang="en-US" sz="2000" baseline="-25000" dirty="0" err="1"/>
              <a:t>t</a:t>
            </a:r>
            <a:r>
              <a:rPr lang="en-US" sz="2000" dirty="0"/>
              <a:t> , as well as a</a:t>
            </a:r>
            <a:r>
              <a:rPr lang="en-US" sz="2000" baseline="-25000" dirty="0"/>
              <a:t>t</a:t>
            </a:r>
            <a:r>
              <a:rPr lang="en-US" sz="2000" dirty="0"/>
              <a:t> , which determines whether to shift to the next </a:t>
            </a:r>
            <a:r>
              <a:rPr lang="en-US" sz="2000" dirty="0" smtClean="0"/>
              <a:t>event</a:t>
            </a:r>
          </a:p>
          <a:p>
            <a:endParaRPr lang="en-US" sz="2000" dirty="0" smtClean="0"/>
          </a:p>
        </p:txBody>
      </p:sp>
      <p:pic>
        <p:nvPicPr>
          <p:cNvPr id="4" name="Picture 3"/>
          <p:cNvPicPr>
            <a:picLocks noChangeAspect="1"/>
          </p:cNvPicPr>
          <p:nvPr/>
        </p:nvPicPr>
        <p:blipFill>
          <a:blip r:embed="rId3"/>
          <a:stretch>
            <a:fillRect/>
          </a:stretch>
        </p:blipFill>
        <p:spPr>
          <a:xfrm>
            <a:off x="203200" y="2438400"/>
            <a:ext cx="12192000" cy="2906702"/>
          </a:xfrm>
          <a:prstGeom prst="rect">
            <a:avLst/>
          </a:prstGeom>
        </p:spPr>
      </p:pic>
    </p:spTree>
    <p:extLst>
      <p:ext uri="{BB962C8B-B14F-4D97-AF65-F5344CB8AC3E}">
        <p14:creationId xmlns:p14="http://schemas.microsoft.com/office/powerpoint/2010/main" val="20412932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Results</a:t>
            </a:r>
            <a:endParaRPr lang="zh-CN" altLang="en-US" sz="3600" b="0" dirty="0">
              <a:solidFill>
                <a:srgbClr val="990000"/>
              </a:solidFill>
              <a:effectLst/>
              <a:latin typeface="Palatino Linotype"/>
            </a:endParaRPr>
          </a:p>
        </p:txBody>
      </p:sp>
      <p:pic>
        <p:nvPicPr>
          <p:cNvPr id="10" name="Picture 9"/>
          <p:cNvPicPr>
            <a:picLocks noChangeAspect="1"/>
          </p:cNvPicPr>
          <p:nvPr/>
        </p:nvPicPr>
        <p:blipFill>
          <a:blip r:embed="rId3"/>
          <a:stretch>
            <a:fillRect/>
          </a:stretch>
        </p:blipFill>
        <p:spPr>
          <a:xfrm>
            <a:off x="0" y="2425701"/>
            <a:ext cx="12192000" cy="1984075"/>
          </a:xfrm>
          <a:prstGeom prst="rect">
            <a:avLst/>
          </a:prstGeom>
        </p:spPr>
      </p:pic>
    </p:spTree>
    <p:extLst>
      <p:ext uri="{BB962C8B-B14F-4D97-AF65-F5344CB8AC3E}">
        <p14:creationId xmlns:p14="http://schemas.microsoft.com/office/powerpoint/2010/main" val="237274676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E090E-3154-4307-868C-DB27EF61B811}"/>
              </a:ext>
            </a:extLst>
          </p:cNvPr>
          <p:cNvSpPr>
            <a:spLocks noGrp="1"/>
          </p:cNvSpPr>
          <p:nvPr>
            <p:ph type="title"/>
          </p:nvPr>
        </p:nvSpPr>
        <p:spPr/>
        <p:txBody>
          <a:bodyPr/>
          <a:lstStyle/>
          <a:p>
            <a:r>
              <a:rPr lang="en-US" dirty="0"/>
              <a:t>Abstractive Summarization</a:t>
            </a:r>
            <a:endParaRPr lang="he-IL" dirty="0"/>
          </a:p>
        </p:txBody>
      </p:sp>
      <p:sp>
        <p:nvSpPr>
          <p:cNvPr id="3" name="Content Placeholder 2">
            <a:extLst>
              <a:ext uri="{FF2B5EF4-FFF2-40B4-BE49-F238E27FC236}">
                <a16:creationId xmlns:a16="http://schemas.microsoft.com/office/drawing/2014/main" xmlns="" id="{F9CA1C02-D48B-4A3A-852E-B315A6DC9222}"/>
              </a:ext>
            </a:extLst>
          </p:cNvPr>
          <p:cNvSpPr>
            <a:spLocks noGrp="1"/>
          </p:cNvSpPr>
          <p:nvPr>
            <p:ph idx="1"/>
          </p:nvPr>
        </p:nvSpPr>
        <p:spPr>
          <a:xfrm>
            <a:off x="838200" y="4981175"/>
            <a:ext cx="10515600" cy="745733"/>
          </a:xfrm>
        </p:spPr>
        <p:txBody>
          <a:bodyPr>
            <a:normAutofit/>
          </a:bodyPr>
          <a:lstStyle/>
          <a:p>
            <a:r>
              <a:rPr lang="en-US" dirty="0"/>
              <a:t>Problems?</a:t>
            </a:r>
          </a:p>
          <a:p>
            <a:pPr lvl="1"/>
            <a:r>
              <a:rPr lang="en-US" dirty="0"/>
              <a:t>Out Of Vocabulary words</a:t>
            </a:r>
          </a:p>
        </p:txBody>
      </p:sp>
      <p:pic>
        <p:nvPicPr>
          <p:cNvPr id="5" name="Picture 4">
            <a:extLst>
              <a:ext uri="{FF2B5EF4-FFF2-40B4-BE49-F238E27FC236}">
                <a16:creationId xmlns:a16="http://schemas.microsoft.com/office/drawing/2014/main" xmlns="" id="{F4C40092-7163-4CF0-9A4F-39E488913AED}"/>
              </a:ext>
            </a:extLst>
          </p:cNvPr>
          <p:cNvPicPr>
            <a:picLocks noChangeAspect="1"/>
          </p:cNvPicPr>
          <p:nvPr/>
        </p:nvPicPr>
        <p:blipFill>
          <a:blip r:embed="rId3"/>
          <a:stretch>
            <a:fillRect/>
          </a:stretch>
        </p:blipFill>
        <p:spPr>
          <a:xfrm>
            <a:off x="2126804" y="1955442"/>
            <a:ext cx="9670227" cy="2947116"/>
          </a:xfrm>
          <a:prstGeom prst="rect">
            <a:avLst/>
          </a:prstGeom>
        </p:spPr>
      </p:pic>
    </p:spTree>
    <p:extLst>
      <p:ext uri="{BB962C8B-B14F-4D97-AF65-F5344CB8AC3E}">
        <p14:creationId xmlns:p14="http://schemas.microsoft.com/office/powerpoint/2010/main" val="654817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Sample Generation Output</a:t>
            </a:r>
            <a:endParaRPr lang="zh-CN" altLang="en-US" sz="3600" b="0" dirty="0">
              <a:solidFill>
                <a:srgbClr val="990000"/>
              </a:solidFill>
              <a:effectLst/>
              <a:latin typeface="Palatino Linotype"/>
            </a:endParaRPr>
          </a:p>
        </p:txBody>
      </p:sp>
      <p:pic>
        <p:nvPicPr>
          <p:cNvPr id="7" name="Picture 6"/>
          <p:cNvPicPr>
            <a:picLocks noChangeAspect="1"/>
          </p:cNvPicPr>
          <p:nvPr/>
        </p:nvPicPr>
        <p:blipFill>
          <a:blip r:embed="rId3"/>
          <a:stretch>
            <a:fillRect/>
          </a:stretch>
        </p:blipFill>
        <p:spPr>
          <a:xfrm>
            <a:off x="1422401" y="990600"/>
            <a:ext cx="8795383" cy="5632606"/>
          </a:xfrm>
          <a:prstGeom prst="rect">
            <a:avLst/>
          </a:prstGeom>
        </p:spPr>
      </p:pic>
    </p:spTree>
    <p:extLst>
      <p:ext uri="{BB962C8B-B14F-4D97-AF65-F5344CB8AC3E}">
        <p14:creationId xmlns:p14="http://schemas.microsoft.com/office/powerpoint/2010/main" val="2427340351"/>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Story Ending Generation</a:t>
            </a:r>
            <a:endParaRPr lang="zh-CN" altLang="en-US" sz="3600" b="0" dirty="0">
              <a:solidFill>
                <a:srgbClr val="990000"/>
              </a:solidFill>
              <a:effectLst/>
              <a:latin typeface="Palatino Linotype"/>
            </a:endParaRPr>
          </a:p>
        </p:txBody>
      </p:sp>
      <p:sp>
        <p:nvSpPr>
          <p:cNvPr id="3" name="内容占位符 2"/>
          <p:cNvSpPr>
            <a:spLocks noGrp="1"/>
          </p:cNvSpPr>
          <p:nvPr>
            <p:ph idx="1"/>
          </p:nvPr>
        </p:nvSpPr>
        <p:spPr>
          <a:xfrm>
            <a:off x="163286" y="990603"/>
            <a:ext cx="11870871" cy="5588397"/>
          </a:xfrm>
        </p:spPr>
        <p:txBody>
          <a:bodyPr>
            <a:noAutofit/>
          </a:bodyPr>
          <a:lstStyle/>
          <a:p>
            <a:r>
              <a:rPr lang="en-US" sz="2000" dirty="0" smtClean="0"/>
              <a:t>(Li et al., COLING2018)</a:t>
            </a:r>
          </a:p>
          <a:p>
            <a:endParaRPr lang="en-US" sz="2000" dirty="0" smtClean="0"/>
          </a:p>
          <a:p>
            <a:endParaRPr lang="en-US" sz="2000" dirty="0" smtClean="0"/>
          </a:p>
        </p:txBody>
      </p:sp>
      <p:pic>
        <p:nvPicPr>
          <p:cNvPr id="5" name="Picture 4"/>
          <p:cNvPicPr>
            <a:picLocks noChangeAspect="1"/>
          </p:cNvPicPr>
          <p:nvPr/>
        </p:nvPicPr>
        <p:blipFill>
          <a:blip r:embed="rId3"/>
          <a:stretch>
            <a:fillRect/>
          </a:stretch>
        </p:blipFill>
        <p:spPr>
          <a:xfrm>
            <a:off x="0" y="1524000"/>
            <a:ext cx="12192000" cy="4622800"/>
          </a:xfrm>
          <a:prstGeom prst="rect">
            <a:avLst/>
          </a:prstGeom>
        </p:spPr>
      </p:pic>
    </p:spTree>
    <p:extLst>
      <p:ext uri="{BB962C8B-B14F-4D97-AF65-F5344CB8AC3E}">
        <p14:creationId xmlns:p14="http://schemas.microsoft.com/office/powerpoint/2010/main" val="480801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Method</a:t>
            </a:r>
            <a:endParaRPr lang="zh-CN" altLang="en-US" sz="3600" b="0" dirty="0">
              <a:solidFill>
                <a:srgbClr val="990000"/>
              </a:solidFill>
              <a:effectLst/>
              <a:latin typeface="Palatino Linotype"/>
            </a:endParaRPr>
          </a:p>
        </p:txBody>
      </p:sp>
      <p:pic>
        <p:nvPicPr>
          <p:cNvPr id="4" name="Picture 3"/>
          <p:cNvPicPr>
            <a:picLocks noChangeAspect="1"/>
          </p:cNvPicPr>
          <p:nvPr/>
        </p:nvPicPr>
        <p:blipFill>
          <a:blip r:embed="rId3"/>
          <a:stretch>
            <a:fillRect/>
          </a:stretch>
        </p:blipFill>
        <p:spPr>
          <a:xfrm>
            <a:off x="1117600" y="897466"/>
            <a:ext cx="8737600" cy="6067777"/>
          </a:xfrm>
          <a:prstGeom prst="rect">
            <a:avLst/>
          </a:prstGeom>
        </p:spPr>
      </p:pic>
    </p:spTree>
    <p:extLst>
      <p:ext uri="{BB962C8B-B14F-4D97-AF65-F5344CB8AC3E}">
        <p14:creationId xmlns:p14="http://schemas.microsoft.com/office/powerpoint/2010/main" val="331616086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Results</a:t>
            </a:r>
            <a:endParaRPr lang="zh-CN" altLang="en-US" sz="3600" b="0" dirty="0">
              <a:solidFill>
                <a:srgbClr val="990000"/>
              </a:solidFill>
              <a:effectLst/>
              <a:latin typeface="Palatino Linotype"/>
            </a:endParaRPr>
          </a:p>
        </p:txBody>
      </p:sp>
      <p:sp>
        <p:nvSpPr>
          <p:cNvPr id="3" name="内容占位符 2"/>
          <p:cNvSpPr>
            <a:spLocks noGrp="1"/>
          </p:cNvSpPr>
          <p:nvPr>
            <p:ph idx="1"/>
          </p:nvPr>
        </p:nvSpPr>
        <p:spPr>
          <a:xfrm>
            <a:off x="163286" y="990603"/>
            <a:ext cx="11870871" cy="5588397"/>
          </a:xfrm>
        </p:spPr>
        <p:txBody>
          <a:bodyPr>
            <a:noAutofit/>
          </a:bodyPr>
          <a:lstStyle/>
          <a:p>
            <a:r>
              <a:rPr lang="en-US" sz="2000" dirty="0" smtClean="0"/>
              <a:t>(Li et al., COLING2018)</a:t>
            </a:r>
          </a:p>
          <a:p>
            <a:endParaRPr lang="en-US" sz="2000" dirty="0" smtClean="0"/>
          </a:p>
          <a:p>
            <a:endParaRPr lang="en-US" sz="2000" dirty="0" smtClean="0"/>
          </a:p>
        </p:txBody>
      </p:sp>
      <p:pic>
        <p:nvPicPr>
          <p:cNvPr id="4" name="Picture 3"/>
          <p:cNvPicPr>
            <a:picLocks noChangeAspect="1"/>
          </p:cNvPicPr>
          <p:nvPr/>
        </p:nvPicPr>
        <p:blipFill>
          <a:blip r:embed="rId3"/>
          <a:stretch>
            <a:fillRect/>
          </a:stretch>
        </p:blipFill>
        <p:spPr>
          <a:xfrm>
            <a:off x="16934" y="1485900"/>
            <a:ext cx="12158133" cy="3886200"/>
          </a:xfrm>
          <a:prstGeom prst="rect">
            <a:avLst/>
          </a:prstGeom>
        </p:spPr>
      </p:pic>
    </p:spTree>
    <p:extLst>
      <p:ext uri="{BB962C8B-B14F-4D97-AF65-F5344CB8AC3E}">
        <p14:creationId xmlns:p14="http://schemas.microsoft.com/office/powerpoint/2010/main" val="151482384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Results</a:t>
            </a:r>
            <a:endParaRPr lang="zh-CN" altLang="en-US" sz="3600" b="0" dirty="0">
              <a:solidFill>
                <a:srgbClr val="990000"/>
              </a:solidFill>
              <a:effectLst/>
              <a:latin typeface="Palatino Linotype"/>
            </a:endParaRPr>
          </a:p>
        </p:txBody>
      </p:sp>
      <p:sp>
        <p:nvSpPr>
          <p:cNvPr id="3" name="内容占位符 2"/>
          <p:cNvSpPr>
            <a:spLocks noGrp="1"/>
          </p:cNvSpPr>
          <p:nvPr>
            <p:ph idx="1"/>
          </p:nvPr>
        </p:nvSpPr>
        <p:spPr>
          <a:xfrm>
            <a:off x="163286" y="990603"/>
            <a:ext cx="11870871" cy="5588397"/>
          </a:xfrm>
        </p:spPr>
        <p:txBody>
          <a:bodyPr>
            <a:noAutofit/>
          </a:bodyPr>
          <a:lstStyle/>
          <a:p>
            <a:r>
              <a:rPr lang="en-US" sz="2000" dirty="0" smtClean="0"/>
              <a:t>Story Cloze Prediction</a:t>
            </a:r>
          </a:p>
          <a:p>
            <a:endParaRPr lang="en-US" sz="2000" dirty="0" smtClean="0"/>
          </a:p>
        </p:txBody>
      </p:sp>
      <p:pic>
        <p:nvPicPr>
          <p:cNvPr id="4" name="Picture 3"/>
          <p:cNvPicPr>
            <a:picLocks noChangeAspect="1"/>
          </p:cNvPicPr>
          <p:nvPr/>
        </p:nvPicPr>
        <p:blipFill>
          <a:blip r:embed="rId3"/>
          <a:stretch>
            <a:fillRect/>
          </a:stretch>
        </p:blipFill>
        <p:spPr>
          <a:xfrm>
            <a:off x="982134" y="1536700"/>
            <a:ext cx="10227733" cy="3784600"/>
          </a:xfrm>
          <a:prstGeom prst="rect">
            <a:avLst/>
          </a:prstGeom>
        </p:spPr>
      </p:pic>
    </p:spTree>
    <p:extLst>
      <p:ext uri="{BB962C8B-B14F-4D97-AF65-F5344CB8AC3E}">
        <p14:creationId xmlns:p14="http://schemas.microsoft.com/office/powerpoint/2010/main" val="2204563608"/>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Example Output</a:t>
            </a:r>
            <a:endParaRPr lang="zh-CN" altLang="en-US" sz="3600" b="0" dirty="0">
              <a:solidFill>
                <a:srgbClr val="990000"/>
              </a:solidFill>
              <a:effectLst/>
              <a:latin typeface="Palatino Linotype"/>
            </a:endParaRPr>
          </a:p>
        </p:txBody>
      </p:sp>
      <p:pic>
        <p:nvPicPr>
          <p:cNvPr id="5" name="Picture 4"/>
          <p:cNvPicPr>
            <a:picLocks noChangeAspect="1"/>
          </p:cNvPicPr>
          <p:nvPr/>
        </p:nvPicPr>
        <p:blipFill>
          <a:blip r:embed="rId3"/>
          <a:stretch>
            <a:fillRect/>
          </a:stretch>
        </p:blipFill>
        <p:spPr>
          <a:xfrm>
            <a:off x="0" y="1104900"/>
            <a:ext cx="12192000" cy="4625474"/>
          </a:xfrm>
          <a:prstGeom prst="rect">
            <a:avLst/>
          </a:prstGeom>
        </p:spPr>
      </p:pic>
    </p:spTree>
    <p:extLst>
      <p:ext uri="{BB962C8B-B14F-4D97-AF65-F5344CB8AC3E}">
        <p14:creationId xmlns:p14="http://schemas.microsoft.com/office/powerpoint/2010/main" val="149718503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Text Simplification</a:t>
            </a:r>
            <a:endParaRPr lang="zh-CN" altLang="en-US" sz="3600" b="0" dirty="0">
              <a:solidFill>
                <a:srgbClr val="990000"/>
              </a:solidFill>
              <a:effectLst/>
              <a:latin typeface="Palatino Linotype"/>
            </a:endParaRPr>
          </a:p>
        </p:txBody>
      </p:sp>
      <p:pic>
        <p:nvPicPr>
          <p:cNvPr id="6" name="Picture 5"/>
          <p:cNvPicPr>
            <a:picLocks noChangeAspect="1"/>
          </p:cNvPicPr>
          <p:nvPr/>
        </p:nvPicPr>
        <p:blipFill>
          <a:blip r:embed="rId3"/>
          <a:stretch>
            <a:fillRect/>
          </a:stretch>
        </p:blipFill>
        <p:spPr>
          <a:xfrm>
            <a:off x="0" y="1435100"/>
            <a:ext cx="12192000" cy="3963440"/>
          </a:xfrm>
          <a:prstGeom prst="rect">
            <a:avLst/>
          </a:prstGeom>
        </p:spPr>
      </p:pic>
    </p:spTree>
    <p:extLst>
      <p:ext uri="{BB962C8B-B14F-4D97-AF65-F5344CB8AC3E}">
        <p14:creationId xmlns:p14="http://schemas.microsoft.com/office/powerpoint/2010/main" val="217292583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Text Simplification</a:t>
            </a:r>
            <a:endParaRPr lang="zh-CN" altLang="en-US" sz="3600" b="0" dirty="0">
              <a:solidFill>
                <a:srgbClr val="990000"/>
              </a:solidFill>
              <a:effectLst/>
              <a:latin typeface="Palatino Linotype"/>
            </a:endParaRPr>
          </a:p>
        </p:txBody>
      </p:sp>
      <p:pic>
        <p:nvPicPr>
          <p:cNvPr id="3" name="Picture 2"/>
          <p:cNvPicPr>
            <a:picLocks noChangeAspect="1"/>
          </p:cNvPicPr>
          <p:nvPr/>
        </p:nvPicPr>
        <p:blipFill>
          <a:blip r:embed="rId3"/>
          <a:stretch>
            <a:fillRect/>
          </a:stretch>
        </p:blipFill>
        <p:spPr>
          <a:xfrm>
            <a:off x="0" y="1219200"/>
            <a:ext cx="12192000" cy="5196164"/>
          </a:xfrm>
          <a:prstGeom prst="rect">
            <a:avLst/>
          </a:prstGeom>
        </p:spPr>
      </p:pic>
    </p:spTree>
    <p:extLst>
      <p:ext uri="{BB962C8B-B14F-4D97-AF65-F5344CB8AC3E}">
        <p14:creationId xmlns:p14="http://schemas.microsoft.com/office/powerpoint/2010/main" val="39963402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Text Simplification</a:t>
            </a:r>
            <a:endParaRPr lang="zh-CN" altLang="en-US" sz="3600" b="0" dirty="0">
              <a:solidFill>
                <a:srgbClr val="990000"/>
              </a:solidFill>
              <a:effectLst/>
              <a:latin typeface="Palatino Linotype"/>
            </a:endParaRPr>
          </a:p>
        </p:txBody>
      </p:sp>
      <p:pic>
        <p:nvPicPr>
          <p:cNvPr id="3" name="Picture 2"/>
          <p:cNvPicPr>
            <a:picLocks noChangeAspect="1"/>
          </p:cNvPicPr>
          <p:nvPr/>
        </p:nvPicPr>
        <p:blipFill>
          <a:blip r:embed="rId3"/>
          <a:stretch>
            <a:fillRect/>
          </a:stretch>
        </p:blipFill>
        <p:spPr>
          <a:xfrm>
            <a:off x="304800" y="3048000"/>
            <a:ext cx="12192000" cy="2889250"/>
          </a:xfrm>
          <a:prstGeom prst="rect">
            <a:avLst/>
          </a:prstGeom>
        </p:spPr>
      </p:pic>
      <p:sp>
        <p:nvSpPr>
          <p:cNvPr id="4" name="内容占位符 2"/>
          <p:cNvSpPr>
            <a:spLocks noGrp="1"/>
          </p:cNvSpPr>
          <p:nvPr>
            <p:ph idx="1"/>
          </p:nvPr>
        </p:nvSpPr>
        <p:spPr>
          <a:xfrm>
            <a:off x="163286" y="990603"/>
            <a:ext cx="11870871" cy="914398"/>
          </a:xfrm>
        </p:spPr>
        <p:txBody>
          <a:bodyPr>
            <a:noAutofit/>
          </a:bodyPr>
          <a:lstStyle/>
          <a:p>
            <a:r>
              <a:rPr lang="en-US" sz="2000" dirty="0" smtClean="0"/>
              <a:t>Firstly </a:t>
            </a:r>
            <a:r>
              <a:rPr lang="en-US" sz="2000" dirty="0"/>
              <a:t>the dependency links of cc  and </a:t>
            </a:r>
            <a:r>
              <a:rPr lang="en-US" sz="2000" dirty="0" err="1"/>
              <a:t>conj</a:t>
            </a:r>
            <a:r>
              <a:rPr lang="en-US" sz="2000" dirty="0"/>
              <a:t>  are </a:t>
            </a:r>
            <a:r>
              <a:rPr lang="en-US" sz="2000" dirty="0" smtClean="0"/>
              <a:t>cut</a:t>
            </a:r>
          </a:p>
          <a:p>
            <a:r>
              <a:rPr lang="en-US" sz="2000" dirty="0" smtClean="0"/>
              <a:t>Then</a:t>
            </a:r>
            <a:r>
              <a:rPr lang="en-US" sz="2000" dirty="0"/>
              <a:t> </a:t>
            </a:r>
            <a:r>
              <a:rPr lang="en-US" sz="2000" dirty="0" smtClean="0"/>
              <a:t>we </a:t>
            </a:r>
            <a:r>
              <a:rPr lang="en-US" sz="2000" dirty="0"/>
              <a:t>look for a noun in the left direct children of the original root LAUGHS  and link the new root gives  with </a:t>
            </a:r>
            <a:r>
              <a:rPr lang="en-US" sz="2000" dirty="0" smtClean="0"/>
              <a:t>it</a:t>
            </a:r>
            <a:endParaRPr lang="en-US" sz="2000" dirty="0"/>
          </a:p>
          <a:p>
            <a:r>
              <a:rPr lang="en-US" sz="2000" dirty="0"/>
              <a:t>In-order traverse from the original root and the new root will result in simplified </a:t>
            </a:r>
            <a:r>
              <a:rPr lang="en-US" sz="2000" dirty="0" smtClean="0"/>
              <a:t>sentences</a:t>
            </a:r>
          </a:p>
          <a:p>
            <a:endParaRPr lang="en-US" sz="2000" dirty="0" smtClean="0"/>
          </a:p>
          <a:p>
            <a:endParaRPr lang="en-US" sz="2000" dirty="0" smtClean="0"/>
          </a:p>
          <a:p>
            <a:endParaRPr lang="en-US" sz="2000" dirty="0" smtClean="0"/>
          </a:p>
        </p:txBody>
      </p:sp>
    </p:spTree>
    <p:extLst>
      <p:ext uri="{BB962C8B-B14F-4D97-AF65-F5344CB8AC3E}">
        <p14:creationId xmlns:p14="http://schemas.microsoft.com/office/powerpoint/2010/main" val="24454252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95267" y="0"/>
            <a:ext cx="10399932" cy="1143000"/>
          </a:xfrm>
        </p:spPr>
        <p:txBody>
          <a:bodyPr>
            <a:normAutofit/>
          </a:bodyPr>
          <a:lstStyle/>
          <a:p>
            <a:r>
              <a:rPr lang="en-US" sz="3600" b="0" dirty="0" smtClean="0">
                <a:solidFill>
                  <a:srgbClr val="990000"/>
                </a:solidFill>
                <a:effectLst/>
                <a:latin typeface="Palatino Linotype"/>
              </a:rPr>
              <a:t>User </a:t>
            </a:r>
            <a:r>
              <a:rPr lang="en-US" sz="3600" dirty="0" smtClean="0">
                <a:solidFill>
                  <a:srgbClr val="990000"/>
                </a:solidFill>
                <a:latin typeface="Palatino Linotype"/>
              </a:rPr>
              <a:t>Study Results</a:t>
            </a:r>
            <a:endParaRPr lang="zh-CN" altLang="en-US" sz="3600" b="0" dirty="0">
              <a:solidFill>
                <a:srgbClr val="990000"/>
              </a:solidFill>
              <a:effectLst/>
              <a:latin typeface="Palatino Linotype"/>
            </a:endParaRPr>
          </a:p>
        </p:txBody>
      </p:sp>
      <p:pic>
        <p:nvPicPr>
          <p:cNvPr id="6" name="Picture 5"/>
          <p:cNvPicPr>
            <a:picLocks noChangeAspect="1"/>
          </p:cNvPicPr>
          <p:nvPr/>
        </p:nvPicPr>
        <p:blipFill>
          <a:blip r:embed="rId3"/>
          <a:stretch>
            <a:fillRect/>
          </a:stretch>
        </p:blipFill>
        <p:spPr>
          <a:xfrm>
            <a:off x="-101600" y="1828801"/>
            <a:ext cx="12192000" cy="2195871"/>
          </a:xfrm>
          <a:prstGeom prst="rect">
            <a:avLst/>
          </a:prstGeom>
        </p:spPr>
      </p:pic>
    </p:spTree>
    <p:extLst>
      <p:ext uri="{BB962C8B-B14F-4D97-AF65-F5344CB8AC3E}">
        <p14:creationId xmlns:p14="http://schemas.microsoft.com/office/powerpoint/2010/main" val="281942115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E090E-3154-4307-868C-DB27EF61B811}"/>
              </a:ext>
            </a:extLst>
          </p:cNvPr>
          <p:cNvSpPr>
            <a:spLocks noGrp="1"/>
          </p:cNvSpPr>
          <p:nvPr>
            <p:ph type="title"/>
          </p:nvPr>
        </p:nvSpPr>
        <p:spPr/>
        <p:txBody>
          <a:bodyPr/>
          <a:lstStyle/>
          <a:p>
            <a:r>
              <a:rPr lang="en-US" dirty="0"/>
              <a:t>Pointer-Generator Network</a:t>
            </a:r>
            <a:endParaRPr lang="he-IL" dirty="0"/>
          </a:p>
        </p:txBody>
      </p:sp>
      <p:pic>
        <p:nvPicPr>
          <p:cNvPr id="5" name="Picture 4"/>
          <p:cNvPicPr>
            <a:picLocks noChangeAspect="1"/>
          </p:cNvPicPr>
          <p:nvPr/>
        </p:nvPicPr>
        <p:blipFill>
          <a:blip r:embed="rId3"/>
          <a:stretch>
            <a:fillRect/>
          </a:stretch>
        </p:blipFill>
        <p:spPr>
          <a:xfrm>
            <a:off x="230884" y="1593269"/>
            <a:ext cx="12192000" cy="3553866"/>
          </a:xfrm>
          <a:prstGeom prst="rect">
            <a:avLst/>
          </a:prstGeom>
        </p:spPr>
      </p:pic>
      <p:sp>
        <p:nvSpPr>
          <p:cNvPr id="7" name="Content Placeholder 2">
            <a:extLst>
              <a:ext uri="{FF2B5EF4-FFF2-40B4-BE49-F238E27FC236}">
                <a16:creationId xmlns:a16="http://schemas.microsoft.com/office/drawing/2014/main" xmlns="" id="{F9CA1C02-D48B-4A3A-852E-B315A6DC9222}"/>
              </a:ext>
            </a:extLst>
          </p:cNvPr>
          <p:cNvSpPr txBox="1">
            <a:spLocks/>
          </p:cNvSpPr>
          <p:nvPr/>
        </p:nvSpPr>
        <p:spPr>
          <a:xfrm>
            <a:off x="299469" y="5346807"/>
            <a:ext cx="10515600" cy="74573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50520" algn="l" rtl="0">
              <a:lnSpc>
                <a:spcPct val="100000"/>
              </a:lnSpc>
              <a:spcBef>
                <a:spcPts val="480"/>
              </a:spcBef>
              <a:spcAft>
                <a:spcPts val="0"/>
              </a:spcAft>
              <a:buClr>
                <a:srgbClr val="170981"/>
              </a:buClr>
              <a:buSzPts val="1920"/>
              <a:buFont typeface="Noto Sans Symbols"/>
              <a:buChar char="▪"/>
              <a:defRPr sz="2400" b="0" i="0" u="none" strike="noStrike" cap="none">
                <a:solidFill>
                  <a:schemeClr val="dk1"/>
                </a:solidFill>
                <a:latin typeface="Calibri"/>
                <a:ea typeface="Calibri"/>
                <a:cs typeface="Calibri"/>
                <a:sym typeface="Calibri"/>
              </a:defRPr>
            </a:lvl1pPr>
            <a:lvl2pPr marL="914400" marR="0" lvl="1" indent="-350519" algn="l" rtl="0">
              <a:lnSpc>
                <a:spcPct val="100000"/>
              </a:lnSpc>
              <a:spcBef>
                <a:spcPts val="480"/>
              </a:spcBef>
              <a:spcAft>
                <a:spcPts val="0"/>
              </a:spcAft>
              <a:buClr>
                <a:srgbClr val="FF6600"/>
              </a:buClr>
              <a:buSzPts val="1920"/>
              <a:buFont typeface="Noto Sans Symbols"/>
              <a:buChar char="▪"/>
              <a:defRPr sz="2400" b="0" i="0" u="none" strike="noStrike" cap="none">
                <a:solidFill>
                  <a:schemeClr val="dk1"/>
                </a:solidFill>
                <a:latin typeface="Calibri"/>
                <a:ea typeface="Calibri"/>
                <a:cs typeface="Calibri"/>
                <a:sym typeface="Calibri"/>
              </a:defRPr>
            </a:lvl2pPr>
            <a:lvl3pPr marL="1371600" marR="0" lvl="2" indent="-330200" algn="l" rtl="0">
              <a:lnSpc>
                <a:spcPct val="100000"/>
              </a:lnSpc>
              <a:spcBef>
                <a:spcPts val="400"/>
              </a:spcBef>
              <a:spcAft>
                <a:spcPts val="0"/>
              </a:spcAft>
              <a:buClr>
                <a:srgbClr val="120761"/>
              </a:buClr>
              <a:buSzPts val="1600"/>
              <a:buFont typeface="Noto Sans Symbols"/>
              <a:buChar char="▪"/>
              <a:defRPr sz="2000" b="0" i="0" u="none" strike="noStrike" cap="none">
                <a:solidFill>
                  <a:srgbClr val="120761"/>
                </a:solidFill>
                <a:latin typeface="Calibri"/>
                <a:ea typeface="Calibri"/>
                <a:cs typeface="Calibri"/>
                <a:sym typeface="Calibri"/>
              </a:defRPr>
            </a:lvl3pPr>
            <a:lvl4pPr marL="1828800" marR="0" lvl="3" indent="-330200" algn="l" rtl="0">
              <a:lnSpc>
                <a:spcPct val="100000"/>
              </a:lnSpc>
              <a:spcBef>
                <a:spcPts val="400"/>
              </a:spcBef>
              <a:spcAft>
                <a:spcPts val="0"/>
              </a:spcAft>
              <a:buClr>
                <a:srgbClr val="00CC00"/>
              </a:buClr>
              <a:buSzPts val="16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r>
              <a:rPr lang="en-US" dirty="0" smtClean="0"/>
              <a:t>(See et al., 2017)</a:t>
            </a:r>
          </a:p>
        </p:txBody>
      </p:sp>
    </p:spTree>
    <p:extLst>
      <p:ext uri="{BB962C8B-B14F-4D97-AF65-F5344CB8AC3E}">
        <p14:creationId xmlns:p14="http://schemas.microsoft.com/office/powerpoint/2010/main" val="2372433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8AADBCB4-23AA-3B4A-B794-3E275B9C72FE}"/>
              </a:ext>
            </a:extLst>
          </p:cNvPr>
          <p:cNvSpPr>
            <a:spLocks noGrp="1"/>
          </p:cNvSpPr>
          <p:nvPr>
            <p:ph type="sldNum" sz="quarter" idx="10"/>
          </p:nvPr>
        </p:nvSpPr>
        <p:spPr/>
        <p:txBody>
          <a:bodyPr/>
          <a:lstStyle/>
          <a:p>
            <a:pPr>
              <a:defRPr/>
            </a:pPr>
            <a:fld id="{FFF830CD-155B-44E2-B503-3BCACD705026}" type="slidenum">
              <a:rPr lang="en-US" smtClean="0">
                <a:solidFill>
                  <a:prstClr val="white"/>
                </a:solidFill>
              </a:rPr>
              <a:pPr>
                <a:defRPr/>
              </a:pPr>
              <a:t>40</a:t>
            </a:fld>
            <a:endParaRPr lang="en-US" dirty="0">
              <a:solidFill>
                <a:prstClr val="white"/>
              </a:solidFill>
            </a:endParaRPr>
          </a:p>
        </p:txBody>
      </p:sp>
      <p:sp>
        <p:nvSpPr>
          <p:cNvPr id="4" name="Title 3">
            <a:extLst>
              <a:ext uri="{FF2B5EF4-FFF2-40B4-BE49-F238E27FC236}">
                <a16:creationId xmlns="" xmlns:a16="http://schemas.microsoft.com/office/drawing/2014/main" id="{F764C790-6ABC-F440-86E3-2AE14DA34D05}"/>
              </a:ext>
            </a:extLst>
          </p:cNvPr>
          <p:cNvSpPr>
            <a:spLocks noGrp="1"/>
          </p:cNvSpPr>
          <p:nvPr>
            <p:ph type="title"/>
          </p:nvPr>
        </p:nvSpPr>
        <p:spPr>
          <a:xfrm>
            <a:off x="925977" y="291532"/>
            <a:ext cx="9633169" cy="1066800"/>
          </a:xfrm>
        </p:spPr>
        <p:txBody>
          <a:bodyPr>
            <a:normAutofit/>
          </a:bodyPr>
          <a:lstStyle/>
          <a:p>
            <a:r>
              <a:rPr lang="en-US" dirty="0" smtClean="0"/>
              <a:t>Interactive Creative </a:t>
            </a:r>
            <a:r>
              <a:rPr lang="en-US" dirty="0"/>
              <a:t>Story Generation</a:t>
            </a:r>
          </a:p>
        </p:txBody>
      </p:sp>
      <p:grpSp>
        <p:nvGrpSpPr>
          <p:cNvPr id="5" name="Group 4">
            <a:extLst>
              <a:ext uri="{FF2B5EF4-FFF2-40B4-BE49-F238E27FC236}">
                <a16:creationId xmlns="" xmlns:a16="http://schemas.microsoft.com/office/drawing/2014/main" id="{1BE7C8E4-E867-514E-8C84-596F0457F195}"/>
              </a:ext>
            </a:extLst>
          </p:cNvPr>
          <p:cNvGrpSpPr/>
          <p:nvPr/>
        </p:nvGrpSpPr>
        <p:grpSpPr>
          <a:xfrm>
            <a:off x="1449853" y="1874732"/>
            <a:ext cx="2128907" cy="3632620"/>
            <a:chOff x="510742" y="1787984"/>
            <a:chExt cx="2838541" cy="4412151"/>
          </a:xfrm>
        </p:grpSpPr>
        <p:sp>
          <p:nvSpPr>
            <p:cNvPr id="6" name="Oval 5">
              <a:extLst>
                <a:ext uri="{FF2B5EF4-FFF2-40B4-BE49-F238E27FC236}">
                  <a16:creationId xmlns="" xmlns:a16="http://schemas.microsoft.com/office/drawing/2014/main" id="{40549430-47BC-344C-AE95-D8F953CA0DB1}"/>
                </a:ext>
              </a:extLst>
            </p:cNvPr>
            <p:cNvSpPr/>
            <p:nvPr/>
          </p:nvSpPr>
          <p:spPr>
            <a:xfrm>
              <a:off x="1207300" y="4879335"/>
              <a:ext cx="462844" cy="46284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7" name="Straight Connector 6">
              <a:extLst>
                <a:ext uri="{FF2B5EF4-FFF2-40B4-BE49-F238E27FC236}">
                  <a16:creationId xmlns="" xmlns:a16="http://schemas.microsoft.com/office/drawing/2014/main" id="{6D186461-C246-EC4F-BAC8-7A12D53B65D2}"/>
                </a:ext>
              </a:extLst>
            </p:cNvPr>
            <p:cNvCxnSpPr/>
            <p:nvPr/>
          </p:nvCxnSpPr>
          <p:spPr>
            <a:xfrm flipH="1">
              <a:off x="1421788" y="5353469"/>
              <a:ext cx="1" cy="5418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 xmlns:a16="http://schemas.microsoft.com/office/drawing/2014/main" id="{459F8239-2F6B-0047-8803-73392CCAE558}"/>
                </a:ext>
              </a:extLst>
            </p:cNvPr>
            <p:cNvCxnSpPr/>
            <p:nvPr/>
          </p:nvCxnSpPr>
          <p:spPr>
            <a:xfrm>
              <a:off x="1421789" y="5895334"/>
              <a:ext cx="304799" cy="3048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C31632E2-C640-794C-A526-5688EDB2923C}"/>
                </a:ext>
              </a:extLst>
            </p:cNvPr>
            <p:cNvCxnSpPr/>
            <p:nvPr/>
          </p:nvCxnSpPr>
          <p:spPr>
            <a:xfrm flipH="1">
              <a:off x="1116989" y="5895334"/>
              <a:ext cx="304803" cy="3048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575DFC60-EBED-9A48-924B-A5AFE5ED92B8}"/>
                </a:ext>
              </a:extLst>
            </p:cNvPr>
            <p:cNvCxnSpPr/>
            <p:nvPr/>
          </p:nvCxnSpPr>
          <p:spPr>
            <a:xfrm flipH="1">
              <a:off x="1116989" y="5483290"/>
              <a:ext cx="304800" cy="299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32849AB7-FF17-0A42-9176-689220B2CA34}"/>
                </a:ext>
              </a:extLst>
            </p:cNvPr>
            <p:cNvCxnSpPr/>
            <p:nvPr/>
          </p:nvCxnSpPr>
          <p:spPr>
            <a:xfrm flipH="1" flipV="1">
              <a:off x="1427434" y="5493434"/>
              <a:ext cx="355599" cy="97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loud 11">
              <a:extLst>
                <a:ext uri="{FF2B5EF4-FFF2-40B4-BE49-F238E27FC236}">
                  <a16:creationId xmlns="" xmlns:a16="http://schemas.microsoft.com/office/drawing/2014/main" id="{4F0FC897-13A1-AD47-94A8-87C8DCD42752}"/>
                </a:ext>
              </a:extLst>
            </p:cNvPr>
            <p:cNvSpPr/>
            <p:nvPr/>
          </p:nvSpPr>
          <p:spPr>
            <a:xfrm>
              <a:off x="510742" y="1787984"/>
              <a:ext cx="2838541" cy="2274682"/>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Can you tell a story about </a:t>
              </a:r>
              <a:r>
                <a:rPr lang="en-US" sz="1600" b="1" dirty="0">
                  <a:solidFill>
                    <a:schemeClr val="tx1"/>
                  </a:solidFill>
                </a:rPr>
                <a:t>an</a:t>
              </a:r>
              <a:r>
                <a:rPr lang="en-US" sz="1600" dirty="0">
                  <a:solidFill>
                    <a:schemeClr val="tx1"/>
                  </a:solidFill>
                </a:rPr>
                <a:t> </a:t>
              </a:r>
              <a:r>
                <a:rPr lang="en-US" sz="1600" b="1" dirty="0">
                  <a:solidFill>
                    <a:schemeClr val="tx1"/>
                  </a:solidFill>
                </a:rPr>
                <a:t>athlete ran a race</a:t>
              </a:r>
              <a:r>
                <a:rPr lang="en-US" sz="1600" dirty="0">
                  <a:solidFill>
                    <a:schemeClr val="tx1"/>
                  </a:solidFill>
                </a:rPr>
                <a:t>?</a:t>
              </a:r>
            </a:p>
          </p:txBody>
        </p:sp>
        <p:cxnSp>
          <p:nvCxnSpPr>
            <p:cNvPr id="13" name="Straight Connector 12">
              <a:extLst>
                <a:ext uri="{FF2B5EF4-FFF2-40B4-BE49-F238E27FC236}">
                  <a16:creationId xmlns="" xmlns:a16="http://schemas.microsoft.com/office/drawing/2014/main" id="{BD7CA1ED-1A24-2E42-A2E3-2C2BE2F2AD7C}"/>
                </a:ext>
              </a:extLst>
            </p:cNvPr>
            <p:cNvCxnSpPr>
              <a:cxnSpLocks/>
              <a:stCxn id="12" idx="1"/>
            </p:cNvCxnSpPr>
            <p:nvPr/>
          </p:nvCxnSpPr>
          <p:spPr>
            <a:xfrm flipH="1">
              <a:off x="1288813" y="4060244"/>
              <a:ext cx="641200" cy="76049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 xmlns:a16="http://schemas.microsoft.com/office/drawing/2014/main" id="{41C71195-AD98-A345-A381-AFA244D62C29}"/>
              </a:ext>
            </a:extLst>
          </p:cNvPr>
          <p:cNvGrpSpPr/>
          <p:nvPr/>
        </p:nvGrpSpPr>
        <p:grpSpPr>
          <a:xfrm>
            <a:off x="3875706" y="1695578"/>
            <a:ext cx="2315689" cy="3686298"/>
            <a:chOff x="2852901" y="1104080"/>
            <a:chExt cx="2871152" cy="4928216"/>
          </a:xfrm>
        </p:grpSpPr>
        <p:sp>
          <p:nvSpPr>
            <p:cNvPr id="15" name="Cube 14">
              <a:extLst>
                <a:ext uri="{FF2B5EF4-FFF2-40B4-BE49-F238E27FC236}">
                  <a16:creationId xmlns="" xmlns:a16="http://schemas.microsoft.com/office/drawing/2014/main" id="{03F007B8-0707-9C40-A4C1-D9FEEF87B8AB}"/>
                </a:ext>
              </a:extLst>
            </p:cNvPr>
            <p:cNvSpPr/>
            <p:nvPr/>
          </p:nvSpPr>
          <p:spPr>
            <a:xfrm>
              <a:off x="3563403" y="5095904"/>
              <a:ext cx="887589" cy="711199"/>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Parallelogram 15">
              <a:extLst>
                <a:ext uri="{FF2B5EF4-FFF2-40B4-BE49-F238E27FC236}">
                  <a16:creationId xmlns="" xmlns:a16="http://schemas.microsoft.com/office/drawing/2014/main" id="{DB64F466-A234-2645-8898-E1FE7F6D42ED}"/>
                </a:ext>
              </a:extLst>
            </p:cNvPr>
            <p:cNvSpPr/>
            <p:nvPr/>
          </p:nvSpPr>
          <p:spPr>
            <a:xfrm>
              <a:off x="3338606" y="5812102"/>
              <a:ext cx="929301" cy="220194"/>
            </a:xfrm>
            <a:prstGeom prst="parallelogram">
              <a:avLst>
                <a:gd name="adj" fmla="val 10478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Snip Single Corner Rectangle 16">
              <a:extLst>
                <a:ext uri="{FF2B5EF4-FFF2-40B4-BE49-F238E27FC236}">
                  <a16:creationId xmlns="" xmlns:a16="http://schemas.microsoft.com/office/drawing/2014/main" id="{1AED8B1B-3CBC-0840-9938-62CE10227685}"/>
                </a:ext>
              </a:extLst>
            </p:cNvPr>
            <p:cNvSpPr/>
            <p:nvPr/>
          </p:nvSpPr>
          <p:spPr>
            <a:xfrm>
              <a:off x="2852901" y="1104080"/>
              <a:ext cx="2495100" cy="3168627"/>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8" name="Rectangle 17">
              <a:extLst>
                <a:ext uri="{FF2B5EF4-FFF2-40B4-BE49-F238E27FC236}">
                  <a16:creationId xmlns="" xmlns:a16="http://schemas.microsoft.com/office/drawing/2014/main" id="{E1FF3160-0AFD-7042-9E7B-0F68AF5F34A3}"/>
                </a:ext>
              </a:extLst>
            </p:cNvPr>
            <p:cNvSpPr/>
            <p:nvPr/>
          </p:nvSpPr>
          <p:spPr>
            <a:xfrm>
              <a:off x="2878639" y="1504416"/>
              <a:ext cx="2845414" cy="2427655"/>
            </a:xfrm>
            <a:prstGeom prst="rect">
              <a:avLst/>
            </a:prstGeom>
          </p:spPr>
          <p:txBody>
            <a:bodyPr wrap="square">
              <a:spAutoFit/>
            </a:bodyPr>
            <a:lstStyle/>
            <a:p>
              <a:r>
                <a:rPr lang="en-US" sz="1600" dirty="0"/>
                <a:t>Sam was a star athlete.</a:t>
              </a:r>
            </a:p>
            <a:p>
              <a:r>
                <a:rPr lang="en-US" sz="1600" dirty="0"/>
                <a:t>He ran track at college. </a:t>
              </a:r>
            </a:p>
            <a:p>
              <a:r>
                <a:rPr lang="en-US" sz="1600" dirty="0"/>
                <a:t>There was a big race coming up. </a:t>
              </a:r>
            </a:p>
            <a:p>
              <a:r>
                <a:rPr lang="en-US" sz="1600" dirty="0"/>
                <a:t>Everyone was sure he would win. </a:t>
              </a:r>
            </a:p>
            <a:p>
              <a:r>
                <a:rPr lang="en-US" sz="1600" b="1" dirty="0"/>
                <a:t>Sam got first place.</a:t>
              </a:r>
              <a:endParaRPr lang="en-US" sz="1600" dirty="0"/>
            </a:p>
          </p:txBody>
        </p:sp>
        <p:cxnSp>
          <p:nvCxnSpPr>
            <p:cNvPr id="19" name="Straight Connector 18">
              <a:extLst>
                <a:ext uri="{FF2B5EF4-FFF2-40B4-BE49-F238E27FC236}">
                  <a16:creationId xmlns="" xmlns:a16="http://schemas.microsoft.com/office/drawing/2014/main" id="{5D039F11-7C65-1841-B1E5-0E0995728ED1}"/>
                </a:ext>
              </a:extLst>
            </p:cNvPr>
            <p:cNvCxnSpPr>
              <a:cxnSpLocks/>
              <a:stCxn id="17" idx="1"/>
            </p:cNvCxnSpPr>
            <p:nvPr/>
          </p:nvCxnSpPr>
          <p:spPr>
            <a:xfrm>
              <a:off x="4100451" y="4272707"/>
              <a:ext cx="59659" cy="52985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 xmlns:a16="http://schemas.microsoft.com/office/drawing/2014/main" id="{BB950F4D-2F61-804B-8D38-36726A97C29B}"/>
              </a:ext>
            </a:extLst>
          </p:cNvPr>
          <p:cNvGrpSpPr/>
          <p:nvPr/>
        </p:nvGrpSpPr>
        <p:grpSpPr>
          <a:xfrm>
            <a:off x="6154391" y="2027157"/>
            <a:ext cx="2086396" cy="3512501"/>
            <a:chOff x="5531294" y="1976951"/>
            <a:chExt cx="2781862" cy="4266255"/>
          </a:xfrm>
        </p:grpSpPr>
        <p:sp>
          <p:nvSpPr>
            <p:cNvPr id="21" name="Oval 20">
              <a:extLst>
                <a:ext uri="{FF2B5EF4-FFF2-40B4-BE49-F238E27FC236}">
                  <a16:creationId xmlns="" xmlns:a16="http://schemas.microsoft.com/office/drawing/2014/main" id="{77CFD5E7-C483-F74E-979B-63EE248356A1}"/>
                </a:ext>
              </a:extLst>
            </p:cNvPr>
            <p:cNvSpPr/>
            <p:nvPr/>
          </p:nvSpPr>
          <p:spPr>
            <a:xfrm>
              <a:off x="6627425" y="4922406"/>
              <a:ext cx="462844" cy="46284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cxnSp>
          <p:nvCxnSpPr>
            <p:cNvPr id="22" name="Straight Connector 21">
              <a:extLst>
                <a:ext uri="{FF2B5EF4-FFF2-40B4-BE49-F238E27FC236}">
                  <a16:creationId xmlns="" xmlns:a16="http://schemas.microsoft.com/office/drawing/2014/main" id="{C479E2FE-859D-DB4D-A522-8EC718227403}"/>
                </a:ext>
              </a:extLst>
            </p:cNvPr>
            <p:cNvCxnSpPr/>
            <p:nvPr/>
          </p:nvCxnSpPr>
          <p:spPr>
            <a:xfrm flipH="1">
              <a:off x="6841913" y="5396540"/>
              <a:ext cx="1" cy="54186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0E85F236-358D-2E41-915F-3A42E6E321BE}"/>
                </a:ext>
              </a:extLst>
            </p:cNvPr>
            <p:cNvCxnSpPr/>
            <p:nvPr/>
          </p:nvCxnSpPr>
          <p:spPr>
            <a:xfrm>
              <a:off x="6841914" y="5938405"/>
              <a:ext cx="304799" cy="3048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932F8BFE-0074-9B4B-B4B1-54618AFEAB3A}"/>
                </a:ext>
              </a:extLst>
            </p:cNvPr>
            <p:cNvCxnSpPr/>
            <p:nvPr/>
          </p:nvCxnSpPr>
          <p:spPr>
            <a:xfrm flipH="1">
              <a:off x="6537114" y="5938405"/>
              <a:ext cx="304803" cy="3048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B20E09C3-36B1-1E41-A38E-EE1C04B60252}"/>
                </a:ext>
              </a:extLst>
            </p:cNvPr>
            <p:cNvCxnSpPr/>
            <p:nvPr/>
          </p:nvCxnSpPr>
          <p:spPr>
            <a:xfrm flipH="1">
              <a:off x="6537114" y="5526361"/>
              <a:ext cx="304800" cy="2991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84461737-72CA-6E45-8B90-D7669A18DA24}"/>
                </a:ext>
              </a:extLst>
            </p:cNvPr>
            <p:cNvCxnSpPr/>
            <p:nvPr/>
          </p:nvCxnSpPr>
          <p:spPr>
            <a:xfrm flipH="1" flipV="1">
              <a:off x="6847559" y="5536505"/>
              <a:ext cx="355599" cy="971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 xmlns:a16="http://schemas.microsoft.com/office/drawing/2014/main" id="{52CA890A-EF42-5242-BABA-B186F6A47C55}"/>
                </a:ext>
              </a:extLst>
            </p:cNvPr>
            <p:cNvSpPr/>
            <p:nvPr/>
          </p:nvSpPr>
          <p:spPr>
            <a:xfrm>
              <a:off x="5531294" y="1976951"/>
              <a:ext cx="2781862" cy="1842164"/>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Nice story! But can you make the ending sad?</a:t>
              </a:r>
            </a:p>
          </p:txBody>
        </p:sp>
        <p:cxnSp>
          <p:nvCxnSpPr>
            <p:cNvPr id="28" name="Straight Connector 27">
              <a:extLst>
                <a:ext uri="{FF2B5EF4-FFF2-40B4-BE49-F238E27FC236}">
                  <a16:creationId xmlns="" xmlns:a16="http://schemas.microsoft.com/office/drawing/2014/main" id="{2C68CCAC-73E9-8A4E-901E-A42DEFDD2A5A}"/>
                </a:ext>
              </a:extLst>
            </p:cNvPr>
            <p:cNvCxnSpPr>
              <a:cxnSpLocks/>
              <a:stCxn id="27" idx="1"/>
            </p:cNvCxnSpPr>
            <p:nvPr/>
          </p:nvCxnSpPr>
          <p:spPr>
            <a:xfrm flipH="1">
              <a:off x="6841913" y="3817154"/>
              <a:ext cx="80312" cy="96414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 xmlns:a16="http://schemas.microsoft.com/office/drawing/2014/main" id="{3761D5AA-A2FD-7C40-9443-12C18F8AC1AC}"/>
              </a:ext>
            </a:extLst>
          </p:cNvPr>
          <p:cNvGrpSpPr/>
          <p:nvPr/>
        </p:nvGrpSpPr>
        <p:grpSpPr>
          <a:xfrm>
            <a:off x="8570643" y="1828800"/>
            <a:ext cx="2189892" cy="3584976"/>
            <a:chOff x="8999446" y="1682272"/>
            <a:chExt cx="2540099" cy="4393095"/>
          </a:xfrm>
        </p:grpSpPr>
        <p:sp>
          <p:nvSpPr>
            <p:cNvPr id="30" name="Cube 29">
              <a:extLst>
                <a:ext uri="{FF2B5EF4-FFF2-40B4-BE49-F238E27FC236}">
                  <a16:creationId xmlns="" xmlns:a16="http://schemas.microsoft.com/office/drawing/2014/main" id="{FDF79CFC-B9B8-9B46-A05B-FBA255A17D39}"/>
                </a:ext>
              </a:extLst>
            </p:cNvPr>
            <p:cNvSpPr/>
            <p:nvPr/>
          </p:nvSpPr>
          <p:spPr>
            <a:xfrm>
              <a:off x="9281701" y="5138975"/>
              <a:ext cx="887589" cy="711199"/>
            </a:xfrm>
            <a:prstGeom prst="cub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Parallelogram 30">
              <a:extLst>
                <a:ext uri="{FF2B5EF4-FFF2-40B4-BE49-F238E27FC236}">
                  <a16:creationId xmlns="" xmlns:a16="http://schemas.microsoft.com/office/drawing/2014/main" id="{FA92A496-68C5-3D4B-8AB2-B2C75EBD8928}"/>
                </a:ext>
              </a:extLst>
            </p:cNvPr>
            <p:cNvSpPr/>
            <p:nvPr/>
          </p:nvSpPr>
          <p:spPr>
            <a:xfrm>
              <a:off x="9056904" y="5855173"/>
              <a:ext cx="929301" cy="220194"/>
            </a:xfrm>
            <a:prstGeom prst="parallelogram">
              <a:avLst>
                <a:gd name="adj" fmla="val 10478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2" name="Snip Single Corner Rectangle 31">
              <a:extLst>
                <a:ext uri="{FF2B5EF4-FFF2-40B4-BE49-F238E27FC236}">
                  <a16:creationId xmlns="" xmlns:a16="http://schemas.microsoft.com/office/drawing/2014/main" id="{096C4C78-A3A6-A04B-BC57-675085E18BDE}"/>
                </a:ext>
              </a:extLst>
            </p:cNvPr>
            <p:cNvSpPr/>
            <p:nvPr/>
          </p:nvSpPr>
          <p:spPr>
            <a:xfrm>
              <a:off x="8999446" y="1682272"/>
              <a:ext cx="2420052" cy="2710277"/>
            </a:xfrm>
            <a:prstGeom prst="snip1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Rectangle 32">
              <a:extLst>
                <a:ext uri="{FF2B5EF4-FFF2-40B4-BE49-F238E27FC236}">
                  <a16:creationId xmlns="" xmlns:a16="http://schemas.microsoft.com/office/drawing/2014/main" id="{3DC3D441-2BC6-9B41-8445-CA6E9FB4D878}"/>
                </a:ext>
              </a:extLst>
            </p:cNvPr>
            <p:cNvSpPr/>
            <p:nvPr/>
          </p:nvSpPr>
          <p:spPr>
            <a:xfrm>
              <a:off x="9016631" y="1797402"/>
              <a:ext cx="2522914" cy="2526939"/>
            </a:xfrm>
            <a:prstGeom prst="rect">
              <a:avLst/>
            </a:prstGeom>
          </p:spPr>
          <p:txBody>
            <a:bodyPr wrap="square">
              <a:spAutoFit/>
            </a:bodyPr>
            <a:lstStyle/>
            <a:p>
              <a:r>
                <a:rPr lang="en-US" sz="1600" dirty="0"/>
                <a:t>Sam was a star athlete.</a:t>
              </a:r>
            </a:p>
            <a:p>
              <a:r>
                <a:rPr lang="en-US" sz="1600" dirty="0"/>
                <a:t>He ran track at college. </a:t>
              </a:r>
            </a:p>
            <a:p>
              <a:r>
                <a:rPr lang="en-US" sz="1600" dirty="0"/>
                <a:t>There was a big race coming up. </a:t>
              </a:r>
            </a:p>
            <a:p>
              <a:r>
                <a:rPr lang="en-US" sz="1600" dirty="0"/>
                <a:t>Everyone was sure he would win. </a:t>
              </a:r>
            </a:p>
            <a:p>
              <a:r>
                <a:rPr lang="en-US" sz="1600" b="1" dirty="0"/>
                <a:t>Sam got very nervous and lost the game.</a:t>
              </a:r>
              <a:endParaRPr lang="en-US" sz="1600" dirty="0"/>
            </a:p>
          </p:txBody>
        </p:sp>
        <p:cxnSp>
          <p:nvCxnSpPr>
            <p:cNvPr id="34" name="Straight Connector 33">
              <a:extLst>
                <a:ext uri="{FF2B5EF4-FFF2-40B4-BE49-F238E27FC236}">
                  <a16:creationId xmlns="" xmlns:a16="http://schemas.microsoft.com/office/drawing/2014/main" id="{1DA36693-960E-1843-9E78-5F4861BF760F}"/>
                </a:ext>
              </a:extLst>
            </p:cNvPr>
            <p:cNvCxnSpPr>
              <a:cxnSpLocks/>
              <a:stCxn id="32" idx="1"/>
            </p:cNvCxnSpPr>
            <p:nvPr/>
          </p:nvCxnSpPr>
          <p:spPr>
            <a:xfrm flipH="1">
              <a:off x="9919253" y="4392549"/>
              <a:ext cx="290219" cy="52985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 xmlns:a16="http://schemas.microsoft.com/office/drawing/2014/main" id="{6DA92D11-FA55-1E42-A1D9-13E54053E8B7}"/>
              </a:ext>
            </a:extLst>
          </p:cNvPr>
          <p:cNvSpPr txBox="1"/>
          <p:nvPr/>
        </p:nvSpPr>
        <p:spPr>
          <a:xfrm>
            <a:off x="2156010" y="4735045"/>
            <a:ext cx="184666"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1488392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721D19-4B97-D34B-AFFC-3308DD7B62F3}"/>
              </a:ext>
            </a:extLst>
          </p:cNvPr>
          <p:cNvSpPr>
            <a:spLocks noGrp="1"/>
          </p:cNvSpPr>
          <p:nvPr>
            <p:ph type="title"/>
          </p:nvPr>
        </p:nvSpPr>
        <p:spPr>
          <a:xfrm>
            <a:off x="711200" y="381000"/>
            <a:ext cx="10972800" cy="990600"/>
          </a:xfrm>
        </p:spPr>
        <p:txBody>
          <a:bodyPr>
            <a:normAutofit/>
          </a:bodyPr>
          <a:lstStyle/>
          <a:p>
            <a:r>
              <a:rPr lang="en-US" dirty="0" smtClean="0"/>
              <a:t>Rap Lyric Generation</a:t>
            </a:r>
            <a:endParaRPr lang="en-US" dirty="0"/>
          </a:p>
        </p:txBody>
      </p:sp>
      <p:sp>
        <p:nvSpPr>
          <p:cNvPr id="4" name="内容占位符 2"/>
          <p:cNvSpPr>
            <a:spLocks noGrp="1"/>
          </p:cNvSpPr>
          <p:nvPr>
            <p:ph idx="1"/>
          </p:nvPr>
        </p:nvSpPr>
        <p:spPr>
          <a:xfrm>
            <a:off x="203201" y="1275559"/>
            <a:ext cx="11870871" cy="5588397"/>
          </a:xfrm>
        </p:spPr>
        <p:txBody>
          <a:bodyPr>
            <a:noAutofit/>
          </a:bodyPr>
          <a:lstStyle/>
          <a:p>
            <a:endParaRPr lang="en-US" sz="1600" dirty="0" smtClean="0"/>
          </a:p>
          <a:p>
            <a:r>
              <a:rPr lang="en-US" sz="1800" dirty="0" smtClean="0"/>
              <a:t>(</a:t>
            </a:r>
            <a:r>
              <a:rPr lang="en-US" sz="1800" dirty="0" err="1" smtClean="0"/>
              <a:t>Manjavacas</a:t>
            </a:r>
            <a:r>
              <a:rPr lang="en-US" sz="1800" dirty="0" smtClean="0"/>
              <a:t> et al., ACL2019 workshop)</a:t>
            </a:r>
          </a:p>
          <a:p>
            <a:endParaRPr lang="en-US" sz="1800" dirty="0" smtClean="0"/>
          </a:p>
          <a:p>
            <a:r>
              <a:rPr lang="en-US" sz="1800" dirty="0"/>
              <a:t>C</a:t>
            </a:r>
            <a:r>
              <a:rPr lang="en-US" sz="1800" dirty="0" smtClean="0"/>
              <a:t>haracter</a:t>
            </a:r>
            <a:r>
              <a:rPr lang="en-US" sz="1800" dirty="0"/>
              <a:t>-level</a:t>
            </a:r>
            <a:r>
              <a:rPr lang="en-US" sz="1800" dirty="0" smtClean="0"/>
              <a:t>, syllable</a:t>
            </a:r>
            <a:r>
              <a:rPr lang="en-US" sz="1800" dirty="0"/>
              <a:t>-level and a hierarchical LM (HLM) </a:t>
            </a:r>
            <a:r>
              <a:rPr lang="en-US" sz="1800" dirty="0" smtClean="0"/>
              <a:t>that integrates </a:t>
            </a:r>
            <a:r>
              <a:rPr lang="en-US" sz="1800" dirty="0"/>
              <a:t>both </a:t>
            </a:r>
            <a:r>
              <a:rPr lang="en-US" sz="1800" dirty="0" smtClean="0"/>
              <a:t>levels</a:t>
            </a:r>
          </a:p>
          <a:p>
            <a:endParaRPr lang="en-US" sz="1800" dirty="0"/>
          </a:p>
          <a:p>
            <a:r>
              <a:rPr lang="en-US" sz="1800" dirty="0" smtClean="0"/>
              <a:t>Consider</a:t>
            </a:r>
            <a:r>
              <a:rPr lang="en-US" sz="1800" dirty="0"/>
              <a:t> </a:t>
            </a:r>
            <a:r>
              <a:rPr lang="en-US" sz="1800" dirty="0" smtClean="0"/>
              <a:t>syllable</a:t>
            </a:r>
            <a:r>
              <a:rPr lang="en-US" sz="1800" dirty="0"/>
              <a:t>-level instead of word-level based on </a:t>
            </a:r>
            <a:r>
              <a:rPr lang="en-US" sz="1800" dirty="0" smtClean="0"/>
              <a:t>two-fold</a:t>
            </a:r>
            <a:r>
              <a:rPr lang="en-US" sz="1800" dirty="0"/>
              <a:t> </a:t>
            </a:r>
            <a:r>
              <a:rPr lang="en-US" sz="1800" dirty="0" smtClean="0"/>
              <a:t>reasoning</a:t>
            </a:r>
            <a:r>
              <a:rPr lang="en-US" sz="1800" dirty="0"/>
              <a:t>: </a:t>
            </a:r>
            <a:endParaRPr lang="en-US" sz="1800" dirty="0" smtClean="0"/>
          </a:p>
          <a:p>
            <a:pPr lvl="1"/>
            <a:r>
              <a:rPr lang="en-US" sz="1400" dirty="0" smtClean="0"/>
              <a:t>(</a:t>
            </a:r>
            <a:r>
              <a:rPr lang="en-US" sz="1400" dirty="0" err="1"/>
              <a:t>i</a:t>
            </a:r>
            <a:r>
              <a:rPr lang="en-US" sz="1400" dirty="0"/>
              <a:t>) similar to sub-word </a:t>
            </a:r>
            <a:r>
              <a:rPr lang="en-US" sz="1400" dirty="0" smtClean="0"/>
              <a:t>models — </a:t>
            </a:r>
            <a:r>
              <a:rPr lang="en-US" sz="1400" dirty="0"/>
              <a:t>such as those induced through Byte-Pair</a:t>
            </a:r>
            <a:r>
              <a:rPr lang="en-US" sz="1400" dirty="0" smtClean="0"/>
              <a:t>-Encoding </a:t>
            </a:r>
            <a:r>
              <a:rPr lang="en-US" sz="1400" dirty="0"/>
              <a:t>(</a:t>
            </a:r>
            <a:r>
              <a:rPr lang="en-US" sz="1400" dirty="0" err="1"/>
              <a:t>Sennrich</a:t>
            </a:r>
            <a:r>
              <a:rPr lang="en-US" sz="1400" dirty="0"/>
              <a:t> et al., 2016) or </a:t>
            </a:r>
            <a:r>
              <a:rPr lang="en-US" sz="1400" dirty="0" err="1" smtClean="0"/>
              <a:t>SentencePiece</a:t>
            </a:r>
            <a:r>
              <a:rPr lang="en-US" sz="1400" dirty="0"/>
              <a:t> </a:t>
            </a:r>
            <a:r>
              <a:rPr lang="en-US" sz="1400" dirty="0" smtClean="0"/>
              <a:t>(</a:t>
            </a:r>
            <a:r>
              <a:rPr lang="en-US" sz="1400" dirty="0" err="1"/>
              <a:t>Kudo</a:t>
            </a:r>
            <a:r>
              <a:rPr lang="en-US" sz="1400" dirty="0"/>
              <a:t> and Richardson, 2018) —, syllable-</a:t>
            </a:r>
            <a:r>
              <a:rPr lang="en-US" sz="1400" dirty="0" smtClean="0"/>
              <a:t>level segmented </a:t>
            </a:r>
            <a:r>
              <a:rPr lang="en-US" sz="1400" dirty="0"/>
              <a:t>input helps limiting the exploding </a:t>
            </a:r>
            <a:r>
              <a:rPr lang="en-US" sz="1400" dirty="0" smtClean="0"/>
              <a:t>vocabulary size </a:t>
            </a:r>
            <a:r>
              <a:rPr lang="en-US" sz="1400" dirty="0"/>
              <a:t>of noisy corpora. </a:t>
            </a:r>
            <a:endParaRPr lang="en-US" sz="1400" dirty="0" smtClean="0"/>
          </a:p>
          <a:p>
            <a:pPr lvl="1"/>
            <a:endParaRPr lang="en-US" sz="1400" dirty="0"/>
          </a:p>
          <a:p>
            <a:pPr lvl="1"/>
            <a:r>
              <a:rPr lang="en-US" sz="1400" dirty="0" smtClean="0"/>
              <a:t>(</a:t>
            </a:r>
            <a:r>
              <a:rPr lang="en-US" sz="1400" dirty="0"/>
              <a:t>ii) Syllables </a:t>
            </a:r>
            <a:r>
              <a:rPr lang="en-US" sz="1400" dirty="0" smtClean="0"/>
              <a:t>play a </a:t>
            </a:r>
            <a:r>
              <a:rPr lang="en-US" sz="1400" dirty="0"/>
              <a:t>more central role than words in a </a:t>
            </a:r>
            <a:r>
              <a:rPr lang="en-US" sz="1400" dirty="0" smtClean="0"/>
              <a:t>particularly rhythmic </a:t>
            </a:r>
            <a:r>
              <a:rPr lang="en-US" sz="1400" dirty="0"/>
              <a:t>genre like Hip-Hop in which, moreover</a:t>
            </a:r>
            <a:r>
              <a:rPr lang="en-US" sz="1400" dirty="0" smtClean="0"/>
              <a:t>, a </a:t>
            </a:r>
            <a:r>
              <a:rPr lang="en-US" sz="1400" dirty="0"/>
              <a:t>tendency towards monosyllabic words </a:t>
            </a:r>
            <a:r>
              <a:rPr lang="en-US" sz="1400" dirty="0" smtClean="0"/>
              <a:t>reduces the </a:t>
            </a:r>
            <a:r>
              <a:rPr lang="en-US" sz="1400" dirty="0"/>
              <a:t>vocabulary differences for word-level modeling.</a:t>
            </a:r>
            <a:endParaRPr lang="en-US" sz="1400" dirty="0" smtClean="0"/>
          </a:p>
          <a:p>
            <a:endParaRPr lang="en-US" sz="1800" dirty="0" smtClean="0"/>
          </a:p>
        </p:txBody>
      </p:sp>
    </p:spTree>
    <p:extLst>
      <p:ext uri="{BB962C8B-B14F-4D97-AF65-F5344CB8AC3E}">
        <p14:creationId xmlns:p14="http://schemas.microsoft.com/office/powerpoint/2010/main" val="31643153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721D19-4B97-D34B-AFFC-3308DD7B62F3}"/>
              </a:ext>
            </a:extLst>
          </p:cNvPr>
          <p:cNvSpPr>
            <a:spLocks noGrp="1"/>
          </p:cNvSpPr>
          <p:nvPr>
            <p:ph type="title"/>
          </p:nvPr>
        </p:nvSpPr>
        <p:spPr>
          <a:xfrm>
            <a:off x="711200" y="381000"/>
            <a:ext cx="10972800" cy="990600"/>
          </a:xfrm>
        </p:spPr>
        <p:txBody>
          <a:bodyPr>
            <a:normAutofit/>
          </a:bodyPr>
          <a:lstStyle/>
          <a:p>
            <a:r>
              <a:rPr lang="en-US" dirty="0" smtClean="0"/>
              <a:t>Conditional Templates</a:t>
            </a:r>
            <a:endParaRPr lang="en-US" dirty="0"/>
          </a:p>
        </p:txBody>
      </p:sp>
      <p:sp>
        <p:nvSpPr>
          <p:cNvPr id="4" name="内容占位符 2"/>
          <p:cNvSpPr>
            <a:spLocks noGrp="1"/>
          </p:cNvSpPr>
          <p:nvPr>
            <p:ph idx="1"/>
          </p:nvPr>
        </p:nvSpPr>
        <p:spPr>
          <a:xfrm>
            <a:off x="203201" y="1275559"/>
            <a:ext cx="11870871" cy="5588397"/>
          </a:xfrm>
        </p:spPr>
        <p:txBody>
          <a:bodyPr>
            <a:noAutofit/>
          </a:bodyPr>
          <a:lstStyle/>
          <a:p>
            <a:endParaRPr lang="en-US" sz="1600" dirty="0" smtClean="0"/>
          </a:p>
          <a:p>
            <a:r>
              <a:rPr lang="en-US" sz="2000" dirty="0" smtClean="0"/>
              <a:t>Rhythm</a:t>
            </a:r>
          </a:p>
          <a:p>
            <a:pPr lvl="1"/>
            <a:r>
              <a:rPr lang="en-US" sz="1600" dirty="0" smtClean="0"/>
              <a:t>Condition LMs on a a </a:t>
            </a:r>
            <a:r>
              <a:rPr lang="en-US" sz="1600" dirty="0"/>
              <a:t>measure of verse </a:t>
            </a:r>
            <a:r>
              <a:rPr lang="en-US" sz="1600" dirty="0" smtClean="0"/>
              <a:t>length</a:t>
            </a:r>
          </a:p>
          <a:p>
            <a:pPr lvl="1"/>
            <a:r>
              <a:rPr lang="en-US" sz="1600" dirty="0" smtClean="0"/>
              <a:t>count </a:t>
            </a:r>
            <a:r>
              <a:rPr lang="en-US" sz="1600" dirty="0"/>
              <a:t>the number of syllables of each line in </a:t>
            </a:r>
            <a:r>
              <a:rPr lang="en-US" sz="1600" dirty="0" smtClean="0"/>
              <a:t>the </a:t>
            </a:r>
            <a:r>
              <a:rPr lang="en-US" sz="1600" dirty="0" err="1" smtClean="0"/>
              <a:t>erse</a:t>
            </a:r>
            <a:r>
              <a:rPr lang="en-US" sz="1600" dirty="0" smtClean="0"/>
              <a:t> </a:t>
            </a:r>
            <a:r>
              <a:rPr lang="en-US" sz="1600" dirty="0"/>
              <a:t>and bucket them according to the </a:t>
            </a:r>
            <a:r>
              <a:rPr lang="en-US" sz="1600" dirty="0" smtClean="0"/>
              <a:t>following ranges</a:t>
            </a:r>
            <a:r>
              <a:rPr lang="en-US" sz="1600" dirty="0"/>
              <a:t>: &lt; 10, (</a:t>
            </a:r>
            <a:r>
              <a:rPr lang="en-US" sz="1600" dirty="0" smtClean="0"/>
              <a:t>10 -15</a:t>
            </a:r>
            <a:r>
              <a:rPr lang="en-US" sz="1600" dirty="0"/>
              <a:t>), (15 </a:t>
            </a:r>
            <a:r>
              <a:rPr lang="en-US" sz="1600" dirty="0" smtClean="0"/>
              <a:t>- </a:t>
            </a:r>
            <a:r>
              <a:rPr lang="en-US" sz="1600" dirty="0"/>
              <a:t>20) and &gt; </a:t>
            </a:r>
            <a:r>
              <a:rPr lang="en-US" sz="1600" dirty="0" smtClean="0"/>
              <a:t>20</a:t>
            </a:r>
          </a:p>
          <a:p>
            <a:r>
              <a:rPr lang="en-US" dirty="0" smtClean="0"/>
              <a:t>Rhyme</a:t>
            </a:r>
          </a:p>
          <a:p>
            <a:pPr lvl="1"/>
            <a:r>
              <a:rPr lang="en-US" dirty="0"/>
              <a:t>the rhyme-based condition </a:t>
            </a:r>
            <a:r>
              <a:rPr lang="en-US" dirty="0" smtClean="0"/>
              <a:t>corresponding to </a:t>
            </a:r>
            <a:r>
              <a:rPr lang="en-US" dirty="0"/>
              <a:t>the line ‘unite around the </a:t>
            </a:r>
            <a:r>
              <a:rPr lang="en-US" dirty="0" smtClean="0"/>
              <a:t>corner’ is </a:t>
            </a:r>
            <a:r>
              <a:rPr lang="en-US" dirty="0"/>
              <a:t>AO1-ERO — i.e. the ARPABET </a:t>
            </a:r>
            <a:r>
              <a:rPr lang="en-US" dirty="0" smtClean="0"/>
              <a:t>representations corresponding </a:t>
            </a:r>
            <a:r>
              <a:rPr lang="en-US" dirty="0"/>
              <a:t>to the stressed syllabic </a:t>
            </a:r>
            <a:r>
              <a:rPr lang="en-US" dirty="0" smtClean="0"/>
              <a:t>nuclei of </a:t>
            </a:r>
            <a:r>
              <a:rPr lang="en-US" dirty="0"/>
              <a:t>‘</a:t>
            </a:r>
            <a:r>
              <a:rPr lang="en-US" dirty="0" err="1"/>
              <a:t>cor</a:t>
            </a:r>
            <a:r>
              <a:rPr lang="en-US" dirty="0"/>
              <a:t>-’ and ‘-</a:t>
            </a:r>
            <a:r>
              <a:rPr lang="en-US" dirty="0" err="1"/>
              <a:t>ner</a:t>
            </a:r>
            <a:r>
              <a:rPr lang="en-US" dirty="0"/>
              <a:t>’</a:t>
            </a:r>
            <a:endParaRPr lang="en-US" dirty="0" smtClean="0"/>
          </a:p>
        </p:txBody>
      </p:sp>
    </p:spTree>
    <p:extLst>
      <p:ext uri="{BB962C8B-B14F-4D97-AF65-F5344CB8AC3E}">
        <p14:creationId xmlns:p14="http://schemas.microsoft.com/office/powerpoint/2010/main" val="671216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721D19-4B97-D34B-AFFC-3308DD7B62F3}"/>
              </a:ext>
            </a:extLst>
          </p:cNvPr>
          <p:cNvSpPr>
            <a:spLocks noGrp="1"/>
          </p:cNvSpPr>
          <p:nvPr>
            <p:ph type="title"/>
          </p:nvPr>
        </p:nvSpPr>
        <p:spPr>
          <a:xfrm>
            <a:off x="711200" y="381000"/>
            <a:ext cx="10972800" cy="990600"/>
          </a:xfrm>
        </p:spPr>
        <p:txBody>
          <a:bodyPr>
            <a:normAutofit/>
          </a:bodyPr>
          <a:lstStyle/>
          <a:p>
            <a:r>
              <a:rPr lang="en-US" dirty="0" smtClean="0"/>
              <a:t>Example Output</a:t>
            </a:r>
            <a:endParaRPr lang="en-US" dirty="0"/>
          </a:p>
        </p:txBody>
      </p:sp>
      <p:pic>
        <p:nvPicPr>
          <p:cNvPr id="5" name="Content Placeholder 4"/>
          <p:cNvPicPr>
            <a:picLocks noGrp="1" noChangeAspect="1"/>
          </p:cNvPicPr>
          <p:nvPr>
            <p:ph idx="1"/>
          </p:nvPr>
        </p:nvPicPr>
        <p:blipFill>
          <a:blip r:embed="rId3"/>
          <a:srcRect t="7292" b="7292"/>
          <a:stretch>
            <a:fillRect/>
          </a:stretch>
        </p:blipFill>
        <p:spPr/>
      </p:pic>
    </p:spTree>
    <p:extLst>
      <p:ext uri="{BB962C8B-B14F-4D97-AF65-F5344CB8AC3E}">
        <p14:creationId xmlns:p14="http://schemas.microsoft.com/office/powerpoint/2010/main" val="1078806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721D19-4B97-D34B-AFFC-3308DD7B62F3}"/>
              </a:ext>
            </a:extLst>
          </p:cNvPr>
          <p:cNvSpPr>
            <a:spLocks noGrp="1"/>
          </p:cNvSpPr>
          <p:nvPr>
            <p:ph type="title"/>
          </p:nvPr>
        </p:nvSpPr>
        <p:spPr>
          <a:xfrm>
            <a:off x="711200" y="381000"/>
            <a:ext cx="10972800" cy="990600"/>
          </a:xfrm>
        </p:spPr>
        <p:txBody>
          <a:bodyPr>
            <a:normAutofit/>
          </a:bodyPr>
          <a:lstStyle/>
          <a:p>
            <a:r>
              <a:rPr lang="en-US" dirty="0" smtClean="0"/>
              <a:t>Results</a:t>
            </a:r>
            <a:endParaRPr lang="en-US" dirty="0"/>
          </a:p>
        </p:txBody>
      </p:sp>
      <p:sp>
        <p:nvSpPr>
          <p:cNvPr id="3" name="Content Placeholder 2"/>
          <p:cNvSpPr>
            <a:spLocks noGrp="1"/>
          </p:cNvSpPr>
          <p:nvPr>
            <p:ph idx="1"/>
          </p:nvPr>
        </p:nvSpPr>
        <p:spPr>
          <a:xfrm>
            <a:off x="609600" y="1371600"/>
            <a:ext cx="10972800" cy="4876800"/>
          </a:xfrm>
        </p:spPr>
        <p:txBody>
          <a:bodyPr/>
          <a:lstStyle/>
          <a:p>
            <a:r>
              <a:rPr lang="en-US" dirty="0" smtClean="0"/>
              <a:t>Participants were </a:t>
            </a:r>
            <a:r>
              <a:rPr lang="en-US" dirty="0"/>
              <a:t>shown Hip-Hop samples of lengths of 3</a:t>
            </a:r>
          </a:p>
          <a:p>
            <a:r>
              <a:rPr lang="en-US" dirty="0"/>
              <a:t>to 4 lines and were tasked to guess whether the dis306</a:t>
            </a:r>
          </a:p>
          <a:p>
            <a:r>
              <a:rPr lang="en-US" dirty="0"/>
              <a:t>played text was generated or real in 15 seconds.</a:t>
            </a:r>
          </a:p>
        </p:txBody>
      </p:sp>
      <p:pic>
        <p:nvPicPr>
          <p:cNvPr id="4" name="Picture 3"/>
          <p:cNvPicPr>
            <a:picLocks noChangeAspect="1"/>
          </p:cNvPicPr>
          <p:nvPr/>
        </p:nvPicPr>
        <p:blipFill>
          <a:blip r:embed="rId3"/>
          <a:stretch>
            <a:fillRect/>
          </a:stretch>
        </p:blipFill>
        <p:spPr>
          <a:xfrm>
            <a:off x="2844800" y="2667000"/>
            <a:ext cx="6181557" cy="3886200"/>
          </a:xfrm>
          <a:prstGeom prst="rect">
            <a:avLst/>
          </a:prstGeom>
        </p:spPr>
      </p:pic>
    </p:spTree>
    <p:extLst>
      <p:ext uri="{BB962C8B-B14F-4D97-AF65-F5344CB8AC3E}">
        <p14:creationId xmlns:p14="http://schemas.microsoft.com/office/powerpoint/2010/main" val="4004012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721D19-4B97-D34B-AFFC-3308DD7B62F3}"/>
              </a:ext>
            </a:extLst>
          </p:cNvPr>
          <p:cNvSpPr>
            <a:spLocks noGrp="1"/>
          </p:cNvSpPr>
          <p:nvPr>
            <p:ph type="title"/>
          </p:nvPr>
        </p:nvSpPr>
        <p:spPr>
          <a:xfrm>
            <a:off x="711200" y="381000"/>
            <a:ext cx="10972800" cy="990600"/>
          </a:xfrm>
        </p:spPr>
        <p:txBody>
          <a:bodyPr>
            <a:normAutofit/>
          </a:bodyPr>
          <a:lstStyle/>
          <a:p>
            <a:r>
              <a:rPr lang="en-US" dirty="0" smtClean="0"/>
              <a:t>How to evaluate creative generation?</a:t>
            </a:r>
            <a:endParaRPr lang="en-US" dirty="0"/>
          </a:p>
        </p:txBody>
      </p:sp>
      <p:sp>
        <p:nvSpPr>
          <p:cNvPr id="4" name="内容占位符 2"/>
          <p:cNvSpPr>
            <a:spLocks noGrp="1"/>
          </p:cNvSpPr>
          <p:nvPr>
            <p:ph idx="1"/>
          </p:nvPr>
        </p:nvSpPr>
        <p:spPr>
          <a:xfrm>
            <a:off x="203201" y="1275559"/>
            <a:ext cx="11870871" cy="5588397"/>
          </a:xfrm>
        </p:spPr>
        <p:txBody>
          <a:bodyPr>
            <a:noAutofit/>
          </a:bodyPr>
          <a:lstStyle/>
          <a:p>
            <a:r>
              <a:rPr lang="en-US" sz="1600" dirty="0" smtClean="0"/>
              <a:t>(Potash et al., ACL2018 workshop)</a:t>
            </a:r>
          </a:p>
          <a:p>
            <a:r>
              <a:rPr lang="en-US" sz="1600" dirty="0"/>
              <a:t>Fluency/Coherence </a:t>
            </a:r>
            <a:r>
              <a:rPr lang="en-US" sz="1600" dirty="0" smtClean="0"/>
              <a:t>Evaluation: </a:t>
            </a:r>
            <a:r>
              <a:rPr lang="en-US" sz="1600" dirty="0"/>
              <a:t>Given a </a:t>
            </a:r>
            <a:r>
              <a:rPr lang="en-US" sz="1600" dirty="0" smtClean="0"/>
              <a:t>generated verse</a:t>
            </a:r>
            <a:r>
              <a:rPr lang="en-US" sz="1600" dirty="0"/>
              <a:t>, we ask annotators to determine the </a:t>
            </a:r>
            <a:r>
              <a:rPr lang="en-US" sz="1600" dirty="0" smtClean="0"/>
              <a:t>fluency and </a:t>
            </a:r>
            <a:r>
              <a:rPr lang="en-US" sz="1600" dirty="0"/>
              <a:t>coherence of the lyrics</a:t>
            </a:r>
            <a:r>
              <a:rPr lang="en-US" sz="1600" dirty="0" smtClean="0"/>
              <a:t>.</a:t>
            </a:r>
          </a:p>
          <a:p>
            <a:r>
              <a:rPr lang="en-US" sz="1600" dirty="0"/>
              <a:t>The goal of the style matching annotation is to determine how well a given verse captures the style of the target artist.</a:t>
            </a:r>
            <a:endParaRPr lang="en-US" sz="1600" dirty="0" smtClean="0"/>
          </a:p>
        </p:txBody>
      </p:sp>
    </p:spTree>
    <p:extLst>
      <p:ext uri="{BB962C8B-B14F-4D97-AF65-F5344CB8AC3E}">
        <p14:creationId xmlns:p14="http://schemas.microsoft.com/office/powerpoint/2010/main" val="3927300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721D19-4B97-D34B-AFFC-3308DD7B62F3}"/>
              </a:ext>
            </a:extLst>
          </p:cNvPr>
          <p:cNvSpPr>
            <a:spLocks noGrp="1"/>
          </p:cNvSpPr>
          <p:nvPr>
            <p:ph type="title"/>
          </p:nvPr>
        </p:nvSpPr>
        <p:spPr>
          <a:xfrm>
            <a:off x="711200" y="381000"/>
            <a:ext cx="10972800" cy="990600"/>
          </a:xfrm>
        </p:spPr>
        <p:txBody>
          <a:bodyPr>
            <a:normAutofit/>
          </a:bodyPr>
          <a:lstStyle/>
          <a:p>
            <a:r>
              <a:rPr lang="en-US" dirty="0" smtClean="0"/>
              <a:t>Rap Lyrics dataset statistics</a:t>
            </a:r>
            <a:endParaRPr lang="en-US" dirty="0"/>
          </a:p>
        </p:txBody>
      </p:sp>
      <p:pic>
        <p:nvPicPr>
          <p:cNvPr id="5" name="Picture 4"/>
          <p:cNvPicPr>
            <a:picLocks noChangeAspect="1"/>
          </p:cNvPicPr>
          <p:nvPr/>
        </p:nvPicPr>
        <p:blipFill>
          <a:blip r:embed="rId3"/>
          <a:stretch>
            <a:fillRect/>
          </a:stretch>
        </p:blipFill>
        <p:spPr>
          <a:xfrm>
            <a:off x="0" y="1193800"/>
            <a:ext cx="12192000" cy="4448432"/>
          </a:xfrm>
          <a:prstGeom prst="rect">
            <a:avLst/>
          </a:prstGeom>
        </p:spPr>
      </p:pic>
    </p:spTree>
    <p:extLst>
      <p:ext uri="{BB962C8B-B14F-4D97-AF65-F5344CB8AC3E}">
        <p14:creationId xmlns:p14="http://schemas.microsoft.com/office/powerpoint/2010/main" val="1061668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721D19-4B97-D34B-AFFC-3308DD7B62F3}"/>
              </a:ext>
            </a:extLst>
          </p:cNvPr>
          <p:cNvSpPr>
            <a:spLocks noGrp="1"/>
          </p:cNvSpPr>
          <p:nvPr>
            <p:ph type="title"/>
          </p:nvPr>
        </p:nvSpPr>
        <p:spPr>
          <a:xfrm>
            <a:off x="711200" y="381000"/>
            <a:ext cx="10972800" cy="990600"/>
          </a:xfrm>
        </p:spPr>
        <p:txBody>
          <a:bodyPr>
            <a:normAutofit/>
          </a:bodyPr>
          <a:lstStyle/>
          <a:p>
            <a:r>
              <a:rPr lang="en-US" dirty="0" smtClean="0"/>
              <a:t>Results</a:t>
            </a:r>
            <a:endParaRPr lang="en-US" dirty="0"/>
          </a:p>
        </p:txBody>
      </p:sp>
      <p:pic>
        <p:nvPicPr>
          <p:cNvPr id="3" name="Picture 2"/>
          <p:cNvPicPr>
            <a:picLocks noChangeAspect="1"/>
          </p:cNvPicPr>
          <p:nvPr/>
        </p:nvPicPr>
        <p:blipFill>
          <a:blip r:embed="rId3"/>
          <a:stretch>
            <a:fillRect/>
          </a:stretch>
        </p:blipFill>
        <p:spPr>
          <a:xfrm>
            <a:off x="999067" y="1816100"/>
            <a:ext cx="10193867" cy="3225800"/>
          </a:xfrm>
          <a:prstGeom prst="rect">
            <a:avLst/>
          </a:prstGeom>
        </p:spPr>
      </p:pic>
    </p:spTree>
    <p:extLst>
      <p:ext uri="{BB962C8B-B14F-4D97-AF65-F5344CB8AC3E}">
        <p14:creationId xmlns:p14="http://schemas.microsoft.com/office/powerpoint/2010/main" val="1482547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721D19-4B97-D34B-AFFC-3308DD7B62F3}"/>
              </a:ext>
            </a:extLst>
          </p:cNvPr>
          <p:cNvSpPr>
            <a:spLocks noGrp="1"/>
          </p:cNvSpPr>
          <p:nvPr>
            <p:ph type="title"/>
          </p:nvPr>
        </p:nvSpPr>
        <p:spPr>
          <a:xfrm>
            <a:off x="711200" y="381000"/>
            <a:ext cx="10972800" cy="990600"/>
          </a:xfrm>
        </p:spPr>
        <p:txBody>
          <a:bodyPr>
            <a:normAutofit/>
          </a:bodyPr>
          <a:lstStyle/>
          <a:p>
            <a:r>
              <a:rPr lang="en-US" dirty="0" smtClean="0"/>
              <a:t>Results</a:t>
            </a:r>
            <a:endParaRPr lang="en-US" dirty="0"/>
          </a:p>
        </p:txBody>
      </p:sp>
      <p:pic>
        <p:nvPicPr>
          <p:cNvPr id="3" name="Picture 2"/>
          <p:cNvPicPr>
            <a:picLocks noChangeAspect="1"/>
          </p:cNvPicPr>
          <p:nvPr/>
        </p:nvPicPr>
        <p:blipFill>
          <a:blip r:embed="rId3"/>
          <a:stretch>
            <a:fillRect/>
          </a:stretch>
        </p:blipFill>
        <p:spPr>
          <a:xfrm>
            <a:off x="1236134" y="1612900"/>
            <a:ext cx="9719733" cy="3632200"/>
          </a:xfrm>
          <a:prstGeom prst="rect">
            <a:avLst/>
          </a:prstGeom>
        </p:spPr>
      </p:pic>
    </p:spTree>
    <p:extLst>
      <p:ext uri="{BB962C8B-B14F-4D97-AF65-F5344CB8AC3E}">
        <p14:creationId xmlns:p14="http://schemas.microsoft.com/office/powerpoint/2010/main" val="778870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Benchmarks</a:t>
            </a:r>
          </a:p>
        </p:txBody>
      </p:sp>
      <p:sp>
        <p:nvSpPr>
          <p:cNvPr id="3" name="Content Placeholder 2">
            <a:extLst>
              <a:ext uri="{FF2B5EF4-FFF2-40B4-BE49-F238E27FC236}">
                <a16:creationId xmlns="" xmlns:a16="http://schemas.microsoft.com/office/drawing/2014/main" id="{52925322-C8A2-47BE-82E2-FD40AA5715AC}"/>
              </a:ext>
            </a:extLst>
          </p:cNvPr>
          <p:cNvSpPr>
            <a:spLocks noGrp="1"/>
          </p:cNvSpPr>
          <p:nvPr>
            <p:ph idx="1"/>
          </p:nvPr>
        </p:nvSpPr>
        <p:spPr>
          <a:xfrm>
            <a:off x="838200" y="1602425"/>
            <a:ext cx="10515600" cy="4351338"/>
          </a:xfrm>
        </p:spPr>
        <p:txBody>
          <a:bodyPr>
            <a:normAutofit/>
          </a:bodyPr>
          <a:lstStyle/>
          <a:p>
            <a:r>
              <a:rPr lang="en-US" sz="2400" dirty="0">
                <a:ea typeface="Roboto"/>
                <a:cs typeface="Calibri"/>
              </a:rPr>
              <a:t>Overview</a:t>
            </a:r>
          </a:p>
          <a:p>
            <a:r>
              <a:rPr lang="en-US" sz="2400" dirty="0">
                <a:ea typeface="Roboto"/>
                <a:cs typeface="Calibri"/>
              </a:rPr>
              <a:t>Evaluation</a:t>
            </a:r>
          </a:p>
          <a:p>
            <a:r>
              <a:rPr lang="en-US" sz="2400" dirty="0">
                <a:ea typeface="Roboto"/>
                <a:cs typeface="Calibri"/>
              </a:rPr>
              <a:t>Datasets</a:t>
            </a:r>
          </a:p>
          <a:p>
            <a:pPr lvl="1"/>
            <a:r>
              <a:rPr lang="en-US" sz="2000" dirty="0">
                <a:ea typeface="Roboto"/>
                <a:cs typeface="Calibri"/>
              </a:rPr>
              <a:t>Dialog Systems</a:t>
            </a:r>
          </a:p>
          <a:p>
            <a:pPr lvl="1"/>
            <a:r>
              <a:rPr lang="en-US" sz="2000" dirty="0">
                <a:ea typeface="Roboto"/>
                <a:cs typeface="Calibri"/>
              </a:rPr>
              <a:t>Question Answering</a:t>
            </a:r>
          </a:p>
          <a:p>
            <a:pPr lvl="1"/>
            <a:r>
              <a:rPr lang="en-US" sz="2000" dirty="0">
                <a:ea typeface="Roboto"/>
                <a:cs typeface="Calibri"/>
              </a:rPr>
              <a:t>Question Generation</a:t>
            </a:r>
          </a:p>
          <a:p>
            <a:pPr lvl="1"/>
            <a:r>
              <a:rPr lang="en-US" sz="2000" dirty="0">
                <a:ea typeface="Roboto"/>
                <a:cs typeface="Calibri"/>
              </a:rPr>
              <a:t>Commonsense Reasoning</a:t>
            </a:r>
          </a:p>
          <a:p>
            <a:pPr lvl="1"/>
            <a:r>
              <a:rPr lang="en-US" sz="2000" dirty="0">
                <a:ea typeface="Roboto"/>
                <a:cs typeface="Calibri"/>
              </a:rPr>
              <a:t>Summarization</a:t>
            </a:r>
          </a:p>
          <a:p>
            <a:endParaRPr lang="en-US" dirty="0"/>
          </a:p>
        </p:txBody>
      </p:sp>
    </p:spTree>
    <p:extLst>
      <p:ext uri="{BB962C8B-B14F-4D97-AF65-F5344CB8AC3E}">
        <p14:creationId xmlns:p14="http://schemas.microsoft.com/office/powerpoint/2010/main" val="2060975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cxnSp>
        <p:nvCxnSpPr>
          <p:cNvPr id="250" name="Google Shape;250;p10"/>
          <p:cNvCxnSpPr/>
          <p:nvPr/>
        </p:nvCxnSpPr>
        <p:spPr>
          <a:xfrm>
            <a:off x="518984" y="1104900"/>
            <a:ext cx="7039104" cy="0"/>
          </a:xfrm>
          <a:prstGeom prst="straightConnector1">
            <a:avLst/>
          </a:prstGeom>
          <a:noFill/>
          <a:ln w="12700" cap="flat" cmpd="sng">
            <a:solidFill>
              <a:srgbClr val="757070"/>
            </a:solidFill>
            <a:prstDash val="solid"/>
            <a:miter lim="800000"/>
            <a:headEnd type="none" w="sm" len="sm"/>
            <a:tailEnd type="none" w="sm" len="sm"/>
          </a:ln>
        </p:spPr>
      </p:cxnSp>
      <p:sp>
        <p:nvSpPr>
          <p:cNvPr id="251" name="Google Shape;251;p10"/>
          <p:cNvSpPr txBox="1">
            <a:spLocks noGrp="1"/>
          </p:cNvSpPr>
          <p:nvPr>
            <p:ph type="title"/>
          </p:nvPr>
        </p:nvSpPr>
        <p:spPr>
          <a:xfrm>
            <a:off x="518984" y="286985"/>
            <a:ext cx="10515600" cy="7397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Roboto"/>
              <a:buNone/>
            </a:pPr>
            <a:r>
              <a:rPr lang="en-US" sz="3200" dirty="0" smtClean="0"/>
              <a:t>Copy</a:t>
            </a:r>
            <a:r>
              <a:rPr lang="en-US" sz="3200" dirty="0"/>
              <a:t>/Pointing Mechanisms</a:t>
            </a:r>
            <a:endParaRPr dirty="0"/>
          </a:p>
        </p:txBody>
      </p:sp>
      <p:pic>
        <p:nvPicPr>
          <p:cNvPr id="252" name="Google Shape;252;p10"/>
          <p:cNvPicPr preferRelativeResize="0"/>
          <p:nvPr/>
        </p:nvPicPr>
        <p:blipFill rotWithShape="1">
          <a:blip r:embed="rId3">
            <a:alphaModFix/>
          </a:blip>
          <a:srcRect/>
          <a:stretch/>
        </p:blipFill>
        <p:spPr>
          <a:xfrm>
            <a:off x="7750356" y="144109"/>
            <a:ext cx="4327343" cy="1485428"/>
          </a:xfrm>
          <a:prstGeom prst="rect">
            <a:avLst/>
          </a:prstGeom>
          <a:noFill/>
          <a:ln>
            <a:noFill/>
          </a:ln>
        </p:spPr>
      </p:pic>
      <p:sp>
        <p:nvSpPr>
          <p:cNvPr id="253" name="Google Shape;253;p10"/>
          <p:cNvSpPr txBox="1"/>
          <p:nvPr/>
        </p:nvSpPr>
        <p:spPr>
          <a:xfrm>
            <a:off x="990600" y="1447800"/>
            <a:ext cx="10515600" cy="488156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a:solidFill>
                  <a:schemeClr val="dk1"/>
                </a:solidFill>
                <a:latin typeface="Roboto"/>
                <a:ea typeface="Roboto"/>
                <a:cs typeface="Roboto"/>
                <a:sym typeface="Roboto"/>
              </a:rPr>
              <a:t>Copy relevant information to the output text </a:t>
            </a:r>
            <a:endParaRPr/>
          </a:p>
        </p:txBody>
      </p:sp>
      <p:sp>
        <p:nvSpPr>
          <p:cNvPr id="254" name="Google Shape;254;p10"/>
          <p:cNvSpPr txBox="1"/>
          <p:nvPr/>
        </p:nvSpPr>
        <p:spPr>
          <a:xfrm>
            <a:off x="2829467" y="3680399"/>
            <a:ext cx="5931817" cy="399405"/>
          </a:xfrm>
          <a:prstGeom prst="rect">
            <a:avLst/>
          </a:prstGeom>
          <a:blipFill rotWithShape="1">
            <a:blip r:embed="rId4">
              <a:alphaModFix/>
            </a:blip>
            <a:stretch>
              <a:fillRect l="-640" r="-1280" b="-2120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55" name="Google Shape;255;p10"/>
          <p:cNvSpPr txBox="1"/>
          <p:nvPr/>
        </p:nvSpPr>
        <p:spPr>
          <a:xfrm>
            <a:off x="2829467" y="2086003"/>
            <a:ext cx="25859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Probability of choosing the </a:t>
            </a:r>
            <a:r>
              <a:rPr lang="en-US" sz="2000" b="1">
                <a:solidFill>
                  <a:schemeClr val="dk1"/>
                </a:solidFill>
                <a:latin typeface="Calibri"/>
                <a:ea typeface="Calibri"/>
                <a:cs typeface="Calibri"/>
                <a:sym typeface="Calibri"/>
              </a:rPr>
              <a:t>generation</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mode</a:t>
            </a:r>
            <a:endParaRPr/>
          </a:p>
        </p:txBody>
      </p:sp>
      <p:cxnSp>
        <p:nvCxnSpPr>
          <p:cNvPr id="256" name="Google Shape;256;p10"/>
          <p:cNvCxnSpPr/>
          <p:nvPr/>
        </p:nvCxnSpPr>
        <p:spPr>
          <a:xfrm rot="10800000">
            <a:off x="3894083" y="2793890"/>
            <a:ext cx="228337" cy="951626"/>
          </a:xfrm>
          <a:prstGeom prst="straightConnector1">
            <a:avLst/>
          </a:prstGeom>
          <a:noFill/>
          <a:ln w="38100" cap="flat" cmpd="sng">
            <a:solidFill>
              <a:srgbClr val="757070"/>
            </a:solidFill>
            <a:prstDash val="dash"/>
            <a:miter lim="800000"/>
            <a:headEnd type="none" w="med" len="med"/>
            <a:tailEnd type="stealth" w="med" len="med"/>
          </a:ln>
        </p:spPr>
      </p:cxnSp>
      <p:sp>
        <p:nvSpPr>
          <p:cNvPr id="257" name="Google Shape;257;p10"/>
          <p:cNvSpPr txBox="1"/>
          <p:nvPr/>
        </p:nvSpPr>
        <p:spPr>
          <a:xfrm>
            <a:off x="3483839" y="4960102"/>
            <a:ext cx="2775997" cy="707886"/>
          </a:xfrm>
          <a:prstGeom prst="rect">
            <a:avLst/>
          </a:prstGeom>
          <a:blipFill rotWithShape="1">
            <a:blip r:embed="rId5">
              <a:alphaModFix/>
            </a:blip>
            <a:stretch>
              <a:fillRect l="-2282" t="-5262" r="-2738" b="-1403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cxnSp>
        <p:nvCxnSpPr>
          <p:cNvPr id="258" name="Google Shape;258;p10"/>
          <p:cNvCxnSpPr/>
          <p:nvPr/>
        </p:nvCxnSpPr>
        <p:spPr>
          <a:xfrm>
            <a:off x="4918985" y="4140735"/>
            <a:ext cx="0" cy="856934"/>
          </a:xfrm>
          <a:prstGeom prst="straightConnector1">
            <a:avLst/>
          </a:prstGeom>
          <a:noFill/>
          <a:ln w="38100" cap="flat" cmpd="sng">
            <a:solidFill>
              <a:srgbClr val="757070"/>
            </a:solidFill>
            <a:prstDash val="dash"/>
            <a:miter lim="800000"/>
            <a:headEnd type="none" w="med" len="med"/>
            <a:tailEnd type="stealth" w="med" len="med"/>
          </a:ln>
        </p:spPr>
      </p:cxnSp>
      <p:cxnSp>
        <p:nvCxnSpPr>
          <p:cNvPr id="259" name="Google Shape;259;p10"/>
          <p:cNvCxnSpPr/>
          <p:nvPr/>
        </p:nvCxnSpPr>
        <p:spPr>
          <a:xfrm>
            <a:off x="7795231" y="4140735"/>
            <a:ext cx="0" cy="856934"/>
          </a:xfrm>
          <a:prstGeom prst="straightConnector1">
            <a:avLst/>
          </a:prstGeom>
          <a:noFill/>
          <a:ln w="38100" cap="flat" cmpd="sng">
            <a:solidFill>
              <a:srgbClr val="757070"/>
            </a:solidFill>
            <a:prstDash val="dash"/>
            <a:miter lim="800000"/>
            <a:headEnd type="none" w="med" len="med"/>
            <a:tailEnd type="stealth" w="med" len="med"/>
          </a:ln>
        </p:spPr>
      </p:cxnSp>
      <p:sp>
        <p:nvSpPr>
          <p:cNvPr id="260" name="Google Shape;260;p10"/>
          <p:cNvSpPr txBox="1"/>
          <p:nvPr/>
        </p:nvSpPr>
        <p:spPr>
          <a:xfrm>
            <a:off x="6934749" y="4960102"/>
            <a:ext cx="3896537" cy="707886"/>
          </a:xfrm>
          <a:prstGeom prst="rect">
            <a:avLst/>
          </a:prstGeom>
          <a:blipFill rotWithShape="1">
            <a:blip r:embed="rId6">
              <a:alphaModFix/>
            </a:blip>
            <a:stretch>
              <a:fillRect l="-1953" t="-5262" b="-1403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 </a:t>
            </a:r>
            <a:endParaRPr/>
          </a:p>
        </p:txBody>
      </p:sp>
      <p:sp>
        <p:nvSpPr>
          <p:cNvPr id="261" name="Google Shape;261;p10"/>
          <p:cNvSpPr txBox="1"/>
          <p:nvPr/>
        </p:nvSpPr>
        <p:spPr>
          <a:xfrm>
            <a:off x="5795519" y="2106203"/>
            <a:ext cx="2585907"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Probability of choosing the </a:t>
            </a:r>
            <a:r>
              <a:rPr lang="en-US" sz="2000" b="1">
                <a:solidFill>
                  <a:schemeClr val="dk1"/>
                </a:solidFill>
                <a:latin typeface="Calibri"/>
                <a:ea typeface="Calibri"/>
                <a:cs typeface="Calibri"/>
                <a:sym typeface="Calibri"/>
              </a:rPr>
              <a:t>copy mode</a:t>
            </a:r>
            <a:endParaRPr/>
          </a:p>
        </p:txBody>
      </p:sp>
      <p:cxnSp>
        <p:nvCxnSpPr>
          <p:cNvPr id="262" name="Google Shape;262;p10"/>
          <p:cNvCxnSpPr/>
          <p:nvPr/>
        </p:nvCxnSpPr>
        <p:spPr>
          <a:xfrm rot="10800000">
            <a:off x="6479990" y="2788592"/>
            <a:ext cx="188824" cy="912006"/>
          </a:xfrm>
          <a:prstGeom prst="straightConnector1">
            <a:avLst/>
          </a:prstGeom>
          <a:noFill/>
          <a:ln w="38100" cap="flat" cmpd="sng">
            <a:solidFill>
              <a:srgbClr val="757070"/>
            </a:solidFill>
            <a:prstDash val="dash"/>
            <a:miter lim="800000"/>
            <a:headEnd type="none" w="med" len="med"/>
            <a:tailEnd type="stealth" w="med" len="med"/>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D88E07-C449-47B4-A1EB-D197E938F6E1}"/>
              </a:ext>
            </a:extLst>
          </p:cNvPr>
          <p:cNvSpPr>
            <a:spLocks noGrp="1"/>
          </p:cNvSpPr>
          <p:nvPr>
            <p:ph type="title"/>
          </p:nvPr>
        </p:nvSpPr>
        <p:spPr/>
        <p:txBody>
          <a:bodyPr>
            <a:normAutofit/>
          </a:bodyPr>
          <a:lstStyle/>
          <a:p>
            <a:r>
              <a:rPr lang="en-US" altLang="zh-CN" sz="2800" dirty="0">
                <a:latin typeface="Roboto" panose="02000000000000000000" pitchFamily="2" charset="0"/>
                <a:ea typeface="Roboto" panose="02000000000000000000" pitchFamily="2" charset="0"/>
              </a:rPr>
              <a:t>Benchmarks Overview</a:t>
            </a:r>
            <a:endParaRPr lang="en-US" sz="2800" dirty="0">
              <a:latin typeface="Roboto" panose="02000000000000000000" pitchFamily="2" charset="0"/>
              <a:ea typeface="Roboto" panose="02000000000000000000" pitchFamily="2" charset="0"/>
            </a:endParaRPr>
          </a:p>
        </p:txBody>
      </p:sp>
      <p:graphicFrame>
        <p:nvGraphicFramePr>
          <p:cNvPr id="4" name="Table 4">
            <a:extLst>
              <a:ext uri="{FF2B5EF4-FFF2-40B4-BE49-F238E27FC236}">
                <a16:creationId xmlns="" xmlns:a16="http://schemas.microsoft.com/office/drawing/2014/main" id="{42677905-7360-4244-9FB4-205B88CCD7EE}"/>
              </a:ext>
            </a:extLst>
          </p:cNvPr>
          <p:cNvGraphicFramePr>
            <a:graphicFrameLocks noGrp="1"/>
          </p:cNvGraphicFramePr>
          <p:nvPr>
            <p:extLst>
              <p:ext uri="{D42A27DB-BD31-4B8C-83A1-F6EECF244321}">
                <p14:modId xmlns:p14="http://schemas.microsoft.com/office/powerpoint/2010/main" val="3363092228"/>
              </p:ext>
            </p:extLst>
          </p:nvPr>
        </p:nvGraphicFramePr>
        <p:xfrm>
          <a:off x="1390777" y="1607602"/>
          <a:ext cx="9410446" cy="3606800"/>
        </p:xfrm>
        <a:graphic>
          <a:graphicData uri="http://schemas.openxmlformats.org/drawingml/2006/table">
            <a:tbl>
              <a:tblPr firstRow="1" bandRow="1">
                <a:tableStyleId>{5940675A-B579-460E-94D1-54222C63F5DA}</a:tableStyleId>
              </a:tblPr>
              <a:tblGrid>
                <a:gridCol w="2047841">
                  <a:extLst>
                    <a:ext uri="{9D8B030D-6E8A-4147-A177-3AD203B41FA5}">
                      <a16:colId xmlns="" xmlns:a16="http://schemas.microsoft.com/office/drawing/2014/main" val="3179332015"/>
                    </a:ext>
                  </a:extLst>
                </a:gridCol>
                <a:gridCol w="1881848">
                  <a:extLst>
                    <a:ext uri="{9D8B030D-6E8A-4147-A177-3AD203B41FA5}">
                      <a16:colId xmlns="" xmlns:a16="http://schemas.microsoft.com/office/drawing/2014/main" val="727150345"/>
                    </a:ext>
                  </a:extLst>
                </a:gridCol>
                <a:gridCol w="1826919">
                  <a:extLst>
                    <a:ext uri="{9D8B030D-6E8A-4147-A177-3AD203B41FA5}">
                      <a16:colId xmlns="" xmlns:a16="http://schemas.microsoft.com/office/drawing/2014/main" val="2952902773"/>
                    </a:ext>
                  </a:extLst>
                </a:gridCol>
                <a:gridCol w="1826919">
                  <a:extLst>
                    <a:ext uri="{9D8B030D-6E8A-4147-A177-3AD203B41FA5}">
                      <a16:colId xmlns="" xmlns:a16="http://schemas.microsoft.com/office/drawing/2014/main" val="2233775419"/>
                    </a:ext>
                  </a:extLst>
                </a:gridCol>
                <a:gridCol w="1826919">
                  <a:extLst>
                    <a:ext uri="{9D8B030D-6E8A-4147-A177-3AD203B41FA5}">
                      <a16:colId xmlns="" xmlns:a16="http://schemas.microsoft.com/office/drawing/2014/main" val="1839248940"/>
                    </a:ext>
                  </a:extLst>
                </a:gridCol>
              </a:tblGrid>
              <a:tr h="741680">
                <a:tc>
                  <a:txBody>
                    <a:bodyPr/>
                    <a:lstStyle/>
                    <a:p>
                      <a:pPr algn="l"/>
                      <a:r>
                        <a:rPr lang="en-US" b="1" dirty="0"/>
                        <a:t>Tasks</a:t>
                      </a:r>
                    </a:p>
                  </a:txBody>
                  <a:tcPr anchor="ctr"/>
                </a:tc>
                <a:tc>
                  <a:txBody>
                    <a:bodyPr/>
                    <a:lstStyle/>
                    <a:p>
                      <a:pPr algn="ctr"/>
                      <a:r>
                        <a:rPr lang="en-US" b="1" dirty="0"/>
                        <a:t>Dataset</a:t>
                      </a:r>
                    </a:p>
                    <a:p>
                      <a:pPr algn="ctr"/>
                      <a:r>
                        <a:rPr lang="en-US" b="1" dirty="0"/>
                        <a:t>Name</a:t>
                      </a:r>
                    </a:p>
                  </a:txBody>
                  <a:tcPr anchor="ctr"/>
                </a:tc>
                <a:tc>
                  <a:txBody>
                    <a:bodyPr/>
                    <a:lstStyle/>
                    <a:p>
                      <a:pPr algn="ctr"/>
                      <a:r>
                        <a:rPr lang="en-US" b="1" dirty="0"/>
                        <a:t>External Resources</a:t>
                      </a:r>
                    </a:p>
                  </a:txBody>
                  <a:tcPr anchor="ctr"/>
                </a:tc>
                <a:tc>
                  <a:txBody>
                    <a:bodyPr/>
                    <a:lstStyle/>
                    <a:p>
                      <a:pPr algn="ctr"/>
                      <a:r>
                        <a:rPr lang="en-US" b="1" dirty="0"/>
                        <a:t>Leaderboard</a:t>
                      </a:r>
                    </a:p>
                  </a:txBody>
                  <a:tcPr anchor="ctr"/>
                </a:tc>
                <a:tc>
                  <a:txBody>
                    <a:bodyPr/>
                    <a:lstStyle/>
                    <a:p>
                      <a:pPr algn="ctr"/>
                      <a:r>
                        <a:rPr lang="en-US" b="1" dirty="0"/>
                        <a:t>Benchmark</a:t>
                      </a:r>
                    </a:p>
                  </a:txBody>
                  <a:tcPr anchor="ctr"/>
                </a:tc>
                <a:extLst>
                  <a:ext uri="{0D108BD9-81ED-4DB2-BD59-A6C34878D82A}">
                    <a16:rowId xmlns="" xmlns:a16="http://schemas.microsoft.com/office/drawing/2014/main" val="1495921556"/>
                  </a:ext>
                </a:extLst>
              </a:tr>
              <a:tr h="370840">
                <a:tc>
                  <a:txBody>
                    <a:bodyPr/>
                    <a:lstStyle/>
                    <a:p>
                      <a:pPr algn="l"/>
                      <a:r>
                        <a:rPr lang="en-US" sz="1800" dirty="0">
                          <a:ea typeface="Roboto"/>
                          <a:cs typeface="Calibri"/>
                        </a:rPr>
                        <a:t>Dialog</a:t>
                      </a:r>
                      <a:r>
                        <a:rPr lang="en-US" dirty="0"/>
                        <a:t> Systems</a:t>
                      </a:r>
                    </a:p>
                  </a:txBody>
                  <a:tcPr anchor="ctr"/>
                </a:tc>
                <a:tc>
                  <a:txBody>
                    <a:bodyPr/>
                    <a:lstStyle/>
                    <a:p>
                      <a:pPr algn="ctr"/>
                      <a:r>
                        <a:rPr lang="en-US" sz="1800" b="0" i="0" kern="1200" dirty="0">
                          <a:solidFill>
                            <a:schemeClr val="tx1"/>
                          </a:solidFill>
                          <a:effectLst/>
                          <a:latin typeface="+mn-lt"/>
                          <a:ea typeface="+mn-ea"/>
                          <a:cs typeface="+mn-cs"/>
                          <a:hlinkClick r:id="rId3" action="ppaction://hlinksldjump"/>
                        </a:rPr>
                        <a:t>Wizard of Wikipedia</a:t>
                      </a:r>
                      <a:endParaRPr lang="en-US" dirty="0"/>
                    </a:p>
                  </a:txBody>
                  <a:tcPr anchor="ctr"/>
                </a:tc>
                <a:tc>
                  <a:txBody>
                    <a:bodyPr/>
                    <a:lstStyle/>
                    <a:p>
                      <a:pPr algn="ctr"/>
                      <a:r>
                        <a:rPr lang="en-US" dirty="0"/>
                        <a:t>Wikipedia</a:t>
                      </a:r>
                    </a:p>
                  </a:txBody>
                  <a:tcPr anchor="ctr"/>
                </a:tc>
                <a:tc>
                  <a:txBody>
                    <a:bodyPr/>
                    <a:lstStyle/>
                    <a:p>
                      <a:pPr algn="ctr"/>
                      <a:r>
                        <a:rPr lang="en-US" dirty="0"/>
                        <a:t>Yes</a:t>
                      </a:r>
                    </a:p>
                  </a:txBody>
                  <a:tcPr anchor="ctr"/>
                </a:tc>
                <a:tc>
                  <a:txBody>
                    <a:bodyPr/>
                    <a:lstStyle/>
                    <a:p>
                      <a:pPr algn="ctr"/>
                      <a:r>
                        <a:rPr lang="en-US" dirty="0">
                          <a:hlinkClick r:id="rId4"/>
                        </a:rPr>
                        <a:t>Kilt</a:t>
                      </a:r>
                      <a:endParaRPr lang="en-US" dirty="0"/>
                    </a:p>
                  </a:txBody>
                  <a:tcPr anchor="ctr"/>
                </a:tc>
                <a:extLst>
                  <a:ext uri="{0D108BD9-81ED-4DB2-BD59-A6C34878D82A}">
                    <a16:rowId xmlns="" xmlns:a16="http://schemas.microsoft.com/office/drawing/2014/main" val="4019528613"/>
                  </a:ext>
                </a:extLst>
              </a:tr>
              <a:tr h="370840">
                <a:tc>
                  <a:txBody>
                    <a:bodyPr/>
                    <a:lstStyle/>
                    <a:p>
                      <a:pPr algn="l"/>
                      <a:r>
                        <a:rPr lang="en-US" dirty="0"/>
                        <a:t>Question Answering</a:t>
                      </a:r>
                    </a:p>
                  </a:txBody>
                  <a:tcPr anchor="ctr"/>
                </a:tc>
                <a:tc>
                  <a:txBody>
                    <a:bodyPr/>
                    <a:lstStyle/>
                    <a:p>
                      <a:pPr algn="ctr"/>
                      <a:r>
                        <a:rPr lang="en-US" dirty="0">
                          <a:hlinkClick r:id="rId5" action="ppaction://hlinksldjump"/>
                        </a:rPr>
                        <a:t>ELI5</a:t>
                      </a:r>
                      <a:endParaRPr lang="en-US" dirty="0"/>
                    </a:p>
                  </a:txBody>
                  <a:tcPr anchor="ctr"/>
                </a:tc>
                <a:tc>
                  <a:txBody>
                    <a:bodyPr/>
                    <a:lstStyle/>
                    <a:p>
                      <a:pPr algn="ctr"/>
                      <a:r>
                        <a:rPr lang="en-US" dirty="0"/>
                        <a:t>Common Crawl</a:t>
                      </a:r>
                    </a:p>
                  </a:txBody>
                  <a:tcPr anchor="ctr"/>
                </a:tc>
                <a:tc>
                  <a:txBody>
                    <a:bodyPr/>
                    <a:lstStyle/>
                    <a:p>
                      <a:pPr algn="ctr"/>
                      <a:r>
                        <a:rPr lang="en-US" dirty="0"/>
                        <a:t>Yes</a:t>
                      </a:r>
                    </a:p>
                  </a:txBody>
                  <a:tcPr anchor="ctr"/>
                </a:tc>
                <a:tc>
                  <a:txBody>
                    <a:bodyPr/>
                    <a:lstStyle/>
                    <a:p>
                      <a:pPr algn="ctr"/>
                      <a:r>
                        <a:rPr lang="en-US" dirty="0">
                          <a:hlinkClick r:id="rId4"/>
                        </a:rPr>
                        <a:t>Kilt</a:t>
                      </a:r>
                      <a:endParaRPr lang="en-US" dirty="0"/>
                    </a:p>
                  </a:txBody>
                  <a:tcPr anchor="ctr"/>
                </a:tc>
                <a:extLst>
                  <a:ext uri="{0D108BD9-81ED-4DB2-BD59-A6C34878D82A}">
                    <a16:rowId xmlns="" xmlns:a16="http://schemas.microsoft.com/office/drawing/2014/main" val="27058303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 Generation</a:t>
                      </a:r>
                    </a:p>
                  </a:txBody>
                  <a:tcPr anchor="ctr"/>
                </a:tc>
                <a:tc>
                  <a:txBody>
                    <a:bodyPr/>
                    <a:lstStyle/>
                    <a:p>
                      <a:pPr algn="ctr"/>
                      <a:r>
                        <a:rPr lang="en-US" dirty="0">
                          <a:hlinkClick r:id="rId6" action="ppaction://hlinksldjump"/>
                        </a:rPr>
                        <a:t>SQuAD 1.1</a:t>
                      </a:r>
                      <a:endParaRPr lang="en-US" dirty="0"/>
                    </a:p>
                  </a:txBody>
                  <a:tcPr anchor="ctr"/>
                </a:tc>
                <a:tc>
                  <a:txBody>
                    <a:bodyPr/>
                    <a:lstStyle/>
                    <a:p>
                      <a:pPr algn="ctr"/>
                      <a:r>
                        <a:rPr lang="en-US" dirty="0"/>
                        <a:t>Wikipedia</a:t>
                      </a:r>
                    </a:p>
                  </a:txBody>
                  <a:tcPr anchor="ctr"/>
                </a:tc>
                <a:tc>
                  <a:txBody>
                    <a:bodyPr/>
                    <a:lstStyle/>
                    <a:p>
                      <a:pPr algn="ctr"/>
                      <a:r>
                        <a:rPr lang="en-US" dirty="0"/>
                        <a:t>No</a:t>
                      </a:r>
                    </a:p>
                  </a:txBody>
                  <a:tcPr anchor="ctr"/>
                </a:tc>
                <a:tc>
                  <a:txBody>
                    <a:bodyPr/>
                    <a:lstStyle/>
                    <a:p>
                      <a:pPr algn="ctr"/>
                      <a:r>
                        <a:rPr lang="en-US" dirty="0">
                          <a:hlinkClick r:id="rId7"/>
                        </a:rPr>
                        <a:t>GLGE</a:t>
                      </a:r>
                      <a:endParaRPr lang="en-US" dirty="0"/>
                    </a:p>
                  </a:txBody>
                  <a:tcPr anchor="ctr"/>
                </a:tc>
                <a:extLst>
                  <a:ext uri="{0D108BD9-81ED-4DB2-BD59-A6C34878D82A}">
                    <a16:rowId xmlns="" xmlns:a16="http://schemas.microsoft.com/office/drawing/2014/main" val="3168664753"/>
                  </a:ext>
                </a:extLst>
              </a:tr>
              <a:tr h="370840">
                <a:tc rowSpan="3">
                  <a:txBody>
                    <a:bodyPr/>
                    <a:lstStyle/>
                    <a:p>
                      <a:pPr algn="l"/>
                      <a:r>
                        <a:rPr lang="en-US" altLang="zh-CN" dirty="0"/>
                        <a:t>Commonsense Reasoning</a:t>
                      </a:r>
                      <a:endParaRPr lang="en-US" dirty="0"/>
                    </a:p>
                  </a:txBody>
                  <a:tcPr anchor="ctr"/>
                </a:tc>
                <a:tc>
                  <a:txBody>
                    <a:bodyPr/>
                    <a:lstStyle/>
                    <a:p>
                      <a:pPr algn="ctr"/>
                      <a:r>
                        <a:rPr lang="en-US" dirty="0">
                          <a:hlinkClick r:id="rId8" action="ppaction://hlinksldjump"/>
                        </a:rPr>
                        <a:t>CommonGen</a:t>
                      </a:r>
                      <a:endParaRPr lang="en-US" dirty="0"/>
                    </a:p>
                  </a:txBody>
                  <a:tcPr anchor="ctr"/>
                </a:tc>
                <a:tc>
                  <a:txBody>
                    <a:bodyPr/>
                    <a:lstStyle/>
                    <a:p>
                      <a:pPr algn="ctr"/>
                      <a:r>
                        <a:rPr lang="en-US" dirty="0"/>
                        <a:t>N/A</a:t>
                      </a:r>
                    </a:p>
                  </a:txBody>
                  <a:tcPr anchor="ctr"/>
                </a:tc>
                <a:tc>
                  <a:txBody>
                    <a:bodyPr/>
                    <a:lstStyle/>
                    <a:p>
                      <a:pPr algn="ctr"/>
                      <a:r>
                        <a:rPr lang="en-US" dirty="0"/>
                        <a:t>Yes</a:t>
                      </a:r>
                    </a:p>
                  </a:txBody>
                  <a:tcPr anchor="ctr"/>
                </a:tc>
                <a:tc>
                  <a:txBody>
                    <a:bodyPr/>
                    <a:lstStyle/>
                    <a:p>
                      <a:pPr algn="ctr"/>
                      <a:r>
                        <a:rPr lang="en-US" dirty="0">
                          <a:hlinkClick r:id="rId9"/>
                        </a:rPr>
                        <a:t>GEM</a:t>
                      </a:r>
                      <a:endParaRPr lang="en-US" dirty="0"/>
                    </a:p>
                  </a:txBody>
                  <a:tcPr anchor="ctr"/>
                </a:tc>
                <a:extLst>
                  <a:ext uri="{0D108BD9-81ED-4DB2-BD59-A6C34878D82A}">
                    <a16:rowId xmlns="" xmlns:a16="http://schemas.microsoft.com/office/drawing/2014/main" val="528184080"/>
                  </a:ext>
                </a:extLst>
              </a:tr>
              <a:tr h="370840">
                <a:tc vMerge="1">
                  <a:txBody>
                    <a:bodyPr/>
                    <a:lstStyle/>
                    <a:p>
                      <a:endParaRPr lang="en-US" dirty="0"/>
                    </a:p>
                  </a:txBody>
                  <a:tcPr/>
                </a:tc>
                <a:tc>
                  <a:txBody>
                    <a:bodyPr/>
                    <a:lstStyle/>
                    <a:p>
                      <a:pPr algn="ctr"/>
                      <a:r>
                        <a:rPr lang="el-GR" dirty="0">
                          <a:hlinkClick r:id="rId10" action="ppaction://hlinksldjump"/>
                        </a:rPr>
                        <a:t>α</a:t>
                      </a:r>
                      <a:r>
                        <a:rPr lang="en-US" dirty="0">
                          <a:hlinkClick r:id="rId10" action="ppaction://hlinksldjump"/>
                        </a:rPr>
                        <a:t>NLG-ART</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N/A</a:t>
                      </a:r>
                    </a:p>
                  </a:txBody>
                  <a:tcPr anchor="ctr"/>
                </a:tc>
                <a:tc>
                  <a:txBody>
                    <a:bodyPr/>
                    <a:lstStyle/>
                    <a:p>
                      <a:pPr algn="ctr"/>
                      <a:r>
                        <a:rPr lang="en-US" dirty="0"/>
                        <a:t>Yes</a:t>
                      </a:r>
                    </a:p>
                  </a:txBody>
                  <a:tcPr anchor="ctr"/>
                </a:tc>
                <a:tc>
                  <a:txBody>
                    <a:bodyPr/>
                    <a:lstStyle/>
                    <a:p>
                      <a:pPr algn="ctr"/>
                      <a:r>
                        <a:rPr lang="en-US" dirty="0">
                          <a:hlinkClick r:id="rId11"/>
                        </a:rPr>
                        <a:t>GENIE</a:t>
                      </a:r>
                      <a:endParaRPr lang="en-US" dirty="0"/>
                    </a:p>
                  </a:txBody>
                  <a:tcPr anchor="ctr"/>
                </a:tc>
                <a:extLst>
                  <a:ext uri="{0D108BD9-81ED-4DB2-BD59-A6C34878D82A}">
                    <a16:rowId xmlns="" xmlns:a16="http://schemas.microsoft.com/office/drawing/2014/main" val="3501340737"/>
                  </a:ext>
                </a:extLst>
              </a:tr>
              <a:tr h="370840">
                <a:tc vMerge="1">
                  <a:txBody>
                    <a:bodyPr/>
                    <a:lstStyle/>
                    <a:p>
                      <a:endParaRPr lang="en-US" dirty="0"/>
                    </a:p>
                  </a:txBody>
                  <a:tcPr/>
                </a:tc>
                <a:tc>
                  <a:txBody>
                    <a:bodyPr/>
                    <a:lstStyle/>
                    <a:p>
                      <a:pPr algn="ctr"/>
                      <a:r>
                        <a:rPr lang="en-US" dirty="0">
                          <a:hlinkClick r:id="rId12" action="ppaction://hlinksldjump"/>
                        </a:rPr>
                        <a:t>ComVE</a:t>
                      </a:r>
                      <a:endParaRPr lang="en-US" dirty="0"/>
                    </a:p>
                  </a:txBody>
                  <a:tcPr anchor="ctr"/>
                </a:tc>
                <a:tc>
                  <a:txBody>
                    <a:bodyPr/>
                    <a:lstStyle/>
                    <a:p>
                      <a:pPr algn="ctr"/>
                      <a:r>
                        <a:rPr lang="en-US" dirty="0"/>
                        <a:t>N/A</a:t>
                      </a:r>
                    </a:p>
                  </a:txBody>
                  <a:tcPr anchor="ctr"/>
                </a:tc>
                <a:tc>
                  <a:txBody>
                    <a:bodyPr/>
                    <a:lstStyle/>
                    <a:p>
                      <a:pPr algn="ctr"/>
                      <a:r>
                        <a:rPr lang="en-US" dirty="0"/>
                        <a:t>Yes</a:t>
                      </a:r>
                    </a:p>
                  </a:txBody>
                  <a:tcPr anchor="ctr"/>
                </a:tc>
                <a:tc>
                  <a:txBody>
                    <a:bodyPr/>
                    <a:lstStyle/>
                    <a:p>
                      <a:pPr algn="ctr"/>
                      <a:r>
                        <a:rPr lang="en-US" dirty="0">
                          <a:hlinkClick r:id="rId13"/>
                        </a:rPr>
                        <a:t>SemEval</a:t>
                      </a:r>
                      <a:endParaRPr lang="en-US" dirty="0"/>
                    </a:p>
                  </a:txBody>
                  <a:tcPr anchor="ctr"/>
                </a:tc>
                <a:extLst>
                  <a:ext uri="{0D108BD9-81ED-4DB2-BD59-A6C34878D82A}">
                    <a16:rowId xmlns="" xmlns:a16="http://schemas.microsoft.com/office/drawing/2014/main" val="3835073051"/>
                  </a:ext>
                </a:extLst>
              </a:tr>
              <a:tr h="370840">
                <a:tc>
                  <a:txBody>
                    <a:bodyPr/>
                    <a:lstStyle/>
                    <a:p>
                      <a:pPr algn="l"/>
                      <a:r>
                        <a:rPr lang="en-US" dirty="0"/>
                        <a:t>Summarization</a:t>
                      </a:r>
                    </a:p>
                  </a:txBody>
                  <a:tcPr anchor="ctr"/>
                </a:tc>
                <a:tc>
                  <a:txBody>
                    <a:bodyPr/>
                    <a:lstStyle/>
                    <a:p>
                      <a:pPr algn="ctr"/>
                      <a:r>
                        <a:rPr lang="en-US" dirty="0">
                          <a:hlinkClick r:id="rId14" action="ppaction://hlinksldjump"/>
                        </a:rPr>
                        <a:t>CNN/DailyMail</a:t>
                      </a:r>
                      <a:endParaRPr lang="en-US" dirty="0"/>
                    </a:p>
                  </a:txBody>
                  <a:tcPr anchor="ctr"/>
                </a:tc>
                <a:tc>
                  <a:txBody>
                    <a:bodyPr/>
                    <a:lstStyle/>
                    <a:p>
                      <a:pPr algn="ctr"/>
                      <a:r>
                        <a:rPr lang="en-US" dirty="0"/>
                        <a:t>N/A</a:t>
                      </a:r>
                    </a:p>
                  </a:txBody>
                  <a:tcPr anchor="ctr"/>
                </a:tc>
                <a:tc>
                  <a:txBody>
                    <a:bodyPr/>
                    <a:lstStyle/>
                    <a:p>
                      <a:pPr algn="ctr"/>
                      <a:r>
                        <a:rPr lang="en-US" dirty="0"/>
                        <a:t>Yes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hlinkClick r:id="rId7"/>
                        </a:rPr>
                        <a:t>GLGE</a:t>
                      </a:r>
                      <a:endParaRPr lang="en-US" dirty="0"/>
                    </a:p>
                  </a:txBody>
                  <a:tcPr anchor="ctr"/>
                </a:tc>
                <a:extLst>
                  <a:ext uri="{0D108BD9-81ED-4DB2-BD59-A6C34878D82A}">
                    <a16:rowId xmlns="" xmlns:a16="http://schemas.microsoft.com/office/drawing/2014/main" val="3836478038"/>
                  </a:ext>
                </a:extLst>
              </a:tr>
            </a:tbl>
          </a:graphicData>
        </a:graphic>
      </p:graphicFrame>
    </p:spTree>
    <p:extLst>
      <p:ext uri="{BB962C8B-B14F-4D97-AF65-F5344CB8AC3E}">
        <p14:creationId xmlns:p14="http://schemas.microsoft.com/office/powerpoint/2010/main" val="3768353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65AADB4-E690-453F-945E-B7979B04FB98}"/>
              </a:ext>
            </a:extLst>
          </p:cNvPr>
          <p:cNvSpPr>
            <a:spLocks noGrp="1"/>
          </p:cNvSpPr>
          <p:nvPr>
            <p:ph sz="half" idx="1"/>
          </p:nvPr>
        </p:nvSpPr>
        <p:spPr/>
        <p:txBody>
          <a:bodyPr>
            <a:noAutofit/>
          </a:bodyPr>
          <a:lstStyle/>
          <a:p>
            <a:r>
              <a:rPr lang="en-US" sz="2400" dirty="0"/>
              <a:t>Untrained Automatic Metrics</a:t>
            </a:r>
          </a:p>
          <a:p>
            <a:pPr lvl="1"/>
            <a:r>
              <a:rPr lang="en-US" sz="2000" dirty="0"/>
              <a:t>N-Gram Overlap Metrics</a:t>
            </a:r>
          </a:p>
          <a:p>
            <a:pPr lvl="2"/>
            <a:r>
              <a:rPr lang="en-US" sz="1800" dirty="0">
                <a:hlinkClick r:id="rId3"/>
              </a:rPr>
              <a:t>ROUGE</a:t>
            </a:r>
            <a:endParaRPr lang="en-US" sz="1800" dirty="0"/>
          </a:p>
          <a:p>
            <a:pPr lvl="2"/>
            <a:r>
              <a:rPr lang="en-US" sz="1800" dirty="0">
                <a:hlinkClick r:id="rId4"/>
              </a:rPr>
              <a:t>METEOR</a:t>
            </a:r>
            <a:r>
              <a:rPr lang="en-US" sz="1800" dirty="0"/>
              <a:t> </a:t>
            </a:r>
          </a:p>
          <a:p>
            <a:pPr lvl="2"/>
            <a:r>
              <a:rPr lang="en-US" sz="1800" dirty="0">
                <a:hlinkClick r:id="rId5"/>
              </a:rPr>
              <a:t>SacreBLEU</a:t>
            </a:r>
            <a:r>
              <a:rPr lang="en-US" sz="1800" dirty="0"/>
              <a:t> </a:t>
            </a:r>
          </a:p>
          <a:p>
            <a:pPr lvl="2"/>
            <a:r>
              <a:rPr lang="en-US" sz="1800" dirty="0">
                <a:hlinkClick r:id="rId6"/>
              </a:rPr>
              <a:t>BLEU</a:t>
            </a:r>
            <a:endParaRPr lang="en-US" sz="1800" dirty="0"/>
          </a:p>
          <a:p>
            <a:pPr lvl="2"/>
            <a:r>
              <a:rPr lang="en-US" sz="1800" dirty="0">
                <a:hlinkClick r:id="rId7"/>
              </a:rPr>
              <a:t>GLGE-score</a:t>
            </a:r>
            <a:endParaRPr lang="en-US" sz="1800" dirty="0"/>
          </a:p>
          <a:p>
            <a:pPr lvl="1"/>
            <a:r>
              <a:rPr lang="en-US" sz="2000" dirty="0"/>
              <a:t>Fact-checking Metrics</a:t>
            </a:r>
          </a:p>
          <a:p>
            <a:pPr lvl="2"/>
            <a:r>
              <a:rPr lang="en-US" sz="1800" dirty="0">
                <a:hlinkClick r:id="rId8"/>
              </a:rPr>
              <a:t>PARENT</a:t>
            </a:r>
            <a:endParaRPr lang="en-US" sz="2200" dirty="0"/>
          </a:p>
        </p:txBody>
      </p:sp>
      <p:sp>
        <p:nvSpPr>
          <p:cNvPr id="4" name="Content Placeholder 3">
            <a:extLst>
              <a:ext uri="{FF2B5EF4-FFF2-40B4-BE49-F238E27FC236}">
                <a16:creationId xmlns="" xmlns:a16="http://schemas.microsoft.com/office/drawing/2014/main" id="{D97BF9CF-1848-4024-8F75-86F42E01CDB3}"/>
              </a:ext>
            </a:extLst>
          </p:cNvPr>
          <p:cNvSpPr>
            <a:spLocks noGrp="1"/>
          </p:cNvSpPr>
          <p:nvPr>
            <p:ph sz="half" idx="2"/>
          </p:nvPr>
        </p:nvSpPr>
        <p:spPr/>
        <p:txBody>
          <a:bodyPr/>
          <a:lstStyle/>
          <a:p>
            <a:r>
              <a:rPr lang="en-US" altLang="zh-CN" sz="2400" dirty="0"/>
              <a:t>Trained Automatic Metrics</a:t>
            </a:r>
          </a:p>
          <a:p>
            <a:pPr lvl="1"/>
            <a:r>
              <a:rPr lang="en-US" altLang="zh-CN" sz="2000" dirty="0"/>
              <a:t>Pre-trained Language Model-based </a:t>
            </a:r>
            <a:r>
              <a:rPr lang="fr-FR" sz="2000" dirty="0"/>
              <a:t>Evaluation</a:t>
            </a:r>
          </a:p>
          <a:p>
            <a:pPr lvl="2"/>
            <a:r>
              <a:rPr lang="en-US" sz="1800" dirty="0">
                <a:hlinkClick r:id="rId9"/>
              </a:rPr>
              <a:t>BERTScore</a:t>
            </a:r>
            <a:endParaRPr lang="en-US" sz="1800" dirty="0"/>
          </a:p>
          <a:p>
            <a:pPr lvl="2"/>
            <a:r>
              <a:rPr lang="en-US" sz="1800" dirty="0">
                <a:hlinkClick r:id="rId10"/>
              </a:rPr>
              <a:t>BARTScore</a:t>
            </a:r>
            <a:endParaRPr lang="en-US" sz="1800" dirty="0"/>
          </a:p>
          <a:p>
            <a:pPr lvl="2"/>
            <a:r>
              <a:rPr lang="fr-FR" sz="1800" dirty="0">
                <a:hlinkClick r:id="rId11"/>
              </a:rPr>
              <a:t>BLEURT</a:t>
            </a:r>
            <a:endParaRPr lang="fr-FR" sz="1800" dirty="0"/>
          </a:p>
          <a:p>
            <a:pPr lvl="2"/>
            <a:r>
              <a:rPr lang="en-US" sz="1800" dirty="0">
                <a:hlinkClick r:id="rId12"/>
              </a:rPr>
              <a:t>QuestEval</a:t>
            </a:r>
            <a:endParaRPr lang="en-US" sz="1800" dirty="0"/>
          </a:p>
          <a:p>
            <a:pPr lvl="2"/>
            <a:r>
              <a:rPr lang="en-US" sz="1800" dirty="0">
                <a:hlinkClick r:id="rId13"/>
              </a:rPr>
              <a:t>KPQA</a:t>
            </a:r>
            <a:endParaRPr lang="en-US" sz="1800" dirty="0"/>
          </a:p>
          <a:p>
            <a:pPr lvl="1"/>
            <a:endParaRPr lang="en-US" sz="2200" dirty="0"/>
          </a:p>
          <a:p>
            <a:endParaRPr lang="en-US" dirty="0"/>
          </a:p>
        </p:txBody>
      </p:sp>
      <p:sp>
        <p:nvSpPr>
          <p:cNvPr id="5" name="Title 4">
            <a:extLst>
              <a:ext uri="{FF2B5EF4-FFF2-40B4-BE49-F238E27FC236}">
                <a16:creationId xmlns="" xmlns:a16="http://schemas.microsoft.com/office/drawing/2014/main" id="{1D36F195-0443-4921-BD45-EC2E10D2804E}"/>
              </a:ext>
            </a:extLst>
          </p:cNvPr>
          <p:cNvSpPr>
            <a:spLocks noGrp="1"/>
          </p:cNvSpPr>
          <p:nvPr>
            <p:ph type="title"/>
          </p:nvPr>
        </p:nvSpPr>
        <p:spPr/>
        <p:txBody>
          <a:bodyPr/>
          <a:lstStyle/>
          <a:p>
            <a:r>
              <a:rPr lang="en-US" dirty="0"/>
              <a:t>Automatic Evaluation</a:t>
            </a:r>
          </a:p>
        </p:txBody>
      </p:sp>
    </p:spTree>
    <p:extLst>
      <p:ext uri="{BB962C8B-B14F-4D97-AF65-F5344CB8AC3E}">
        <p14:creationId xmlns:p14="http://schemas.microsoft.com/office/powerpoint/2010/main" val="1311887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65AADB4-E690-453F-945E-B7979B04FB98}"/>
              </a:ext>
            </a:extLst>
          </p:cNvPr>
          <p:cNvSpPr>
            <a:spLocks noGrp="1"/>
          </p:cNvSpPr>
          <p:nvPr>
            <p:ph sz="half" idx="1"/>
          </p:nvPr>
        </p:nvSpPr>
        <p:spPr/>
        <p:txBody>
          <a:bodyPr/>
          <a:lstStyle/>
          <a:p>
            <a:r>
              <a:rPr lang="en-US" sz="2400" dirty="0"/>
              <a:t>Evaluation for Quality of Text</a:t>
            </a:r>
          </a:p>
          <a:p>
            <a:pPr lvl="1"/>
            <a:r>
              <a:rPr lang="en-US" sz="2000" dirty="0"/>
              <a:t>Fluency</a:t>
            </a:r>
          </a:p>
          <a:p>
            <a:pPr lvl="1"/>
            <a:r>
              <a:rPr lang="en-US" sz="2000" dirty="0"/>
              <a:t>Redundancy</a:t>
            </a:r>
          </a:p>
          <a:p>
            <a:pPr lvl="1"/>
            <a:r>
              <a:rPr lang="en-US" sz="2000" dirty="0"/>
              <a:t>Coherence</a:t>
            </a:r>
          </a:p>
          <a:p>
            <a:pPr lvl="1"/>
            <a:r>
              <a:rPr lang="en-US" sz="2000" dirty="0"/>
              <a:t>Commonsense</a:t>
            </a:r>
          </a:p>
          <a:p>
            <a:pPr lvl="1"/>
            <a:r>
              <a:rPr lang="en-US" sz="2000" dirty="0"/>
              <a:t>Grammar</a:t>
            </a:r>
          </a:p>
          <a:p>
            <a:pPr lvl="1"/>
            <a:r>
              <a:rPr lang="en-US" sz="2000" dirty="0"/>
              <a:t>Faithfulness</a:t>
            </a:r>
          </a:p>
          <a:p>
            <a:r>
              <a:rPr lang="en-US" sz="2400" dirty="0"/>
              <a:t>Inter-Annotator Agreement</a:t>
            </a:r>
          </a:p>
          <a:p>
            <a:pPr lvl="1"/>
            <a:r>
              <a:rPr lang="en-US" sz="2000" dirty="0"/>
              <a:t>Percent agreement, Cohen’s Kappa, Fleiss’s Kappa, </a:t>
            </a:r>
            <a:r>
              <a:rPr lang="en-US" sz="2000" dirty="0" err="1"/>
              <a:t>Krippendorff’s</a:t>
            </a:r>
            <a:r>
              <a:rPr lang="en-US" sz="2000" dirty="0"/>
              <a:t> Alpha</a:t>
            </a:r>
          </a:p>
          <a:p>
            <a:endParaRPr lang="en-US" dirty="0"/>
          </a:p>
          <a:p>
            <a:pPr lvl="1"/>
            <a:endParaRPr lang="en-US" dirty="0"/>
          </a:p>
        </p:txBody>
      </p:sp>
      <p:sp>
        <p:nvSpPr>
          <p:cNvPr id="4" name="Content Placeholder 3">
            <a:extLst>
              <a:ext uri="{FF2B5EF4-FFF2-40B4-BE49-F238E27FC236}">
                <a16:creationId xmlns="" xmlns:a16="http://schemas.microsoft.com/office/drawing/2014/main" id="{227163CC-F22D-43C9-BB73-68AB2591052E}"/>
              </a:ext>
            </a:extLst>
          </p:cNvPr>
          <p:cNvSpPr>
            <a:spLocks noGrp="1"/>
          </p:cNvSpPr>
          <p:nvPr>
            <p:ph sz="half" idx="2"/>
          </p:nvPr>
        </p:nvSpPr>
        <p:spPr/>
        <p:txBody>
          <a:bodyPr/>
          <a:lstStyle/>
          <a:p>
            <a:r>
              <a:rPr lang="en-US" sz="2400" dirty="0"/>
              <a:t>Problems</a:t>
            </a:r>
          </a:p>
          <a:p>
            <a:pPr lvl="1"/>
            <a:r>
              <a:rPr lang="en-US" dirty="0"/>
              <a:t>Expensive</a:t>
            </a:r>
          </a:p>
          <a:p>
            <a:pPr lvl="1"/>
            <a:r>
              <a:rPr lang="en-US" dirty="0"/>
              <a:t>Time-consuming</a:t>
            </a:r>
          </a:p>
          <a:p>
            <a:pPr lvl="1"/>
            <a:r>
              <a:rPr lang="en-US" dirty="0"/>
              <a:t>Quality Control</a:t>
            </a:r>
          </a:p>
          <a:p>
            <a:pPr lvl="1"/>
            <a:r>
              <a:rPr lang="en-US" dirty="0"/>
              <a:t>Challenge Criteria</a:t>
            </a:r>
          </a:p>
          <a:p>
            <a:pPr lvl="1"/>
            <a:r>
              <a:rPr lang="en-US" dirty="0"/>
              <a:t>Inconsistency in Evaluations</a:t>
            </a:r>
          </a:p>
          <a:p>
            <a:pPr lvl="1"/>
            <a:r>
              <a:rPr lang="en-US" dirty="0"/>
              <a:t>Inconsistency in Report</a:t>
            </a:r>
          </a:p>
        </p:txBody>
      </p:sp>
      <p:sp>
        <p:nvSpPr>
          <p:cNvPr id="2" name="Title 1">
            <a:extLst>
              <a:ext uri="{FF2B5EF4-FFF2-40B4-BE49-F238E27FC236}">
                <a16:creationId xmlns="" xmlns:a16="http://schemas.microsoft.com/office/drawing/2014/main" id="{390CC42B-2AAB-46B0-AD29-0D9EAEB12CCC}"/>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Human Evaluation</a:t>
            </a:r>
          </a:p>
        </p:txBody>
      </p:sp>
    </p:spTree>
    <p:extLst>
      <p:ext uri="{BB962C8B-B14F-4D97-AF65-F5344CB8AC3E}">
        <p14:creationId xmlns:p14="http://schemas.microsoft.com/office/powerpoint/2010/main" val="2907584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Dialog Systems : Wizard of Wikipedia</a:t>
            </a:r>
          </a:p>
        </p:txBody>
      </p:sp>
      <p:sp>
        <p:nvSpPr>
          <p:cNvPr id="3" name="Content Placeholder 2">
            <a:extLst>
              <a:ext uri="{FF2B5EF4-FFF2-40B4-BE49-F238E27FC236}">
                <a16:creationId xmlns="" xmlns:a16="http://schemas.microsoft.com/office/drawing/2014/main" id="{52925322-C8A2-47BE-82E2-FD40AA5715AC}"/>
              </a:ext>
            </a:extLst>
          </p:cNvPr>
          <p:cNvSpPr>
            <a:spLocks noGrp="1"/>
          </p:cNvSpPr>
          <p:nvPr>
            <p:ph idx="1"/>
          </p:nvPr>
        </p:nvSpPr>
        <p:spPr>
          <a:xfrm>
            <a:off x="838200" y="1602425"/>
            <a:ext cx="10515600" cy="4351338"/>
          </a:xfrm>
        </p:spPr>
        <p:txBody>
          <a:bodyPr>
            <a:normAutofit/>
          </a:bodyPr>
          <a:lstStyle/>
          <a:p>
            <a:r>
              <a:rPr lang="en-US" sz="2400" dirty="0"/>
              <a:t>An open-</a:t>
            </a:r>
            <a:r>
              <a:rPr lang="en-US" altLang="zh-CN" sz="2400" dirty="0"/>
              <a:t>domain c</a:t>
            </a:r>
            <a:r>
              <a:rPr lang="en-US" sz="2400" dirty="0"/>
              <a:t>onversation dataset directly grounded with knowledge retrieved from Wikipedia</a:t>
            </a:r>
          </a:p>
          <a:p>
            <a:r>
              <a:rPr lang="en-US" sz="2400" dirty="0"/>
              <a:t>Wizard</a:t>
            </a:r>
          </a:p>
          <a:p>
            <a:pPr lvl="1"/>
            <a:r>
              <a:rPr lang="en-US" sz="2000" dirty="0"/>
              <a:t>Inform their conversation partner (Apprentice) about a topic that one of them will choose </a:t>
            </a:r>
          </a:p>
          <a:p>
            <a:pPr lvl="1"/>
            <a:r>
              <a:rPr lang="en-US" sz="2000" dirty="0"/>
              <a:t>Have access to Wikipedia paragraphs that might be related to conversations</a:t>
            </a:r>
          </a:p>
          <a:p>
            <a:r>
              <a:rPr lang="en-US" sz="2400" dirty="0"/>
              <a:t>Apprentice</a:t>
            </a:r>
          </a:p>
          <a:p>
            <a:pPr lvl="1"/>
            <a:r>
              <a:rPr lang="en-US" sz="2000" dirty="0"/>
              <a:t>Go into depth about a chosen topic that interests themselves or their partner (Wizard), while keeping the conversation engaging and fun</a:t>
            </a:r>
          </a:p>
        </p:txBody>
      </p:sp>
      <p:pic>
        <p:nvPicPr>
          <p:cNvPr id="1026" name="Picture 2">
            <a:extLst>
              <a:ext uri="{FF2B5EF4-FFF2-40B4-BE49-F238E27FC236}">
                <a16:creationId xmlns="" xmlns:a16="http://schemas.microsoft.com/office/drawing/2014/main" id="{E180EABF-EA30-4916-9317-285394A98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027" y="4749386"/>
            <a:ext cx="1222973" cy="20846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898D4443-F8F0-4748-B405-68CC3E723D69}"/>
              </a:ext>
            </a:extLst>
          </p:cNvPr>
          <p:cNvSpPr txBox="1"/>
          <p:nvPr/>
        </p:nvSpPr>
        <p:spPr>
          <a:xfrm>
            <a:off x="667885" y="6187668"/>
            <a:ext cx="10856229" cy="646331"/>
          </a:xfrm>
          <a:prstGeom prst="rect">
            <a:avLst/>
          </a:prstGeom>
          <a:noFill/>
        </p:spPr>
        <p:txBody>
          <a:bodyPr wrap="square">
            <a:spAutoFit/>
          </a:bodyPr>
          <a:lstStyle/>
          <a:p>
            <a:r>
              <a:rPr lang="en-US" dirty="0"/>
              <a:t>Dataset: </a:t>
            </a:r>
            <a:r>
              <a:rPr lang="en-US" dirty="0">
                <a:hlinkClick r:id="rId3"/>
              </a:rPr>
              <a:t>https://parl.ai/projects/wizard_of_wikipedia/</a:t>
            </a:r>
            <a:r>
              <a:rPr lang="en-US" dirty="0"/>
              <a:t> </a:t>
            </a:r>
          </a:p>
          <a:p>
            <a:r>
              <a:rPr lang="en-US" dirty="0"/>
              <a:t>Leaderboard: </a:t>
            </a:r>
            <a:r>
              <a:rPr lang="en-US" dirty="0">
                <a:hlinkClick r:id="rId4"/>
              </a:rPr>
              <a:t>https://eval.ai/web/challenges/challenge-page/689/leaderboard/1909</a:t>
            </a:r>
            <a:r>
              <a:rPr lang="en-US" dirty="0"/>
              <a:t> </a:t>
            </a:r>
          </a:p>
        </p:txBody>
      </p:sp>
    </p:spTree>
    <p:extLst>
      <p:ext uri="{BB962C8B-B14F-4D97-AF65-F5344CB8AC3E}">
        <p14:creationId xmlns:p14="http://schemas.microsoft.com/office/powerpoint/2010/main" val="2138614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Dialog Systems: Wizard of Wikipedia</a:t>
            </a:r>
          </a:p>
        </p:txBody>
      </p:sp>
      <p:graphicFrame>
        <p:nvGraphicFramePr>
          <p:cNvPr id="11" name="Table 11">
            <a:extLst>
              <a:ext uri="{FF2B5EF4-FFF2-40B4-BE49-F238E27FC236}">
                <a16:creationId xmlns="" xmlns:a16="http://schemas.microsoft.com/office/drawing/2014/main" id="{F1A368D5-12AE-463C-A6D1-E52074B27DFB}"/>
              </a:ext>
            </a:extLst>
          </p:cNvPr>
          <p:cNvGraphicFramePr>
            <a:graphicFrameLocks noGrp="1"/>
          </p:cNvGraphicFramePr>
          <p:nvPr>
            <p:ph idx="1"/>
            <p:extLst>
              <p:ext uri="{D42A27DB-BD31-4B8C-83A1-F6EECF244321}">
                <p14:modId xmlns:p14="http://schemas.microsoft.com/office/powerpoint/2010/main" val="3793066257"/>
              </p:ext>
            </p:extLst>
          </p:nvPr>
        </p:nvGraphicFramePr>
        <p:xfrm>
          <a:off x="838201" y="1611995"/>
          <a:ext cx="10515599" cy="4027417"/>
        </p:xfrm>
        <a:graphic>
          <a:graphicData uri="http://schemas.openxmlformats.org/drawingml/2006/table">
            <a:tbl>
              <a:tblPr firstRow="1" bandRow="1">
                <a:tableStyleId>{5940675A-B579-460E-94D1-54222C63F5DA}</a:tableStyleId>
              </a:tblPr>
              <a:tblGrid>
                <a:gridCol w="1310696">
                  <a:extLst>
                    <a:ext uri="{9D8B030D-6E8A-4147-A177-3AD203B41FA5}">
                      <a16:colId xmlns="" xmlns:a16="http://schemas.microsoft.com/office/drawing/2014/main" val="1548576163"/>
                    </a:ext>
                  </a:extLst>
                </a:gridCol>
                <a:gridCol w="9204903">
                  <a:extLst>
                    <a:ext uri="{9D8B030D-6E8A-4147-A177-3AD203B41FA5}">
                      <a16:colId xmlns="" xmlns:a16="http://schemas.microsoft.com/office/drawing/2014/main" val="3215213174"/>
                    </a:ext>
                  </a:extLst>
                </a:gridCol>
              </a:tblGrid>
              <a:tr h="349498">
                <a:tc>
                  <a:txBody>
                    <a:bodyPr/>
                    <a:lstStyle/>
                    <a:p>
                      <a:r>
                        <a:rPr lang="en-US" b="1" dirty="0"/>
                        <a:t>Topic</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Lifeguard</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631859124"/>
                  </a:ext>
                </a:extLst>
              </a:tr>
              <a:tr h="370840">
                <a:tc>
                  <a:txBody>
                    <a:bodyPr/>
                    <a:lstStyle/>
                    <a:p>
                      <a:r>
                        <a:rPr lang="en-US" dirty="0"/>
                        <a:t>Apprentice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So I am a lifeguard. Know anything about saving lives in water?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11858483"/>
                  </a:ext>
                </a:extLst>
              </a:tr>
              <a:tr h="370840">
                <a:tc>
                  <a:txBody>
                    <a:bodyPr/>
                    <a:lstStyle/>
                    <a:p>
                      <a:r>
                        <a:rPr lang="en-US" dirty="0"/>
                        <a:t>Wizard</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I’m impressed! It’s a big responsibility to supervise other people’s safety in the water! Tell me more.</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025941433"/>
                  </a:ext>
                </a:extLst>
              </a:tr>
              <a:tr h="370840">
                <a:tc>
                  <a:txBody>
                    <a:bodyPr/>
                    <a:lstStyle/>
                    <a:p>
                      <a:r>
                        <a:rPr lang="en-US" dirty="0"/>
                        <a:t>Apprentice</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Well, I help make sure people do not drown or get injured while in or near the water! </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61554867"/>
                  </a:ext>
                </a:extLst>
              </a:tr>
              <a:tr h="370840">
                <a:tc>
                  <a:txBody>
                    <a:bodyPr/>
                    <a:lstStyle/>
                    <a:p>
                      <a:r>
                        <a:rPr lang="en-US" b="1" dirty="0"/>
                        <a:t>Knowledge</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A lifeguard is a rescuer who supervises the safety and rescue of swimmers, surfers, . . . Lifeguards are strong swimmers and trained in CPR/AED first aid, certified in water . . . </a:t>
                      </a:r>
                    </a:p>
                    <a:p>
                      <a:r>
                        <a:rPr lang="en-US" i="1" dirty="0"/>
                        <a:t>· · · </a:t>
                      </a:r>
                    </a:p>
                    <a:p>
                      <a:r>
                        <a:rPr lang="en-US" i="1" dirty="0"/>
                        <a:t>In some areas, the lifeguard service also carries out mountain rescues, or may function as the primary EMS provider</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668726217"/>
                  </a:ext>
                </a:extLst>
              </a:tr>
              <a:tr h="370840">
                <a:tc>
                  <a:txBody>
                    <a:bodyPr/>
                    <a:lstStyle/>
                    <a:p>
                      <a:r>
                        <a:rPr lang="en-US" dirty="0"/>
                        <a:t>Wizard</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I’ve heard that in some places, lifeguards also help with other sorts of emergencies, like mountain rescues! </a:t>
                      </a:r>
                    </a:p>
                    <a:p>
                      <a:r>
                        <a:rPr lang="en-US" i="1" dirty="0"/>
                        <a:t>Is that part of your job too? </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71668657"/>
                  </a:ext>
                </a:extLst>
              </a:tr>
              <a:tr h="370840">
                <a:tc>
                  <a:txBody>
                    <a:bodyPr/>
                    <a:lstStyle/>
                    <a:p>
                      <a:r>
                        <a:rPr lang="en-US" dirty="0"/>
                        <a:t>Apprentice</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I have! I feel like you know much about this! What brings you to know so much?</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467463855"/>
                  </a:ext>
                </a:extLst>
              </a:tr>
              <a:tr h="370840">
                <a:tc>
                  <a:txBody>
                    <a:bodyPr/>
                    <a:lstStyle/>
                    <a:p>
                      <a:r>
                        <a:rPr lang="en-US" dirty="0"/>
                        <a:t>Wizard</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i="1" dirty="0"/>
                        <a:t>Oh, that’s about the extent of my knowledge. I’ve just been around beaches and I’ve always admired lifeguards. I’m not a super strong swimmer myself.</a:t>
                      </a: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888667354"/>
                  </a:ext>
                </a:extLst>
              </a:tr>
            </a:tbl>
          </a:graphicData>
        </a:graphic>
      </p:graphicFrame>
    </p:spTree>
    <p:extLst>
      <p:ext uri="{BB962C8B-B14F-4D97-AF65-F5344CB8AC3E}">
        <p14:creationId xmlns:p14="http://schemas.microsoft.com/office/powerpoint/2010/main" val="2634657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Question Answering: ELI5</a:t>
            </a:r>
          </a:p>
        </p:txBody>
      </p:sp>
      <p:sp>
        <p:nvSpPr>
          <p:cNvPr id="3" name="Content Placeholder 2">
            <a:extLst>
              <a:ext uri="{FF2B5EF4-FFF2-40B4-BE49-F238E27FC236}">
                <a16:creationId xmlns="" xmlns:a16="http://schemas.microsoft.com/office/drawing/2014/main" id="{52925322-C8A2-47BE-82E2-FD40AA5715AC}"/>
              </a:ext>
            </a:extLst>
          </p:cNvPr>
          <p:cNvSpPr>
            <a:spLocks noGrp="1"/>
          </p:cNvSpPr>
          <p:nvPr>
            <p:ph idx="1"/>
          </p:nvPr>
        </p:nvSpPr>
        <p:spPr>
          <a:xfrm>
            <a:off x="838200" y="1602425"/>
            <a:ext cx="10515600" cy="4351338"/>
          </a:xfrm>
        </p:spPr>
        <p:txBody>
          <a:bodyPr>
            <a:normAutofit/>
          </a:bodyPr>
          <a:lstStyle/>
          <a:p>
            <a:r>
              <a:rPr lang="en-US" sz="2400" dirty="0"/>
              <a:t>A long-form question answering dataset containing complex, diverse questions that require explanatory multi-sentence answers </a:t>
            </a:r>
          </a:p>
          <a:p>
            <a:r>
              <a:rPr lang="en-US" sz="2400" dirty="0"/>
              <a:t>Use web search results (Common Crawl) as evidence documents to answer each question</a:t>
            </a:r>
          </a:p>
        </p:txBody>
      </p:sp>
      <p:sp>
        <p:nvSpPr>
          <p:cNvPr id="4" name="TextBox 3">
            <a:extLst>
              <a:ext uri="{FF2B5EF4-FFF2-40B4-BE49-F238E27FC236}">
                <a16:creationId xmlns="" xmlns:a16="http://schemas.microsoft.com/office/drawing/2014/main" id="{80DF4013-D436-4C37-8E2F-6C5090890E5C}"/>
              </a:ext>
            </a:extLst>
          </p:cNvPr>
          <p:cNvSpPr txBox="1"/>
          <p:nvPr/>
        </p:nvSpPr>
        <p:spPr>
          <a:xfrm>
            <a:off x="667885" y="6476778"/>
            <a:ext cx="10856229" cy="369332"/>
          </a:xfrm>
          <a:prstGeom prst="rect">
            <a:avLst/>
          </a:prstGeom>
          <a:noFill/>
        </p:spPr>
        <p:txBody>
          <a:bodyPr wrap="square">
            <a:spAutoFit/>
          </a:bodyPr>
          <a:lstStyle/>
          <a:p>
            <a:r>
              <a:rPr lang="en-US" dirty="0"/>
              <a:t>Dataset and Leaderboard: </a:t>
            </a:r>
            <a:r>
              <a:rPr lang="en-US" dirty="0">
                <a:hlinkClick r:id="rId2"/>
              </a:rPr>
              <a:t>https://facebookresearch.github.io/ELI5/</a:t>
            </a:r>
            <a:r>
              <a:rPr lang="en-US" dirty="0"/>
              <a:t> </a:t>
            </a:r>
          </a:p>
        </p:txBody>
      </p:sp>
      <p:graphicFrame>
        <p:nvGraphicFramePr>
          <p:cNvPr id="5" name="Table 5">
            <a:extLst>
              <a:ext uri="{FF2B5EF4-FFF2-40B4-BE49-F238E27FC236}">
                <a16:creationId xmlns="" xmlns:a16="http://schemas.microsoft.com/office/drawing/2014/main" id="{98A30E6F-9E6D-459C-96FE-6A0AAE76B0EB}"/>
              </a:ext>
            </a:extLst>
          </p:cNvPr>
          <p:cNvGraphicFramePr>
            <a:graphicFrameLocks noGrp="1"/>
          </p:cNvGraphicFramePr>
          <p:nvPr>
            <p:extLst>
              <p:ext uri="{D42A27DB-BD31-4B8C-83A1-F6EECF244321}">
                <p14:modId xmlns:p14="http://schemas.microsoft.com/office/powerpoint/2010/main" val="2162035516"/>
              </p:ext>
            </p:extLst>
          </p:nvPr>
        </p:nvGraphicFramePr>
        <p:xfrm>
          <a:off x="609600" y="3429000"/>
          <a:ext cx="10972799" cy="2748280"/>
        </p:xfrm>
        <a:graphic>
          <a:graphicData uri="http://schemas.openxmlformats.org/drawingml/2006/table">
            <a:tbl>
              <a:tblPr firstRow="1" bandRow="1">
                <a:tableStyleId>{2D5ABB26-0587-4C30-8999-92F81FD0307C}</a:tableStyleId>
              </a:tblPr>
              <a:tblGrid>
                <a:gridCol w="1374375">
                  <a:extLst>
                    <a:ext uri="{9D8B030D-6E8A-4147-A177-3AD203B41FA5}">
                      <a16:colId xmlns="" xmlns:a16="http://schemas.microsoft.com/office/drawing/2014/main" val="1349774762"/>
                    </a:ext>
                  </a:extLst>
                </a:gridCol>
                <a:gridCol w="9598424">
                  <a:extLst>
                    <a:ext uri="{9D8B030D-6E8A-4147-A177-3AD203B41FA5}">
                      <a16:colId xmlns="" xmlns:a16="http://schemas.microsoft.com/office/drawing/2014/main" val="2017324203"/>
                    </a:ext>
                  </a:extLst>
                </a:gridCol>
              </a:tblGrid>
              <a:tr h="370840">
                <a:tc>
                  <a:txBody>
                    <a:bodyPr/>
                    <a:lstStyle/>
                    <a:p>
                      <a:r>
                        <a:rPr lang="en-US" b="1" dirty="0"/>
                        <a:t>Question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How do Jellyfish function without brains or nervous systems?</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06045833"/>
                  </a:ext>
                </a:extLst>
              </a:tr>
              <a:tr h="370840">
                <a:tc>
                  <a:txBody>
                    <a:bodyPr/>
                    <a:lstStyle/>
                    <a:p>
                      <a:r>
                        <a:rPr lang="en-US" b="1" dirty="0"/>
                        <a:t>Supporting Documents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The box jellyfish nervous system is divided into three functional parts namely; rhopalia, conducting nerve ring, and motor nerve net. [...] While they don’t possess brains, the animals still have neurons that send all sorts of signals throughout their body. ``It is not true that jellyfish have no central nervous systems. They have an unusual nervous system,'' [...]</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0381146"/>
                  </a:ext>
                </a:extLst>
              </a:tr>
              <a:tr h="370840">
                <a:tc>
                  <a:txBody>
                    <a:bodyPr/>
                    <a:lstStyle/>
                    <a:p>
                      <a:r>
                        <a:rPr lang="en-US" b="1" dirty="0"/>
                        <a:t>Answer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Jellyfish may not have a brain, but they have a rough nervous system and innate behaviours. However, they are very simple creatures. They're invertebrate: creatures without a backbone. Most jellyfish have really short life spans. [...] As their name implies, they are largely composed of basically jelly inside a thin membrane. They're over 95% water.</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63327871"/>
                  </a:ext>
                </a:extLst>
              </a:tr>
            </a:tbl>
          </a:graphicData>
        </a:graphic>
      </p:graphicFrame>
    </p:spTree>
    <p:extLst>
      <p:ext uri="{BB962C8B-B14F-4D97-AF65-F5344CB8AC3E}">
        <p14:creationId xmlns:p14="http://schemas.microsoft.com/office/powerpoint/2010/main" val="16026984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Question Generation: SQuAD 1.1</a:t>
            </a:r>
          </a:p>
        </p:txBody>
      </p:sp>
      <p:sp>
        <p:nvSpPr>
          <p:cNvPr id="3" name="Content Placeholder 2">
            <a:extLst>
              <a:ext uri="{FF2B5EF4-FFF2-40B4-BE49-F238E27FC236}">
                <a16:creationId xmlns="" xmlns:a16="http://schemas.microsoft.com/office/drawing/2014/main" id="{52925322-C8A2-47BE-82E2-FD40AA5715AC}"/>
              </a:ext>
            </a:extLst>
          </p:cNvPr>
          <p:cNvSpPr>
            <a:spLocks noGrp="1"/>
          </p:cNvSpPr>
          <p:nvPr>
            <p:ph idx="1"/>
          </p:nvPr>
        </p:nvSpPr>
        <p:spPr>
          <a:xfrm>
            <a:off x="838199" y="1607283"/>
            <a:ext cx="10515600" cy="4351338"/>
          </a:xfrm>
        </p:spPr>
        <p:txBody>
          <a:bodyPr>
            <a:normAutofit/>
          </a:bodyPr>
          <a:lstStyle/>
          <a:p>
            <a:r>
              <a:rPr lang="en-US" sz="2400" dirty="0"/>
              <a:t>A reading comprehension dataset consisting of 100,000+ questions posed by crowd workers on a set of Wikipedia articles</a:t>
            </a:r>
          </a:p>
          <a:p>
            <a:r>
              <a:rPr lang="en-US" sz="2400" dirty="0"/>
              <a:t>The answer to each question is a segment of text from the corresponding reading passage</a:t>
            </a:r>
          </a:p>
        </p:txBody>
      </p:sp>
      <p:graphicFrame>
        <p:nvGraphicFramePr>
          <p:cNvPr id="4" name="Table 5">
            <a:extLst>
              <a:ext uri="{FF2B5EF4-FFF2-40B4-BE49-F238E27FC236}">
                <a16:creationId xmlns="" xmlns:a16="http://schemas.microsoft.com/office/drawing/2014/main" id="{D9709620-DBB5-422B-BAE0-9FB6F427F9E4}"/>
              </a:ext>
            </a:extLst>
          </p:cNvPr>
          <p:cNvGraphicFramePr>
            <a:graphicFrameLocks noGrp="1"/>
          </p:cNvGraphicFramePr>
          <p:nvPr>
            <p:extLst>
              <p:ext uri="{D42A27DB-BD31-4B8C-83A1-F6EECF244321}">
                <p14:modId xmlns:p14="http://schemas.microsoft.com/office/powerpoint/2010/main" val="1274609119"/>
              </p:ext>
            </p:extLst>
          </p:nvPr>
        </p:nvGraphicFramePr>
        <p:xfrm>
          <a:off x="609599" y="3429000"/>
          <a:ext cx="10972799" cy="2479039"/>
        </p:xfrm>
        <a:graphic>
          <a:graphicData uri="http://schemas.openxmlformats.org/drawingml/2006/table">
            <a:tbl>
              <a:tblPr firstRow="1" bandRow="1">
                <a:tableStyleId>{2D5ABB26-0587-4C30-8999-92F81FD0307C}</a:tableStyleId>
              </a:tblPr>
              <a:tblGrid>
                <a:gridCol w="1374375">
                  <a:extLst>
                    <a:ext uri="{9D8B030D-6E8A-4147-A177-3AD203B41FA5}">
                      <a16:colId xmlns="" xmlns:a16="http://schemas.microsoft.com/office/drawing/2014/main" val="1349774762"/>
                    </a:ext>
                  </a:extLst>
                </a:gridCol>
                <a:gridCol w="9598424">
                  <a:extLst>
                    <a:ext uri="{9D8B030D-6E8A-4147-A177-3AD203B41FA5}">
                      <a16:colId xmlns="" xmlns:a16="http://schemas.microsoft.com/office/drawing/2014/main" val="2017324203"/>
                    </a:ext>
                  </a:extLst>
                </a:gridCol>
              </a:tblGrid>
              <a:tr h="370840">
                <a:tc>
                  <a:txBody>
                    <a:bodyPr/>
                    <a:lstStyle/>
                    <a:p>
                      <a:r>
                        <a:rPr lang="en-US" b="1" dirty="0"/>
                        <a:t>Passage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Super Bowl 50 was an American football game to determine the champion of the National Football League (NFL) for the 2015 season. The American Football Conference (AFC) champion Denver Broncos defeated the National Football Conference (NFC) champion Carolina Panthers 24–10 to earn their third Super Bowl title. The game was played on February 7, 2016, at Levi’s Stadium in the San Francisco Bay Area at Santa Clara, California. As this was the 50th Super Bowl, [...].</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06045833"/>
                  </a:ext>
                </a:extLst>
              </a:tr>
              <a:tr h="370840">
                <a:tc>
                  <a:txBody>
                    <a:bodyPr/>
                    <a:lstStyle/>
                    <a:p>
                      <a:r>
                        <a:rPr lang="en-US" b="1" dirty="0"/>
                        <a:t>Answer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Santa Clara, California</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0381146"/>
                  </a:ext>
                </a:extLst>
              </a:tr>
              <a:tr h="370840">
                <a:tc>
                  <a:txBody>
                    <a:bodyPr/>
                    <a:lstStyle/>
                    <a:p>
                      <a:r>
                        <a:rPr lang="en-US" b="1" dirty="0"/>
                        <a:t>Target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Where did Super Bowl 50 take place?</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63327871"/>
                  </a:ext>
                </a:extLst>
              </a:tr>
            </a:tbl>
          </a:graphicData>
        </a:graphic>
      </p:graphicFrame>
      <p:sp>
        <p:nvSpPr>
          <p:cNvPr id="5" name="TextBox 4">
            <a:extLst>
              <a:ext uri="{FF2B5EF4-FFF2-40B4-BE49-F238E27FC236}">
                <a16:creationId xmlns="" xmlns:a16="http://schemas.microsoft.com/office/drawing/2014/main" id="{D03D89B2-3257-4AE3-9B43-E445C204504D}"/>
              </a:ext>
            </a:extLst>
          </p:cNvPr>
          <p:cNvSpPr txBox="1"/>
          <p:nvPr/>
        </p:nvSpPr>
        <p:spPr>
          <a:xfrm>
            <a:off x="667885" y="6476778"/>
            <a:ext cx="10856229" cy="369332"/>
          </a:xfrm>
          <a:prstGeom prst="rect">
            <a:avLst/>
          </a:prstGeom>
          <a:noFill/>
        </p:spPr>
        <p:txBody>
          <a:bodyPr wrap="square">
            <a:spAutoFit/>
          </a:bodyPr>
          <a:lstStyle/>
          <a:p>
            <a:r>
              <a:rPr lang="en-US" dirty="0"/>
              <a:t>Dataset: </a:t>
            </a:r>
            <a:r>
              <a:rPr lang="en-US" dirty="0">
                <a:hlinkClick r:id="rId2"/>
              </a:rPr>
              <a:t>https://rajpurkar.github.io/SQuAD-explorer/</a:t>
            </a:r>
            <a:r>
              <a:rPr lang="en-US" dirty="0"/>
              <a:t> </a:t>
            </a:r>
          </a:p>
        </p:txBody>
      </p:sp>
    </p:spTree>
    <p:extLst>
      <p:ext uri="{BB962C8B-B14F-4D97-AF65-F5344CB8AC3E}">
        <p14:creationId xmlns:p14="http://schemas.microsoft.com/office/powerpoint/2010/main" val="3080638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Commonsense Reasoning: CommonGen</a:t>
            </a:r>
          </a:p>
        </p:txBody>
      </p:sp>
      <p:sp>
        <p:nvSpPr>
          <p:cNvPr id="3" name="Content Placeholder 2">
            <a:extLst>
              <a:ext uri="{FF2B5EF4-FFF2-40B4-BE49-F238E27FC236}">
                <a16:creationId xmlns="" xmlns:a16="http://schemas.microsoft.com/office/drawing/2014/main" id="{52925322-C8A2-47BE-82E2-FD40AA5715AC}"/>
              </a:ext>
            </a:extLst>
          </p:cNvPr>
          <p:cNvSpPr>
            <a:spLocks noGrp="1"/>
          </p:cNvSpPr>
          <p:nvPr>
            <p:ph idx="1"/>
          </p:nvPr>
        </p:nvSpPr>
        <p:spPr>
          <a:xfrm>
            <a:off x="838200" y="1602425"/>
            <a:ext cx="5389800" cy="4351338"/>
          </a:xfrm>
        </p:spPr>
        <p:txBody>
          <a:bodyPr>
            <a:normAutofit/>
          </a:bodyPr>
          <a:lstStyle/>
          <a:p>
            <a:r>
              <a:rPr lang="en-US" sz="2400" dirty="0"/>
              <a:t>A constrained text generation task, associated with a benchmark dataset</a:t>
            </a:r>
          </a:p>
          <a:p>
            <a:r>
              <a:rPr lang="en-US" sz="2400" dirty="0"/>
              <a:t>Explicitly test machines for the ability of generative commonsense reasoning</a:t>
            </a:r>
          </a:p>
          <a:p>
            <a:r>
              <a:rPr lang="en-US" sz="2400" dirty="0"/>
              <a:t>Based on visually-grounded sentences from several existing caption datasets</a:t>
            </a:r>
          </a:p>
        </p:txBody>
      </p:sp>
      <p:sp>
        <p:nvSpPr>
          <p:cNvPr id="4" name="TextBox 3">
            <a:extLst>
              <a:ext uri="{FF2B5EF4-FFF2-40B4-BE49-F238E27FC236}">
                <a16:creationId xmlns="" xmlns:a16="http://schemas.microsoft.com/office/drawing/2014/main" id="{BE9BCDD8-200A-4A24-B595-C93476451FAB}"/>
              </a:ext>
            </a:extLst>
          </p:cNvPr>
          <p:cNvSpPr txBox="1"/>
          <p:nvPr/>
        </p:nvSpPr>
        <p:spPr>
          <a:xfrm>
            <a:off x="667885" y="6476778"/>
            <a:ext cx="10856229" cy="369332"/>
          </a:xfrm>
          <a:prstGeom prst="rect">
            <a:avLst/>
          </a:prstGeom>
          <a:noFill/>
        </p:spPr>
        <p:txBody>
          <a:bodyPr wrap="square">
            <a:spAutoFit/>
          </a:bodyPr>
          <a:lstStyle/>
          <a:p>
            <a:r>
              <a:rPr lang="en-US" dirty="0"/>
              <a:t>Dataset and Leaderboard: </a:t>
            </a:r>
            <a:r>
              <a:rPr lang="en-US" dirty="0">
                <a:hlinkClick r:id="rId2"/>
              </a:rPr>
              <a:t>https://inklab.usc.edu/CommonGen/</a:t>
            </a:r>
            <a:r>
              <a:rPr lang="en-US" dirty="0"/>
              <a:t> </a:t>
            </a:r>
          </a:p>
        </p:txBody>
      </p:sp>
      <p:pic>
        <p:nvPicPr>
          <p:cNvPr id="10" name="Picture 9" descr="A picture containing timeline&#10;&#10;Description automatically generated">
            <a:extLst>
              <a:ext uri="{FF2B5EF4-FFF2-40B4-BE49-F238E27FC236}">
                <a16:creationId xmlns="" xmlns:a16="http://schemas.microsoft.com/office/drawing/2014/main" id="{5592B1A3-AB28-4CED-8746-E9656C693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282" y="1990503"/>
            <a:ext cx="5331218" cy="3828268"/>
          </a:xfrm>
          <a:prstGeom prst="rect">
            <a:avLst/>
          </a:prstGeom>
        </p:spPr>
      </p:pic>
    </p:spTree>
    <p:extLst>
      <p:ext uri="{BB962C8B-B14F-4D97-AF65-F5344CB8AC3E}">
        <p14:creationId xmlns:p14="http://schemas.microsoft.com/office/powerpoint/2010/main" val="3305924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Commonsense Reasoning: </a:t>
            </a:r>
            <a:r>
              <a:rPr lang="el-GR" sz="2800" dirty="0">
                <a:latin typeface="Roboto" panose="02000000000000000000" pitchFamily="2" charset="0"/>
                <a:ea typeface="Roboto" panose="02000000000000000000" pitchFamily="2" charset="0"/>
              </a:rPr>
              <a:t>α</a:t>
            </a:r>
            <a:r>
              <a:rPr lang="en-US" sz="2800" dirty="0">
                <a:latin typeface="Roboto" panose="02000000000000000000" pitchFamily="2" charset="0"/>
                <a:ea typeface="Roboto" panose="02000000000000000000" pitchFamily="2" charset="0"/>
              </a:rPr>
              <a:t>NLG-ART</a:t>
            </a:r>
          </a:p>
        </p:txBody>
      </p:sp>
      <p:sp>
        <p:nvSpPr>
          <p:cNvPr id="3" name="Content Placeholder 2">
            <a:extLst>
              <a:ext uri="{FF2B5EF4-FFF2-40B4-BE49-F238E27FC236}">
                <a16:creationId xmlns="" xmlns:a16="http://schemas.microsoft.com/office/drawing/2014/main" id="{52925322-C8A2-47BE-82E2-FD40AA5715AC}"/>
              </a:ext>
            </a:extLst>
          </p:cNvPr>
          <p:cNvSpPr>
            <a:spLocks noGrp="1"/>
          </p:cNvSpPr>
          <p:nvPr>
            <p:ph idx="1"/>
          </p:nvPr>
        </p:nvSpPr>
        <p:spPr>
          <a:xfrm>
            <a:off x="838200" y="1602425"/>
            <a:ext cx="10515600" cy="4351338"/>
          </a:xfrm>
        </p:spPr>
        <p:txBody>
          <a:bodyPr>
            <a:normAutofit/>
          </a:bodyPr>
          <a:lstStyle/>
          <a:p>
            <a:r>
              <a:rPr lang="en-US" sz="2400" dirty="0"/>
              <a:t>A generative commonsense reasoning dataset consists of over 20k commonsense narrative contexts and 200k explanations</a:t>
            </a:r>
          </a:p>
          <a:p>
            <a:r>
              <a:rPr lang="en-US" sz="2400" dirty="0"/>
              <a:t>Given the observations at time t1 and t2, the model needs to generate a plausible hypothesis</a:t>
            </a:r>
          </a:p>
        </p:txBody>
      </p:sp>
      <p:sp>
        <p:nvSpPr>
          <p:cNvPr id="4" name="TextBox 3">
            <a:extLst>
              <a:ext uri="{FF2B5EF4-FFF2-40B4-BE49-F238E27FC236}">
                <a16:creationId xmlns="" xmlns:a16="http://schemas.microsoft.com/office/drawing/2014/main" id="{A33F8CF3-4A8B-4F45-BDF8-0F57AED61D09}"/>
              </a:ext>
            </a:extLst>
          </p:cNvPr>
          <p:cNvSpPr txBox="1"/>
          <p:nvPr/>
        </p:nvSpPr>
        <p:spPr>
          <a:xfrm>
            <a:off x="667885" y="6476778"/>
            <a:ext cx="10856229" cy="369332"/>
          </a:xfrm>
          <a:prstGeom prst="rect">
            <a:avLst/>
          </a:prstGeom>
          <a:noFill/>
        </p:spPr>
        <p:txBody>
          <a:bodyPr wrap="square">
            <a:spAutoFit/>
          </a:bodyPr>
          <a:lstStyle/>
          <a:p>
            <a:r>
              <a:rPr lang="en-US" dirty="0"/>
              <a:t>Dataset and Leaderboard: </a:t>
            </a:r>
            <a:r>
              <a:rPr lang="en-US" dirty="0">
                <a:hlinkClick r:id="rId2"/>
              </a:rPr>
              <a:t>http://abductivecommonsense.xyz/</a:t>
            </a:r>
            <a:r>
              <a:rPr lang="en-US" dirty="0"/>
              <a:t> </a:t>
            </a:r>
          </a:p>
        </p:txBody>
      </p:sp>
      <p:graphicFrame>
        <p:nvGraphicFramePr>
          <p:cNvPr id="5" name="Table 5">
            <a:extLst>
              <a:ext uri="{FF2B5EF4-FFF2-40B4-BE49-F238E27FC236}">
                <a16:creationId xmlns="" xmlns:a16="http://schemas.microsoft.com/office/drawing/2014/main" id="{E25A4FCB-AA05-47C9-9ABA-051DED412F3F}"/>
              </a:ext>
            </a:extLst>
          </p:cNvPr>
          <p:cNvGraphicFramePr>
            <a:graphicFrameLocks noGrp="1"/>
          </p:cNvGraphicFramePr>
          <p:nvPr>
            <p:extLst>
              <p:ext uri="{D42A27DB-BD31-4B8C-83A1-F6EECF244321}">
                <p14:modId xmlns:p14="http://schemas.microsoft.com/office/powerpoint/2010/main" val="3583595934"/>
              </p:ext>
            </p:extLst>
          </p:nvPr>
        </p:nvGraphicFramePr>
        <p:xfrm>
          <a:off x="838200" y="3778094"/>
          <a:ext cx="10168115" cy="1259839"/>
        </p:xfrm>
        <a:graphic>
          <a:graphicData uri="http://schemas.openxmlformats.org/drawingml/2006/table">
            <a:tbl>
              <a:tblPr firstRow="1" bandRow="1">
                <a:tableStyleId>{2D5ABB26-0587-4C30-8999-92F81FD0307C}</a:tableStyleId>
              </a:tblPr>
              <a:tblGrid>
                <a:gridCol w="2675069">
                  <a:extLst>
                    <a:ext uri="{9D8B030D-6E8A-4147-A177-3AD203B41FA5}">
                      <a16:colId xmlns="" xmlns:a16="http://schemas.microsoft.com/office/drawing/2014/main" val="1349774762"/>
                    </a:ext>
                  </a:extLst>
                </a:gridCol>
                <a:gridCol w="7493046">
                  <a:extLst>
                    <a:ext uri="{9D8B030D-6E8A-4147-A177-3AD203B41FA5}">
                      <a16:colId xmlns="" xmlns:a16="http://schemas.microsoft.com/office/drawing/2014/main" val="2017324203"/>
                    </a:ext>
                  </a:extLst>
                </a:gridCol>
              </a:tblGrid>
              <a:tr h="370840">
                <a:tc>
                  <a:txBody>
                    <a:bodyPr/>
                    <a:lstStyle/>
                    <a:p>
                      <a:r>
                        <a:rPr lang="en-US" b="1" dirty="0"/>
                        <a:t>Observation  at 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Larry’s yard was covered in dead leaves.</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060458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Observation  at t2 (t2&gt;t1)</a:t>
                      </a:r>
                    </a:p>
                    <a:p>
                      <a:endParaRPr lang="en-US"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Larry decided to give up for the day and went back inside.</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0381146"/>
                  </a:ext>
                </a:extLst>
              </a:tr>
              <a:tr h="370840">
                <a:tc>
                  <a:txBody>
                    <a:bodyPr/>
                    <a:lstStyle/>
                    <a:p>
                      <a:r>
                        <a:rPr lang="en-US" b="1" dirty="0"/>
                        <a:t>Hypothesis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He spent hours trying to clean the yard.</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63327871"/>
                  </a:ext>
                </a:extLst>
              </a:tr>
            </a:tbl>
          </a:graphicData>
        </a:graphic>
      </p:graphicFrame>
    </p:spTree>
    <p:extLst>
      <p:ext uri="{BB962C8B-B14F-4D97-AF65-F5344CB8AC3E}">
        <p14:creationId xmlns:p14="http://schemas.microsoft.com/office/powerpoint/2010/main" val="2037509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Commonsense Reasoning: ComVE</a:t>
            </a:r>
          </a:p>
        </p:txBody>
      </p:sp>
      <p:sp>
        <p:nvSpPr>
          <p:cNvPr id="3" name="Content Placeholder 2">
            <a:extLst>
              <a:ext uri="{FF2B5EF4-FFF2-40B4-BE49-F238E27FC236}">
                <a16:creationId xmlns="" xmlns:a16="http://schemas.microsoft.com/office/drawing/2014/main" id="{52925322-C8A2-47BE-82E2-FD40AA5715AC}"/>
              </a:ext>
            </a:extLst>
          </p:cNvPr>
          <p:cNvSpPr>
            <a:spLocks noGrp="1"/>
          </p:cNvSpPr>
          <p:nvPr>
            <p:ph idx="1"/>
          </p:nvPr>
        </p:nvSpPr>
        <p:spPr>
          <a:xfrm>
            <a:off x="838200" y="1602425"/>
            <a:ext cx="5757000" cy="4351338"/>
          </a:xfrm>
        </p:spPr>
        <p:txBody>
          <a:bodyPr>
            <a:normAutofit/>
          </a:bodyPr>
          <a:lstStyle/>
          <a:p>
            <a:r>
              <a:rPr lang="en-US" sz="2400" dirty="0"/>
              <a:t>Generate the reason why a statement is against common sense and use BELU to evaluate it</a:t>
            </a:r>
          </a:p>
          <a:p>
            <a:r>
              <a:rPr lang="en-US" sz="2400" dirty="0"/>
              <a:t>Consists 2021 against common-sense sentences with true reasons</a:t>
            </a:r>
          </a:p>
        </p:txBody>
      </p:sp>
      <p:pic>
        <p:nvPicPr>
          <p:cNvPr id="6" name="Picture 5" descr="Text&#10;&#10;Description automatically generated">
            <a:extLst>
              <a:ext uri="{FF2B5EF4-FFF2-40B4-BE49-F238E27FC236}">
                <a16:creationId xmlns="" xmlns:a16="http://schemas.microsoft.com/office/drawing/2014/main" id="{72F47187-4E7E-42EA-84D8-FDE992289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644" y="1493302"/>
            <a:ext cx="5312883" cy="4817660"/>
          </a:xfrm>
          <a:prstGeom prst="rect">
            <a:avLst/>
          </a:prstGeom>
        </p:spPr>
      </p:pic>
      <p:sp>
        <p:nvSpPr>
          <p:cNvPr id="5" name="TextBox 4">
            <a:extLst>
              <a:ext uri="{FF2B5EF4-FFF2-40B4-BE49-F238E27FC236}">
                <a16:creationId xmlns="" xmlns:a16="http://schemas.microsoft.com/office/drawing/2014/main" id="{3CA72C9A-8374-4F71-82A0-5692C131808E}"/>
              </a:ext>
            </a:extLst>
          </p:cNvPr>
          <p:cNvSpPr txBox="1"/>
          <p:nvPr/>
        </p:nvSpPr>
        <p:spPr>
          <a:xfrm>
            <a:off x="667885" y="6476778"/>
            <a:ext cx="10856229" cy="369332"/>
          </a:xfrm>
          <a:prstGeom prst="rect">
            <a:avLst/>
          </a:prstGeom>
          <a:noFill/>
        </p:spPr>
        <p:txBody>
          <a:bodyPr wrap="square">
            <a:spAutoFit/>
          </a:bodyPr>
          <a:lstStyle/>
          <a:p>
            <a:r>
              <a:rPr lang="en-US" dirty="0"/>
              <a:t>Dataset and Leaderboard: </a:t>
            </a:r>
            <a:r>
              <a:rPr lang="en-US" dirty="0">
                <a:hlinkClick r:id="rId3"/>
              </a:rPr>
              <a:t>https://competitions.codalab.org/competitions/21080</a:t>
            </a:r>
            <a:r>
              <a:rPr lang="en-US" dirty="0"/>
              <a:t> </a:t>
            </a:r>
          </a:p>
        </p:txBody>
      </p:sp>
    </p:spTree>
    <p:extLst>
      <p:ext uri="{BB962C8B-B14F-4D97-AF65-F5344CB8AC3E}">
        <p14:creationId xmlns:p14="http://schemas.microsoft.com/office/powerpoint/2010/main" val="1827149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E090E-3154-4307-868C-DB27EF61B811}"/>
              </a:ext>
            </a:extLst>
          </p:cNvPr>
          <p:cNvSpPr>
            <a:spLocks noGrp="1"/>
          </p:cNvSpPr>
          <p:nvPr>
            <p:ph type="title"/>
          </p:nvPr>
        </p:nvSpPr>
        <p:spPr/>
        <p:txBody>
          <a:bodyPr/>
          <a:lstStyle/>
          <a:p>
            <a:r>
              <a:rPr lang="en-US" dirty="0"/>
              <a:t>Pointer-Generator Network</a:t>
            </a:r>
            <a:endParaRPr lang="he-IL" dirty="0"/>
          </a:p>
        </p:txBody>
      </p:sp>
      <p:pic>
        <p:nvPicPr>
          <p:cNvPr id="7" name="Picture 6">
            <a:extLst>
              <a:ext uri="{FF2B5EF4-FFF2-40B4-BE49-F238E27FC236}">
                <a16:creationId xmlns:a16="http://schemas.microsoft.com/office/drawing/2014/main" xmlns="" id="{49055D6F-5C23-42C5-AE15-48AD50D8AADA}"/>
              </a:ext>
            </a:extLst>
          </p:cNvPr>
          <p:cNvPicPr>
            <a:picLocks noChangeAspect="1"/>
          </p:cNvPicPr>
          <p:nvPr/>
        </p:nvPicPr>
        <p:blipFill>
          <a:blip r:embed="rId3"/>
          <a:stretch>
            <a:fillRect/>
          </a:stretch>
        </p:blipFill>
        <p:spPr>
          <a:xfrm>
            <a:off x="1415143" y="1852328"/>
            <a:ext cx="9361716" cy="3912624"/>
          </a:xfrm>
          <a:prstGeom prst="rect">
            <a:avLst/>
          </a:prstGeom>
        </p:spPr>
      </p:pic>
    </p:spTree>
    <p:extLst>
      <p:ext uri="{BB962C8B-B14F-4D97-AF65-F5344CB8AC3E}">
        <p14:creationId xmlns:p14="http://schemas.microsoft.com/office/powerpoint/2010/main" val="916166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36E731-E2DF-4592-B870-E6B8031E1919}"/>
              </a:ext>
            </a:extLst>
          </p:cNvPr>
          <p:cNvSpPr>
            <a:spLocks noGrp="1"/>
          </p:cNvSpPr>
          <p:nvPr>
            <p:ph type="title"/>
          </p:nvPr>
        </p:nvSpPr>
        <p:spPr/>
        <p:txBody>
          <a:bodyPr>
            <a:normAutofit/>
          </a:bodyPr>
          <a:lstStyle/>
          <a:p>
            <a:r>
              <a:rPr lang="en-US" sz="2800" dirty="0">
                <a:latin typeface="Roboto" panose="02000000000000000000" pitchFamily="2" charset="0"/>
                <a:ea typeface="Roboto" panose="02000000000000000000" pitchFamily="2" charset="0"/>
              </a:rPr>
              <a:t>Summarization: CNN/DailyMail</a:t>
            </a:r>
          </a:p>
        </p:txBody>
      </p:sp>
      <p:sp>
        <p:nvSpPr>
          <p:cNvPr id="3" name="Content Placeholder 2">
            <a:extLst>
              <a:ext uri="{FF2B5EF4-FFF2-40B4-BE49-F238E27FC236}">
                <a16:creationId xmlns="" xmlns:a16="http://schemas.microsoft.com/office/drawing/2014/main" id="{52925322-C8A2-47BE-82E2-FD40AA5715AC}"/>
              </a:ext>
            </a:extLst>
          </p:cNvPr>
          <p:cNvSpPr>
            <a:spLocks noGrp="1"/>
          </p:cNvSpPr>
          <p:nvPr>
            <p:ph idx="1"/>
          </p:nvPr>
        </p:nvSpPr>
        <p:spPr>
          <a:xfrm>
            <a:off x="838200" y="1602425"/>
            <a:ext cx="10515600" cy="4351338"/>
          </a:xfrm>
        </p:spPr>
        <p:txBody>
          <a:bodyPr>
            <a:normAutofit/>
          </a:bodyPr>
          <a:lstStyle/>
          <a:p>
            <a:r>
              <a:rPr lang="en-US" sz="2400" dirty="0"/>
              <a:t>A non-anonymized variant of CNN/DailyMail dataset consists of 311,971 &lt;article, summary&gt; pairs</a:t>
            </a:r>
          </a:p>
        </p:txBody>
      </p:sp>
      <p:sp>
        <p:nvSpPr>
          <p:cNvPr id="4" name="TextBox 3">
            <a:extLst>
              <a:ext uri="{FF2B5EF4-FFF2-40B4-BE49-F238E27FC236}">
                <a16:creationId xmlns="" xmlns:a16="http://schemas.microsoft.com/office/drawing/2014/main" id="{F0B2B107-DC14-46EF-B50D-D627D835E941}"/>
              </a:ext>
            </a:extLst>
          </p:cNvPr>
          <p:cNvSpPr txBox="1"/>
          <p:nvPr/>
        </p:nvSpPr>
        <p:spPr>
          <a:xfrm>
            <a:off x="667885" y="6476778"/>
            <a:ext cx="10856229" cy="369332"/>
          </a:xfrm>
          <a:prstGeom prst="rect">
            <a:avLst/>
          </a:prstGeom>
          <a:noFill/>
        </p:spPr>
        <p:txBody>
          <a:bodyPr wrap="square">
            <a:spAutoFit/>
          </a:bodyPr>
          <a:lstStyle/>
          <a:p>
            <a:r>
              <a:rPr lang="en-US" dirty="0"/>
              <a:t>Dataset : </a:t>
            </a:r>
            <a:r>
              <a:rPr lang="en-US" dirty="0">
                <a:hlinkClick r:id="rId2"/>
              </a:rPr>
              <a:t>https://github.com/becxer/cnn-dailymail/</a:t>
            </a:r>
            <a:r>
              <a:rPr lang="en-US" dirty="0"/>
              <a:t> </a:t>
            </a:r>
          </a:p>
        </p:txBody>
      </p:sp>
      <p:graphicFrame>
        <p:nvGraphicFramePr>
          <p:cNvPr id="7" name="Table 5">
            <a:extLst>
              <a:ext uri="{FF2B5EF4-FFF2-40B4-BE49-F238E27FC236}">
                <a16:creationId xmlns="" xmlns:a16="http://schemas.microsoft.com/office/drawing/2014/main" id="{DABF648F-62DA-4662-9B90-13ACE15C660C}"/>
              </a:ext>
            </a:extLst>
          </p:cNvPr>
          <p:cNvGraphicFramePr>
            <a:graphicFrameLocks noGrp="1"/>
          </p:cNvGraphicFramePr>
          <p:nvPr>
            <p:extLst>
              <p:ext uri="{D42A27DB-BD31-4B8C-83A1-F6EECF244321}">
                <p14:modId xmlns:p14="http://schemas.microsoft.com/office/powerpoint/2010/main" val="2904473528"/>
              </p:ext>
            </p:extLst>
          </p:nvPr>
        </p:nvGraphicFramePr>
        <p:xfrm>
          <a:off x="551315" y="2515569"/>
          <a:ext cx="10972799" cy="3902832"/>
        </p:xfrm>
        <a:graphic>
          <a:graphicData uri="http://schemas.openxmlformats.org/drawingml/2006/table">
            <a:tbl>
              <a:tblPr firstRow="1" bandRow="1">
                <a:tableStyleId>{2D5ABB26-0587-4C30-8999-92F81FD0307C}</a:tableStyleId>
              </a:tblPr>
              <a:tblGrid>
                <a:gridCol w="1374375">
                  <a:extLst>
                    <a:ext uri="{9D8B030D-6E8A-4147-A177-3AD203B41FA5}">
                      <a16:colId xmlns="" xmlns:a16="http://schemas.microsoft.com/office/drawing/2014/main" val="1349774762"/>
                    </a:ext>
                  </a:extLst>
                </a:gridCol>
                <a:gridCol w="9598424">
                  <a:extLst>
                    <a:ext uri="{9D8B030D-6E8A-4147-A177-3AD203B41FA5}">
                      <a16:colId xmlns="" xmlns:a16="http://schemas.microsoft.com/office/drawing/2014/main" val="2017324203"/>
                    </a:ext>
                  </a:extLst>
                </a:gridCol>
              </a:tblGrid>
              <a:tr h="2698408">
                <a:tc>
                  <a:txBody>
                    <a:bodyPr/>
                    <a:lstStyle/>
                    <a:p>
                      <a:r>
                        <a:rPr lang="en-US" b="1" dirty="0"/>
                        <a:t>Article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andy murray came close to giving himself some extra preparation time for his wedding next week before ensuring that he still has unfinished tennis business to attend to. the world no 4 is into the semi-finals of the miami open, but not before getting a scare from 21 year-old austrian dominic thiem, who pushed him to 4-4 in the second set before going down 3-6 6-4, 6-1 in an hour and three quarters. murray was awaiting the winner from the last eight match between tomas berdych and argentina’s juan monaco. prior to this tournament thiem lost in the second round of a challenger event to soon-to-be new brit aljaz bedene. andy murray pumps his first after defeating dominic thiem to reach the miami open semi finals. muray throws his sweatband into the crowd after completing a 3-6, 6-4, 6-1 victory in florida. murray shakes hands with thiem who he described as a ‘strong guy’ after the game. (…)</a:t>
                      </a:r>
                      <a:endParaRPr lang="en-US" i="1"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406045833"/>
                  </a:ext>
                </a:extLst>
              </a:tr>
              <a:tr h="1068192">
                <a:tc>
                  <a:txBody>
                    <a:bodyPr/>
                    <a:lstStyle/>
                    <a:p>
                      <a:r>
                        <a:rPr lang="en-US" b="1" dirty="0"/>
                        <a:t>Summary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1" kern="1200" dirty="0">
                          <a:solidFill>
                            <a:schemeClr val="tx1"/>
                          </a:solidFill>
                          <a:effectLst/>
                          <a:latin typeface="+mn-lt"/>
                          <a:ea typeface="+mn-ea"/>
                          <a:cs typeface="+mn-cs"/>
                        </a:rPr>
                        <a:t>british no 1 defeated dominic thiem in miami open quarter finals. andy murray celebrated his 500th career win in the previous round. third seed will play the winner of tomas berdych and juan monaco in the semi finals of the atp masters 1000 event in key biscayne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0381146"/>
                  </a:ext>
                </a:extLst>
              </a:tr>
            </a:tbl>
          </a:graphicData>
        </a:graphic>
      </p:graphicFrame>
    </p:spTree>
    <p:extLst>
      <p:ext uri="{BB962C8B-B14F-4D97-AF65-F5344CB8AC3E}">
        <p14:creationId xmlns:p14="http://schemas.microsoft.com/office/powerpoint/2010/main" val="1138065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61</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Remaining Challenges</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a16="http://schemas.microsoft.com/office/drawing/2014/main" xmlns="" id="{B26AED2F-FC50-5A48-B295-F6B4DD6B646C}"/>
              </a:ext>
            </a:extLst>
          </p:cNvPr>
          <p:cNvSpPr>
            <a:spLocks noGrp="1"/>
          </p:cNvSpPr>
          <p:nvPr>
            <p:ph idx="1"/>
          </p:nvPr>
        </p:nvSpPr>
        <p:spPr>
          <a:xfrm>
            <a:off x="518984" y="1300469"/>
            <a:ext cx="10515600" cy="4704031"/>
          </a:xfrm>
        </p:spPr>
        <p:txBody>
          <a:bodyPr>
            <a:normAutofit/>
          </a:bodyPr>
          <a:lstStyle/>
          <a:p>
            <a:r>
              <a:rPr lang="en-US" sz="2800" dirty="0" smtClean="0"/>
              <a:t>Challenge 1: LM Hallucination and Bias</a:t>
            </a:r>
          </a:p>
          <a:p>
            <a:r>
              <a:rPr lang="en-US" sz="2800" dirty="0" smtClean="0"/>
              <a:t>Challenge 2: Knowledge Bottleneck</a:t>
            </a:r>
          </a:p>
          <a:p>
            <a:r>
              <a:rPr lang="en-US" altLang="zh-CN" sz="2800" dirty="0" smtClean="0"/>
              <a:t>Challenge 3: Capturing Global Consistency across discourse, tables and graphs</a:t>
            </a:r>
          </a:p>
          <a:p>
            <a:r>
              <a:rPr lang="en-US" altLang="zh-CN" sz="2800" dirty="0" smtClean="0"/>
              <a:t>Challenge 4: Removing Repetitions</a:t>
            </a:r>
          </a:p>
          <a:p>
            <a:r>
              <a:rPr lang="en-US" altLang="zh-CN" sz="2800" dirty="0" smtClean="0"/>
              <a:t>Challenge 5: Urgent </a:t>
            </a:r>
            <a:r>
              <a:rPr lang="en-US" altLang="zh-CN" sz="2800" dirty="0"/>
              <a:t>Need of Better Evaluation </a:t>
            </a:r>
            <a:r>
              <a:rPr lang="en-US" altLang="zh-CN" sz="2800" dirty="0" smtClean="0"/>
              <a:t>Metrics</a:t>
            </a:r>
          </a:p>
          <a:p>
            <a:endParaRPr lang="en-US" altLang="zh-CN" sz="2800" dirty="0" smtClean="0"/>
          </a:p>
          <a:p>
            <a:endParaRPr lang="en-US" altLang="zh-CN" sz="2800" dirty="0" smtClean="0"/>
          </a:p>
        </p:txBody>
      </p:sp>
    </p:spTree>
    <p:extLst>
      <p:ext uri="{BB962C8B-B14F-4D97-AF65-F5344CB8AC3E}">
        <p14:creationId xmlns:p14="http://schemas.microsoft.com/office/powerpoint/2010/main" val="331189530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62</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sz="3200" dirty="0" smtClean="0">
                <a:effectLst>
                  <a:outerShdw blurRad="63500" dist="38100" dir="1800000" algn="l" rotWithShape="0">
                    <a:prstClr val="black">
                      <a:alpha val="46000"/>
                    </a:prstClr>
                  </a:outerShdw>
                </a:effectLst>
              </a:rPr>
              <a:t>Challenge 1: LM Hallucination and Bias</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a16="http://schemas.microsoft.com/office/drawing/2014/main" xmlns="" id="{B26AED2F-FC50-5A48-B295-F6B4DD6B646C}"/>
              </a:ext>
            </a:extLst>
          </p:cNvPr>
          <p:cNvSpPr>
            <a:spLocks noGrp="1"/>
          </p:cNvSpPr>
          <p:nvPr>
            <p:ph idx="1"/>
          </p:nvPr>
        </p:nvSpPr>
        <p:spPr>
          <a:xfrm>
            <a:off x="333233" y="1232572"/>
            <a:ext cx="11622206" cy="5359297"/>
          </a:xfrm>
        </p:spPr>
        <p:txBody>
          <a:bodyPr>
            <a:normAutofit fontScale="92500" lnSpcReduction="10000"/>
          </a:bodyPr>
          <a:lstStyle/>
          <a:p>
            <a:pPr marL="228600" lvl="1">
              <a:spcBef>
                <a:spcPts val="1000"/>
              </a:spcBef>
            </a:pPr>
            <a:r>
              <a:rPr lang="en-US" sz="2000" dirty="0" smtClean="0"/>
              <a:t>30</a:t>
            </a:r>
            <a:r>
              <a:rPr lang="en-US" sz="2000" dirty="0"/>
              <a:t>% of </a:t>
            </a:r>
            <a:r>
              <a:rPr lang="en-US" sz="2000" dirty="0" smtClean="0"/>
              <a:t>abstractive summaries </a:t>
            </a:r>
            <a:r>
              <a:rPr lang="en-US" sz="2000" dirty="0"/>
              <a:t>contain unfaithful information by state-of-the-art models (Cao et al, 2018</a:t>
            </a:r>
            <a:r>
              <a:rPr lang="en-US" sz="2000" dirty="0" smtClean="0"/>
              <a:t>)</a:t>
            </a:r>
          </a:p>
          <a:p>
            <a:pPr marL="228600" lvl="1">
              <a:spcBef>
                <a:spcPts val="1000"/>
              </a:spcBef>
            </a:pPr>
            <a:r>
              <a:rPr lang="en-US" sz="2000" dirty="0" smtClean="0"/>
              <a:t>Examples of fabricated answers in movie question answering</a:t>
            </a:r>
          </a:p>
          <a:p>
            <a:pPr marL="685800" lvl="2">
              <a:spcBef>
                <a:spcPts val="1000"/>
              </a:spcBef>
            </a:pPr>
            <a:r>
              <a:rPr lang="en-US" dirty="0" smtClean="0"/>
              <a:t>Q: What </a:t>
            </a:r>
            <a:r>
              <a:rPr lang="en-US" dirty="0"/>
              <a:t>did Susie promise to one of the waiters at the Copacabana Club in return for smuggling her into the club for free</a:t>
            </a:r>
            <a:r>
              <a:rPr lang="en-US" dirty="0" smtClean="0"/>
              <a:t>?</a:t>
            </a:r>
            <a:br>
              <a:rPr lang="en-US" dirty="0" smtClean="0"/>
            </a:br>
            <a:r>
              <a:rPr lang="en-US" dirty="0" smtClean="0"/>
              <a:t>System: Susie </a:t>
            </a:r>
            <a:r>
              <a:rPr lang="en-US" dirty="0"/>
              <a:t>promises to </a:t>
            </a:r>
            <a:r>
              <a:rPr lang="en-US" b="1" dirty="0">
                <a:solidFill>
                  <a:srgbClr val="FF0000"/>
                </a:solidFill>
              </a:rPr>
              <a:t>buy one of the men a drink after every </a:t>
            </a:r>
            <a:r>
              <a:rPr lang="en-US" b="1" dirty="0" smtClean="0">
                <a:solidFill>
                  <a:srgbClr val="FF0000"/>
                </a:solidFill>
              </a:rPr>
              <a:t>act</a:t>
            </a:r>
            <a:r>
              <a:rPr lang="en-US" dirty="0"/>
              <a:t>.</a:t>
            </a:r>
            <a:br>
              <a:rPr lang="en-US" dirty="0"/>
            </a:br>
            <a:r>
              <a:rPr lang="en-US" dirty="0" smtClean="0"/>
              <a:t>Key: Susie </a:t>
            </a:r>
            <a:r>
              <a:rPr lang="en-US" dirty="0"/>
              <a:t>promised him a prime slot for his singing act at the Gaslight </a:t>
            </a:r>
            <a:r>
              <a:rPr lang="en-US" dirty="0" smtClean="0"/>
              <a:t>Café for </a:t>
            </a:r>
            <a:r>
              <a:rPr lang="en-US" dirty="0"/>
              <a:t>2 </a:t>
            </a:r>
            <a:r>
              <a:rPr lang="en-US" dirty="0" smtClean="0"/>
              <a:t>weeks. Unfortunately </a:t>
            </a:r>
            <a:r>
              <a:rPr lang="en-US" dirty="0"/>
              <a:t>Susie thinks his act is awful but keeps her word even since they had to watch the show from the </a:t>
            </a:r>
            <a:r>
              <a:rPr lang="en-US" dirty="0" smtClean="0"/>
              <a:t>kitchen.</a:t>
            </a:r>
          </a:p>
          <a:p>
            <a:pPr marL="685800" lvl="2">
              <a:spcBef>
                <a:spcPts val="1000"/>
              </a:spcBef>
            </a:pPr>
            <a:r>
              <a:rPr lang="en-US" dirty="0" smtClean="0"/>
              <a:t>Q: What </a:t>
            </a:r>
            <a:r>
              <a:rPr lang="en-US" dirty="0"/>
              <a:t>do Midge and Susie fight over</a:t>
            </a:r>
            <a:r>
              <a:rPr lang="en-US" dirty="0" smtClean="0"/>
              <a:t>?</a:t>
            </a:r>
            <a:r>
              <a:rPr lang="en-US" dirty="0"/>
              <a:t/>
            </a:r>
            <a:br>
              <a:rPr lang="en-US" dirty="0"/>
            </a:br>
            <a:r>
              <a:rPr lang="en-US" dirty="0" smtClean="0"/>
              <a:t>System: </a:t>
            </a:r>
            <a:r>
              <a:rPr lang="en-US" b="1" dirty="0" smtClean="0">
                <a:solidFill>
                  <a:srgbClr val="FF0000"/>
                </a:solidFill>
              </a:rPr>
              <a:t>Their son</a:t>
            </a:r>
            <a:r>
              <a:rPr lang="en-US" dirty="0"/>
              <a:t>.</a:t>
            </a:r>
            <a:br>
              <a:rPr lang="en-US" dirty="0"/>
            </a:br>
            <a:r>
              <a:rPr lang="en-US" dirty="0" smtClean="0"/>
              <a:t>Key: With </a:t>
            </a:r>
            <a:r>
              <a:rPr lang="en-US" dirty="0"/>
              <a:t>emotions on high, Susie confronts Midge about why she hired Herb. Midge felt Susie does not help and sabotaged her earlier because Susie rushed her on stage. Midge tells her she wants to quit and, after a few insults at each other, walks </a:t>
            </a:r>
            <a:r>
              <a:rPr lang="en-US" dirty="0" smtClean="0"/>
              <a:t>away.</a:t>
            </a:r>
          </a:p>
          <a:p>
            <a:pPr marL="685800" lvl="2">
              <a:spcBef>
                <a:spcPts val="1000"/>
              </a:spcBef>
            </a:pPr>
            <a:r>
              <a:rPr lang="en-US" dirty="0" smtClean="0"/>
              <a:t>Q: What </a:t>
            </a:r>
            <a:r>
              <a:rPr lang="en-US" dirty="0"/>
              <a:t>do Susie and Midge talk about when Midge visits Susie's home</a:t>
            </a:r>
            <a:r>
              <a:rPr lang="en-US" dirty="0" smtClean="0"/>
              <a:t>?</a:t>
            </a:r>
            <a:r>
              <a:rPr lang="en-US" dirty="0"/>
              <a:t/>
            </a:r>
            <a:br>
              <a:rPr lang="en-US" dirty="0"/>
            </a:br>
            <a:r>
              <a:rPr lang="en-US" dirty="0" smtClean="0"/>
              <a:t>System: Susie </a:t>
            </a:r>
            <a:r>
              <a:rPr lang="en-US" dirty="0"/>
              <a:t>and midge talk about the upcoming </a:t>
            </a:r>
            <a:r>
              <a:rPr lang="en-US" b="1" dirty="0">
                <a:solidFill>
                  <a:srgbClr val="FF0000"/>
                </a:solidFill>
              </a:rPr>
              <a:t>moon </a:t>
            </a:r>
            <a:r>
              <a:rPr lang="en-US" b="1" dirty="0" smtClean="0">
                <a:solidFill>
                  <a:srgbClr val="FF0000"/>
                </a:solidFill>
              </a:rPr>
              <a:t>landing</a:t>
            </a:r>
            <a:r>
              <a:rPr lang="en-US" dirty="0"/>
              <a:t>.</a:t>
            </a:r>
            <a:br>
              <a:rPr lang="en-US" dirty="0"/>
            </a:br>
            <a:r>
              <a:rPr lang="en-US" dirty="0" smtClean="0"/>
              <a:t>Key: Susie </a:t>
            </a:r>
            <a:r>
              <a:rPr lang="en-US" dirty="0"/>
              <a:t>confronts Midge about her meeting with Randall and his agent. She tells Midge she does not need a man to help with her set and what she is doing is not stand-up, it's being the annoying party guest. Midge breaks down crying and tells Susie her life has been hard and if Susie wants to be her manager, she has to deal with Midge's personal matters and not run away. After this, Susie comforts </a:t>
            </a:r>
            <a:r>
              <a:rPr lang="en-US" dirty="0" smtClean="0"/>
              <a:t>Midge.</a:t>
            </a:r>
          </a:p>
          <a:p>
            <a:pPr marL="685800" lvl="2">
              <a:spcBef>
                <a:spcPts val="1000"/>
              </a:spcBef>
            </a:pPr>
            <a:r>
              <a:rPr lang="en-US" dirty="0" smtClean="0"/>
              <a:t>Q: How </a:t>
            </a:r>
            <a:r>
              <a:rPr lang="en-US" dirty="0"/>
              <a:t>were some of the Navy Seal members killed back in </a:t>
            </a:r>
            <a:r>
              <a:rPr lang="en-US" dirty="0" smtClean="0"/>
              <a:t>America?</a:t>
            </a:r>
            <a:r>
              <a:rPr lang="en-US" dirty="0"/>
              <a:t/>
            </a:r>
            <a:br>
              <a:rPr lang="en-US" dirty="0"/>
            </a:br>
            <a:r>
              <a:rPr lang="en-US" dirty="0" smtClean="0"/>
              <a:t>System: </a:t>
            </a:r>
            <a:r>
              <a:rPr lang="en-US" b="1" dirty="0" smtClean="0">
                <a:solidFill>
                  <a:srgbClr val="FF0000"/>
                </a:solidFill>
              </a:rPr>
              <a:t>In </a:t>
            </a:r>
            <a:r>
              <a:rPr lang="en-US" b="1" dirty="0">
                <a:solidFill>
                  <a:srgbClr val="FF0000"/>
                </a:solidFill>
              </a:rPr>
              <a:t>a scuffle in </a:t>
            </a:r>
            <a:r>
              <a:rPr lang="en-US" b="1" dirty="0" err="1">
                <a:solidFill>
                  <a:srgbClr val="FF0000"/>
                </a:solidFill>
              </a:rPr>
              <a:t>france</a:t>
            </a:r>
            <a:r>
              <a:rPr lang="en-US" b="1" dirty="0">
                <a:solidFill>
                  <a:srgbClr val="FF0000"/>
                </a:solidFill>
              </a:rPr>
              <a:t> the four members</a:t>
            </a:r>
            <a:r>
              <a:rPr lang="en-US" dirty="0"/>
              <a:t> of the navy were </a:t>
            </a:r>
            <a:r>
              <a:rPr lang="en-US" dirty="0" smtClean="0"/>
              <a:t>killed.</a:t>
            </a:r>
            <a:br>
              <a:rPr lang="en-US" dirty="0" smtClean="0"/>
            </a:br>
            <a:r>
              <a:rPr lang="en-US" dirty="0" smtClean="0"/>
              <a:t>Key: One </a:t>
            </a:r>
            <a:r>
              <a:rPr lang="en-US" dirty="0"/>
              <a:t>was run over by a truck while throwing trash in the </a:t>
            </a:r>
            <a:r>
              <a:rPr lang="en-US" dirty="0" err="1"/>
              <a:t>sideback</a:t>
            </a:r>
            <a:r>
              <a:rPr lang="en-US" dirty="0"/>
              <a:t>. One was shot during a car drive</a:t>
            </a:r>
            <a:r>
              <a:rPr lang="en-US" dirty="0" smtClean="0"/>
              <a:t>.</a:t>
            </a:r>
          </a:p>
          <a:p>
            <a:pPr marL="228600" lvl="1">
              <a:spcBef>
                <a:spcPts val="1000"/>
              </a:spcBef>
            </a:pPr>
            <a:r>
              <a:rPr lang="en-US" sz="2000" dirty="0" smtClean="0"/>
              <a:t>Bias from LM [Wang et al., INLG2018]</a:t>
            </a:r>
          </a:p>
          <a:p>
            <a:pPr marL="685800" lvl="2">
              <a:spcBef>
                <a:spcPts val="1000"/>
              </a:spcBef>
            </a:pPr>
            <a:r>
              <a:rPr lang="en-US" dirty="0" smtClean="0"/>
              <a:t>“</a:t>
            </a:r>
            <a:r>
              <a:rPr lang="en-US" i="1" dirty="0" err="1" smtClean="0"/>
              <a:t>Silvi</a:t>
            </a:r>
            <a:r>
              <a:rPr lang="en-US" i="1" dirty="0" smtClean="0"/>
              <a:t> </a:t>
            </a:r>
            <a:r>
              <a:rPr lang="en-US" i="1" dirty="0"/>
              <a:t>Jan (born 27 October 1973) is a former Israel. </a:t>
            </a:r>
            <a:r>
              <a:rPr lang="en-US" b="1" i="1" dirty="0">
                <a:solidFill>
                  <a:srgbClr val="FF0000"/>
                </a:solidFill>
              </a:rPr>
              <a:t>He</a:t>
            </a:r>
            <a:r>
              <a:rPr lang="en-US" i="1" dirty="0"/>
              <a:t> played for Israel women‘s national football team,…”</a:t>
            </a:r>
            <a:endParaRPr lang="en-US" dirty="0" smtClean="0"/>
          </a:p>
          <a:p>
            <a:pPr marL="228600" lvl="1">
              <a:spcBef>
                <a:spcPts val="1000"/>
              </a:spcBef>
            </a:pPr>
            <a:r>
              <a:rPr lang="en-US" sz="2000" dirty="0" smtClean="0"/>
              <a:t>Potential solutions: filter out popularity bias, incorporate more scenario-specific/domain-specific knowledge</a:t>
            </a:r>
          </a:p>
        </p:txBody>
      </p:sp>
    </p:spTree>
    <p:extLst>
      <p:ext uri="{BB962C8B-B14F-4D97-AF65-F5344CB8AC3E}">
        <p14:creationId xmlns:p14="http://schemas.microsoft.com/office/powerpoint/2010/main" val="243706244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63</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sz="3200" dirty="0" smtClean="0">
                <a:effectLst>
                  <a:outerShdw blurRad="63500" dist="38100" dir="1800000" algn="l" rotWithShape="0">
                    <a:prstClr val="black">
                      <a:alpha val="46000"/>
                    </a:prstClr>
                  </a:outerShdw>
                </a:effectLst>
              </a:rPr>
              <a:t>Challenge 2: Knowledge Bottleneck</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a16="http://schemas.microsoft.com/office/drawing/2014/main" xmlns="" id="{B26AED2F-FC50-5A48-B295-F6B4DD6B646C}"/>
              </a:ext>
            </a:extLst>
          </p:cNvPr>
          <p:cNvSpPr>
            <a:spLocks noGrp="1"/>
          </p:cNvSpPr>
          <p:nvPr>
            <p:ph idx="1"/>
          </p:nvPr>
        </p:nvSpPr>
        <p:spPr>
          <a:xfrm>
            <a:off x="647130" y="1283360"/>
            <a:ext cx="11293858" cy="5072990"/>
          </a:xfrm>
        </p:spPr>
        <p:txBody>
          <a:bodyPr>
            <a:normAutofit fontScale="92500" lnSpcReduction="10000"/>
          </a:bodyPr>
          <a:lstStyle/>
          <a:p>
            <a:r>
              <a:rPr lang="en-US" altLang="zh-CN" sz="2400" dirty="0" smtClean="0"/>
              <a:t>Noise from imperfect automatic information extraction and knowledge acquisition methods</a:t>
            </a:r>
          </a:p>
          <a:p>
            <a:pPr lvl="1"/>
            <a:r>
              <a:rPr lang="en-US" altLang="zh-CN" sz="2200" dirty="0" smtClean="0"/>
              <a:t>End-to-end information extraction F-score is only around 75%</a:t>
            </a:r>
          </a:p>
          <a:p>
            <a:r>
              <a:rPr lang="en-US" altLang="zh-CN" sz="2400" dirty="0" smtClean="0"/>
              <a:t>Lacking of effective domain-specific knowledge mining methods</a:t>
            </a:r>
          </a:p>
          <a:p>
            <a:pPr lvl="1"/>
            <a:r>
              <a:rPr lang="en-US" altLang="zh-CN" sz="2200" dirty="0" smtClean="0"/>
              <a:t>Paper generation models trained from biomedical domain don’t work for NLP domain</a:t>
            </a:r>
            <a:endParaRPr lang="en-US" altLang="zh-CN" sz="2200" dirty="0"/>
          </a:p>
          <a:p>
            <a:r>
              <a:rPr lang="en-US" altLang="zh-CN" sz="2400" dirty="0" smtClean="0"/>
              <a:t>Need to incorporate more commonsense knowledge and dynamic knowledge</a:t>
            </a:r>
          </a:p>
          <a:p>
            <a:pPr marL="685800" lvl="2">
              <a:spcBef>
                <a:spcPts val="1000"/>
              </a:spcBef>
            </a:pPr>
            <a:r>
              <a:rPr lang="en-US" altLang="zh-CN" sz="1600" dirty="0" smtClean="0"/>
              <a:t>Example from KB Description [Wang et al., INLG 2018]:</a:t>
            </a:r>
          </a:p>
          <a:p>
            <a:pPr marL="457200" lvl="2" indent="0">
              <a:spcBef>
                <a:spcPts val="1000"/>
              </a:spcBef>
              <a:buNone/>
            </a:pPr>
            <a:r>
              <a:rPr lang="en-US" altLang="zh-CN" sz="1600" dirty="0" smtClean="0"/>
              <a:t>     “</a:t>
            </a:r>
            <a:r>
              <a:rPr lang="en-US" sz="1600" i="1" dirty="0" err="1"/>
              <a:t>Aleksei</a:t>
            </a:r>
            <a:r>
              <a:rPr lang="en-US" sz="1600" i="1" dirty="0"/>
              <a:t> </a:t>
            </a:r>
            <a:r>
              <a:rPr lang="en-US" sz="1600" i="1" dirty="0" err="1"/>
              <a:t>Gasilin</a:t>
            </a:r>
            <a:r>
              <a:rPr lang="en-US" sz="1600" i="1" dirty="0"/>
              <a:t> ( born </a:t>
            </a:r>
            <a:r>
              <a:rPr lang="en-US" sz="1600" b="1" i="1" dirty="0">
                <a:solidFill>
                  <a:srgbClr val="FF0000"/>
                </a:solidFill>
              </a:rPr>
              <a:t>1 March 1996 </a:t>
            </a:r>
            <a:r>
              <a:rPr lang="en-US" sz="1600" i="1" dirty="0"/>
              <a:t>) is a</a:t>
            </a:r>
            <a:r>
              <a:rPr lang="en-US" altLang="zh-CN" sz="1600" i="1" dirty="0"/>
              <a:t> ..</a:t>
            </a:r>
            <a:r>
              <a:rPr lang="en-US" sz="1600" i="1" dirty="0"/>
              <a:t>. He made his professional debut in</a:t>
            </a:r>
            <a:r>
              <a:rPr lang="en-US" altLang="zh-CN" sz="1600" i="1" dirty="0"/>
              <a:t> </a:t>
            </a:r>
            <a:r>
              <a:rPr lang="en-US" sz="1600" i="1" dirty="0"/>
              <a:t>the Russian Second Division in </a:t>
            </a:r>
            <a:r>
              <a:rPr lang="en-US" sz="1600" b="1" i="1" dirty="0">
                <a:solidFill>
                  <a:srgbClr val="FF0000"/>
                </a:solidFill>
              </a:rPr>
              <a:t>1992</a:t>
            </a:r>
            <a:r>
              <a:rPr lang="en-US" sz="1600" i="1" dirty="0"/>
              <a:t> for </a:t>
            </a:r>
            <a:r>
              <a:rPr lang="en-US" altLang="zh-CN" sz="1600" i="1" dirty="0" smtClean="0"/>
              <a:t>…</a:t>
            </a:r>
            <a:r>
              <a:rPr lang="en-US" sz="1600" dirty="0" smtClean="0"/>
              <a:t>”</a:t>
            </a:r>
          </a:p>
          <a:p>
            <a:pPr marL="742950" lvl="2" indent="-285750">
              <a:spcBef>
                <a:spcPts val="1000"/>
              </a:spcBef>
            </a:pPr>
            <a:r>
              <a:rPr lang="en-US" sz="1600" dirty="0"/>
              <a:t>Personification: The attribution of humanlike qualities to something non-human due to lack of common sense knowledge [Modi and </a:t>
            </a:r>
            <a:r>
              <a:rPr lang="en-US" sz="1600" dirty="0" err="1"/>
              <a:t>Parde</a:t>
            </a:r>
            <a:r>
              <a:rPr lang="en-US" sz="1600" dirty="0"/>
              <a:t>, 2019</a:t>
            </a:r>
            <a:r>
              <a:rPr lang="en-US" sz="1600" dirty="0" smtClean="0"/>
              <a:t>]</a:t>
            </a:r>
          </a:p>
          <a:p>
            <a:pPr marL="285750" lvl="1" indent="-285750">
              <a:spcBef>
                <a:spcPts val="1000"/>
              </a:spcBef>
            </a:pPr>
            <a:r>
              <a:rPr lang="en-US" sz="2400" dirty="0"/>
              <a:t>Learning external knowledge in a continuous way (Lifelong learning</a:t>
            </a:r>
            <a:r>
              <a:rPr lang="en-US" sz="2400" dirty="0" smtClean="0"/>
              <a:t>) [Yu et al., 2021; </a:t>
            </a:r>
            <a:r>
              <a:rPr lang="en-US" sz="2400" dirty="0" err="1" smtClean="0"/>
              <a:t>Mazumder</a:t>
            </a:r>
            <a:r>
              <a:rPr lang="en-US" sz="2400" dirty="0" smtClean="0"/>
              <a:t> et al., 2018]</a:t>
            </a:r>
          </a:p>
          <a:p>
            <a:pPr marL="285750" lvl="1" indent="-285750">
              <a:spcBef>
                <a:spcPts val="1000"/>
              </a:spcBef>
            </a:pPr>
            <a:r>
              <a:rPr lang="en-US" sz="2400" dirty="0"/>
              <a:t>Embed knowledge into pre-trained language model </a:t>
            </a:r>
            <a:r>
              <a:rPr lang="en-US" sz="2400" dirty="0" smtClean="0"/>
              <a:t>[Cao et al., 2017; Liu et al., 2019Qin et al., 2021]</a:t>
            </a:r>
            <a:endParaRPr lang="en-US" sz="2400" dirty="0"/>
          </a:p>
          <a:p>
            <a:pPr marL="457200" lvl="2" indent="0">
              <a:spcBef>
                <a:spcPts val="1000"/>
              </a:spcBef>
              <a:buNone/>
            </a:pPr>
            <a:endParaRPr lang="en-US" sz="1600" dirty="0"/>
          </a:p>
        </p:txBody>
      </p:sp>
    </p:spTree>
    <p:extLst>
      <p:ext uri="{BB962C8B-B14F-4D97-AF65-F5344CB8AC3E}">
        <p14:creationId xmlns:p14="http://schemas.microsoft.com/office/powerpoint/2010/main" val="372212934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64</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Challenge 3: Capturing </a:t>
            </a:r>
            <a:r>
              <a:rPr lang="en-US" altLang="zh-CN" sz="3200" dirty="0">
                <a:effectLst>
                  <a:outerShdw blurRad="63500" dist="38100" dir="1800000" algn="l" rotWithShape="0">
                    <a:prstClr val="black">
                      <a:alpha val="46000"/>
                    </a:prstClr>
                  </a:outerShdw>
                </a:effectLst>
              </a:rPr>
              <a:t>Global </a:t>
            </a:r>
            <a:r>
              <a:rPr lang="en-US" altLang="zh-CN" sz="3200" dirty="0" smtClean="0">
                <a:effectLst>
                  <a:outerShdw blurRad="63500" dist="38100" dir="1800000" algn="l" rotWithShape="0">
                    <a:prstClr val="black">
                      <a:alpha val="46000"/>
                    </a:prstClr>
                  </a:outerShdw>
                </a:effectLst>
              </a:rPr>
              <a:t>Consistency</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a16="http://schemas.microsoft.com/office/drawing/2014/main" xmlns="" id="{B26AED2F-FC50-5A48-B295-F6B4DD6B646C}"/>
              </a:ext>
            </a:extLst>
          </p:cNvPr>
          <p:cNvSpPr>
            <a:spLocks noGrp="1"/>
          </p:cNvSpPr>
          <p:nvPr>
            <p:ph idx="1"/>
          </p:nvPr>
        </p:nvSpPr>
        <p:spPr>
          <a:xfrm>
            <a:off x="300620" y="1183041"/>
            <a:ext cx="11244648" cy="5438115"/>
          </a:xfrm>
        </p:spPr>
        <p:txBody>
          <a:bodyPr>
            <a:normAutofit lnSpcReduction="10000"/>
          </a:bodyPr>
          <a:lstStyle/>
          <a:p>
            <a:r>
              <a:rPr lang="en-US" altLang="zh-CN" sz="2000" dirty="0" smtClean="0"/>
              <a:t>Inconsistency across Discourse</a:t>
            </a:r>
          </a:p>
          <a:p>
            <a:pPr lvl="1"/>
            <a:r>
              <a:rPr lang="en-US" sz="1800" i="1" dirty="0" smtClean="0"/>
              <a:t>Balanchine's </a:t>
            </a:r>
            <a:r>
              <a:rPr lang="en-US" sz="1800" i="1" dirty="0"/>
              <a:t>"</a:t>
            </a:r>
            <a:r>
              <a:rPr lang="en-US" sz="1800" i="1" dirty="0" err="1"/>
              <a:t>Mozartiana</a:t>
            </a:r>
            <a:r>
              <a:rPr lang="en-US" sz="1800" i="1" dirty="0"/>
              <a:t>" (1981) is </a:t>
            </a:r>
            <a:r>
              <a:rPr lang="en-US" sz="1800" b="1" i="1" dirty="0">
                <a:solidFill>
                  <a:srgbClr val="FF0000"/>
                </a:solidFill>
              </a:rPr>
              <a:t>one of the best</a:t>
            </a:r>
            <a:r>
              <a:rPr lang="en-US" sz="1800" i="1" dirty="0">
                <a:solidFill>
                  <a:srgbClr val="FF0000"/>
                </a:solidFill>
              </a:rPr>
              <a:t> </a:t>
            </a:r>
            <a:r>
              <a:rPr lang="en-US" sz="1800" i="1" dirty="0"/>
              <a:t>ballets in the world, but it is also </a:t>
            </a:r>
            <a:r>
              <a:rPr lang="en-US" sz="1800" b="1" i="1" dirty="0">
                <a:solidFill>
                  <a:srgbClr val="FF0000"/>
                </a:solidFill>
              </a:rPr>
              <a:t>one of his least interesting</a:t>
            </a:r>
            <a:r>
              <a:rPr lang="en-US" sz="1800" i="1" dirty="0"/>
              <a:t>. The first movement, a Tchaikovsky Suite, is </a:t>
            </a:r>
            <a:r>
              <a:rPr lang="en-US" sz="1800" b="1" i="1" dirty="0">
                <a:solidFill>
                  <a:srgbClr val="FF0000"/>
                </a:solidFill>
              </a:rPr>
              <a:t>a bit of a mess</a:t>
            </a:r>
            <a:r>
              <a:rPr lang="en-US" sz="1800" i="1" dirty="0"/>
              <a:t>, and the second movement is </a:t>
            </a:r>
            <a:r>
              <a:rPr lang="en-US" sz="1800" b="1" i="1" dirty="0">
                <a:solidFill>
                  <a:srgbClr val="FF0000"/>
                </a:solidFill>
              </a:rPr>
              <a:t>a little too easy</a:t>
            </a:r>
            <a:r>
              <a:rPr lang="en-US" sz="1800" i="1" dirty="0"/>
              <a:t>. The third movement is </a:t>
            </a:r>
            <a:r>
              <a:rPr lang="en-US" sz="1800" b="1" i="1" dirty="0">
                <a:solidFill>
                  <a:srgbClr val="FF0000"/>
                </a:solidFill>
              </a:rPr>
              <a:t>too easy</a:t>
            </a:r>
            <a:r>
              <a:rPr lang="en-US" sz="1800" i="1" dirty="0"/>
              <a:t>; the fourth, a Gigue, is </a:t>
            </a:r>
            <a:r>
              <a:rPr lang="en-US" sz="1800" b="1" i="1" dirty="0">
                <a:solidFill>
                  <a:srgbClr val="FF0000"/>
                </a:solidFill>
              </a:rPr>
              <a:t>too simple</a:t>
            </a:r>
            <a:r>
              <a:rPr lang="en-US" sz="1800" i="1" dirty="0"/>
              <a:t>. </a:t>
            </a:r>
            <a:endParaRPr lang="en-US" altLang="zh-CN" sz="1800" dirty="0" smtClean="0"/>
          </a:p>
          <a:p>
            <a:r>
              <a:rPr lang="en-US" sz="2000" dirty="0" smtClean="0"/>
              <a:t>Inconsistency Analysis from </a:t>
            </a:r>
            <a:r>
              <a:rPr lang="en-US" sz="2000" dirty="0"/>
              <a:t>[Modi and </a:t>
            </a:r>
            <a:r>
              <a:rPr lang="en-US" sz="2000" dirty="0" err="1"/>
              <a:t>Parde</a:t>
            </a:r>
            <a:r>
              <a:rPr lang="en-US" sz="2000" dirty="0"/>
              <a:t>, 2019</a:t>
            </a:r>
            <a:r>
              <a:rPr lang="en-US" sz="2000" dirty="0" smtClean="0"/>
              <a:t>]</a:t>
            </a:r>
          </a:p>
          <a:p>
            <a:pPr lvl="1"/>
            <a:r>
              <a:rPr lang="en-US" sz="1800" dirty="0" smtClean="0"/>
              <a:t>Contradictions in </a:t>
            </a:r>
            <a:r>
              <a:rPr lang="en-US" sz="1800" dirty="0"/>
              <a:t>ideas within the same </a:t>
            </a:r>
            <a:r>
              <a:rPr lang="en-US" sz="1800" dirty="0" smtClean="0"/>
              <a:t>story</a:t>
            </a:r>
            <a:endParaRPr lang="en-US" sz="1800" dirty="0"/>
          </a:p>
          <a:p>
            <a:pPr lvl="1"/>
            <a:r>
              <a:rPr lang="en-US" sz="1800" dirty="0" smtClean="0"/>
              <a:t>Singular/Plural Disagreement</a:t>
            </a:r>
            <a:endParaRPr lang="en-US" sz="1800" dirty="0"/>
          </a:p>
          <a:p>
            <a:pPr lvl="1"/>
            <a:r>
              <a:rPr lang="en-US" sz="1800" dirty="0"/>
              <a:t>Ghost Entities: Some sub-stories make use of a </a:t>
            </a:r>
            <a:r>
              <a:rPr lang="en-US" sz="1800" dirty="0" smtClean="0"/>
              <a:t>pronoun</a:t>
            </a:r>
            <a:br>
              <a:rPr lang="en-US" sz="1800" dirty="0" smtClean="0"/>
            </a:br>
            <a:r>
              <a:rPr lang="en-US" sz="1800" dirty="0" smtClean="0"/>
              <a:t>that </a:t>
            </a:r>
            <a:r>
              <a:rPr lang="en-US" sz="1800" dirty="0"/>
              <a:t>has no antecedent at </a:t>
            </a:r>
            <a:r>
              <a:rPr lang="en-US" sz="1800" dirty="0" smtClean="0"/>
              <a:t>all</a:t>
            </a:r>
          </a:p>
          <a:p>
            <a:pPr lvl="1"/>
            <a:r>
              <a:rPr lang="en-US" sz="1800" dirty="0" smtClean="0"/>
              <a:t>Point-of-View </a:t>
            </a:r>
            <a:r>
              <a:rPr lang="en-US" sz="1800" dirty="0"/>
              <a:t>Inconsistency: The narrative point of </a:t>
            </a:r>
            <a:r>
              <a:rPr lang="en-US" sz="1800" dirty="0" smtClean="0"/>
              <a:t/>
            </a:r>
            <a:br>
              <a:rPr lang="en-US" sz="1800" dirty="0" smtClean="0"/>
            </a:br>
            <a:r>
              <a:rPr lang="en-US" sz="1800" dirty="0" smtClean="0"/>
              <a:t>view </a:t>
            </a:r>
            <a:r>
              <a:rPr lang="en-US" sz="1800" dirty="0"/>
              <a:t>randomly changes within the </a:t>
            </a:r>
            <a:r>
              <a:rPr lang="en-US" sz="1800" dirty="0" smtClean="0"/>
              <a:t>story</a:t>
            </a:r>
            <a:endParaRPr lang="en-US" altLang="zh-CN" sz="1800" dirty="0"/>
          </a:p>
          <a:p>
            <a:r>
              <a:rPr lang="en-US" altLang="zh-CN" sz="2000" dirty="0"/>
              <a:t>Inconsistency across Tables/Graphs</a:t>
            </a:r>
          </a:p>
          <a:p>
            <a:pPr lvl="1"/>
            <a:r>
              <a:rPr lang="en-US" altLang="zh-CN" sz="1800" dirty="0"/>
              <a:t>Current methods are limited to encoding position information</a:t>
            </a:r>
            <a:endParaRPr lang="en-US" altLang="zh-CN" sz="2000" dirty="0"/>
          </a:p>
          <a:p>
            <a:r>
              <a:rPr lang="en-US" altLang="zh-CN" sz="2000" dirty="0"/>
              <a:t>Potential </a:t>
            </a:r>
            <a:r>
              <a:rPr lang="en-US" altLang="zh-CN" sz="2000" dirty="0" smtClean="0"/>
              <a:t>solutions</a:t>
            </a:r>
          </a:p>
          <a:p>
            <a:pPr lvl="1"/>
            <a:r>
              <a:rPr lang="en-US" altLang="zh-CN" sz="1800" dirty="0"/>
              <a:t>D</a:t>
            </a:r>
            <a:r>
              <a:rPr lang="en-US" altLang="zh-CN" sz="1800" dirty="0" smtClean="0"/>
              <a:t>evelop </a:t>
            </a:r>
            <a:r>
              <a:rPr lang="en-US" altLang="zh-CN" sz="1800" dirty="0"/>
              <a:t>document-level or corpus-level information </a:t>
            </a:r>
            <a:r>
              <a:rPr lang="en-US" altLang="zh-CN" sz="1800" dirty="0" smtClean="0"/>
              <a:t/>
            </a:r>
            <a:br>
              <a:rPr lang="en-US" altLang="zh-CN" sz="1800" dirty="0" smtClean="0"/>
            </a:br>
            <a:r>
              <a:rPr lang="en-US" altLang="zh-CN" sz="1800" dirty="0" smtClean="0"/>
              <a:t>extraction </a:t>
            </a:r>
            <a:r>
              <a:rPr lang="en-US" altLang="zh-CN" sz="1800" dirty="0"/>
              <a:t>methods to capture long-term </a:t>
            </a:r>
            <a:r>
              <a:rPr lang="en-US" altLang="zh-CN" sz="1800" dirty="0" smtClean="0"/>
              <a:t>dependencies</a:t>
            </a:r>
          </a:p>
          <a:p>
            <a:pPr lvl="1"/>
            <a:r>
              <a:rPr lang="en-US" altLang="zh-CN" sz="1800" dirty="0" smtClean="0"/>
              <a:t>Incorporate semantic parsing in encoding and decoding</a:t>
            </a:r>
            <a:br>
              <a:rPr lang="en-US" altLang="zh-CN" sz="1800" dirty="0" smtClean="0"/>
            </a:br>
            <a:r>
              <a:rPr lang="en-US" altLang="zh-CN" sz="1800" dirty="0" smtClean="0"/>
              <a:t>[Huang et al.2020]</a:t>
            </a:r>
            <a:endParaRPr lang="en-US" altLang="zh-CN" sz="1800" dirty="0"/>
          </a:p>
          <a:p>
            <a:endParaRPr lang="en-US" sz="2400" dirty="0"/>
          </a:p>
          <a:p>
            <a:endParaRPr lang="en-US" sz="2400" dirty="0"/>
          </a:p>
          <a:p>
            <a:endParaRPr lang="en-US" sz="2400" dirty="0"/>
          </a:p>
          <a:p>
            <a:endParaRPr lang="en-US" altLang="zh-CN" sz="2400" dirty="0" smtClean="0"/>
          </a:p>
        </p:txBody>
      </p:sp>
      <p:sp>
        <p:nvSpPr>
          <p:cNvPr id="9" name="Content Placeholder 6">
            <a:extLst>
              <a:ext uri="{FF2B5EF4-FFF2-40B4-BE49-F238E27FC236}">
                <a16:creationId xmlns:a16="http://schemas.microsoft.com/office/drawing/2014/main" xmlns="" id="{69E2E146-40D9-D944-851C-F335F2D8A73C}"/>
              </a:ext>
            </a:extLst>
          </p:cNvPr>
          <p:cNvSpPr txBox="1">
            <a:spLocks/>
          </p:cNvSpPr>
          <p:nvPr/>
        </p:nvSpPr>
        <p:spPr>
          <a:xfrm>
            <a:off x="7046260" y="2478751"/>
            <a:ext cx="5145740" cy="4298686"/>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Input</a:t>
            </a:r>
            <a:r>
              <a:rPr lang="en-US" dirty="0" smtClean="0"/>
              <a:t>: </a:t>
            </a:r>
            <a:r>
              <a:rPr lang="en-US" i="1" dirty="0" smtClean="0">
                <a:solidFill>
                  <a:schemeClr val="accent2"/>
                </a:solidFill>
              </a:rPr>
              <a:t>the Senate </a:t>
            </a:r>
            <a:r>
              <a:rPr lang="en-US" i="1" dirty="0" smtClean="0">
                <a:solidFill>
                  <a:schemeClr val="accent1"/>
                </a:solidFill>
              </a:rPr>
              <a:t>proposed</a:t>
            </a:r>
            <a:r>
              <a:rPr lang="en-US" i="1" dirty="0" smtClean="0"/>
              <a:t> a </a:t>
            </a:r>
            <a:r>
              <a:rPr lang="en-US" i="1" dirty="0" smtClean="0">
                <a:solidFill>
                  <a:schemeClr val="accent6"/>
                </a:solidFill>
              </a:rPr>
              <a:t>tax bill </a:t>
            </a:r>
            <a:r>
              <a:rPr lang="en-US" i="1" dirty="0" smtClean="0"/>
              <a:t>on Tuesday</a:t>
            </a:r>
          </a:p>
          <a:p>
            <a:r>
              <a:rPr lang="en-US" b="1" dirty="0" smtClean="0"/>
              <a:t>Output</a:t>
            </a:r>
            <a:r>
              <a:rPr lang="en-US" dirty="0" smtClean="0"/>
              <a:t>:</a:t>
            </a:r>
          </a:p>
          <a:p>
            <a:pPr lvl="1"/>
            <a:r>
              <a:rPr lang="en-US" dirty="0" smtClean="0"/>
              <a:t>Semantic structure: </a:t>
            </a:r>
          </a:p>
          <a:p>
            <a:pPr lvl="2"/>
            <a:r>
              <a:rPr lang="en-US" dirty="0" smtClean="0">
                <a:solidFill>
                  <a:schemeClr val="accent1"/>
                </a:solidFill>
              </a:rPr>
              <a:t>proposed</a:t>
            </a:r>
            <a:r>
              <a:rPr lang="en-US" dirty="0" smtClean="0"/>
              <a:t> &lt;ARG0&gt; </a:t>
            </a:r>
            <a:r>
              <a:rPr lang="en-US" dirty="0" smtClean="0">
                <a:solidFill>
                  <a:schemeClr val="accent2"/>
                </a:solidFill>
              </a:rPr>
              <a:t>the Senate </a:t>
            </a:r>
            <a:r>
              <a:rPr lang="en-US" dirty="0" smtClean="0"/>
              <a:t>&lt;ARG1&gt; </a:t>
            </a:r>
            <a:r>
              <a:rPr lang="en-US" dirty="0" smtClean="0">
                <a:solidFill>
                  <a:schemeClr val="accent6"/>
                </a:solidFill>
              </a:rPr>
              <a:t>tax bill</a:t>
            </a:r>
          </a:p>
          <a:p>
            <a:pPr lvl="1"/>
            <a:r>
              <a:rPr lang="en-US" dirty="0" smtClean="0"/>
              <a:t>Summary: </a:t>
            </a:r>
          </a:p>
          <a:p>
            <a:pPr lvl="2"/>
            <a:r>
              <a:rPr lang="en-US" dirty="0" smtClean="0"/>
              <a:t>Senate proposes bill</a:t>
            </a:r>
            <a:endParaRPr lang="en-US" dirty="0"/>
          </a:p>
        </p:txBody>
      </p:sp>
      <p:pic>
        <p:nvPicPr>
          <p:cNvPr id="7" name="Picture 6">
            <a:extLst>
              <a:ext uri="{FF2B5EF4-FFF2-40B4-BE49-F238E27FC236}">
                <a16:creationId xmlns:a16="http://schemas.microsoft.com/office/drawing/2014/main" xmlns="" id="{CB6563D5-B40D-C446-9354-9A00FFCEB129}"/>
              </a:ext>
            </a:extLst>
          </p:cNvPr>
          <p:cNvPicPr>
            <a:picLocks noChangeAspect="1"/>
          </p:cNvPicPr>
          <p:nvPr/>
        </p:nvPicPr>
        <p:blipFill>
          <a:blip r:embed="rId2"/>
          <a:stretch>
            <a:fillRect/>
          </a:stretch>
        </p:blipFill>
        <p:spPr>
          <a:xfrm>
            <a:off x="7902053" y="4057828"/>
            <a:ext cx="3744036" cy="2719609"/>
          </a:xfrm>
          <a:prstGeom prst="rect">
            <a:avLst/>
          </a:prstGeom>
        </p:spPr>
      </p:pic>
    </p:spTree>
    <p:extLst>
      <p:ext uri="{BB962C8B-B14F-4D97-AF65-F5344CB8AC3E}">
        <p14:creationId xmlns:p14="http://schemas.microsoft.com/office/powerpoint/2010/main" val="246423544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65</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Challenge 4: Repetition</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a16="http://schemas.microsoft.com/office/drawing/2014/main" xmlns="" id="{B26AED2F-FC50-5A48-B295-F6B4DD6B646C}"/>
              </a:ext>
            </a:extLst>
          </p:cNvPr>
          <p:cNvSpPr>
            <a:spLocks noGrp="1"/>
          </p:cNvSpPr>
          <p:nvPr>
            <p:ph idx="1"/>
          </p:nvPr>
        </p:nvSpPr>
        <p:spPr>
          <a:xfrm>
            <a:off x="518984" y="1183041"/>
            <a:ext cx="11244648" cy="4704031"/>
          </a:xfrm>
        </p:spPr>
        <p:txBody>
          <a:bodyPr>
            <a:normAutofit lnSpcReduction="10000"/>
          </a:bodyPr>
          <a:lstStyle/>
          <a:p>
            <a:r>
              <a:rPr lang="en-US" sz="2800" dirty="0" smtClean="0"/>
              <a:t>It has been a mystery why DNN generates so many repetitions </a:t>
            </a:r>
            <a:r>
              <a:rPr lang="en-US" sz="2800" dirty="0"/>
              <a:t>[Modi and </a:t>
            </a:r>
            <a:r>
              <a:rPr lang="en-US" sz="2800" dirty="0" err="1"/>
              <a:t>Parde</a:t>
            </a:r>
            <a:r>
              <a:rPr lang="en-US" sz="2800" dirty="0"/>
              <a:t>, 2019]</a:t>
            </a:r>
          </a:p>
          <a:p>
            <a:pPr lvl="1"/>
            <a:r>
              <a:rPr lang="en-US" sz="2200" dirty="0" smtClean="0"/>
              <a:t>Repetitions </a:t>
            </a:r>
            <a:r>
              <a:rPr lang="en-US" sz="2200" dirty="0"/>
              <a:t>within Story: Recurrence of the same sentence(s) within a </a:t>
            </a:r>
            <a:r>
              <a:rPr lang="en-US" sz="2200" dirty="0" smtClean="0"/>
              <a:t>story</a:t>
            </a:r>
            <a:endParaRPr lang="en-US" sz="2200" dirty="0"/>
          </a:p>
          <a:p>
            <a:pPr lvl="1"/>
            <a:r>
              <a:rPr lang="en-US" sz="2200" dirty="0" smtClean="0"/>
              <a:t>Repetitions </a:t>
            </a:r>
            <a:r>
              <a:rPr lang="en-US" sz="2200" dirty="0"/>
              <a:t>within Sentence: Recurrence of the same phrase(s) within a </a:t>
            </a:r>
            <a:r>
              <a:rPr lang="en-US" sz="2200" dirty="0" err="1" smtClean="0"/>
              <a:t>substory</a:t>
            </a:r>
            <a:endParaRPr lang="en-US" sz="2200" dirty="0" smtClean="0"/>
          </a:p>
          <a:p>
            <a:pPr lvl="1"/>
            <a:r>
              <a:rPr lang="en-US" sz="2200" dirty="0" smtClean="0"/>
              <a:t>Repetitive </a:t>
            </a:r>
            <a:r>
              <a:rPr lang="en-US" sz="2200" dirty="0"/>
              <a:t>Subject: The sub-stories have the same subject and differ only in the adjective used to describe </a:t>
            </a:r>
            <a:r>
              <a:rPr lang="en-US" sz="2200" dirty="0" smtClean="0"/>
              <a:t>it</a:t>
            </a:r>
            <a:endParaRPr lang="en-US" sz="2200" dirty="0"/>
          </a:p>
          <a:p>
            <a:pPr lvl="1"/>
            <a:r>
              <a:rPr lang="en-US" sz="2200" dirty="0" smtClean="0"/>
              <a:t>Repetitive </a:t>
            </a:r>
            <a:r>
              <a:rPr lang="en-US" sz="2200" dirty="0"/>
              <a:t>Sentence Structure: Most sentences start with “the [noun] was/were/is [adjective</a:t>
            </a:r>
            <a:r>
              <a:rPr lang="en-US" sz="2200" dirty="0" smtClean="0"/>
              <a:t>]</a:t>
            </a:r>
            <a:endParaRPr lang="en-US" sz="2200" dirty="0"/>
          </a:p>
          <a:p>
            <a:pPr lvl="1"/>
            <a:r>
              <a:rPr lang="en-US" sz="2200" dirty="0"/>
              <a:t>Excessive Paraphrasing: Presence of </a:t>
            </a:r>
            <a:r>
              <a:rPr lang="en-US" sz="2200" dirty="0" err="1"/>
              <a:t>substories</a:t>
            </a:r>
            <a:r>
              <a:rPr lang="en-US" sz="2200" dirty="0"/>
              <a:t> that have similar meanings but are expressed using different words or </a:t>
            </a:r>
            <a:r>
              <a:rPr lang="en-US" sz="2200" dirty="0" smtClean="0"/>
              <a:t>phrases</a:t>
            </a:r>
          </a:p>
          <a:p>
            <a:r>
              <a:rPr lang="en-US" sz="2400" dirty="0" smtClean="0"/>
              <a:t>Most solutions try to add controls (through vocabulary selection or </a:t>
            </a:r>
            <a:r>
              <a:rPr lang="en-US" sz="2400" dirty="0" err="1" smtClean="0"/>
              <a:t>hyperparameter</a:t>
            </a:r>
            <a:r>
              <a:rPr lang="en-US" sz="2400" dirty="0" smtClean="0"/>
              <a:t> control) in beam search decoding, which might generate less important content</a:t>
            </a:r>
          </a:p>
        </p:txBody>
      </p:sp>
    </p:spTree>
    <p:extLst>
      <p:ext uri="{BB962C8B-B14F-4D97-AF65-F5344CB8AC3E}">
        <p14:creationId xmlns:p14="http://schemas.microsoft.com/office/powerpoint/2010/main" val="317170503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138298-AC2D-3648-9843-583E0372E0EF}"/>
              </a:ext>
            </a:extLst>
          </p:cNvPr>
          <p:cNvSpPr>
            <a:spLocks noGrp="1"/>
          </p:cNvSpPr>
          <p:nvPr>
            <p:ph type="title"/>
          </p:nvPr>
        </p:nvSpPr>
        <p:spPr/>
        <p:txBody>
          <a:bodyPr>
            <a:normAutofit/>
          </a:bodyPr>
          <a:lstStyle/>
          <a:p>
            <a:r>
              <a:rPr lang="en-US" altLang="zh-CN" sz="3600" b="0" dirty="0">
                <a:solidFill>
                  <a:schemeClr val="tx1"/>
                </a:solidFill>
                <a:effectLst/>
                <a:latin typeface="Palatino Linotype"/>
              </a:rPr>
              <a:t>Repetition</a:t>
            </a:r>
            <a:r>
              <a:rPr lang="zh-CN" altLang="en-US" sz="3600" b="0" dirty="0">
                <a:solidFill>
                  <a:schemeClr val="tx1"/>
                </a:solidFill>
                <a:effectLst/>
                <a:latin typeface="Palatino Linotype"/>
              </a:rPr>
              <a:t> </a:t>
            </a:r>
            <a:r>
              <a:rPr lang="en-US" altLang="zh-CN" sz="3600" b="0" dirty="0">
                <a:solidFill>
                  <a:schemeClr val="tx1"/>
                </a:solidFill>
                <a:effectLst/>
                <a:latin typeface="Palatino Linotype"/>
              </a:rPr>
              <a:t>Removal</a:t>
            </a:r>
            <a:r>
              <a:rPr lang="zh-CN" altLang="en-US" sz="3600" b="0" dirty="0">
                <a:solidFill>
                  <a:schemeClr val="tx1"/>
                </a:solidFill>
                <a:effectLst/>
                <a:latin typeface="Palatino Linotype"/>
              </a:rPr>
              <a:t> </a:t>
            </a:r>
            <a:r>
              <a:rPr lang="en-US" altLang="zh-CN" sz="3600" b="0" dirty="0" smtClean="0">
                <a:solidFill>
                  <a:schemeClr val="tx1"/>
                </a:solidFill>
                <a:effectLst/>
                <a:latin typeface="Palatino Linotype"/>
              </a:rPr>
              <a:t>Example [Wang et al., ACL2019]</a:t>
            </a:r>
            <a:endParaRPr lang="en-US" sz="3600" b="0" dirty="0">
              <a:solidFill>
                <a:schemeClr val="tx1"/>
              </a:solidFill>
              <a:effectLst/>
              <a:latin typeface="Palatino Linotype"/>
            </a:endParaRPr>
          </a:p>
        </p:txBody>
      </p:sp>
      <p:sp>
        <p:nvSpPr>
          <p:cNvPr id="3" name="Text Placeholder 2">
            <a:extLst>
              <a:ext uri="{FF2B5EF4-FFF2-40B4-BE49-F238E27FC236}">
                <a16:creationId xmlns:a16="http://schemas.microsoft.com/office/drawing/2014/main" xmlns="" id="{25B5D03B-4CA6-FC4C-8F88-962C748C05B8}"/>
              </a:ext>
            </a:extLst>
          </p:cNvPr>
          <p:cNvSpPr>
            <a:spLocks noGrp="1"/>
          </p:cNvSpPr>
          <p:nvPr>
            <p:ph type="body" idx="4294967295"/>
          </p:nvPr>
        </p:nvSpPr>
        <p:spPr>
          <a:xfrm>
            <a:off x="518615" y="1133477"/>
            <a:ext cx="10986448" cy="5419727"/>
          </a:xfrm>
        </p:spPr>
        <p:txBody>
          <a:bodyPr>
            <a:normAutofit/>
          </a:bodyPr>
          <a:lstStyle/>
          <a:p>
            <a:r>
              <a:rPr lang="en-US" altLang="zh-CN" sz="2400" dirty="0">
                <a:solidFill>
                  <a:srgbClr val="800000"/>
                </a:solidFill>
              </a:rPr>
              <a:t>Before:</a:t>
            </a:r>
            <a:r>
              <a:rPr lang="zh-CN" altLang="en-US" sz="2400" dirty="0">
                <a:solidFill>
                  <a:srgbClr val="800000"/>
                </a:solidFill>
              </a:rPr>
              <a:t> </a:t>
            </a:r>
            <a:r>
              <a:rPr lang="en-US" sz="2400" dirty="0"/>
              <a:t>Background: The aim of this study was to compare the efficacy and safety of pain relief in </a:t>
            </a:r>
            <a:r>
              <a:rPr lang="en-US" sz="2400" b="1" dirty="0"/>
              <a:t>patients with knee </a:t>
            </a:r>
            <a:r>
              <a:rPr lang="en-US" sz="2400" b="1" dirty="0" err="1"/>
              <a:t>osteOArthritis</a:t>
            </a:r>
            <a:r>
              <a:rPr lang="en-US" sz="2400" b="1" dirty="0"/>
              <a:t> (OA). </a:t>
            </a:r>
            <a:r>
              <a:rPr lang="en-US" sz="2400" dirty="0"/>
              <a:t>Methods: This was a prospective cohort study of </a:t>
            </a:r>
            <a:r>
              <a:rPr lang="en-US" sz="2400" b="1" dirty="0"/>
              <a:t>patients with knee </a:t>
            </a:r>
            <a:r>
              <a:rPr lang="en-US" sz="2400" b="1" dirty="0" err="1"/>
              <a:t>osteOArthritis</a:t>
            </a:r>
            <a:r>
              <a:rPr lang="en-US" sz="2400" b="1" dirty="0"/>
              <a:t> (OA). </a:t>
            </a:r>
            <a:r>
              <a:rPr lang="en-US" sz="2400" dirty="0"/>
              <a:t>The primary endpoint was the proportion of </a:t>
            </a:r>
            <a:r>
              <a:rPr lang="en-US" sz="2400" b="1" dirty="0"/>
              <a:t>patients with knee </a:t>
            </a:r>
            <a:r>
              <a:rPr lang="en-US" sz="2400" b="1" dirty="0" err="1"/>
              <a:t>osteOArthritis</a:t>
            </a:r>
            <a:r>
              <a:rPr lang="en-US" sz="2400" b="1" dirty="0"/>
              <a:t> (OA)</a:t>
            </a:r>
            <a:r>
              <a:rPr lang="en-US" sz="2400" dirty="0"/>
              <a:t>.</a:t>
            </a:r>
          </a:p>
          <a:p>
            <a:r>
              <a:rPr lang="en-US" altLang="zh-CN" sz="2400" dirty="0">
                <a:solidFill>
                  <a:srgbClr val="800000"/>
                </a:solidFill>
              </a:rPr>
              <a:t>After:</a:t>
            </a:r>
            <a:r>
              <a:rPr lang="en-US" sz="2400" dirty="0">
                <a:solidFill>
                  <a:srgbClr val="800000"/>
                </a:solidFill>
              </a:rPr>
              <a:t>  </a:t>
            </a:r>
            <a:r>
              <a:rPr lang="en-US" sz="2400" dirty="0"/>
              <a:t>Background: The aim of this study was to compare the efficacy and safety of pain in patients with knee </a:t>
            </a:r>
            <a:r>
              <a:rPr lang="en-US" sz="2400" dirty="0" err="1"/>
              <a:t>osteOArthritis</a:t>
            </a:r>
            <a:r>
              <a:rPr lang="en-US" sz="2400" dirty="0"/>
              <a:t> (OA). Methods: This was a prospective, </a:t>
            </a:r>
            <a:r>
              <a:rPr lang="en-US" sz="2400" dirty="0" err="1"/>
              <a:t>multicentre</a:t>
            </a:r>
            <a:r>
              <a:rPr lang="en-US" sz="2400" dirty="0"/>
              <a:t>, multi-center, non-interventional, observational, randomized, controlled trial. The primary endpoint was the proportion of the knee and joint symptom of the physical functioning, and to evaluate the relationship between the two groups. Patients were randomly assigned to receive either a single dose of 0.5 mg twice daily (n = 30) or placebo (500 mg/day) for 52 weeks.</a:t>
            </a:r>
          </a:p>
        </p:txBody>
      </p:sp>
    </p:spTree>
    <p:extLst>
      <p:ext uri="{BB962C8B-B14F-4D97-AF65-F5344CB8AC3E}">
        <p14:creationId xmlns:p14="http://schemas.microsoft.com/office/powerpoint/2010/main" val="18395361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25B5D03B-4CA6-FC4C-8F88-962C748C05B8}"/>
              </a:ext>
            </a:extLst>
          </p:cNvPr>
          <p:cNvSpPr>
            <a:spLocks noGrp="1"/>
          </p:cNvSpPr>
          <p:nvPr>
            <p:ph type="body" idx="4294967295"/>
          </p:nvPr>
        </p:nvSpPr>
        <p:spPr>
          <a:xfrm>
            <a:off x="368489" y="1133477"/>
            <a:ext cx="11232107" cy="5419727"/>
          </a:xfrm>
        </p:spPr>
        <p:txBody>
          <a:bodyPr>
            <a:normAutofit/>
          </a:bodyPr>
          <a:lstStyle/>
          <a:p>
            <a:r>
              <a:rPr lang="en-US" altLang="zh-CN" dirty="0">
                <a:solidFill>
                  <a:srgbClr val="800000"/>
                </a:solidFill>
              </a:rPr>
              <a:t>Before: </a:t>
            </a:r>
            <a:r>
              <a:rPr lang="en-US" altLang="zh-CN" dirty="0"/>
              <a:t>Background: The aim of this study was to compare the clinical outcome of myocardial infarction </a:t>
            </a:r>
            <a:r>
              <a:rPr lang="en-US" altLang="zh-CN" b="1" dirty="0"/>
              <a:t>(MI)</a:t>
            </a:r>
            <a:r>
              <a:rPr lang="en-US" altLang="zh-CN" dirty="0"/>
              <a:t> in patients with acute ST segment elevation</a:t>
            </a:r>
            <a:r>
              <a:rPr lang="zh-CN" altLang="en-US" dirty="0"/>
              <a:t> </a:t>
            </a:r>
            <a:r>
              <a:rPr lang="en-US" altLang="zh-CN" b="1" dirty="0"/>
              <a:t>(MI)</a:t>
            </a:r>
            <a:r>
              <a:rPr lang="en-US" altLang="zh-CN" dirty="0"/>
              <a:t>. Methods: We retrospectively reviewed the clinical records of patients with acute ST segment elevation of </a:t>
            </a:r>
            <a:r>
              <a:rPr lang="en-US" altLang="zh-CN" b="1" dirty="0"/>
              <a:t>acute ST elevation myocardial infarction</a:t>
            </a:r>
            <a:r>
              <a:rPr lang="en-US" altLang="zh-CN" dirty="0"/>
              <a:t> </a:t>
            </a:r>
            <a:r>
              <a:rPr lang="en-US" altLang="zh-CN" b="1" dirty="0"/>
              <a:t>(MI). </a:t>
            </a:r>
            <a:r>
              <a:rPr lang="en-US" altLang="zh-CN" dirty="0"/>
              <a:t>Patients with</a:t>
            </a:r>
            <a:r>
              <a:rPr lang="zh-CN" altLang="en-US" dirty="0"/>
              <a:t> </a:t>
            </a:r>
            <a:r>
              <a:rPr lang="en-US" altLang="zh-CN" b="1" dirty="0"/>
              <a:t>acute ST elevation myocardial infarction (MI)</a:t>
            </a:r>
            <a:r>
              <a:rPr lang="en-US" altLang="zh-CN" dirty="0"/>
              <a:t>, and </a:t>
            </a:r>
            <a:r>
              <a:rPr lang="en-US" altLang="zh-CN" b="1" dirty="0"/>
              <a:t>acute ST elevation myocardial infarction (MI)</a:t>
            </a:r>
            <a:r>
              <a:rPr lang="en-US" altLang="zh-CN" dirty="0"/>
              <a:t>, were included in this study. The primary endpoint was the proportion of patients with acute ST elevation myocardial infarction (MI) and coronary artery disease (CAD).</a:t>
            </a:r>
          </a:p>
          <a:p>
            <a:r>
              <a:rPr lang="en-US" altLang="zh-CN" dirty="0">
                <a:solidFill>
                  <a:srgbClr val="800000"/>
                </a:solidFill>
              </a:rPr>
              <a:t>After: </a:t>
            </a:r>
            <a:r>
              <a:rPr lang="en-US" altLang="zh-CN" dirty="0"/>
              <a:t>Background The aim of this study was to compare the prevalence of myocardial infarction (MI) in patients with acute ST. Methods : The primary endpoint was the first time of the left anterior descending coronary artery , and to evaluate the clinical utility of Protocol . We performed a retrospective analysis of a prospective, randomized controlled trial. Patients were divided into two groups (n=6). The median follow-up period was defined as the presence of the right ventricle, and the level of cardiac catheterization was evaluated .</a:t>
            </a:r>
            <a:endParaRPr lang="en-US" dirty="0"/>
          </a:p>
        </p:txBody>
      </p:sp>
      <p:sp>
        <p:nvSpPr>
          <p:cNvPr id="5" name="Title 1">
            <a:extLst>
              <a:ext uri="{FF2B5EF4-FFF2-40B4-BE49-F238E27FC236}">
                <a16:creationId xmlns:a16="http://schemas.microsoft.com/office/drawing/2014/main" xmlns="" id="{41138298-AC2D-3648-9843-583E0372E0EF}"/>
              </a:ext>
            </a:extLst>
          </p:cNvPr>
          <p:cNvSpPr>
            <a:spLocks noGrp="1"/>
          </p:cNvSpPr>
          <p:nvPr>
            <p:ph type="title"/>
          </p:nvPr>
        </p:nvSpPr>
        <p:spPr>
          <a:xfrm>
            <a:off x="0" y="115891"/>
            <a:ext cx="12192000" cy="720727"/>
          </a:xfrm>
        </p:spPr>
        <p:txBody>
          <a:bodyPr>
            <a:normAutofit/>
          </a:bodyPr>
          <a:lstStyle/>
          <a:p>
            <a:r>
              <a:rPr lang="en-US" altLang="zh-CN" sz="3600" b="0" dirty="0">
                <a:solidFill>
                  <a:schemeClr val="tx1"/>
                </a:solidFill>
                <a:effectLst/>
                <a:latin typeface="Palatino Linotype"/>
              </a:rPr>
              <a:t>Repetition</a:t>
            </a:r>
            <a:r>
              <a:rPr lang="zh-CN" altLang="en-US" sz="3600" b="0" dirty="0">
                <a:solidFill>
                  <a:schemeClr val="tx1"/>
                </a:solidFill>
                <a:effectLst/>
                <a:latin typeface="Palatino Linotype"/>
              </a:rPr>
              <a:t> </a:t>
            </a:r>
            <a:r>
              <a:rPr lang="en-US" altLang="zh-CN" sz="3600" b="0" dirty="0">
                <a:solidFill>
                  <a:schemeClr val="tx1"/>
                </a:solidFill>
                <a:effectLst/>
                <a:latin typeface="Palatino Linotype"/>
              </a:rPr>
              <a:t>Removal</a:t>
            </a:r>
            <a:r>
              <a:rPr lang="zh-CN" altLang="en-US" sz="3600" b="0" dirty="0">
                <a:solidFill>
                  <a:schemeClr val="tx1"/>
                </a:solidFill>
                <a:effectLst/>
                <a:latin typeface="Palatino Linotype"/>
              </a:rPr>
              <a:t> </a:t>
            </a:r>
            <a:r>
              <a:rPr lang="en-US" altLang="zh-CN" sz="3600" b="0" dirty="0" smtClean="0">
                <a:solidFill>
                  <a:schemeClr val="tx1"/>
                </a:solidFill>
                <a:effectLst/>
                <a:latin typeface="Palatino Linotype"/>
              </a:rPr>
              <a:t>Example [Wang et al., ACL2019]</a:t>
            </a:r>
            <a:endParaRPr lang="en-US" sz="3600" b="0" dirty="0">
              <a:solidFill>
                <a:schemeClr val="tx1"/>
              </a:solidFill>
              <a:effectLst/>
              <a:latin typeface="Palatino Linotype"/>
            </a:endParaRPr>
          </a:p>
        </p:txBody>
      </p:sp>
    </p:spTree>
    <p:extLst>
      <p:ext uri="{BB962C8B-B14F-4D97-AF65-F5344CB8AC3E}">
        <p14:creationId xmlns:p14="http://schemas.microsoft.com/office/powerpoint/2010/main" val="1116515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ltLang="zh-CN" sz="3200" dirty="0" smtClean="0"/>
              <a:t>Challenge 5: Urgent </a:t>
            </a:r>
            <a:r>
              <a:rPr lang="en-US" altLang="zh-CN" sz="3200" dirty="0"/>
              <a:t>Need of Better Evaluation </a:t>
            </a:r>
            <a:r>
              <a:rPr lang="en-US" altLang="zh-CN" sz="3200" dirty="0" smtClean="0"/>
              <a:t>Metrics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68</a:t>
            </a:fld>
            <a:endParaRPr sz="1400" b="1">
              <a:solidFill>
                <a:srgbClr val="000000"/>
              </a:solidFill>
              <a:latin typeface="Calibri"/>
              <a:ea typeface="Calibri"/>
              <a:cs typeface="Calibri"/>
              <a:sym typeface="Calibri"/>
            </a:endParaRPr>
          </a:p>
        </p:txBody>
      </p:sp>
      <p:sp>
        <p:nvSpPr>
          <p:cNvPr id="5" name="内容占位符 2"/>
          <p:cNvSpPr>
            <a:spLocks noGrp="1"/>
          </p:cNvSpPr>
          <p:nvPr>
            <p:ph idx="1"/>
          </p:nvPr>
        </p:nvSpPr>
        <p:spPr>
          <a:xfrm>
            <a:off x="306308" y="1012705"/>
            <a:ext cx="11347810" cy="5588397"/>
          </a:xfrm>
        </p:spPr>
        <p:txBody>
          <a:bodyPr>
            <a:noAutofit/>
          </a:bodyPr>
          <a:lstStyle/>
          <a:p>
            <a:r>
              <a:rPr lang="en-US" sz="2400" dirty="0" smtClean="0"/>
              <a:t>“Bad” examples with 0 BLEU/ROUGE scores</a:t>
            </a:r>
          </a:p>
          <a:p>
            <a:pPr lvl="1"/>
            <a:r>
              <a:rPr lang="en-US" sz="2000" dirty="0" smtClean="0"/>
              <a:t>Question: </a:t>
            </a:r>
            <a:r>
              <a:rPr lang="en-US" sz="2000" i="1" dirty="0"/>
              <a:t>H</a:t>
            </a:r>
            <a:r>
              <a:rPr lang="en-US" sz="2000" i="1" dirty="0" smtClean="0"/>
              <a:t>ow Midge’s </a:t>
            </a:r>
            <a:r>
              <a:rPr lang="en-US" sz="2000" i="1" dirty="0"/>
              <a:t>parent react to the news that Joel has left </a:t>
            </a:r>
            <a:r>
              <a:rPr lang="en-US" sz="2000" i="1" dirty="0" smtClean="0"/>
              <a:t>Midge</a:t>
            </a:r>
          </a:p>
          <a:p>
            <a:pPr lvl="1"/>
            <a:r>
              <a:rPr lang="en-US" sz="2000" dirty="0" smtClean="0"/>
              <a:t>Key: Midge’s </a:t>
            </a:r>
            <a:r>
              <a:rPr lang="en-US" sz="2000" dirty="0"/>
              <a:t>dad starts to </a:t>
            </a:r>
            <a:r>
              <a:rPr lang="en-US" sz="2000" dirty="0" smtClean="0"/>
              <a:t>play </a:t>
            </a:r>
            <a:r>
              <a:rPr lang="en-US" sz="2000" dirty="0"/>
              <a:t>the piano frantically and later blames Midge </a:t>
            </a:r>
            <a:r>
              <a:rPr lang="en-US" sz="2000" dirty="0" smtClean="0"/>
              <a:t>for </a:t>
            </a:r>
            <a:r>
              <a:rPr lang="en-US" sz="2000" dirty="0"/>
              <a:t>marrying a weak man against his </a:t>
            </a:r>
            <a:r>
              <a:rPr lang="en-US" sz="2000" dirty="0" smtClean="0"/>
              <a:t>advice.</a:t>
            </a:r>
            <a:endParaRPr lang="en-US" sz="2000" dirty="0"/>
          </a:p>
          <a:p>
            <a:pPr lvl="1"/>
            <a:r>
              <a:rPr lang="en-US" sz="2000" dirty="0" smtClean="0"/>
              <a:t>System: Midge’s </a:t>
            </a:r>
            <a:r>
              <a:rPr lang="en-US" sz="2000" dirty="0"/>
              <a:t>mother starts crying and whining </a:t>
            </a:r>
            <a:r>
              <a:rPr lang="en-US" sz="2000" dirty="0" smtClean="0"/>
              <a:t>heavily.</a:t>
            </a:r>
          </a:p>
          <a:p>
            <a:pPr lvl="1"/>
            <a:endParaRPr lang="en-US" sz="900" dirty="0"/>
          </a:p>
          <a:p>
            <a:pPr lvl="1"/>
            <a:r>
              <a:rPr lang="en-US" sz="2000" dirty="0" smtClean="0"/>
              <a:t>Question: Did </a:t>
            </a:r>
            <a:r>
              <a:rPr lang="en-US" sz="2000" dirty="0"/>
              <a:t>the CIA know that Russia was dealing weapons out of </a:t>
            </a:r>
            <a:r>
              <a:rPr lang="en-US" sz="2000" dirty="0" smtClean="0"/>
              <a:t>Aleppo?</a:t>
            </a:r>
          </a:p>
          <a:p>
            <a:pPr lvl="1"/>
            <a:r>
              <a:rPr lang="en-US" sz="2000" dirty="0" smtClean="0"/>
              <a:t>Key</a:t>
            </a:r>
            <a:r>
              <a:rPr lang="en-US" sz="2000" dirty="0"/>
              <a:t>: </a:t>
            </a:r>
            <a:r>
              <a:rPr lang="en-US" sz="2000" dirty="0" smtClean="0"/>
              <a:t>Yes.</a:t>
            </a:r>
            <a:endParaRPr lang="en-US" sz="2000" dirty="0"/>
          </a:p>
          <a:p>
            <a:pPr lvl="1"/>
            <a:r>
              <a:rPr lang="en-US" sz="2000" dirty="0" smtClean="0"/>
              <a:t>System: the </a:t>
            </a:r>
            <a:r>
              <a:rPr lang="en-US" sz="2000" dirty="0"/>
              <a:t>intelligence community was aware that the sale of nerve gas was being carried </a:t>
            </a:r>
            <a:r>
              <a:rPr lang="en-US" sz="2000" dirty="0" smtClean="0"/>
              <a:t>out.</a:t>
            </a:r>
          </a:p>
          <a:p>
            <a:r>
              <a:rPr lang="en-US" sz="2200" dirty="0" smtClean="0"/>
              <a:t>“Bad” examples from Abductive Reasoning</a:t>
            </a:r>
          </a:p>
          <a:p>
            <a:pPr lvl="1"/>
            <a:r>
              <a:rPr lang="en-US" sz="2000" dirty="0"/>
              <a:t>Given beginning: Billy had received good grades on his report card.    </a:t>
            </a:r>
          </a:p>
          <a:p>
            <a:pPr lvl="1"/>
            <a:r>
              <a:rPr lang="en-US" sz="2000" b="1" dirty="0"/>
              <a:t>TO generate a reason between beginning and ending!</a:t>
            </a:r>
            <a:endParaRPr lang="en-US" sz="2000" dirty="0"/>
          </a:p>
          <a:p>
            <a:pPr lvl="1"/>
            <a:r>
              <a:rPr lang="en-US" sz="2000" dirty="0"/>
              <a:t>Given ending: He decided as he got home that elephants were his new favorite animal</a:t>
            </a:r>
            <a:r>
              <a:rPr lang="en-US" sz="2000" dirty="0" smtClean="0"/>
              <a:t>.</a:t>
            </a:r>
            <a:endParaRPr lang="en-US" sz="2000" dirty="0"/>
          </a:p>
          <a:p>
            <a:pPr lvl="1"/>
            <a:r>
              <a:rPr lang="en-US" sz="2000" dirty="0"/>
              <a:t>Ground truth: He went to the zoo later in the day and saw elephants</a:t>
            </a:r>
            <a:r>
              <a:rPr lang="en-US" sz="2000" dirty="0" smtClean="0"/>
              <a:t>.</a:t>
            </a:r>
            <a:endParaRPr lang="en-US" sz="2000" dirty="0"/>
          </a:p>
          <a:p>
            <a:pPr lvl="1"/>
            <a:r>
              <a:rPr lang="en-US" sz="2000" dirty="0"/>
              <a:t>Generated example: </a:t>
            </a:r>
          </a:p>
          <a:p>
            <a:pPr lvl="1"/>
            <a:r>
              <a:rPr lang="en-US" sz="2000" dirty="0"/>
              <a:t>(1) Billy's parents sent him on an African safari for a reward. </a:t>
            </a:r>
          </a:p>
          <a:p>
            <a:pPr lvl="1"/>
            <a:r>
              <a:rPr lang="en-US" sz="2000" dirty="0"/>
              <a:t>(2) His mother stopped by the store and bought him a stuffed elephant.</a:t>
            </a:r>
          </a:p>
          <a:p>
            <a:r>
              <a:rPr lang="en-US" sz="2200" dirty="0"/>
              <a:t/>
            </a:r>
            <a:br>
              <a:rPr lang="en-US" sz="2200" dirty="0"/>
            </a:br>
            <a:endParaRPr lang="en-US" dirty="0"/>
          </a:p>
        </p:txBody>
      </p:sp>
    </p:spTree>
    <p:extLst>
      <p:ext uri="{BB962C8B-B14F-4D97-AF65-F5344CB8AC3E}">
        <p14:creationId xmlns:p14="http://schemas.microsoft.com/office/powerpoint/2010/main" val="240686580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altLang="zh-CN" sz="3200" dirty="0" smtClean="0"/>
              <a:t>Challenge 5: Urgent </a:t>
            </a:r>
            <a:r>
              <a:rPr lang="en-US" altLang="zh-CN" sz="3200" dirty="0"/>
              <a:t>Need of Better Evaluation </a:t>
            </a:r>
            <a:r>
              <a:rPr lang="en-US" altLang="zh-CN" sz="3200" dirty="0" smtClean="0"/>
              <a:t>Metrics</a:t>
            </a:r>
            <a:endParaRPr sz="3200" dirty="0">
              <a:sym typeface="Palatino Linotype"/>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69</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483210" y="941669"/>
            <a:ext cx="3708790" cy="5659433"/>
          </a:xfrm>
          <a:prstGeom prst="rect">
            <a:avLst/>
          </a:prstGeom>
        </p:spPr>
      </p:pic>
      <p:sp>
        <p:nvSpPr>
          <p:cNvPr id="6" name="内容占位符 2"/>
          <p:cNvSpPr txBox="1">
            <a:spLocks/>
          </p:cNvSpPr>
          <p:nvPr/>
        </p:nvSpPr>
        <p:spPr>
          <a:xfrm>
            <a:off x="8395626" y="791544"/>
            <a:ext cx="8903153" cy="55883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t>(Potash et al., ACL2018 </a:t>
            </a:r>
            <a:r>
              <a:rPr lang="en-US" sz="1600" smtClean="0"/>
              <a:t>workshop)</a:t>
            </a:r>
            <a:endParaRPr lang="en-US" sz="1600" dirty="0" smtClean="0"/>
          </a:p>
        </p:txBody>
      </p:sp>
      <p:pic>
        <p:nvPicPr>
          <p:cNvPr id="8" name="Google Shape;198;p35"/>
          <p:cNvPicPr preferRelativeResize="0">
            <a:picLocks noChangeAspect="1"/>
          </p:cNvPicPr>
          <p:nvPr/>
        </p:nvPicPr>
        <p:blipFill rotWithShape="1">
          <a:blip r:embed="rId4">
            <a:alphaModFix/>
          </a:blip>
          <a:srcRect b="1020"/>
          <a:stretch/>
        </p:blipFill>
        <p:spPr>
          <a:xfrm>
            <a:off x="306308" y="3101892"/>
            <a:ext cx="8209573" cy="2001005"/>
          </a:xfrm>
          <a:prstGeom prst="rect">
            <a:avLst/>
          </a:prstGeom>
          <a:noFill/>
          <a:ln>
            <a:noFill/>
          </a:ln>
        </p:spPr>
      </p:pic>
      <p:sp>
        <p:nvSpPr>
          <p:cNvPr id="9" name="内容占位符 2"/>
          <p:cNvSpPr>
            <a:spLocks noGrp="1"/>
          </p:cNvSpPr>
          <p:nvPr>
            <p:ph idx="1"/>
          </p:nvPr>
        </p:nvSpPr>
        <p:spPr>
          <a:xfrm>
            <a:off x="306308" y="1012705"/>
            <a:ext cx="8176902" cy="5588397"/>
          </a:xfrm>
        </p:spPr>
        <p:txBody>
          <a:bodyPr>
            <a:noAutofit/>
          </a:bodyPr>
          <a:lstStyle/>
          <a:p>
            <a:r>
              <a:rPr lang="en-US" sz="2400" dirty="0" smtClean="0"/>
              <a:t>Potential solution: adding coherence, fact verification and fluency into metrics, in addition to WordNet/embedding based semantic similarity [Potash et al., 2018]</a:t>
            </a:r>
          </a:p>
          <a:p>
            <a:r>
              <a:rPr lang="en-US" sz="2400" dirty="0" smtClean="0"/>
              <a:t>Knowledge reconstruction metric [Wang et al., 2018]:</a:t>
            </a:r>
          </a:p>
          <a:p>
            <a:endParaRPr lang="en-US" dirty="0"/>
          </a:p>
        </p:txBody>
      </p:sp>
    </p:spTree>
    <p:extLst>
      <p:ext uri="{BB962C8B-B14F-4D97-AF65-F5344CB8AC3E}">
        <p14:creationId xmlns:p14="http://schemas.microsoft.com/office/powerpoint/2010/main" val="29383403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E090E-3154-4307-868C-DB27EF61B811}"/>
              </a:ext>
            </a:extLst>
          </p:cNvPr>
          <p:cNvSpPr>
            <a:spLocks noGrp="1"/>
          </p:cNvSpPr>
          <p:nvPr>
            <p:ph type="title"/>
          </p:nvPr>
        </p:nvSpPr>
        <p:spPr/>
        <p:txBody>
          <a:bodyPr/>
          <a:lstStyle/>
          <a:p>
            <a:r>
              <a:rPr lang="en-US" dirty="0"/>
              <a:t>Results</a:t>
            </a:r>
            <a:endParaRPr lang="he-IL" dirty="0"/>
          </a:p>
        </p:txBody>
      </p:sp>
      <p:sp>
        <p:nvSpPr>
          <p:cNvPr id="3" name="Content Placeholder 2">
            <a:extLst>
              <a:ext uri="{FF2B5EF4-FFF2-40B4-BE49-F238E27FC236}">
                <a16:creationId xmlns:a16="http://schemas.microsoft.com/office/drawing/2014/main" xmlns="" id="{F9CA1C02-D48B-4A3A-852E-B315A6DC9222}"/>
              </a:ext>
            </a:extLst>
          </p:cNvPr>
          <p:cNvSpPr>
            <a:spLocks noGrp="1"/>
          </p:cNvSpPr>
          <p:nvPr>
            <p:ph idx="1"/>
          </p:nvPr>
        </p:nvSpPr>
        <p:spPr>
          <a:xfrm>
            <a:off x="863853" y="1589567"/>
            <a:ext cx="10515600" cy="3263504"/>
          </a:xfrm>
        </p:spPr>
        <p:txBody>
          <a:bodyPr>
            <a:normAutofit/>
          </a:bodyPr>
          <a:lstStyle/>
          <a:p>
            <a:r>
              <a:rPr lang="en-US" dirty="0"/>
              <a:t>ROUGE scores of the trained models on the CNN-Daily Mail dataset, computed on the test set.</a:t>
            </a:r>
          </a:p>
        </p:txBody>
      </p:sp>
      <p:pic>
        <p:nvPicPr>
          <p:cNvPr id="5" name="Picture 4">
            <a:extLst>
              <a:ext uri="{FF2B5EF4-FFF2-40B4-BE49-F238E27FC236}">
                <a16:creationId xmlns:a16="http://schemas.microsoft.com/office/drawing/2014/main" xmlns="" id="{B0207733-458D-4F14-ACB2-896B7410CFB7}"/>
              </a:ext>
            </a:extLst>
          </p:cNvPr>
          <p:cNvPicPr>
            <a:picLocks noChangeAspect="1"/>
          </p:cNvPicPr>
          <p:nvPr/>
        </p:nvPicPr>
        <p:blipFill>
          <a:blip r:embed="rId3"/>
          <a:stretch>
            <a:fillRect/>
          </a:stretch>
        </p:blipFill>
        <p:spPr>
          <a:xfrm>
            <a:off x="183499" y="2789803"/>
            <a:ext cx="11825004" cy="2759168"/>
          </a:xfrm>
          <a:prstGeom prst="rect">
            <a:avLst/>
          </a:prstGeom>
        </p:spPr>
      </p:pic>
    </p:spTree>
    <p:extLst>
      <p:ext uri="{BB962C8B-B14F-4D97-AF65-F5344CB8AC3E}">
        <p14:creationId xmlns:p14="http://schemas.microsoft.com/office/powerpoint/2010/main" val="17901257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70</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Future Directions</a:t>
            </a:r>
            <a:endParaRPr lang="en-US" sz="3200"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a16="http://schemas.microsoft.com/office/drawing/2014/main" xmlns="" id="{B26AED2F-FC50-5A48-B295-F6B4DD6B646C}"/>
              </a:ext>
            </a:extLst>
          </p:cNvPr>
          <p:cNvSpPr>
            <a:spLocks noGrp="1"/>
          </p:cNvSpPr>
          <p:nvPr>
            <p:ph idx="1"/>
          </p:nvPr>
        </p:nvSpPr>
        <p:spPr>
          <a:xfrm>
            <a:off x="838200" y="1472932"/>
            <a:ext cx="10515600" cy="4704031"/>
          </a:xfrm>
        </p:spPr>
        <p:txBody>
          <a:bodyPr>
            <a:normAutofit fontScale="92500" lnSpcReduction="10000"/>
          </a:bodyPr>
          <a:lstStyle/>
          <a:p>
            <a:r>
              <a:rPr lang="en-US" altLang="zh-CN" sz="2400" dirty="0" smtClean="0"/>
              <a:t>Direction 1: Background </a:t>
            </a:r>
            <a:r>
              <a:rPr lang="en-US" altLang="zh-CN" sz="2400" dirty="0"/>
              <a:t>Knowledge Guided </a:t>
            </a:r>
            <a:r>
              <a:rPr lang="en-US" altLang="zh-CN" sz="2400" dirty="0" smtClean="0"/>
              <a:t>NLG</a:t>
            </a:r>
            <a:endParaRPr lang="en-US" sz="2400" dirty="0" smtClean="0"/>
          </a:p>
          <a:p>
            <a:pPr lvl="1"/>
            <a:r>
              <a:rPr lang="en-US" sz="2200" dirty="0" smtClean="0"/>
              <a:t>Joint Knowledge and Text Representations</a:t>
            </a:r>
          </a:p>
          <a:p>
            <a:pPr lvl="1"/>
            <a:r>
              <a:rPr lang="en-US" sz="2200" dirty="0" smtClean="0"/>
              <a:t>Dynamic knowledge acquisition and encoding</a:t>
            </a:r>
          </a:p>
          <a:p>
            <a:r>
              <a:rPr lang="en-US" altLang="zh-CN" sz="2400" dirty="0"/>
              <a:t>Direction 2: Multimedia Guided </a:t>
            </a:r>
            <a:r>
              <a:rPr lang="en-US" altLang="zh-CN" sz="2400" dirty="0" smtClean="0"/>
              <a:t>NLG</a:t>
            </a:r>
            <a:endParaRPr lang="en-US" sz="2400" dirty="0" smtClean="0"/>
          </a:p>
          <a:p>
            <a:r>
              <a:rPr lang="en-US" sz="2400" dirty="0" smtClean="0"/>
              <a:t>Direction 3: Extract and then Generate</a:t>
            </a:r>
          </a:p>
          <a:p>
            <a:r>
              <a:rPr lang="en-US" sz="2400" dirty="0" smtClean="0"/>
              <a:t>Direction 4: Multi-view Summarization</a:t>
            </a:r>
          </a:p>
          <a:p>
            <a:r>
              <a:rPr lang="en-US" sz="2400" dirty="0" smtClean="0"/>
              <a:t>Direction 5: Using </a:t>
            </a:r>
            <a:r>
              <a:rPr lang="en-US" sz="2400" dirty="0"/>
              <a:t>Knowledge-Enhanced NLG </a:t>
            </a:r>
            <a:r>
              <a:rPr lang="en-US" sz="2400" dirty="0" smtClean="0"/>
              <a:t>for Training Data Generation or Augmentation</a:t>
            </a:r>
          </a:p>
          <a:p>
            <a:pPr lvl="1"/>
            <a:r>
              <a:rPr lang="en-US" sz="2200" dirty="0" smtClean="0"/>
              <a:t>Misinformation Detection</a:t>
            </a:r>
          </a:p>
          <a:p>
            <a:r>
              <a:rPr lang="en-US" sz="2400" dirty="0" smtClean="0"/>
              <a:t>Direction 6: Using Knowledge-Enhanced NLG for other NLP tasks</a:t>
            </a:r>
          </a:p>
          <a:p>
            <a:pPr lvl="1"/>
            <a:r>
              <a:rPr lang="en-US" altLang="zh-CN" sz="2200" dirty="0" smtClean="0"/>
              <a:t>Information Extraction</a:t>
            </a:r>
          </a:p>
          <a:p>
            <a:pPr lvl="1"/>
            <a:r>
              <a:rPr lang="en-US" altLang="zh-CN" sz="2200" dirty="0" smtClean="0"/>
              <a:t>Taxonomy Completion</a:t>
            </a:r>
          </a:p>
          <a:p>
            <a:pPr lvl="1"/>
            <a:r>
              <a:rPr lang="en-US" altLang="zh-CN" sz="2200" dirty="0" smtClean="0"/>
              <a:t>Entity Linking</a:t>
            </a:r>
            <a:endParaRPr lang="en-US" altLang="zh-CN" sz="2400" dirty="0" smtClean="0"/>
          </a:p>
          <a:p>
            <a:endParaRPr lang="en-US" altLang="zh-CN" sz="2400" dirty="0" smtClean="0"/>
          </a:p>
          <a:p>
            <a:endParaRPr lang="en-US" altLang="zh-CN" sz="2400" dirty="0" smtClean="0"/>
          </a:p>
        </p:txBody>
      </p:sp>
    </p:spTree>
    <p:extLst>
      <p:ext uri="{BB962C8B-B14F-4D97-AF65-F5344CB8AC3E}">
        <p14:creationId xmlns:p14="http://schemas.microsoft.com/office/powerpoint/2010/main" val="385287275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11"/>
          <p:cNvPicPr preferRelativeResize="0"/>
          <p:nvPr/>
        </p:nvPicPr>
        <p:blipFill rotWithShape="1">
          <a:blip r:embed="rId3">
            <a:alphaModFix/>
          </a:blip>
          <a:srcRect/>
          <a:stretch/>
        </p:blipFill>
        <p:spPr>
          <a:xfrm>
            <a:off x="872067" y="1423367"/>
            <a:ext cx="10431775" cy="5094632"/>
          </a:xfrm>
          <a:prstGeom prst="rect">
            <a:avLst/>
          </a:prstGeom>
          <a:noFill/>
          <a:ln>
            <a:noFill/>
          </a:ln>
        </p:spPr>
      </p:pic>
      <p:pic>
        <p:nvPicPr>
          <p:cNvPr id="479" name="Google Shape;479;p11"/>
          <p:cNvPicPr preferRelativeResize="0"/>
          <p:nvPr/>
        </p:nvPicPr>
        <p:blipFill rotWithShape="1">
          <a:blip r:embed="rId4">
            <a:alphaModFix/>
          </a:blip>
          <a:srcRect l="49657" t="-589" r="1806" b="13670"/>
          <a:stretch/>
        </p:blipFill>
        <p:spPr>
          <a:xfrm>
            <a:off x="1226052" y="5459003"/>
            <a:ext cx="833977" cy="107445"/>
          </a:xfrm>
          <a:prstGeom prst="rect">
            <a:avLst/>
          </a:prstGeom>
          <a:noFill/>
          <a:ln>
            <a:noFill/>
          </a:ln>
        </p:spPr>
      </p:pic>
      <p:sp>
        <p:nvSpPr>
          <p:cNvPr id="480" name="Google Shape;480;p11"/>
          <p:cNvSpPr txBox="1"/>
          <p:nvPr/>
        </p:nvSpPr>
        <p:spPr>
          <a:xfrm>
            <a:off x="2060027" y="5307540"/>
            <a:ext cx="946349" cy="338514"/>
          </a:xfrm>
          <a:prstGeom prst="rect">
            <a:avLst/>
          </a:prstGeom>
          <a:noFill/>
          <a:ln>
            <a:noFill/>
          </a:ln>
        </p:spPr>
        <p:txBody>
          <a:bodyPr spcFirstLastPara="1" wrap="square" lIns="91433" tIns="45700" rIns="91433" bIns="45700" anchor="t" anchorCtr="0">
            <a:spAutoFit/>
          </a:bodyPr>
          <a:lstStyle/>
          <a:p>
            <a:pPr>
              <a:buClr>
                <a:srgbClr val="000000"/>
              </a:buClr>
              <a:buSzPts val="1200"/>
            </a:pPr>
            <a:r>
              <a:rPr lang="en-US" sz="1600">
                <a:solidFill>
                  <a:schemeClr val="dk1"/>
                </a:solidFill>
                <a:latin typeface="Calibri"/>
                <a:ea typeface="Calibri"/>
                <a:cs typeface="Calibri"/>
                <a:sym typeface="Calibri"/>
              </a:rPr>
              <a:t>temporal</a:t>
            </a:r>
            <a:endParaRPr sz="1467">
              <a:solidFill>
                <a:srgbClr val="000000"/>
              </a:solidFill>
              <a:latin typeface="Arial"/>
              <a:ea typeface="Arial"/>
              <a:cs typeface="Arial"/>
              <a:sym typeface="Arial"/>
            </a:endParaRPr>
          </a:p>
        </p:txBody>
      </p:sp>
      <p:cxnSp>
        <p:nvCxnSpPr>
          <p:cNvPr id="481" name="Google Shape;481;p11"/>
          <p:cNvCxnSpPr/>
          <p:nvPr/>
        </p:nvCxnSpPr>
        <p:spPr>
          <a:xfrm>
            <a:off x="1268465" y="5948219"/>
            <a:ext cx="742305" cy="0"/>
          </a:xfrm>
          <a:prstGeom prst="straightConnector1">
            <a:avLst/>
          </a:prstGeom>
          <a:noFill/>
          <a:ln w="9525" cap="flat" cmpd="sng">
            <a:solidFill>
              <a:schemeClr val="accent1"/>
            </a:solidFill>
            <a:prstDash val="solid"/>
            <a:miter lim="800000"/>
            <a:headEnd type="none" w="sm" len="sm"/>
            <a:tailEnd type="none" w="sm" len="sm"/>
          </a:ln>
        </p:spPr>
      </p:cxnSp>
      <p:sp>
        <p:nvSpPr>
          <p:cNvPr id="482" name="Google Shape;482;p11"/>
          <p:cNvSpPr txBox="1"/>
          <p:nvPr/>
        </p:nvSpPr>
        <p:spPr>
          <a:xfrm>
            <a:off x="2060027" y="5703611"/>
            <a:ext cx="1145827" cy="338514"/>
          </a:xfrm>
          <a:prstGeom prst="rect">
            <a:avLst/>
          </a:prstGeom>
          <a:noFill/>
          <a:ln>
            <a:noFill/>
          </a:ln>
        </p:spPr>
        <p:txBody>
          <a:bodyPr spcFirstLastPara="1" wrap="square" lIns="91433" tIns="45700" rIns="91433" bIns="45700" anchor="t" anchorCtr="0">
            <a:spAutoFit/>
          </a:bodyPr>
          <a:lstStyle/>
          <a:p>
            <a:pPr>
              <a:buClr>
                <a:srgbClr val="000000"/>
              </a:buClr>
              <a:buSzPts val="1200"/>
            </a:pPr>
            <a:r>
              <a:rPr lang="en-US" sz="1600">
                <a:solidFill>
                  <a:schemeClr val="dk1"/>
                </a:solidFill>
                <a:latin typeface="Calibri"/>
                <a:ea typeface="Calibri"/>
                <a:cs typeface="Calibri"/>
                <a:sym typeface="Calibri"/>
              </a:rPr>
              <a:t>hierarchical</a:t>
            </a:r>
            <a:endParaRPr sz="1467">
              <a:solidFill>
                <a:srgbClr val="000000"/>
              </a:solidFill>
              <a:latin typeface="Arial"/>
              <a:ea typeface="Arial"/>
              <a:cs typeface="Arial"/>
              <a:sym typeface="Arial"/>
            </a:endParaRPr>
          </a:p>
        </p:txBody>
      </p:sp>
      <p:sp>
        <p:nvSpPr>
          <p:cNvPr id="483" name="Google Shape;483;p11"/>
          <p:cNvSpPr txBox="1"/>
          <p:nvPr/>
        </p:nvSpPr>
        <p:spPr>
          <a:xfrm>
            <a:off x="820866" y="2314208"/>
            <a:ext cx="2025844" cy="543826"/>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Contributory Factors </a:t>
            </a:r>
            <a:endParaRPr sz="1467" b="1">
              <a:solidFill>
                <a:schemeClr val="dk1"/>
              </a:solidFill>
              <a:latin typeface="Helvetica Neue"/>
              <a:ea typeface="Helvetica Neue"/>
              <a:cs typeface="Helvetica Neue"/>
              <a:sym typeface="Helvetica Neue"/>
            </a:endParaRPr>
          </a:p>
        </p:txBody>
      </p:sp>
      <p:sp>
        <p:nvSpPr>
          <p:cNvPr id="484" name="Google Shape;484;p11"/>
          <p:cNvSpPr txBox="1"/>
          <p:nvPr/>
        </p:nvSpPr>
        <p:spPr>
          <a:xfrm>
            <a:off x="3688972" y="2306141"/>
            <a:ext cx="868219"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Onset</a:t>
            </a:r>
            <a:endParaRPr sz="1467" b="1">
              <a:solidFill>
                <a:schemeClr val="dk1"/>
              </a:solidFill>
              <a:latin typeface="Helvetica Neue"/>
              <a:ea typeface="Helvetica Neue"/>
              <a:cs typeface="Helvetica Neue"/>
              <a:sym typeface="Helvetica Neue"/>
            </a:endParaRPr>
          </a:p>
        </p:txBody>
      </p:sp>
      <p:sp>
        <p:nvSpPr>
          <p:cNvPr id="485" name="Google Shape;485;p11"/>
          <p:cNvSpPr txBox="1"/>
          <p:nvPr/>
        </p:nvSpPr>
        <p:spPr>
          <a:xfrm>
            <a:off x="6971260" y="5933236"/>
            <a:ext cx="196426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Research Response</a:t>
            </a:r>
            <a:endParaRPr sz="1467" b="1">
              <a:solidFill>
                <a:schemeClr val="dk1"/>
              </a:solidFill>
              <a:latin typeface="Helvetica Neue"/>
              <a:ea typeface="Helvetica Neue"/>
              <a:cs typeface="Helvetica Neue"/>
              <a:sym typeface="Helvetica Neue"/>
            </a:endParaRPr>
          </a:p>
        </p:txBody>
      </p:sp>
      <p:sp>
        <p:nvSpPr>
          <p:cNvPr id="486" name="Google Shape;486;p11"/>
          <p:cNvSpPr txBox="1"/>
          <p:nvPr/>
        </p:nvSpPr>
        <p:spPr>
          <a:xfrm>
            <a:off x="6962102" y="3579901"/>
            <a:ext cx="237640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Authority Response </a:t>
            </a:r>
            <a:endParaRPr sz="1467" b="1">
              <a:solidFill>
                <a:schemeClr val="dk1"/>
              </a:solidFill>
              <a:latin typeface="Helvetica Neue"/>
              <a:ea typeface="Helvetica Neue"/>
              <a:cs typeface="Helvetica Neue"/>
              <a:sym typeface="Helvetica Neue"/>
            </a:endParaRPr>
          </a:p>
        </p:txBody>
      </p:sp>
      <p:sp>
        <p:nvSpPr>
          <p:cNvPr id="487" name="Google Shape;487;p11"/>
          <p:cNvSpPr txBox="1"/>
          <p:nvPr/>
        </p:nvSpPr>
        <p:spPr>
          <a:xfrm>
            <a:off x="7043934" y="4750770"/>
            <a:ext cx="237640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Society Response</a:t>
            </a:r>
            <a:endParaRPr sz="1467" b="1">
              <a:solidFill>
                <a:schemeClr val="dk1"/>
              </a:solidFill>
              <a:latin typeface="Helvetica Neue"/>
              <a:ea typeface="Helvetica Neue"/>
              <a:cs typeface="Helvetica Neue"/>
              <a:sym typeface="Helvetica Neue"/>
            </a:endParaRPr>
          </a:p>
        </p:txBody>
      </p:sp>
      <p:sp>
        <p:nvSpPr>
          <p:cNvPr id="488" name="Google Shape;488;p11"/>
          <p:cNvSpPr txBox="1"/>
          <p:nvPr/>
        </p:nvSpPr>
        <p:spPr>
          <a:xfrm>
            <a:off x="6346525" y="2306654"/>
            <a:ext cx="158082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u="sng">
                <a:solidFill>
                  <a:schemeClr val="hlink"/>
                </a:solidFill>
                <a:latin typeface="Helvetica Neue"/>
                <a:ea typeface="Helvetica Neue"/>
                <a:cs typeface="Helvetica Neue"/>
                <a:sym typeface="Helvetica Neue"/>
                <a:hlinkClick r:id="rId5" action="ppaction://hlinksldjump"/>
              </a:rPr>
              <a:t>Outbreak</a:t>
            </a:r>
            <a:endParaRPr sz="1467" b="1">
              <a:solidFill>
                <a:schemeClr val="dk1"/>
              </a:solidFill>
              <a:latin typeface="Helvetica Neue"/>
              <a:ea typeface="Helvetica Neue"/>
              <a:cs typeface="Helvetica Neue"/>
              <a:sym typeface="Helvetica Neue"/>
            </a:endParaRPr>
          </a:p>
        </p:txBody>
      </p:sp>
      <p:sp>
        <p:nvSpPr>
          <p:cNvPr id="489" name="Google Shape;489;p11"/>
          <p:cNvSpPr txBox="1"/>
          <p:nvPr/>
        </p:nvSpPr>
        <p:spPr>
          <a:xfrm>
            <a:off x="8166454" y="2314214"/>
            <a:ext cx="1781553"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Investigation</a:t>
            </a:r>
            <a:endParaRPr sz="1467" b="1">
              <a:solidFill>
                <a:schemeClr val="dk1"/>
              </a:solidFill>
              <a:latin typeface="Helvetica Neue"/>
              <a:ea typeface="Helvetica Neue"/>
              <a:cs typeface="Helvetica Neue"/>
              <a:sym typeface="Helvetica Neue"/>
            </a:endParaRPr>
          </a:p>
        </p:txBody>
      </p:sp>
      <p:sp>
        <p:nvSpPr>
          <p:cNvPr id="490" name="Google Shape;490;p11"/>
          <p:cNvSpPr txBox="1"/>
          <p:nvPr/>
        </p:nvSpPr>
        <p:spPr>
          <a:xfrm>
            <a:off x="10502160" y="2313717"/>
            <a:ext cx="1235947" cy="318060"/>
          </a:xfrm>
          <a:prstGeom prst="rect">
            <a:avLst/>
          </a:prstGeom>
          <a:noFill/>
          <a:ln>
            <a:noFill/>
          </a:ln>
        </p:spPr>
        <p:txBody>
          <a:bodyPr spcFirstLastPara="1" wrap="square" lIns="91433" tIns="45700" rIns="91433" bIns="45700" anchor="t" anchorCtr="0">
            <a:spAutoFit/>
          </a:bodyPr>
          <a:lstStyle/>
          <a:p>
            <a:pPr>
              <a:buClr>
                <a:srgbClr val="000000"/>
              </a:buClr>
              <a:buSzPts val="1100"/>
            </a:pPr>
            <a:r>
              <a:rPr lang="en-US" sz="1467" b="1">
                <a:solidFill>
                  <a:schemeClr val="dk1"/>
                </a:solidFill>
                <a:latin typeface="Helvetica Neue"/>
                <a:ea typeface="Helvetica Neue"/>
                <a:cs typeface="Helvetica Neue"/>
                <a:sym typeface="Helvetica Neue"/>
              </a:rPr>
              <a:t>Justice</a:t>
            </a:r>
            <a:endParaRPr sz="1467" b="1">
              <a:solidFill>
                <a:schemeClr val="dk1"/>
              </a:solidFill>
              <a:latin typeface="Helvetica Neue"/>
              <a:ea typeface="Helvetica Neue"/>
              <a:cs typeface="Helvetica Neue"/>
              <a:sym typeface="Helvetica Neue"/>
            </a:endParaRPr>
          </a:p>
        </p:txBody>
      </p:sp>
      <p:sp>
        <p:nvSpPr>
          <p:cNvPr id="18"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Direction 1: Background </a:t>
            </a:r>
            <a:r>
              <a:rPr lang="en-US" altLang="zh-CN" sz="3200" dirty="0">
                <a:effectLst>
                  <a:outerShdw blurRad="63500" dist="38100" dir="1800000" algn="l" rotWithShape="0">
                    <a:prstClr val="black">
                      <a:alpha val="46000"/>
                    </a:prstClr>
                  </a:outerShdw>
                </a:effectLst>
              </a:rPr>
              <a:t>Knowledge Guided NLG</a:t>
            </a:r>
            <a:endParaRPr lang="en-US" sz="3200"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413583944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3" name="Google Shape;503;p13"/>
          <p:cNvPicPr preferRelativeResize="0"/>
          <p:nvPr/>
        </p:nvPicPr>
        <p:blipFill rotWithShape="1">
          <a:blip r:embed="rId3">
            <a:alphaModFix/>
          </a:blip>
          <a:srcRect/>
          <a:stretch/>
        </p:blipFill>
        <p:spPr>
          <a:xfrm>
            <a:off x="1198900" y="1324534"/>
            <a:ext cx="10245979" cy="5094633"/>
          </a:xfrm>
          <a:prstGeom prst="rect">
            <a:avLst/>
          </a:prstGeom>
          <a:noFill/>
          <a:ln>
            <a:noFill/>
          </a:ln>
        </p:spPr>
      </p:pic>
      <p:sp>
        <p:nvSpPr>
          <p:cNvPr id="6"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Direction 1: Background </a:t>
            </a:r>
            <a:r>
              <a:rPr lang="en-US" altLang="zh-CN" sz="3200" dirty="0">
                <a:effectLst>
                  <a:outerShdw blurRad="63500" dist="38100" dir="1800000" algn="l" rotWithShape="0">
                    <a:prstClr val="black">
                      <a:alpha val="46000"/>
                    </a:prstClr>
                  </a:outerShdw>
                </a:effectLst>
              </a:rPr>
              <a:t>Knowledge Guided NLG</a:t>
            </a:r>
            <a:endParaRPr lang="en-US" sz="3200"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91699206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90801" y="990600"/>
            <a:ext cx="6596537" cy="5632606"/>
          </a:xfrm>
          <a:prstGeom prst="rect">
            <a:avLst/>
          </a:prstGeom>
        </p:spPr>
      </p:pic>
      <p:sp>
        <p:nvSpPr>
          <p:cNvPr id="6"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Direction 1: Background </a:t>
            </a:r>
            <a:r>
              <a:rPr lang="en-US" altLang="zh-CN" sz="3200" dirty="0">
                <a:effectLst>
                  <a:outerShdw blurRad="63500" dist="38100" dir="1800000" algn="l" rotWithShape="0">
                    <a:prstClr val="black">
                      <a:alpha val="46000"/>
                    </a:prstClr>
                  </a:outerShdw>
                </a:effectLst>
              </a:rPr>
              <a:t>Knowledge Guided NLG</a:t>
            </a:r>
            <a:endParaRPr lang="en-US" sz="3200"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191233307"/>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74</a:t>
            </a:fld>
            <a:endParaRPr sz="1400" b="1">
              <a:solidFill>
                <a:srgbClr val="000000"/>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0" y="1464996"/>
            <a:ext cx="12192000" cy="5462427"/>
          </a:xfrm>
          <a:prstGeom prst="rect">
            <a:avLst/>
          </a:prstGeom>
        </p:spPr>
      </p:pic>
      <p:sp>
        <p:nvSpPr>
          <p:cNvPr id="6" name="Google Shape;1131;p104"/>
          <p:cNvSpPr txBox="1">
            <a:spLocks/>
          </p:cNvSpPr>
          <p:nvPr/>
        </p:nvSpPr>
        <p:spPr>
          <a:xfrm>
            <a:off x="299123" y="1198567"/>
            <a:ext cx="10990288" cy="466534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800" dirty="0" smtClean="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(Whitehead et al., EMNLP17)</a:t>
            </a:r>
          </a:p>
        </p:txBody>
      </p:sp>
      <p:sp>
        <p:nvSpPr>
          <p:cNvPr id="7"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a:bodyPr>
          <a:lstStyle/>
          <a:p>
            <a:r>
              <a:rPr lang="en-US" altLang="zh-CN" sz="3200" dirty="0" smtClean="0">
                <a:effectLst>
                  <a:outerShdw blurRad="63500" dist="38100" dir="1800000" algn="l" rotWithShape="0">
                    <a:prstClr val="black">
                      <a:alpha val="46000"/>
                    </a:prstClr>
                  </a:outerShdw>
                </a:effectLst>
              </a:rPr>
              <a:t>Direction 2: Multimedia Guided </a:t>
            </a:r>
            <a:r>
              <a:rPr lang="en-US" altLang="zh-CN" sz="3200" dirty="0">
                <a:effectLst>
                  <a:outerShdw blurRad="63500" dist="38100" dir="1800000" algn="l" rotWithShape="0">
                    <a:prstClr val="black">
                      <a:alpha val="46000"/>
                    </a:prstClr>
                  </a:outerShdw>
                </a:effectLst>
              </a:rPr>
              <a:t>NLG</a:t>
            </a:r>
            <a:endParaRPr lang="en-US" sz="3200"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250260201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Bent Arrow 26">
            <a:extLst>
              <a:ext uri="{FF2B5EF4-FFF2-40B4-BE49-F238E27FC236}">
                <a16:creationId xmlns:a16="http://schemas.microsoft.com/office/drawing/2014/main" xmlns="" id="{9EAD2939-72F0-4C4A-97AE-BC29E5501782}"/>
              </a:ext>
            </a:extLst>
          </p:cNvPr>
          <p:cNvSpPr/>
          <p:nvPr/>
        </p:nvSpPr>
        <p:spPr>
          <a:xfrm rot="10800000">
            <a:off x="5177113" y="4886236"/>
            <a:ext cx="5070771" cy="1557141"/>
          </a:xfrm>
          <a:prstGeom prst="bentArrow">
            <a:avLst>
              <a:gd name="adj1" fmla="val 25000"/>
              <a:gd name="adj2" fmla="val 25000"/>
              <a:gd name="adj3" fmla="val 25000"/>
              <a:gd name="adj4" fmla="val 4592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a:extLst>
              <a:ext uri="{FF2B5EF4-FFF2-40B4-BE49-F238E27FC236}">
                <a16:creationId xmlns:a16="http://schemas.microsoft.com/office/drawing/2014/main" xmlns="" id="{44650AB2-F191-A34E-A3E9-470790021535}"/>
              </a:ext>
            </a:extLst>
          </p:cNvPr>
          <p:cNvSpPr/>
          <p:nvPr/>
        </p:nvSpPr>
        <p:spPr>
          <a:xfrm rot="5400000">
            <a:off x="6804098" y="38835"/>
            <a:ext cx="1854678" cy="530218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ounded Rectangle 20">
            <a:extLst>
              <a:ext uri="{FF2B5EF4-FFF2-40B4-BE49-F238E27FC236}">
                <a16:creationId xmlns:a16="http://schemas.microsoft.com/office/drawing/2014/main" xmlns="" id="{498DF338-BC23-684B-8CD9-7852749C53D1}"/>
              </a:ext>
            </a:extLst>
          </p:cNvPr>
          <p:cNvSpPr/>
          <p:nvPr/>
        </p:nvSpPr>
        <p:spPr>
          <a:xfrm>
            <a:off x="8822153" y="3968447"/>
            <a:ext cx="2543924" cy="337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pitchFamily="2" charset="77"/>
                <a:ea typeface="Palatino" pitchFamily="2" charset="77"/>
              </a:rPr>
              <a:t>Political analysis …</a:t>
            </a:r>
          </a:p>
        </p:txBody>
      </p:sp>
      <p:pic>
        <p:nvPicPr>
          <p:cNvPr id="3" name="Picture 2" descr="A close up of a sign&#10;&#10;Description automatically generated">
            <a:extLst>
              <a:ext uri="{FF2B5EF4-FFF2-40B4-BE49-F238E27FC236}">
                <a16:creationId xmlns:a16="http://schemas.microsoft.com/office/drawing/2014/main" xmlns="" id="{6A7D3267-CFE9-6F47-8F92-339DC18A4188}"/>
              </a:ext>
            </a:extLst>
          </p:cNvPr>
          <p:cNvPicPr>
            <a:picLocks noChangeAspect="1"/>
          </p:cNvPicPr>
          <p:nvPr/>
        </p:nvPicPr>
        <p:blipFill>
          <a:blip r:embed="rId3">
            <a:alphaModFix amt="86000"/>
          </a:blip>
          <a:stretch>
            <a:fillRect/>
          </a:stretch>
        </p:blipFill>
        <p:spPr>
          <a:xfrm>
            <a:off x="4386818" y="-671967"/>
            <a:ext cx="2801566" cy="2095480"/>
          </a:xfrm>
          <a:prstGeom prst="rect">
            <a:avLst/>
          </a:prstGeom>
        </p:spPr>
      </p:pic>
      <p:grpSp>
        <p:nvGrpSpPr>
          <p:cNvPr id="14" name="Group 13">
            <a:extLst>
              <a:ext uri="{FF2B5EF4-FFF2-40B4-BE49-F238E27FC236}">
                <a16:creationId xmlns:a16="http://schemas.microsoft.com/office/drawing/2014/main" xmlns="" id="{B26D99DA-2EEB-8144-91ED-116B9D10893A}"/>
              </a:ext>
            </a:extLst>
          </p:cNvPr>
          <p:cNvGrpSpPr/>
          <p:nvPr/>
        </p:nvGrpSpPr>
        <p:grpSpPr>
          <a:xfrm>
            <a:off x="707837" y="268945"/>
            <a:ext cx="4213784" cy="3496236"/>
            <a:chOff x="344768" y="1385046"/>
            <a:chExt cx="4213784" cy="3496236"/>
          </a:xfrm>
        </p:grpSpPr>
        <p:sp>
          <p:nvSpPr>
            <p:cNvPr id="6" name="Folded Corner 5">
              <a:extLst>
                <a:ext uri="{FF2B5EF4-FFF2-40B4-BE49-F238E27FC236}">
                  <a16:creationId xmlns:a16="http://schemas.microsoft.com/office/drawing/2014/main" xmlns="" id="{788466B8-9932-F440-8162-824E8A097126}"/>
                </a:ext>
              </a:extLst>
            </p:cNvPr>
            <p:cNvSpPr/>
            <p:nvPr/>
          </p:nvSpPr>
          <p:spPr>
            <a:xfrm>
              <a:off x="344768" y="1532217"/>
              <a:ext cx="4213784" cy="3349065"/>
            </a:xfrm>
            <a:prstGeom prst="foldedCorne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400" dirty="0">
                <a:solidFill>
                  <a:srgbClr val="00B0F0"/>
                </a:solidFill>
                <a:latin typeface="Palatino" pitchFamily="2" charset="77"/>
                <a:ea typeface="Palatino" pitchFamily="2" charset="77"/>
              </a:endParaRPr>
            </a:p>
            <a:p>
              <a:pPr algn="just"/>
              <a:endParaRPr lang="en-US" sz="1400" dirty="0">
                <a:solidFill>
                  <a:srgbClr val="00B0F0"/>
                </a:solidFill>
                <a:latin typeface="Palatino" pitchFamily="2" charset="77"/>
                <a:ea typeface="Palatino" pitchFamily="2" charset="77"/>
              </a:endParaRPr>
            </a:p>
            <a:p>
              <a:pPr algn="just"/>
              <a:r>
                <a:rPr lang="en-US" sz="1400" dirty="0">
                  <a:solidFill>
                    <a:srgbClr val="00B0F0"/>
                  </a:solidFill>
                  <a:latin typeface="Palatino" pitchFamily="2" charset="77"/>
                  <a:ea typeface="Palatino" pitchFamily="2" charset="77"/>
                </a:rPr>
                <a:t>Prime Minister Bertie Ahern </a:t>
              </a:r>
              <a:r>
                <a:rPr lang="en-US" sz="1400" dirty="0">
                  <a:solidFill>
                    <a:schemeClr val="tx2">
                      <a:lumMod val="75000"/>
                    </a:schemeClr>
                  </a:solidFill>
                  <a:latin typeface="Palatino" pitchFamily="2" charset="77"/>
                  <a:ea typeface="Palatino" pitchFamily="2" charset="77"/>
                </a:rPr>
                <a:t>of </a:t>
              </a:r>
              <a:r>
                <a:rPr lang="en-US" sz="1400" dirty="0">
                  <a:solidFill>
                    <a:srgbClr val="FF0000"/>
                  </a:solidFill>
                  <a:latin typeface="Palatino" pitchFamily="2" charset="77"/>
                  <a:ea typeface="Palatino" pitchFamily="2" charset="77"/>
                </a:rPr>
                <a:t>Ireland</a:t>
              </a:r>
              <a:r>
                <a:rPr lang="en-US" sz="1400" dirty="0">
                  <a:solidFill>
                    <a:schemeClr val="tx2">
                      <a:lumMod val="75000"/>
                    </a:schemeClr>
                  </a:solidFill>
                  <a:latin typeface="Palatino" pitchFamily="2" charset="77"/>
                  <a:ea typeface="Palatino" pitchFamily="2" charset="77"/>
                </a:rPr>
                <a:t> called Sunday for a general election on May 24. </a:t>
              </a:r>
              <a:r>
                <a:rPr lang="en-US" sz="1400" dirty="0">
                  <a:solidFill>
                    <a:srgbClr val="00B0F0"/>
                  </a:solidFill>
                  <a:latin typeface="Palatino" pitchFamily="2" charset="77"/>
                  <a:ea typeface="Palatino" pitchFamily="2" charset="77"/>
                </a:rPr>
                <a:t>Mr. Ahern </a:t>
              </a:r>
              <a:r>
                <a:rPr lang="en-US" sz="1400" dirty="0">
                  <a:solidFill>
                    <a:schemeClr val="tx2">
                      <a:lumMod val="75000"/>
                    </a:schemeClr>
                  </a:solidFill>
                  <a:latin typeface="Palatino" pitchFamily="2" charset="77"/>
                  <a:ea typeface="Palatino" pitchFamily="2" charset="77"/>
                </a:rPr>
                <a:t>and </a:t>
              </a:r>
              <a:r>
                <a:rPr lang="en-US" sz="1400" dirty="0">
                  <a:solidFill>
                    <a:srgbClr val="00B0F0"/>
                  </a:solidFill>
                  <a:latin typeface="Palatino" pitchFamily="2" charset="77"/>
                  <a:ea typeface="Palatino" pitchFamily="2" charset="77"/>
                </a:rPr>
                <a:t>his</a:t>
              </a:r>
              <a:r>
                <a:rPr lang="en-US" sz="1400" dirty="0">
                  <a:solidFill>
                    <a:schemeClr val="tx2">
                      <a:lumMod val="75000"/>
                    </a:schemeClr>
                  </a:solidFill>
                  <a:latin typeface="Palatino" pitchFamily="2" charset="77"/>
                  <a:ea typeface="Palatino" pitchFamily="2" charset="77"/>
                </a:rPr>
                <a:t> centrist party have governed in a coalition government since 1197. . .Under Irish law, which requires legislative elections every five years, </a:t>
              </a:r>
              <a:r>
                <a:rPr lang="en-US" sz="1400" dirty="0">
                  <a:solidFill>
                    <a:srgbClr val="00B0F0"/>
                  </a:solidFill>
                  <a:latin typeface="Palatino" pitchFamily="2" charset="77"/>
                  <a:ea typeface="Palatino" pitchFamily="2" charset="77"/>
                </a:rPr>
                <a:t>Mr. Ahern </a:t>
              </a:r>
              <a:r>
                <a:rPr lang="en-US" sz="1400" dirty="0">
                  <a:solidFill>
                    <a:schemeClr val="tx2">
                      <a:lumMod val="75000"/>
                    </a:schemeClr>
                  </a:solidFill>
                  <a:latin typeface="Palatino" pitchFamily="2" charset="77"/>
                  <a:ea typeface="Palatino" pitchFamily="2" charset="77"/>
                </a:rPr>
                <a:t>had to call elections by midsummer. On Sunday, </a:t>
              </a:r>
              <a:r>
                <a:rPr lang="en-US" sz="1400" dirty="0">
                  <a:solidFill>
                    <a:srgbClr val="00B0F0"/>
                  </a:solidFill>
                  <a:latin typeface="Palatino" pitchFamily="2" charset="77"/>
                  <a:ea typeface="Palatino" pitchFamily="2" charset="77"/>
                </a:rPr>
                <a:t>he</a:t>
              </a:r>
              <a:r>
                <a:rPr lang="en-US" sz="1400" dirty="0">
                  <a:solidFill>
                    <a:schemeClr val="tx2">
                      <a:lumMod val="75000"/>
                    </a:schemeClr>
                  </a:solidFill>
                  <a:latin typeface="Palatino" pitchFamily="2" charset="77"/>
                  <a:ea typeface="Palatino" pitchFamily="2" charset="77"/>
                </a:rPr>
                <a:t> said </a:t>
              </a:r>
              <a:r>
                <a:rPr lang="en-US" sz="1400" dirty="0">
                  <a:solidFill>
                    <a:srgbClr val="00B0F0"/>
                  </a:solidFill>
                  <a:latin typeface="Palatino" pitchFamily="2" charset="77"/>
                  <a:ea typeface="Palatino" pitchFamily="2" charset="77"/>
                </a:rPr>
                <a:t>he</a:t>
              </a:r>
              <a:r>
                <a:rPr lang="en-US" sz="1400" dirty="0">
                  <a:solidFill>
                    <a:schemeClr val="tx2">
                      <a:lumMod val="75000"/>
                    </a:schemeClr>
                  </a:solidFill>
                  <a:latin typeface="Palatino" pitchFamily="2" charset="77"/>
                  <a:ea typeface="Palatino" pitchFamily="2" charset="77"/>
                </a:rPr>
                <a:t> would base </a:t>
              </a:r>
              <a:r>
                <a:rPr lang="en-US" sz="1400" dirty="0">
                  <a:solidFill>
                    <a:srgbClr val="00B0F0"/>
                  </a:solidFill>
                  <a:latin typeface="Palatino" pitchFamily="2" charset="77"/>
                  <a:ea typeface="Palatino" pitchFamily="2" charset="77"/>
                </a:rPr>
                <a:t>his</a:t>
              </a:r>
              <a:r>
                <a:rPr lang="en-US" sz="1400" dirty="0">
                  <a:solidFill>
                    <a:schemeClr val="tx2">
                      <a:lumMod val="75000"/>
                    </a:schemeClr>
                  </a:solidFill>
                  <a:latin typeface="Palatino" pitchFamily="2" charset="77"/>
                  <a:ea typeface="Palatino" pitchFamily="2" charset="77"/>
                </a:rPr>
                <a:t> campaign for reelection on </a:t>
              </a:r>
              <a:r>
                <a:rPr lang="en-US" sz="1400" dirty="0">
                  <a:solidFill>
                    <a:srgbClr val="00B0F0"/>
                  </a:solidFill>
                  <a:latin typeface="Palatino" pitchFamily="2" charset="77"/>
                  <a:ea typeface="Palatino" pitchFamily="2" charset="77"/>
                </a:rPr>
                <a:t>his</a:t>
              </a:r>
              <a:r>
                <a:rPr lang="en-US" sz="1400" dirty="0">
                  <a:solidFill>
                    <a:schemeClr val="tx2">
                      <a:lumMod val="75000"/>
                    </a:schemeClr>
                  </a:solidFill>
                  <a:latin typeface="Palatino" pitchFamily="2" charset="77"/>
                  <a:ea typeface="Palatino" pitchFamily="2" charset="77"/>
                </a:rPr>
                <a:t> work to strengthen the economy and efforts to revive </a:t>
              </a:r>
              <a:r>
                <a:rPr lang="en-US" sz="1400" dirty="0">
                  <a:solidFill>
                    <a:srgbClr val="FF0000"/>
                  </a:solidFill>
                  <a:latin typeface="Palatino" pitchFamily="2" charset="77"/>
                  <a:ea typeface="Palatino" pitchFamily="2" charset="77"/>
                </a:rPr>
                <a:t>Northern Ireland’s </a:t>
              </a:r>
              <a:r>
                <a:rPr lang="en-US" sz="1400" dirty="0">
                  <a:solidFill>
                    <a:schemeClr val="tx2">
                      <a:lumMod val="75000"/>
                    </a:schemeClr>
                  </a:solidFill>
                  <a:latin typeface="Palatino" pitchFamily="2" charset="77"/>
                  <a:ea typeface="Palatino" pitchFamily="2" charset="77"/>
                </a:rPr>
                <a:t>stalled peace process this year. Political analysts said they expected </a:t>
              </a:r>
              <a:r>
                <a:rPr lang="en-US" sz="1400" dirty="0">
                  <a:solidFill>
                    <a:srgbClr val="00B0F0"/>
                  </a:solidFill>
                  <a:latin typeface="Palatino" pitchFamily="2" charset="77"/>
                  <a:ea typeface="Palatino" pitchFamily="2" charset="77"/>
                </a:rPr>
                <a:t>Mr. Ahern’s</a:t>
              </a:r>
              <a:r>
                <a:rPr lang="en-US" sz="1400" dirty="0">
                  <a:solidFill>
                    <a:schemeClr val="tx2">
                      <a:lumMod val="75000"/>
                    </a:schemeClr>
                  </a:solidFill>
                  <a:latin typeface="Palatino" pitchFamily="2" charset="77"/>
                  <a:ea typeface="Palatino" pitchFamily="2" charset="77"/>
                </a:rPr>
                <a:t> work in </a:t>
              </a:r>
              <a:r>
                <a:rPr lang="en-US" sz="1400" dirty="0">
                  <a:solidFill>
                    <a:srgbClr val="FF0000"/>
                  </a:solidFill>
                  <a:latin typeface="Palatino" pitchFamily="2" charset="77"/>
                  <a:ea typeface="Palatino" pitchFamily="2" charset="77"/>
                </a:rPr>
                <a:t>Northern Ireland</a:t>
              </a:r>
              <a:r>
                <a:rPr lang="en-US" sz="1400" dirty="0">
                  <a:solidFill>
                    <a:schemeClr val="tx2">
                      <a:lumMod val="75000"/>
                    </a:schemeClr>
                  </a:solidFill>
                  <a:latin typeface="Palatino" pitchFamily="2" charset="77"/>
                  <a:ea typeface="Palatino" pitchFamily="2" charset="77"/>
                </a:rPr>
                <a:t> to be an asset . . .</a:t>
              </a:r>
            </a:p>
          </p:txBody>
        </p:sp>
        <p:sp>
          <p:nvSpPr>
            <p:cNvPr id="7" name="Rounded Rectangle 6">
              <a:extLst>
                <a:ext uri="{FF2B5EF4-FFF2-40B4-BE49-F238E27FC236}">
                  <a16:creationId xmlns:a16="http://schemas.microsoft.com/office/drawing/2014/main" xmlns="" id="{2F95B35C-8C4B-2841-AFE9-BE300873E5CC}"/>
                </a:ext>
              </a:extLst>
            </p:cNvPr>
            <p:cNvSpPr/>
            <p:nvPr/>
          </p:nvSpPr>
          <p:spPr>
            <a:xfrm>
              <a:off x="1304084" y="1385046"/>
              <a:ext cx="2218765" cy="2943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alatino" pitchFamily="2" charset="77"/>
                  <a:ea typeface="Palatino" pitchFamily="2" charset="77"/>
                </a:rPr>
                <a:t>Input Article</a:t>
              </a:r>
            </a:p>
          </p:txBody>
        </p:sp>
      </p:grpSp>
      <p:grpSp>
        <p:nvGrpSpPr>
          <p:cNvPr id="11" name="Group 10">
            <a:extLst>
              <a:ext uri="{FF2B5EF4-FFF2-40B4-BE49-F238E27FC236}">
                <a16:creationId xmlns:a16="http://schemas.microsoft.com/office/drawing/2014/main" xmlns="" id="{58D00FF0-8290-2247-8AF1-B30B66AB196B}"/>
              </a:ext>
            </a:extLst>
          </p:cNvPr>
          <p:cNvGrpSpPr/>
          <p:nvPr/>
        </p:nvGrpSpPr>
        <p:grpSpPr>
          <a:xfrm>
            <a:off x="707836" y="3617267"/>
            <a:ext cx="4213785" cy="1153732"/>
            <a:chOff x="344767" y="5419165"/>
            <a:chExt cx="4213785" cy="1153732"/>
          </a:xfrm>
        </p:grpSpPr>
        <p:sp>
          <p:nvSpPr>
            <p:cNvPr id="9" name="Rounded Rectangle 8">
              <a:extLst>
                <a:ext uri="{FF2B5EF4-FFF2-40B4-BE49-F238E27FC236}">
                  <a16:creationId xmlns:a16="http://schemas.microsoft.com/office/drawing/2014/main" xmlns="" id="{35407408-D1A1-FB4A-9D61-92BAB06568B3}"/>
                </a:ext>
              </a:extLst>
            </p:cNvPr>
            <p:cNvSpPr/>
            <p:nvPr/>
          </p:nvSpPr>
          <p:spPr>
            <a:xfrm>
              <a:off x="344767" y="5647765"/>
              <a:ext cx="4213785" cy="925132"/>
            </a:xfrm>
            <a:prstGeom prst="roundRect">
              <a:avLst/>
            </a:prstGeom>
            <a:solidFill>
              <a:srgbClr val="FFE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lumMod val="75000"/>
                    </a:schemeClr>
                  </a:solidFill>
                  <a:latin typeface="Palatino" pitchFamily="2" charset="77"/>
                  <a:ea typeface="Palatino" pitchFamily="2" charset="77"/>
                </a:rPr>
                <a:t>{</a:t>
              </a:r>
              <a:r>
                <a:rPr lang="en-US" sz="1400" dirty="0">
                  <a:solidFill>
                    <a:srgbClr val="00B0F0"/>
                  </a:solidFill>
                  <a:latin typeface="Palatino" pitchFamily="2" charset="77"/>
                  <a:ea typeface="Palatino" pitchFamily="2" charset="77"/>
                </a:rPr>
                <a:t>Prime Minister Bertie Ahern</a:t>
              </a:r>
              <a:r>
                <a:rPr lang="en-US" sz="1400" dirty="0">
                  <a:solidFill>
                    <a:schemeClr val="tx2">
                      <a:lumMod val="75000"/>
                    </a:schemeClr>
                  </a:solidFill>
                  <a:latin typeface="Palatino" pitchFamily="2" charset="77"/>
                  <a:ea typeface="Palatino" pitchFamily="2" charset="77"/>
                </a:rPr>
                <a:t>, </a:t>
              </a:r>
              <a:r>
                <a:rPr lang="en-US" sz="1400" dirty="0">
                  <a:solidFill>
                    <a:srgbClr val="00B0F0"/>
                  </a:solidFill>
                  <a:latin typeface="Palatino" pitchFamily="2" charset="77"/>
                  <a:ea typeface="Palatino" pitchFamily="2" charset="77"/>
                </a:rPr>
                <a:t>Mr. Ahern, he,</a:t>
              </a:r>
            </a:p>
            <a:p>
              <a:r>
                <a:rPr lang="en-US" sz="1400" dirty="0">
                  <a:solidFill>
                    <a:srgbClr val="00B0F0"/>
                  </a:solidFill>
                  <a:latin typeface="Palatino" pitchFamily="2" charset="77"/>
                  <a:ea typeface="Palatino" pitchFamily="2" charset="77"/>
                </a:rPr>
                <a:t>he, his, Mr. Ahern’s</a:t>
              </a:r>
              <a:r>
                <a:rPr lang="en-US" sz="1400" dirty="0">
                  <a:solidFill>
                    <a:schemeClr val="tx2">
                      <a:lumMod val="75000"/>
                    </a:schemeClr>
                  </a:solidFill>
                  <a:latin typeface="Palatino" pitchFamily="2" charset="77"/>
                  <a:ea typeface="Palatino" pitchFamily="2" charset="77"/>
                </a:rPr>
                <a:t>}</a:t>
              </a:r>
            </a:p>
            <a:p>
              <a:r>
                <a:rPr lang="en-US" sz="1400" dirty="0">
                  <a:solidFill>
                    <a:schemeClr val="tx2">
                      <a:lumMod val="75000"/>
                    </a:schemeClr>
                  </a:solidFill>
                  <a:latin typeface="Palatino" pitchFamily="2" charset="77"/>
                  <a:ea typeface="Palatino" pitchFamily="2" charset="77"/>
                </a:rPr>
                <a:t>{</a:t>
              </a:r>
              <a:r>
                <a:rPr lang="en-US" sz="1400" dirty="0">
                  <a:solidFill>
                    <a:srgbClr val="FF0000"/>
                  </a:solidFill>
                  <a:latin typeface="Palatino" pitchFamily="2" charset="77"/>
                  <a:ea typeface="Palatino" pitchFamily="2" charset="77"/>
                </a:rPr>
                <a:t>Ireland, Northern Ireland, Northern Ireland’s</a:t>
              </a:r>
              <a:r>
                <a:rPr lang="en-US" sz="1400" dirty="0">
                  <a:solidFill>
                    <a:schemeClr val="tx2">
                      <a:lumMod val="75000"/>
                    </a:schemeClr>
                  </a:solidFill>
                  <a:latin typeface="Palatino" pitchFamily="2" charset="77"/>
                  <a:ea typeface="Palatino" pitchFamily="2" charset="77"/>
                </a:rPr>
                <a:t>}</a:t>
              </a:r>
            </a:p>
          </p:txBody>
        </p:sp>
        <p:sp>
          <p:nvSpPr>
            <p:cNvPr id="13" name="Rounded Rectangle 12">
              <a:extLst>
                <a:ext uri="{FF2B5EF4-FFF2-40B4-BE49-F238E27FC236}">
                  <a16:creationId xmlns:a16="http://schemas.microsoft.com/office/drawing/2014/main" xmlns="" id="{0494ED77-C36B-EC45-936B-09EFAF02C7C0}"/>
                </a:ext>
              </a:extLst>
            </p:cNvPr>
            <p:cNvSpPr/>
            <p:nvPr/>
          </p:nvSpPr>
          <p:spPr>
            <a:xfrm>
              <a:off x="1141504" y="5419165"/>
              <a:ext cx="2543924" cy="337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alatino" pitchFamily="2" charset="77"/>
                  <a:ea typeface="Palatino" pitchFamily="2" charset="77"/>
                </a:rPr>
                <a:t>Entity Mention Cluster</a:t>
              </a:r>
            </a:p>
          </p:txBody>
        </p:sp>
      </p:grpSp>
      <p:sp>
        <p:nvSpPr>
          <p:cNvPr id="15" name="Rectangle 14">
            <a:extLst>
              <a:ext uri="{FF2B5EF4-FFF2-40B4-BE49-F238E27FC236}">
                <a16:creationId xmlns:a16="http://schemas.microsoft.com/office/drawing/2014/main" xmlns="" id="{796D6F85-BC6A-C948-9840-4A14EB6CD19B}"/>
              </a:ext>
            </a:extLst>
          </p:cNvPr>
          <p:cNvSpPr/>
          <p:nvPr/>
        </p:nvSpPr>
        <p:spPr>
          <a:xfrm>
            <a:off x="590173" y="92639"/>
            <a:ext cx="4465920" cy="484243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xmlns="" id="{06D6E1A0-CC70-2341-8DDD-4DEF18EB0EF8}"/>
              </a:ext>
            </a:extLst>
          </p:cNvPr>
          <p:cNvSpPr/>
          <p:nvPr/>
        </p:nvSpPr>
        <p:spPr>
          <a:xfrm>
            <a:off x="543576" y="5174409"/>
            <a:ext cx="4633540" cy="1643250"/>
          </a:xfrm>
          <a:prstGeom prst="round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2">
                    <a:lumMod val="75000"/>
                  </a:schemeClr>
                </a:solidFill>
                <a:latin typeface="Palatino" pitchFamily="2" charset="77"/>
                <a:ea typeface="Palatino" pitchFamily="2" charset="77"/>
              </a:rPr>
              <a:t>prime min </a:t>
            </a:r>
            <a:r>
              <a:rPr lang="en-US" sz="1400" dirty="0" err="1">
                <a:solidFill>
                  <a:schemeClr val="tx2">
                    <a:lumMod val="75000"/>
                  </a:schemeClr>
                </a:solidFill>
                <a:latin typeface="Palatino" pitchFamily="2" charset="77"/>
                <a:ea typeface="Palatino" pitchFamily="2" charset="77"/>
              </a:rPr>
              <a:t>bertie</a:t>
            </a:r>
            <a:r>
              <a:rPr lang="en-US" sz="1400" dirty="0">
                <a:solidFill>
                  <a:schemeClr val="tx2">
                    <a:lumMod val="75000"/>
                  </a:schemeClr>
                </a:solidFill>
                <a:latin typeface="Palatino" pitchFamily="2" charset="77"/>
                <a:ea typeface="Palatino" pitchFamily="2" charset="77"/>
              </a:rPr>
              <a:t> </a:t>
            </a:r>
            <a:r>
              <a:rPr lang="en-US" sz="1400" dirty="0" err="1">
                <a:solidFill>
                  <a:schemeClr val="tx2">
                    <a:lumMod val="75000"/>
                  </a:schemeClr>
                </a:solidFill>
                <a:latin typeface="Palatino" pitchFamily="2" charset="77"/>
                <a:ea typeface="Palatino" pitchFamily="2" charset="77"/>
              </a:rPr>
              <a:t>ahern</a:t>
            </a:r>
            <a:r>
              <a:rPr lang="en-US" sz="1400" dirty="0">
                <a:solidFill>
                  <a:schemeClr val="tx2">
                    <a:lumMod val="75000"/>
                  </a:schemeClr>
                </a:solidFill>
                <a:latin typeface="Palatino" pitchFamily="2" charset="77"/>
                <a:ea typeface="Palatino" pitchFamily="2" charset="77"/>
              </a:rPr>
              <a:t> of </a:t>
            </a:r>
            <a:r>
              <a:rPr lang="en-US" sz="1400" dirty="0" err="1">
                <a:solidFill>
                  <a:schemeClr val="tx2">
                    <a:lumMod val="75000"/>
                  </a:schemeClr>
                </a:solidFill>
                <a:latin typeface="Palatino" pitchFamily="2" charset="77"/>
                <a:ea typeface="Palatino" pitchFamily="2" charset="77"/>
              </a:rPr>
              <a:t>ireland</a:t>
            </a:r>
            <a:r>
              <a:rPr lang="en-US" sz="1400" dirty="0">
                <a:solidFill>
                  <a:schemeClr val="tx2">
                    <a:lumMod val="75000"/>
                  </a:schemeClr>
                </a:solidFill>
                <a:latin typeface="Palatino" pitchFamily="2" charset="77"/>
                <a:ea typeface="Palatino" pitchFamily="2" charset="77"/>
              </a:rPr>
              <a:t> calls for general election on may 0. </a:t>
            </a:r>
            <a:r>
              <a:rPr lang="en-US" sz="1400" dirty="0" err="1">
                <a:solidFill>
                  <a:schemeClr val="tx2">
                    <a:lumMod val="75000"/>
                  </a:schemeClr>
                </a:solidFill>
                <a:latin typeface="Palatino" pitchFamily="2" charset="77"/>
                <a:ea typeface="Palatino" pitchFamily="2" charset="77"/>
              </a:rPr>
              <a:t>ahern</a:t>
            </a:r>
            <a:r>
              <a:rPr lang="en-US" sz="1400" dirty="0">
                <a:solidFill>
                  <a:schemeClr val="tx2">
                    <a:lumMod val="75000"/>
                  </a:schemeClr>
                </a:solidFill>
                <a:latin typeface="Palatino" pitchFamily="2" charset="77"/>
                <a:ea typeface="Palatino" pitchFamily="2" charset="77"/>
              </a:rPr>
              <a:t> and his centrist party, have governed in coalition government since 0. … </a:t>
            </a:r>
            <a:r>
              <a:rPr lang="en-US" sz="1400" dirty="0" err="1">
                <a:solidFill>
                  <a:schemeClr val="tx2">
                    <a:lumMod val="75000"/>
                  </a:schemeClr>
                </a:solidFill>
                <a:latin typeface="Palatino" pitchFamily="2" charset="77"/>
                <a:ea typeface="Palatino" pitchFamily="2" charset="77"/>
              </a:rPr>
              <a:t>ahern</a:t>
            </a:r>
            <a:r>
              <a:rPr lang="en-US" sz="1400" dirty="0">
                <a:solidFill>
                  <a:schemeClr val="tx2">
                    <a:lumMod val="75000"/>
                  </a:schemeClr>
                </a:solidFill>
                <a:latin typeface="Palatino" pitchFamily="2" charset="77"/>
                <a:ea typeface="Palatino" pitchFamily="2" charset="77"/>
              </a:rPr>
              <a:t> says he would base his campaign for re-election on his work to strengthen economy and his efforts to revive northern </a:t>
            </a:r>
            <a:r>
              <a:rPr lang="en-US" sz="1400" dirty="0" err="1">
                <a:solidFill>
                  <a:schemeClr val="tx2">
                    <a:lumMod val="75000"/>
                  </a:schemeClr>
                </a:solidFill>
                <a:latin typeface="Palatino" pitchFamily="2" charset="77"/>
                <a:ea typeface="Palatino" pitchFamily="2" charset="77"/>
              </a:rPr>
              <a:t>ireland’s</a:t>
            </a:r>
            <a:r>
              <a:rPr lang="en-US" sz="1400" dirty="0">
                <a:solidFill>
                  <a:schemeClr val="tx2">
                    <a:lumMod val="75000"/>
                  </a:schemeClr>
                </a:solidFill>
                <a:latin typeface="Palatino" pitchFamily="2" charset="77"/>
                <a:ea typeface="Palatino" pitchFamily="2" charset="77"/>
              </a:rPr>
              <a:t> stalled peace process.</a:t>
            </a:r>
          </a:p>
        </p:txBody>
      </p:sp>
      <p:sp>
        <p:nvSpPr>
          <p:cNvPr id="17" name="Rounded Rectangle 16">
            <a:extLst>
              <a:ext uri="{FF2B5EF4-FFF2-40B4-BE49-F238E27FC236}">
                <a16:creationId xmlns:a16="http://schemas.microsoft.com/office/drawing/2014/main" xmlns="" id="{62C33FCE-9A5B-FD4C-817A-DD38B03D7992}"/>
              </a:ext>
            </a:extLst>
          </p:cNvPr>
          <p:cNvSpPr/>
          <p:nvPr/>
        </p:nvSpPr>
        <p:spPr>
          <a:xfrm>
            <a:off x="1656973" y="4979897"/>
            <a:ext cx="2543924" cy="337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alatino" pitchFamily="2" charset="77"/>
                <a:ea typeface="Palatino" pitchFamily="2" charset="77"/>
              </a:rPr>
              <a:t>Output Summary</a:t>
            </a:r>
          </a:p>
        </p:txBody>
      </p:sp>
      <p:sp>
        <p:nvSpPr>
          <p:cNvPr id="18" name="Rounded Rectangle 17">
            <a:extLst>
              <a:ext uri="{FF2B5EF4-FFF2-40B4-BE49-F238E27FC236}">
                <a16:creationId xmlns:a16="http://schemas.microsoft.com/office/drawing/2014/main" xmlns="" id="{C62AB172-466D-7B48-A239-AF54BD457B4C}"/>
              </a:ext>
            </a:extLst>
          </p:cNvPr>
          <p:cNvSpPr/>
          <p:nvPr/>
        </p:nvSpPr>
        <p:spPr>
          <a:xfrm>
            <a:off x="5878609" y="1398794"/>
            <a:ext cx="2514600" cy="112955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alatino" pitchFamily="2" charset="77"/>
                <a:ea typeface="Palatino" pitchFamily="2" charset="77"/>
              </a:rPr>
              <a:t>Entity-aware Content Selector</a:t>
            </a:r>
          </a:p>
        </p:txBody>
      </p:sp>
      <p:sp>
        <p:nvSpPr>
          <p:cNvPr id="19" name="Rounded Rectangle 18">
            <a:extLst>
              <a:ext uri="{FF2B5EF4-FFF2-40B4-BE49-F238E27FC236}">
                <a16:creationId xmlns:a16="http://schemas.microsoft.com/office/drawing/2014/main" xmlns="" id="{C87A0EEE-96EF-9E4E-9204-75C62562FD85}"/>
              </a:ext>
            </a:extLst>
          </p:cNvPr>
          <p:cNvSpPr/>
          <p:nvPr/>
        </p:nvSpPr>
        <p:spPr>
          <a:xfrm>
            <a:off x="6039878" y="5500965"/>
            <a:ext cx="2514600" cy="112955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Palatino" pitchFamily="2" charset="77"/>
                <a:ea typeface="Palatino" pitchFamily="2" charset="77"/>
              </a:rPr>
              <a:t>Abstract Generator</a:t>
            </a:r>
          </a:p>
        </p:txBody>
      </p:sp>
      <p:sp>
        <p:nvSpPr>
          <p:cNvPr id="20" name="Rounded Rectangle 19">
            <a:extLst>
              <a:ext uri="{FF2B5EF4-FFF2-40B4-BE49-F238E27FC236}">
                <a16:creationId xmlns:a16="http://schemas.microsoft.com/office/drawing/2014/main" xmlns="" id="{7E4C80B2-7AB8-3A4D-A6E8-B2F95E504376}"/>
              </a:ext>
            </a:extLst>
          </p:cNvPr>
          <p:cNvSpPr/>
          <p:nvPr/>
        </p:nvSpPr>
        <p:spPr>
          <a:xfrm>
            <a:off x="8564744" y="3671046"/>
            <a:ext cx="2543924" cy="337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alatino" pitchFamily="2" charset="77"/>
                <a:ea typeface="Palatino" pitchFamily="2" charset="77"/>
              </a:rPr>
              <a:t>Extracted Sentences</a:t>
            </a:r>
          </a:p>
        </p:txBody>
      </p:sp>
      <p:sp>
        <p:nvSpPr>
          <p:cNvPr id="22" name="Rounded Rectangle 21">
            <a:extLst>
              <a:ext uri="{FF2B5EF4-FFF2-40B4-BE49-F238E27FC236}">
                <a16:creationId xmlns:a16="http://schemas.microsoft.com/office/drawing/2014/main" xmlns="" id="{42E4BBD3-AA40-8848-ABC4-AB6E1C2CDBA5}"/>
              </a:ext>
            </a:extLst>
          </p:cNvPr>
          <p:cNvSpPr/>
          <p:nvPr/>
        </p:nvSpPr>
        <p:spPr>
          <a:xfrm>
            <a:off x="9126065" y="4225708"/>
            <a:ext cx="2543924" cy="337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Palatino" pitchFamily="2" charset="77"/>
                <a:ea typeface="Palatino" pitchFamily="2" charset="77"/>
              </a:rPr>
              <a:t>On Sunday, </a:t>
            </a:r>
            <a:r>
              <a:rPr lang="en-US" sz="1600" dirty="0">
                <a:solidFill>
                  <a:srgbClr val="00B0F0"/>
                </a:solidFill>
                <a:latin typeface="Palatino" pitchFamily="2" charset="77"/>
                <a:ea typeface="Palatino" pitchFamily="2" charset="77"/>
              </a:rPr>
              <a:t>he</a:t>
            </a:r>
            <a:r>
              <a:rPr lang="en-US" sz="1600" dirty="0">
                <a:solidFill>
                  <a:schemeClr val="tx1"/>
                </a:solidFill>
                <a:latin typeface="Palatino" pitchFamily="2" charset="77"/>
                <a:ea typeface="Palatino" pitchFamily="2" charset="77"/>
              </a:rPr>
              <a:t> said …</a:t>
            </a:r>
          </a:p>
        </p:txBody>
      </p:sp>
      <p:sp>
        <p:nvSpPr>
          <p:cNvPr id="23" name="Rounded Rectangle 22">
            <a:extLst>
              <a:ext uri="{FF2B5EF4-FFF2-40B4-BE49-F238E27FC236}">
                <a16:creationId xmlns:a16="http://schemas.microsoft.com/office/drawing/2014/main" xmlns="" id="{B08900C8-CD53-D147-BFCC-375FE248590B}"/>
              </a:ext>
            </a:extLst>
          </p:cNvPr>
          <p:cNvSpPr/>
          <p:nvPr/>
        </p:nvSpPr>
        <p:spPr>
          <a:xfrm>
            <a:off x="9545865" y="4548940"/>
            <a:ext cx="2543924" cy="3372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B0F0"/>
                </a:solidFill>
                <a:latin typeface="Palatino" pitchFamily="2" charset="77"/>
                <a:ea typeface="Palatino" pitchFamily="2" charset="77"/>
              </a:rPr>
              <a:t>Mr. Ahern </a:t>
            </a:r>
            <a:r>
              <a:rPr lang="en-US" sz="1600" dirty="0">
                <a:solidFill>
                  <a:schemeClr val="tx1"/>
                </a:solidFill>
                <a:latin typeface="Palatino" pitchFamily="2" charset="77"/>
                <a:ea typeface="Palatino" pitchFamily="2" charset="77"/>
              </a:rPr>
              <a:t>and </a:t>
            </a:r>
            <a:r>
              <a:rPr lang="en-US" sz="1600" dirty="0">
                <a:solidFill>
                  <a:srgbClr val="00B0F0"/>
                </a:solidFill>
                <a:latin typeface="Palatino" pitchFamily="2" charset="77"/>
                <a:ea typeface="Palatino" pitchFamily="2" charset="77"/>
              </a:rPr>
              <a:t>his</a:t>
            </a:r>
            <a:r>
              <a:rPr lang="en-US" sz="1600" dirty="0">
                <a:solidFill>
                  <a:schemeClr val="tx1"/>
                </a:solidFill>
                <a:latin typeface="Palatino" pitchFamily="2" charset="77"/>
                <a:ea typeface="Palatino" pitchFamily="2" charset="77"/>
              </a:rPr>
              <a:t> …</a:t>
            </a:r>
          </a:p>
        </p:txBody>
      </p:sp>
      <p:sp>
        <p:nvSpPr>
          <p:cNvPr id="24" name="Right Arrow 23">
            <a:extLst>
              <a:ext uri="{FF2B5EF4-FFF2-40B4-BE49-F238E27FC236}">
                <a16:creationId xmlns:a16="http://schemas.microsoft.com/office/drawing/2014/main" xmlns="" id="{B4038AF4-CEF8-5245-B199-2DC198653682}"/>
              </a:ext>
            </a:extLst>
          </p:cNvPr>
          <p:cNvSpPr/>
          <p:nvPr/>
        </p:nvSpPr>
        <p:spPr>
          <a:xfrm rot="3607105">
            <a:off x="6521255" y="4810549"/>
            <a:ext cx="771252" cy="537883"/>
          </a:xfrm>
          <a:prstGeom prst="rightArrow">
            <a:avLst>
              <a:gd name="adj1" fmla="val 5828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DD05C220-A8D0-9542-A3D8-61B34C1CA004}"/>
              </a:ext>
            </a:extLst>
          </p:cNvPr>
          <p:cNvSpPr txBox="1"/>
          <p:nvPr/>
        </p:nvSpPr>
        <p:spPr>
          <a:xfrm>
            <a:off x="5409635" y="3992775"/>
            <a:ext cx="2801566" cy="707886"/>
          </a:xfrm>
          <a:prstGeom prst="rect">
            <a:avLst/>
          </a:prstGeom>
          <a:noFill/>
        </p:spPr>
        <p:txBody>
          <a:bodyPr wrap="square" rtlCol="0">
            <a:spAutoFit/>
          </a:bodyPr>
          <a:lstStyle/>
          <a:p>
            <a:r>
              <a:rPr lang="en-US" sz="2000" b="1" dirty="0">
                <a:solidFill>
                  <a:schemeClr val="accent2">
                    <a:lumMod val="75000"/>
                  </a:schemeClr>
                </a:solidFill>
                <a:latin typeface="Palatino" pitchFamily="2" charset="77"/>
                <a:ea typeface="Palatino" pitchFamily="2" charset="77"/>
              </a:rPr>
              <a:t>Coherent abstract generation</a:t>
            </a:r>
          </a:p>
        </p:txBody>
      </p:sp>
      <p:sp>
        <p:nvSpPr>
          <p:cNvPr id="28" name="Title 1">
            <a:extLst>
              <a:ext uri="{FF2B5EF4-FFF2-40B4-BE49-F238E27FC236}">
                <a16:creationId xmlns:a16="http://schemas.microsoft.com/office/drawing/2014/main" xmlns="" id="{32E9295B-0048-A944-A2AB-412F5A4C16AE}"/>
              </a:ext>
            </a:extLst>
          </p:cNvPr>
          <p:cNvSpPr txBox="1">
            <a:spLocks/>
          </p:cNvSpPr>
          <p:nvPr/>
        </p:nvSpPr>
        <p:spPr>
          <a:xfrm>
            <a:off x="6906881" y="213980"/>
            <a:ext cx="4763108" cy="739775"/>
          </a:xfrm>
          <a:prstGeom prst="rect">
            <a:avLst/>
          </a:prstGeom>
        </p:spPr>
        <p:txBody>
          <a:bodyPr>
            <a:noAutofit/>
          </a:bodyPr>
          <a:lstStyle>
            <a:lvl1pPr algn="l" defTabSz="914400" rtl="0" eaLnBrk="1" latinLnBrk="0" hangingPunct="1">
              <a:lnSpc>
                <a:spcPct val="90000"/>
              </a:lnSpc>
              <a:spcBef>
                <a:spcPct val="0"/>
              </a:spcBef>
              <a:buNone/>
              <a:defRPr sz="280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stStyle>
          <a:p>
            <a:r>
              <a:rPr lang="en-US" dirty="0" smtClean="0">
                <a:effectLst>
                  <a:outerShdw blurRad="63500" dist="38100" dir="1800000" algn="l" rotWithShape="0">
                    <a:prstClr val="black">
                      <a:alpha val="46000"/>
                    </a:prstClr>
                  </a:outerShdw>
                </a:effectLst>
              </a:rPr>
              <a:t>Direction 3: Extract and then Generate (Sharma et al., 2019)</a:t>
            </a:r>
            <a:endParaRPr lang="en-US" dirty="0">
              <a:effectLst>
                <a:outerShdw blurRad="63500" dist="38100" dir="1800000" algn="l" rotWithShape="0">
                  <a:prstClr val="black">
                    <a:alpha val="46000"/>
                  </a:prstClr>
                </a:outerShdw>
              </a:effectLst>
            </a:endParaRPr>
          </a:p>
        </p:txBody>
      </p:sp>
    </p:spTree>
    <p:extLst>
      <p:ext uri="{BB962C8B-B14F-4D97-AF65-F5344CB8AC3E}">
        <p14:creationId xmlns:p14="http://schemas.microsoft.com/office/powerpoint/2010/main" val="23278528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xmlns="" id="{AB84CA14-22F5-BA43-957B-C1641E8BF11C}"/>
              </a:ext>
            </a:extLst>
          </p:cNvPr>
          <p:cNvGraphicFramePr>
            <a:graphicFrameLocks noGrp="1"/>
          </p:cNvGraphicFramePr>
          <p:nvPr>
            <p:extLst/>
          </p:nvPr>
        </p:nvGraphicFramePr>
        <p:xfrm>
          <a:off x="244928" y="1158974"/>
          <a:ext cx="11702144" cy="6004370"/>
        </p:xfrm>
        <a:graphic>
          <a:graphicData uri="http://schemas.openxmlformats.org/drawingml/2006/table">
            <a:tbl>
              <a:tblPr firstRow="1" bandRow="1">
                <a:tableStyleId>{5C22544A-7EE6-4342-B048-85BDC9FD1C3A}</a:tableStyleId>
              </a:tblPr>
              <a:tblGrid>
                <a:gridCol w="993495">
                  <a:extLst>
                    <a:ext uri="{9D8B030D-6E8A-4147-A177-3AD203B41FA5}">
                      <a16:colId xmlns:a16="http://schemas.microsoft.com/office/drawing/2014/main" xmlns="" val="1201373287"/>
                    </a:ext>
                  </a:extLst>
                </a:gridCol>
                <a:gridCol w="1531991">
                  <a:extLst>
                    <a:ext uri="{9D8B030D-6E8A-4147-A177-3AD203B41FA5}">
                      <a16:colId xmlns:a16="http://schemas.microsoft.com/office/drawing/2014/main" xmlns="" val="2891778674"/>
                    </a:ext>
                  </a:extLst>
                </a:gridCol>
                <a:gridCol w="896796">
                  <a:extLst>
                    <a:ext uri="{9D8B030D-6E8A-4147-A177-3AD203B41FA5}">
                      <a16:colId xmlns:a16="http://schemas.microsoft.com/office/drawing/2014/main" xmlns="" val="1477386323"/>
                    </a:ext>
                  </a:extLst>
                </a:gridCol>
                <a:gridCol w="2428788">
                  <a:extLst>
                    <a:ext uri="{9D8B030D-6E8A-4147-A177-3AD203B41FA5}">
                      <a16:colId xmlns:a16="http://schemas.microsoft.com/office/drawing/2014/main" xmlns="" val="4046442482"/>
                    </a:ext>
                  </a:extLst>
                </a:gridCol>
                <a:gridCol w="1164942">
                  <a:extLst>
                    <a:ext uri="{9D8B030D-6E8A-4147-A177-3AD203B41FA5}">
                      <a16:colId xmlns:a16="http://schemas.microsoft.com/office/drawing/2014/main" xmlns="" val="1586101168"/>
                    </a:ext>
                  </a:extLst>
                </a:gridCol>
                <a:gridCol w="899543">
                  <a:extLst>
                    <a:ext uri="{9D8B030D-6E8A-4147-A177-3AD203B41FA5}">
                      <a16:colId xmlns:a16="http://schemas.microsoft.com/office/drawing/2014/main" xmlns="" val="3470135121"/>
                    </a:ext>
                  </a:extLst>
                </a:gridCol>
                <a:gridCol w="1598653">
                  <a:extLst>
                    <a:ext uri="{9D8B030D-6E8A-4147-A177-3AD203B41FA5}">
                      <a16:colId xmlns:a16="http://schemas.microsoft.com/office/drawing/2014/main" xmlns="" val="1681428890"/>
                    </a:ext>
                  </a:extLst>
                </a:gridCol>
                <a:gridCol w="2187936">
                  <a:extLst>
                    <a:ext uri="{9D8B030D-6E8A-4147-A177-3AD203B41FA5}">
                      <a16:colId xmlns:a16="http://schemas.microsoft.com/office/drawing/2014/main" xmlns="" val="2929690415"/>
                    </a:ext>
                  </a:extLst>
                </a:gridCol>
              </a:tblGrid>
              <a:tr h="334736">
                <a:tc rowSpan="2">
                  <a:txBody>
                    <a:bodyPr/>
                    <a:lstStyle/>
                    <a:p>
                      <a:pPr algn="ctr"/>
                      <a:r>
                        <a:rPr lang="en-US" altLang="zh-CN" b="1" dirty="0">
                          <a:solidFill>
                            <a:schemeClr val="tx1"/>
                          </a:solidFill>
                          <a:latin typeface="+mn-lt"/>
                        </a:rPr>
                        <a:t>Claims:</a:t>
                      </a:r>
                      <a:endParaRPr lang="x-none"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gridSpan="3">
                  <a:txBody>
                    <a:bodyPr/>
                    <a:lstStyle/>
                    <a:p>
                      <a:pPr algn="ctr"/>
                      <a:r>
                        <a:rPr lang="en-US" altLang="zh-CN" sz="1600" b="0" i="1" dirty="0">
                          <a:solidFill>
                            <a:schemeClr val="tx1"/>
                          </a:solidFill>
                        </a:rPr>
                        <a:t>Arrested</a:t>
                      </a:r>
                      <a:r>
                        <a:rPr lang="zh-CN" altLang="en-US" sz="1600" b="0" i="1" dirty="0">
                          <a:solidFill>
                            <a:schemeClr val="tx1"/>
                          </a:solidFill>
                        </a:rPr>
                        <a:t> </a:t>
                      </a:r>
                      <a:r>
                        <a:rPr lang="en-US" altLang="zh-CN" sz="1600" b="0" i="1" dirty="0">
                          <a:solidFill>
                            <a:schemeClr val="tx1"/>
                          </a:solidFill>
                        </a:rPr>
                        <a:t>protesters</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be</a:t>
                      </a:r>
                      <a:r>
                        <a:rPr lang="zh-CN" altLang="en-US" sz="1600" b="0" i="1" dirty="0">
                          <a:solidFill>
                            <a:schemeClr val="tx1"/>
                          </a:solidFill>
                        </a:rPr>
                        <a:t> </a:t>
                      </a:r>
                      <a:r>
                        <a:rPr lang="en-US" altLang="zh-CN" sz="1600" b="0" i="1" dirty="0">
                          <a:solidFill>
                            <a:schemeClr val="tx1"/>
                          </a:solidFill>
                        </a:rPr>
                        <a:t>released.</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chemeClr val="tx1"/>
                          </a:solidFill>
                          <a:latin typeface="+mn-lt"/>
                        </a:rPr>
                        <a:t>Claims: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gridSpan="3">
                  <a:txBody>
                    <a:bodyPr/>
                    <a:lstStyle/>
                    <a:p>
                      <a:pPr algn="ctr"/>
                      <a:r>
                        <a:rPr lang="en-US" altLang="zh-CN" sz="1600" b="0" i="1" dirty="0">
                          <a:solidFill>
                            <a:schemeClr val="tx1"/>
                          </a:solidFill>
                        </a:rPr>
                        <a:t>The</a:t>
                      </a:r>
                      <a:r>
                        <a:rPr lang="zh-CN" altLang="en-US" sz="1600" b="0" i="1" dirty="0">
                          <a:solidFill>
                            <a:schemeClr val="tx1"/>
                          </a:solidFill>
                        </a:rPr>
                        <a:t> </a:t>
                      </a:r>
                      <a:r>
                        <a:rPr lang="en-US" altLang="zh-CN" sz="1600" b="0" i="1" dirty="0">
                          <a:solidFill>
                            <a:schemeClr val="tx1"/>
                          </a:solidFill>
                        </a:rPr>
                        <a:t>protests</a:t>
                      </a:r>
                      <a:r>
                        <a:rPr lang="zh-CN" altLang="en-US" sz="1600" b="0" i="1" dirty="0">
                          <a:solidFill>
                            <a:schemeClr val="tx1"/>
                          </a:solidFill>
                        </a:rPr>
                        <a:t> </a:t>
                      </a:r>
                      <a:r>
                        <a:rPr lang="en-US" altLang="zh-CN" sz="1600" b="0" i="1" dirty="0">
                          <a:solidFill>
                            <a:schemeClr val="tx1"/>
                          </a:solidFill>
                        </a:rPr>
                        <a:t>are</a:t>
                      </a:r>
                      <a:r>
                        <a:rPr lang="zh-CN" altLang="en-US" sz="1600" b="0" i="1" dirty="0">
                          <a:solidFill>
                            <a:schemeClr val="tx1"/>
                          </a:solidFill>
                        </a:rPr>
                        <a:t> </a:t>
                      </a:r>
                      <a:r>
                        <a:rPr lang="en-US" altLang="zh-CN" sz="1600" b="0" i="1" dirty="0">
                          <a:solidFill>
                            <a:schemeClr val="tx1"/>
                          </a:solidFill>
                        </a:rPr>
                        <a:t>not</a:t>
                      </a:r>
                      <a:r>
                        <a:rPr lang="zh-CN" altLang="en-US" sz="1600" b="0" i="1" dirty="0">
                          <a:solidFill>
                            <a:schemeClr val="tx1"/>
                          </a:solidFill>
                        </a:rPr>
                        <a:t> </a:t>
                      </a:r>
                      <a:r>
                        <a:rPr lang="en-US" altLang="zh-CN" sz="1600" b="0" i="1" dirty="0">
                          <a:solidFill>
                            <a:schemeClr val="tx1"/>
                          </a:solidFill>
                        </a:rPr>
                        <a:t>necessary.</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pPr algn="ctr"/>
                      <a:endParaRPr lang="x-none"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a16="http://schemas.microsoft.com/office/drawing/2014/main" xmlns="" val="2959028767"/>
                  </a:ext>
                </a:extLst>
              </a:tr>
              <a:tr h="350521">
                <a:tc vMerge="1">
                  <a:txBody>
                    <a:bodyPr/>
                    <a:lstStyle/>
                    <a:p>
                      <a:endParaRPr lang="x-none"/>
                    </a:p>
                  </a:txBody>
                  <a:tcPr/>
                </a:tc>
                <a:tc gridSpan="3">
                  <a:txBody>
                    <a:bodyPr/>
                    <a:lstStyle/>
                    <a:p>
                      <a:pPr algn="ctr"/>
                      <a:r>
                        <a:rPr lang="en-US" altLang="zh-CN" sz="1600" b="0" i="1" dirty="0">
                          <a:solidFill>
                            <a:schemeClr val="tx1"/>
                          </a:solidFill>
                        </a:rPr>
                        <a:t>Carrie</a:t>
                      </a:r>
                      <a:r>
                        <a:rPr lang="zh-CN" altLang="en-US" sz="1600" b="0" i="1" dirty="0">
                          <a:solidFill>
                            <a:schemeClr val="tx1"/>
                          </a:solidFill>
                        </a:rPr>
                        <a:t> </a:t>
                      </a:r>
                      <a:r>
                        <a:rPr lang="en-US" altLang="zh-CN" sz="1600" b="0" i="1" dirty="0">
                          <a:solidFill>
                            <a:schemeClr val="tx1"/>
                          </a:solidFill>
                        </a:rPr>
                        <a:t>Lam</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resign.</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x-none"/>
                    </a:p>
                  </a:txBody>
                  <a:tcPr/>
                </a:tc>
                <a:tc hMerge="1">
                  <a:txBody>
                    <a:bodyPr/>
                    <a:lstStyle/>
                    <a:p>
                      <a:endParaRPr lang="x-none"/>
                    </a:p>
                  </a:txBody>
                  <a:tcPr/>
                </a:tc>
                <a:tc vMerge="1">
                  <a:txBody>
                    <a:bodyPr/>
                    <a:lstStyle/>
                    <a:p>
                      <a:endParaRPr lang="x-none"/>
                    </a:p>
                  </a:txBody>
                  <a:tcPr/>
                </a:tc>
                <a:tc gridSpan="3">
                  <a:txBody>
                    <a:bodyPr/>
                    <a:lstStyle/>
                    <a:p>
                      <a:pPr algn="ctr"/>
                      <a:r>
                        <a:rPr lang="en-US" altLang="zh-CN" sz="1600" b="0" i="1" dirty="0">
                          <a:solidFill>
                            <a:schemeClr val="tx1"/>
                          </a:solidFill>
                        </a:rPr>
                        <a:t>Violent</a:t>
                      </a:r>
                      <a:r>
                        <a:rPr lang="zh-CN" altLang="en-US" sz="1600" b="0" i="1" dirty="0">
                          <a:solidFill>
                            <a:schemeClr val="tx1"/>
                          </a:solidFill>
                        </a:rPr>
                        <a:t> </a:t>
                      </a:r>
                      <a:r>
                        <a:rPr lang="en-US" altLang="zh-CN" sz="1600" b="0" i="1" dirty="0">
                          <a:solidFill>
                            <a:schemeClr val="tx1"/>
                          </a:solidFill>
                        </a:rPr>
                        <a:t>protesters</a:t>
                      </a:r>
                      <a:r>
                        <a:rPr lang="zh-CN" altLang="en-US" sz="1600" b="0" i="1" dirty="0">
                          <a:solidFill>
                            <a:schemeClr val="tx1"/>
                          </a:solidFill>
                        </a:rPr>
                        <a:t> </a:t>
                      </a:r>
                      <a:r>
                        <a:rPr lang="en-US" altLang="zh-CN" sz="1600" b="0" i="1" dirty="0">
                          <a:solidFill>
                            <a:schemeClr val="tx1"/>
                          </a:solidFill>
                        </a:rPr>
                        <a:t>should</a:t>
                      </a:r>
                      <a:r>
                        <a:rPr lang="zh-CN" altLang="en-US" sz="1600" b="0" i="1" dirty="0">
                          <a:solidFill>
                            <a:schemeClr val="tx1"/>
                          </a:solidFill>
                        </a:rPr>
                        <a:t> </a:t>
                      </a:r>
                      <a:r>
                        <a:rPr lang="en-US" altLang="zh-CN" sz="1600" b="0" i="1" dirty="0">
                          <a:solidFill>
                            <a:schemeClr val="tx1"/>
                          </a:solidFill>
                        </a:rPr>
                        <a:t>be</a:t>
                      </a:r>
                      <a:r>
                        <a:rPr lang="zh-CN" altLang="en-US" sz="1600" b="0" i="1" dirty="0">
                          <a:solidFill>
                            <a:schemeClr val="tx1"/>
                          </a:solidFill>
                        </a:rPr>
                        <a:t> </a:t>
                      </a:r>
                      <a:r>
                        <a:rPr lang="en-US" altLang="zh-CN" sz="1600" b="0" i="1" dirty="0">
                          <a:solidFill>
                            <a:schemeClr val="tx1"/>
                          </a:solidFill>
                        </a:rPr>
                        <a:t>arrested.</a:t>
                      </a:r>
                      <a:endParaRPr lang="x-none" sz="1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x-none"/>
                    </a:p>
                  </a:txBody>
                  <a:tcPr/>
                </a:tc>
                <a:tc hMerge="1">
                  <a:txBody>
                    <a:bodyPr/>
                    <a:lstStyle/>
                    <a:p>
                      <a:endParaRPr lang="x-none"/>
                    </a:p>
                  </a:txBody>
                  <a:tcPr/>
                </a:tc>
                <a:extLst>
                  <a:ext uri="{0D108BD9-81ED-4DB2-BD59-A6C34878D82A}">
                    <a16:rowId xmlns:a16="http://schemas.microsoft.com/office/drawing/2014/main" xmlns="" val="2615893591"/>
                  </a:ext>
                </a:extLst>
              </a:tr>
              <a:tr h="334735">
                <a:tc rowSpan="2">
                  <a:txBody>
                    <a:bodyPr/>
                    <a:lstStyle/>
                    <a:p>
                      <a:pPr algn="ctr"/>
                      <a:r>
                        <a:rPr lang="en-US" altLang="zh-CN" sz="1800" b="1" dirty="0">
                          <a:solidFill>
                            <a:schemeClr val="tx1"/>
                          </a:solidFill>
                          <a:latin typeface="+mn-lt"/>
                        </a:rPr>
                        <a:t>Profile:</a:t>
                      </a:r>
                      <a:endParaRPr lang="x-none"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altLang="zh-CN" sz="1200" b="1" i="1" dirty="0">
                          <a:solidFill>
                            <a:schemeClr val="tx1"/>
                          </a:solidFill>
                        </a:rPr>
                        <a:t>Birth</a:t>
                      </a:r>
                      <a:r>
                        <a:rPr lang="zh-CN" altLang="en-US" sz="1200" b="1" i="1" dirty="0">
                          <a:solidFill>
                            <a:schemeClr val="tx1"/>
                          </a:solidFill>
                        </a:rPr>
                        <a:t> </a:t>
                      </a:r>
                      <a:r>
                        <a:rPr lang="en-US" altLang="zh-CN" sz="1200" b="1" i="1" dirty="0">
                          <a:solidFill>
                            <a:schemeClr val="tx1"/>
                          </a:solidFill>
                        </a:rPr>
                        <a:t>Place:</a:t>
                      </a:r>
                      <a:r>
                        <a:rPr lang="zh-CN" altLang="en-US" sz="1200" b="1" i="1" dirty="0">
                          <a:solidFill>
                            <a:schemeClr val="tx1"/>
                          </a:solidFill>
                        </a:rPr>
                        <a:t> </a:t>
                      </a:r>
                      <a:r>
                        <a:rPr lang="en-US" altLang="zh-CN" sz="1200" b="0" i="1" dirty="0">
                          <a:solidFill>
                            <a:schemeClr val="tx1"/>
                          </a:solidFill>
                        </a:rPr>
                        <a:t>Hong</a:t>
                      </a:r>
                      <a:r>
                        <a:rPr lang="zh-CN" altLang="en-US" sz="1200" b="0" i="1" dirty="0">
                          <a:solidFill>
                            <a:schemeClr val="tx1"/>
                          </a:solidFill>
                        </a:rPr>
                        <a:t> </a:t>
                      </a:r>
                      <a:r>
                        <a:rPr lang="en-US" altLang="zh-CN" sz="1200" b="0" i="1" dirty="0">
                          <a:solidFill>
                            <a:schemeClr val="tx1"/>
                          </a:solidFill>
                        </a:rPr>
                        <a:t>Kong</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Age:</a:t>
                      </a:r>
                      <a:r>
                        <a:rPr lang="zh-CN" altLang="en-US" sz="1200" b="0" i="1" dirty="0">
                          <a:solidFill>
                            <a:schemeClr val="tx1"/>
                          </a:solidFill>
                        </a:rPr>
                        <a:t> </a:t>
                      </a:r>
                      <a:r>
                        <a:rPr lang="en-US" altLang="zh-CN" sz="1200" b="0" i="1" dirty="0">
                          <a:solidFill>
                            <a:schemeClr val="tx1"/>
                          </a:solidFill>
                        </a:rPr>
                        <a:t>below</a:t>
                      </a:r>
                      <a:r>
                        <a:rPr lang="zh-CN" altLang="en-US" sz="1200" b="0" i="1" dirty="0">
                          <a:solidFill>
                            <a:schemeClr val="tx1"/>
                          </a:solidFill>
                        </a:rPr>
                        <a:t> </a:t>
                      </a:r>
                      <a:r>
                        <a:rPr lang="en-US" altLang="zh-CN" sz="1200" b="0" i="1" dirty="0">
                          <a:solidFill>
                            <a:schemeClr val="tx1"/>
                          </a:solidFill>
                        </a:rPr>
                        <a:t>30</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r>
                        <a:rPr lang="en-US" altLang="zh-CN" sz="1800" b="1" dirty="0">
                          <a:solidFill>
                            <a:schemeClr val="tx1"/>
                          </a:solidFill>
                          <a:latin typeface="+mn-lt"/>
                        </a:rPr>
                        <a:t>Profile:</a:t>
                      </a:r>
                      <a:endParaRPr lang="x-none"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altLang="zh-CN" sz="1200" b="1" i="1" dirty="0">
                          <a:solidFill>
                            <a:schemeClr val="tx1"/>
                          </a:solidFill>
                        </a:rPr>
                        <a:t>Birth</a:t>
                      </a:r>
                      <a:r>
                        <a:rPr lang="zh-CN" altLang="en-US" sz="1200" b="1" i="1" dirty="0">
                          <a:solidFill>
                            <a:schemeClr val="tx1"/>
                          </a:solidFill>
                        </a:rPr>
                        <a:t> </a:t>
                      </a:r>
                      <a:r>
                        <a:rPr lang="en-US" altLang="zh-CN" sz="1200" b="1" i="1" dirty="0">
                          <a:solidFill>
                            <a:schemeClr val="tx1"/>
                          </a:solidFill>
                        </a:rPr>
                        <a:t>Place:</a:t>
                      </a:r>
                      <a:r>
                        <a:rPr lang="zh-CN" altLang="en-US" sz="1200" b="1" i="1" dirty="0">
                          <a:solidFill>
                            <a:schemeClr val="tx1"/>
                          </a:solidFill>
                        </a:rPr>
                        <a:t> </a:t>
                      </a:r>
                      <a:r>
                        <a:rPr lang="en-US" altLang="zh-CN" sz="1200" b="0" i="1" dirty="0">
                          <a:solidFill>
                            <a:schemeClr val="tx1"/>
                          </a:solidFill>
                        </a:rPr>
                        <a:t>not</a:t>
                      </a:r>
                      <a:r>
                        <a:rPr lang="zh-CN" altLang="en-US" sz="1200" b="0" i="1" dirty="0">
                          <a:solidFill>
                            <a:schemeClr val="tx1"/>
                          </a:solidFill>
                        </a:rPr>
                        <a:t> </a:t>
                      </a:r>
                      <a:r>
                        <a:rPr lang="en-US" altLang="zh-CN" sz="1200" b="0" i="1" dirty="0">
                          <a:solidFill>
                            <a:schemeClr val="tx1"/>
                          </a:solidFill>
                        </a:rPr>
                        <a:t>Hong</a:t>
                      </a:r>
                      <a:r>
                        <a:rPr lang="zh-CN" altLang="en-US" sz="1200" b="0" i="1" dirty="0">
                          <a:solidFill>
                            <a:schemeClr val="tx1"/>
                          </a:solidFill>
                        </a:rPr>
                        <a:t> </a:t>
                      </a:r>
                      <a:r>
                        <a:rPr lang="en-US" altLang="zh-CN" sz="1200" b="0" i="1" dirty="0">
                          <a:solidFill>
                            <a:schemeClr val="tx1"/>
                          </a:solidFill>
                        </a:rPr>
                        <a:t>Kong</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Age:</a:t>
                      </a:r>
                      <a:r>
                        <a:rPr lang="zh-CN" altLang="en-US" sz="1200" b="0" i="1" dirty="0">
                          <a:solidFill>
                            <a:schemeClr val="tx1"/>
                          </a:solidFill>
                        </a:rPr>
                        <a:t> </a:t>
                      </a:r>
                      <a:r>
                        <a:rPr lang="en-US" altLang="zh-CN" sz="1200" b="0" i="1" dirty="0">
                          <a:solidFill>
                            <a:schemeClr val="tx1"/>
                          </a:solidFill>
                        </a:rPr>
                        <a:t>Above</a:t>
                      </a:r>
                      <a:r>
                        <a:rPr lang="zh-CN" altLang="en-US" sz="1200" b="0" i="1" dirty="0">
                          <a:solidFill>
                            <a:schemeClr val="tx1"/>
                          </a:solidFill>
                        </a:rPr>
                        <a:t> </a:t>
                      </a:r>
                      <a:r>
                        <a:rPr lang="en-US" altLang="zh-CN" sz="1200" b="0" i="1" dirty="0">
                          <a:solidFill>
                            <a:schemeClr val="tx1"/>
                          </a:solidFill>
                        </a:rPr>
                        <a:t>50</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83342680"/>
                  </a:ext>
                </a:extLst>
              </a:tr>
              <a:tr h="261257">
                <a:tc vMerge="1">
                  <a:txBody>
                    <a:bodyPr/>
                    <a:lstStyle/>
                    <a:p>
                      <a:endParaRPr lang="x-none"/>
                    </a:p>
                  </a:txBody>
                  <a:tcPr/>
                </a:tc>
                <a:tc gridSpan="2">
                  <a:txBody>
                    <a:bodyPr/>
                    <a:lstStyle/>
                    <a:p>
                      <a:pPr algn="ctr"/>
                      <a:r>
                        <a:rPr lang="en-US" altLang="zh-CN" sz="1200" b="1" i="1" dirty="0">
                          <a:solidFill>
                            <a:schemeClr val="tx1"/>
                          </a:solidFill>
                        </a:rPr>
                        <a:t>Education:</a:t>
                      </a:r>
                      <a:r>
                        <a:rPr lang="zh-CN" altLang="en-US" sz="1200" b="0" i="1" dirty="0">
                          <a:solidFill>
                            <a:schemeClr val="tx1"/>
                          </a:solidFill>
                        </a:rPr>
                        <a:t> </a:t>
                      </a:r>
                      <a:r>
                        <a:rPr lang="en-US" altLang="zh-CN" sz="1200" b="0" i="1" dirty="0">
                          <a:solidFill>
                            <a:schemeClr val="tx1"/>
                          </a:solidFill>
                        </a:rPr>
                        <a:t>above</a:t>
                      </a:r>
                      <a:r>
                        <a:rPr lang="zh-CN" altLang="en-US" sz="1200" b="0" i="1" dirty="0">
                          <a:solidFill>
                            <a:schemeClr val="tx1"/>
                          </a:solidFill>
                        </a:rPr>
                        <a:t> </a:t>
                      </a:r>
                      <a:r>
                        <a:rPr lang="en-US" altLang="zh-CN" sz="1200" b="0" i="1" dirty="0">
                          <a:solidFill>
                            <a:schemeClr val="tx1"/>
                          </a:solidFill>
                        </a:rPr>
                        <a:t>college</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Participate</a:t>
                      </a:r>
                      <a:r>
                        <a:rPr lang="zh-CN" altLang="en-US" sz="1200" b="1" i="1" dirty="0">
                          <a:solidFill>
                            <a:schemeClr val="tx1"/>
                          </a:solidFill>
                        </a:rPr>
                        <a:t> </a:t>
                      </a:r>
                      <a:r>
                        <a:rPr lang="en-US" altLang="zh-CN" sz="1200" b="1" i="1" dirty="0">
                          <a:solidFill>
                            <a:schemeClr val="tx1"/>
                          </a:solidFill>
                        </a:rPr>
                        <a:t>in</a:t>
                      </a:r>
                      <a:r>
                        <a:rPr lang="zh-CN" altLang="en-US" sz="1200" b="1" i="1" dirty="0">
                          <a:solidFill>
                            <a:schemeClr val="tx1"/>
                          </a:solidFill>
                        </a:rPr>
                        <a:t> </a:t>
                      </a:r>
                      <a:r>
                        <a:rPr lang="en-US" altLang="zh-CN" sz="1200" b="1" i="1" dirty="0">
                          <a:solidFill>
                            <a:schemeClr val="tx1"/>
                          </a:solidFill>
                        </a:rPr>
                        <a:t>protest?</a:t>
                      </a:r>
                      <a:r>
                        <a:rPr lang="zh-CN" altLang="en-US" sz="1200" b="1" i="1" dirty="0">
                          <a:solidFill>
                            <a:schemeClr val="tx1"/>
                          </a:solidFill>
                        </a:rPr>
                        <a:t> </a:t>
                      </a:r>
                      <a:r>
                        <a:rPr lang="en-US" altLang="zh-CN" sz="1200" b="0" i="1" dirty="0">
                          <a:solidFill>
                            <a:schemeClr val="tx1"/>
                          </a:solidFill>
                        </a:rPr>
                        <a:t>No</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x-none"/>
                    </a:p>
                  </a:txBody>
                  <a:tcPr/>
                </a:tc>
                <a:tc gridSpan="2">
                  <a:txBody>
                    <a:bodyPr/>
                    <a:lstStyle/>
                    <a:p>
                      <a:pPr algn="ctr"/>
                      <a:r>
                        <a:rPr lang="en-US" altLang="zh-CN" sz="1200" b="1" i="1" dirty="0">
                          <a:solidFill>
                            <a:schemeClr val="tx1"/>
                          </a:solidFill>
                        </a:rPr>
                        <a:t>Education:</a:t>
                      </a:r>
                      <a:r>
                        <a:rPr lang="zh-CN" altLang="en-US" sz="1200" b="0" i="1" dirty="0">
                          <a:solidFill>
                            <a:schemeClr val="tx1"/>
                          </a:solidFill>
                        </a:rPr>
                        <a:t> </a:t>
                      </a:r>
                      <a:r>
                        <a:rPr lang="en-US" altLang="zh-CN" sz="1200" b="0" i="1" dirty="0">
                          <a:solidFill>
                            <a:schemeClr val="tx1"/>
                          </a:solidFill>
                        </a:rPr>
                        <a:t>Below</a:t>
                      </a:r>
                      <a:r>
                        <a:rPr lang="zh-CN" altLang="en-US" sz="1200" b="0" i="1" dirty="0">
                          <a:solidFill>
                            <a:schemeClr val="tx1"/>
                          </a:solidFill>
                        </a:rPr>
                        <a:t> </a:t>
                      </a:r>
                      <a:r>
                        <a:rPr lang="en-US" altLang="zh-CN" sz="1200" b="0" i="1" dirty="0">
                          <a:solidFill>
                            <a:schemeClr val="tx1"/>
                          </a:solidFill>
                        </a:rPr>
                        <a:t>secondary</a:t>
                      </a:r>
                      <a:r>
                        <a:rPr lang="zh-CN" altLang="en-US" sz="1200" b="0" i="1" dirty="0">
                          <a:solidFill>
                            <a:schemeClr val="tx1"/>
                          </a:solidFill>
                        </a:rPr>
                        <a:t> </a:t>
                      </a:r>
                      <a:r>
                        <a:rPr lang="en-US" altLang="zh-CN" sz="1200" b="0" i="1" dirty="0">
                          <a:solidFill>
                            <a:schemeClr val="tx1"/>
                          </a:solidFill>
                        </a:rPr>
                        <a:t>school</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i="1" dirty="0">
                          <a:solidFill>
                            <a:schemeClr val="tx1"/>
                          </a:solidFill>
                        </a:rPr>
                        <a:t>Participate</a:t>
                      </a:r>
                      <a:r>
                        <a:rPr lang="zh-CN" altLang="en-US" sz="1200" b="1" i="1" dirty="0">
                          <a:solidFill>
                            <a:schemeClr val="tx1"/>
                          </a:solidFill>
                        </a:rPr>
                        <a:t> </a:t>
                      </a:r>
                      <a:r>
                        <a:rPr lang="en-US" altLang="zh-CN" sz="1200" b="1" i="1" dirty="0">
                          <a:solidFill>
                            <a:schemeClr val="tx1"/>
                          </a:solidFill>
                        </a:rPr>
                        <a:t>in</a:t>
                      </a:r>
                      <a:r>
                        <a:rPr lang="zh-CN" altLang="en-US" sz="1200" b="1" i="1" dirty="0">
                          <a:solidFill>
                            <a:schemeClr val="tx1"/>
                          </a:solidFill>
                        </a:rPr>
                        <a:t> </a:t>
                      </a:r>
                      <a:r>
                        <a:rPr lang="en-US" altLang="zh-CN" sz="1200" b="1" i="1" dirty="0">
                          <a:solidFill>
                            <a:schemeClr val="tx1"/>
                          </a:solidFill>
                        </a:rPr>
                        <a:t>protest?</a:t>
                      </a:r>
                      <a:r>
                        <a:rPr lang="zh-CN" altLang="en-US" sz="1200" b="0" i="1" dirty="0">
                          <a:solidFill>
                            <a:schemeClr val="tx1"/>
                          </a:solidFill>
                        </a:rPr>
                        <a:t> </a:t>
                      </a:r>
                      <a:r>
                        <a:rPr lang="en-US" altLang="zh-CN" sz="1200" b="0" i="1" dirty="0">
                          <a:solidFill>
                            <a:schemeClr val="tx1"/>
                          </a:solidFill>
                        </a:rPr>
                        <a:t>No</a:t>
                      </a:r>
                      <a:endParaRPr lang="x-none" sz="12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03431052"/>
                  </a:ext>
                </a:extLst>
              </a:tr>
              <a:tr h="277219">
                <a:tc gridSpan="2">
                  <a:txBody>
                    <a:bodyPr/>
                    <a:lstStyle/>
                    <a:p>
                      <a:pPr algn="ctr"/>
                      <a:r>
                        <a:rPr lang="en-US" altLang="zh-CN" b="1" dirty="0">
                          <a:solidFill>
                            <a:schemeClr val="tx1"/>
                          </a:solidFill>
                        </a:rPr>
                        <a:t>Premises</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Evidence</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Premises</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a:txBody>
                    <a:bodyPr/>
                    <a:lstStyle/>
                    <a:p>
                      <a:pPr algn="ctr"/>
                      <a:r>
                        <a:rPr lang="en-US" altLang="zh-CN" b="1" dirty="0">
                          <a:solidFill>
                            <a:schemeClr val="tx1"/>
                          </a:solidFill>
                        </a:rPr>
                        <a:t>Evidence</a:t>
                      </a:r>
                      <a:endParaRPr lang="x-none"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a16="http://schemas.microsoft.com/office/drawing/2014/main" xmlns="" val="713313400"/>
                  </a:ext>
                </a:extLst>
              </a:tr>
              <a:tr h="437606">
                <a:tc rowSpan="2" gridSpan="2">
                  <a:txBody>
                    <a:bodyPr/>
                    <a:lstStyle/>
                    <a:p>
                      <a:pPr algn="l"/>
                      <a:r>
                        <a:rPr lang="en-US" altLang="zh-CN" sz="1600" b="0" i="1" dirty="0">
                          <a:solidFill>
                            <a:schemeClr val="accent2">
                              <a:lumMod val="75000"/>
                            </a:schemeClr>
                          </a:solidFill>
                        </a:rPr>
                        <a:t>Extradition</a:t>
                      </a:r>
                      <a:r>
                        <a:rPr lang="zh-CN" altLang="en-US" sz="1600" b="0" i="1" dirty="0">
                          <a:solidFill>
                            <a:schemeClr val="accent2">
                              <a:lumMod val="75000"/>
                            </a:schemeClr>
                          </a:solidFill>
                        </a:rPr>
                        <a:t> </a:t>
                      </a:r>
                      <a:r>
                        <a:rPr lang="en-US" altLang="zh-CN" sz="1600" b="0" i="1" dirty="0">
                          <a:solidFill>
                            <a:schemeClr val="accent2">
                              <a:lumMod val="75000"/>
                            </a:schemeClr>
                          </a:solidFill>
                        </a:rPr>
                        <a:t>Law</a:t>
                      </a:r>
                      <a:r>
                        <a:rPr lang="zh-CN" altLang="en-US" sz="1600" b="0" i="1" dirty="0">
                          <a:solidFill>
                            <a:schemeClr val="accent2">
                              <a:lumMod val="75000"/>
                            </a:schemeClr>
                          </a:solidFill>
                        </a:rPr>
                        <a:t> </a:t>
                      </a:r>
                      <a:r>
                        <a:rPr lang="en-US" altLang="zh-CN" sz="1600" b="0" i="1" dirty="0">
                          <a:solidFill>
                            <a:schemeClr val="accent2">
                              <a:lumMod val="75000"/>
                            </a:schemeClr>
                          </a:solidFill>
                        </a:rPr>
                        <a:t>will</a:t>
                      </a:r>
                      <a:r>
                        <a:rPr lang="zh-CN" altLang="en-US" sz="1600" b="0" i="1" dirty="0">
                          <a:solidFill>
                            <a:schemeClr val="accent2">
                              <a:lumMod val="75000"/>
                            </a:schemeClr>
                          </a:solidFill>
                        </a:rPr>
                        <a:t> </a:t>
                      </a:r>
                      <a:r>
                        <a:rPr lang="en-US" altLang="zh-CN" sz="1600" b="0" i="1" dirty="0">
                          <a:solidFill>
                            <a:schemeClr val="accent2">
                              <a:lumMod val="75000"/>
                            </a:schemeClr>
                          </a:solidFill>
                        </a:rPr>
                        <a:t>weaken</a:t>
                      </a:r>
                      <a:r>
                        <a:rPr lang="zh-CN" altLang="en-US" sz="1600" b="0" i="1" dirty="0">
                          <a:solidFill>
                            <a:schemeClr val="accent2">
                              <a:lumMod val="75000"/>
                            </a:schemeClr>
                          </a:solidFill>
                        </a:rPr>
                        <a:t> </a:t>
                      </a:r>
                      <a:r>
                        <a:rPr lang="en-US" altLang="zh-CN" sz="1600" b="0" i="1" dirty="0">
                          <a:solidFill>
                            <a:schemeClr val="accent2">
                              <a:lumMod val="75000"/>
                            </a:schemeClr>
                          </a:solidFill>
                        </a:rPr>
                        <a:t>autonomy</a:t>
                      </a:r>
                      <a:r>
                        <a:rPr lang="zh-CN" altLang="en-US" sz="1600" b="0" i="1" dirty="0">
                          <a:solidFill>
                            <a:schemeClr val="accent2">
                              <a:lumMod val="75000"/>
                            </a:schemeClr>
                          </a:solidFill>
                        </a:rPr>
                        <a:t> </a:t>
                      </a:r>
                      <a:r>
                        <a:rPr lang="en-US" altLang="zh-CN" sz="1600" b="0" i="1" dirty="0">
                          <a:solidFill>
                            <a:schemeClr val="accent2">
                              <a:lumMod val="75000"/>
                            </a:schemeClr>
                          </a:solidFill>
                        </a:rPr>
                        <a:t>and</a:t>
                      </a:r>
                      <a:r>
                        <a:rPr lang="zh-CN" altLang="en-US" sz="1600" b="0" i="1" dirty="0">
                          <a:solidFill>
                            <a:schemeClr val="accent2">
                              <a:lumMod val="75000"/>
                            </a:schemeClr>
                          </a:solidFill>
                        </a:rPr>
                        <a:t> </a:t>
                      </a:r>
                      <a:r>
                        <a:rPr lang="en-US" altLang="zh-CN" sz="1600" b="0" i="1" dirty="0">
                          <a:solidFill>
                            <a:schemeClr val="accent2">
                              <a:lumMod val="75000"/>
                            </a:schemeClr>
                          </a:solidFill>
                        </a:rPr>
                        <a:t>judicial</a:t>
                      </a:r>
                      <a:r>
                        <a:rPr lang="zh-CN" altLang="en-US" sz="1600" b="0" i="1" dirty="0">
                          <a:solidFill>
                            <a:schemeClr val="accent2">
                              <a:lumMod val="75000"/>
                            </a:schemeClr>
                          </a:solidFill>
                        </a:rPr>
                        <a:t> </a:t>
                      </a:r>
                      <a:r>
                        <a:rPr lang="en-US" altLang="zh-CN" sz="1600" b="0" i="1" dirty="0">
                          <a:solidFill>
                            <a:schemeClr val="accent2">
                              <a:lumMod val="75000"/>
                            </a:schemeClr>
                          </a:solidFill>
                        </a:rPr>
                        <a:t>independence.</a:t>
                      </a:r>
                      <a:endParaRPr lang="x-none" sz="1600" b="0" i="1" dirty="0">
                        <a:solidFill>
                          <a:schemeClr val="accent2">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Police</a:t>
                      </a:r>
                      <a:r>
                        <a:rPr lang="zh-CN" altLang="en-US" sz="1400" b="0" dirty="0">
                          <a:solidFill>
                            <a:schemeClr val="tx1"/>
                          </a:solidFill>
                        </a:rPr>
                        <a:t> </a:t>
                      </a:r>
                      <a:r>
                        <a:rPr lang="en-US" altLang="zh-CN" sz="1400" b="0" dirty="0">
                          <a:solidFill>
                            <a:schemeClr val="tx1"/>
                          </a:solidFill>
                        </a:rPr>
                        <a:t>violently</a:t>
                      </a:r>
                      <a:r>
                        <a:rPr lang="zh-CN" altLang="en-US" sz="1400" b="0" dirty="0">
                          <a:solidFill>
                            <a:schemeClr val="tx1"/>
                          </a:solidFill>
                        </a:rPr>
                        <a:t> </a:t>
                      </a:r>
                      <a:r>
                        <a:rPr lang="en-US" altLang="zh-CN" sz="1400" b="0" dirty="0">
                          <a:solidFill>
                            <a:schemeClr val="tx1"/>
                          </a:solidFill>
                        </a:rPr>
                        <a:t>attacked</a:t>
                      </a:r>
                      <a:r>
                        <a:rPr lang="zh-CN" altLang="en-US" sz="1400" b="0" dirty="0">
                          <a:solidFill>
                            <a:schemeClr val="tx1"/>
                          </a:solidFill>
                        </a:rPr>
                        <a:t> </a:t>
                      </a:r>
                      <a:r>
                        <a:rPr lang="en-US" altLang="zh-CN" sz="1400" b="0" dirty="0">
                          <a:solidFill>
                            <a:schemeClr val="tx1"/>
                          </a:solidFill>
                        </a:rPr>
                        <a:t>protesters.</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rowSpan="2" gridSpan="2">
                  <a:txBody>
                    <a:bodyPr/>
                    <a:lstStyle/>
                    <a:p>
                      <a:pPr algn="l"/>
                      <a:r>
                        <a:rPr lang="en-US" altLang="zh-CN" sz="1600" b="0" i="1" dirty="0">
                          <a:solidFill>
                            <a:srgbClr val="0070C0"/>
                          </a:solidFill>
                        </a:rPr>
                        <a:t>Protests</a:t>
                      </a:r>
                      <a:r>
                        <a:rPr lang="zh-CN" altLang="en-US" sz="1600" b="0" i="1" dirty="0">
                          <a:solidFill>
                            <a:srgbClr val="0070C0"/>
                          </a:solidFill>
                        </a:rPr>
                        <a:t> </a:t>
                      </a:r>
                      <a:r>
                        <a:rPr lang="en-US" altLang="zh-CN" sz="1600" b="0" i="1" dirty="0">
                          <a:solidFill>
                            <a:srgbClr val="0070C0"/>
                          </a:solidFill>
                        </a:rPr>
                        <a:t>on</a:t>
                      </a:r>
                      <a:r>
                        <a:rPr lang="zh-CN" altLang="en-US" sz="1600" b="0" i="1" dirty="0">
                          <a:solidFill>
                            <a:srgbClr val="0070C0"/>
                          </a:solidFill>
                        </a:rPr>
                        <a:t> </a:t>
                      </a:r>
                      <a:r>
                        <a:rPr lang="en-US" altLang="zh-CN" sz="1600" b="0" i="1" dirty="0">
                          <a:solidFill>
                            <a:srgbClr val="0070C0"/>
                          </a:solidFill>
                        </a:rPr>
                        <a:t>Extradition</a:t>
                      </a:r>
                      <a:r>
                        <a:rPr lang="zh-CN" altLang="en-US" sz="1600" b="0" i="1" dirty="0">
                          <a:solidFill>
                            <a:srgbClr val="0070C0"/>
                          </a:solidFill>
                        </a:rPr>
                        <a:t> </a:t>
                      </a:r>
                      <a:r>
                        <a:rPr lang="en-US" altLang="zh-CN" sz="1600" b="0" i="1" dirty="0">
                          <a:solidFill>
                            <a:srgbClr val="0070C0"/>
                          </a:solidFill>
                        </a:rPr>
                        <a:t>Law</a:t>
                      </a:r>
                      <a:r>
                        <a:rPr lang="zh-CN" altLang="en-US" sz="1600" b="0" i="1" dirty="0">
                          <a:solidFill>
                            <a:srgbClr val="0070C0"/>
                          </a:solidFill>
                        </a:rPr>
                        <a:t> </a:t>
                      </a:r>
                      <a:r>
                        <a:rPr lang="en-US" altLang="zh-CN" sz="1600" b="0" i="1" dirty="0">
                          <a:solidFill>
                            <a:srgbClr val="0070C0"/>
                          </a:solidFill>
                        </a:rPr>
                        <a:t>amendment</a:t>
                      </a:r>
                      <a:r>
                        <a:rPr lang="zh-CN" altLang="en-US" sz="1600" b="0" i="1" dirty="0">
                          <a:solidFill>
                            <a:srgbClr val="0070C0"/>
                          </a:solidFill>
                        </a:rPr>
                        <a:t> </a:t>
                      </a:r>
                      <a:r>
                        <a:rPr lang="en-US" altLang="zh-CN" sz="1600" b="0" i="1" dirty="0">
                          <a:solidFill>
                            <a:srgbClr val="0070C0"/>
                          </a:solidFill>
                        </a:rPr>
                        <a:t>are</a:t>
                      </a:r>
                      <a:r>
                        <a:rPr lang="zh-CN" altLang="en-US" sz="1600" b="0" i="1" dirty="0">
                          <a:solidFill>
                            <a:srgbClr val="0070C0"/>
                          </a:solidFill>
                        </a:rPr>
                        <a:t> </a:t>
                      </a:r>
                      <a:r>
                        <a:rPr lang="en-US" altLang="zh-CN" sz="1600" b="0" i="1" dirty="0">
                          <a:solidFill>
                            <a:srgbClr val="0070C0"/>
                          </a:solidFill>
                        </a:rPr>
                        <a:t>not</a:t>
                      </a:r>
                      <a:r>
                        <a:rPr lang="zh-CN" altLang="en-US" sz="1600" b="0" i="1" dirty="0">
                          <a:solidFill>
                            <a:srgbClr val="0070C0"/>
                          </a:solidFill>
                        </a:rPr>
                        <a:t> </a:t>
                      </a:r>
                      <a:r>
                        <a:rPr lang="en-US" altLang="zh-CN" sz="1600" b="0" i="1" dirty="0">
                          <a:solidFill>
                            <a:srgbClr val="0070C0"/>
                          </a:solidFill>
                        </a:rPr>
                        <a:t>necessary.</a:t>
                      </a:r>
                      <a:endParaRPr lang="x-none" sz="1600" b="0" i="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target</a:t>
                      </a:r>
                      <a:r>
                        <a:rPr lang="zh-CN" altLang="en-US" sz="1400" b="0" dirty="0">
                          <a:solidFill>
                            <a:schemeClr val="tx1"/>
                          </a:solidFill>
                        </a:rPr>
                        <a:t> </a:t>
                      </a:r>
                      <a:r>
                        <a:rPr lang="en-US" altLang="zh-CN" sz="1400" b="0" dirty="0">
                          <a:solidFill>
                            <a:schemeClr val="tx1"/>
                          </a:solidFill>
                        </a:rPr>
                        <a:t>of</a:t>
                      </a:r>
                      <a:r>
                        <a:rPr lang="zh-CN" altLang="en-US" sz="1400" b="0" dirty="0">
                          <a:solidFill>
                            <a:schemeClr val="tx1"/>
                          </a:solidFill>
                        </a:rPr>
                        <a:t> </a:t>
                      </a:r>
                      <a:r>
                        <a:rPr lang="en-US" altLang="zh-CN" sz="1400" b="0" dirty="0">
                          <a:solidFill>
                            <a:schemeClr val="tx1"/>
                          </a:solidFill>
                        </a:rPr>
                        <a:t>Extradition</a:t>
                      </a:r>
                      <a:r>
                        <a:rPr lang="zh-CN" altLang="en-US" sz="1400" b="0" dirty="0">
                          <a:solidFill>
                            <a:schemeClr val="tx1"/>
                          </a:solidFill>
                        </a:rPr>
                        <a:t> </a:t>
                      </a:r>
                      <a:r>
                        <a:rPr lang="en-US" altLang="zh-CN" sz="1400" b="0" dirty="0">
                          <a:solidFill>
                            <a:schemeClr val="tx1"/>
                          </a:solidFill>
                        </a:rPr>
                        <a:t>Law</a:t>
                      </a:r>
                      <a:r>
                        <a:rPr lang="zh-CN" altLang="en-US" sz="1400" b="0" dirty="0">
                          <a:solidFill>
                            <a:schemeClr val="tx1"/>
                          </a:solidFill>
                        </a:rPr>
                        <a:t> </a:t>
                      </a:r>
                      <a:r>
                        <a:rPr lang="en-US" altLang="zh-CN" sz="1400" b="0" dirty="0">
                          <a:solidFill>
                            <a:schemeClr val="tx1"/>
                          </a:solidFill>
                        </a:rPr>
                        <a:t>is</a:t>
                      </a:r>
                      <a:r>
                        <a:rPr lang="zh-CN" altLang="en-US" sz="1400" b="0" dirty="0">
                          <a:solidFill>
                            <a:schemeClr val="tx1"/>
                          </a:solidFill>
                        </a:rPr>
                        <a:t> </a:t>
                      </a:r>
                      <a:r>
                        <a:rPr lang="en-US" altLang="zh-CN" sz="1400" b="0" dirty="0">
                          <a:solidFill>
                            <a:schemeClr val="tx1"/>
                          </a:solidFill>
                        </a:rPr>
                        <a:t>only</a:t>
                      </a:r>
                      <a:r>
                        <a:rPr lang="zh-CN" altLang="en-US" sz="1400" b="0" dirty="0">
                          <a:solidFill>
                            <a:schemeClr val="tx1"/>
                          </a:solidFill>
                        </a:rPr>
                        <a:t> </a:t>
                      </a:r>
                      <a:r>
                        <a:rPr lang="en-US" altLang="zh-CN" sz="1400" b="0" dirty="0">
                          <a:solidFill>
                            <a:schemeClr val="tx1"/>
                          </a:solidFill>
                        </a:rPr>
                        <a:t>on</a:t>
                      </a:r>
                      <a:r>
                        <a:rPr lang="zh-CN" altLang="en-US" sz="1400" b="0" dirty="0">
                          <a:solidFill>
                            <a:schemeClr val="tx1"/>
                          </a:solidFill>
                        </a:rPr>
                        <a:t> </a:t>
                      </a:r>
                      <a:r>
                        <a:rPr lang="en-US" altLang="zh-CN" sz="1400" b="0" dirty="0">
                          <a:solidFill>
                            <a:schemeClr val="tx1"/>
                          </a:solidFill>
                        </a:rPr>
                        <a:t>felon</a:t>
                      </a:r>
                      <a:r>
                        <a:rPr lang="zh-CN" altLang="en-US" sz="1400" b="0" dirty="0">
                          <a:solidFill>
                            <a:schemeClr val="tx1"/>
                          </a:solidFill>
                        </a:rPr>
                        <a:t> </a:t>
                      </a:r>
                      <a:r>
                        <a:rPr lang="en-US" altLang="zh-CN" sz="1400" b="0" dirty="0">
                          <a:solidFill>
                            <a:schemeClr val="tx1"/>
                          </a:solidFill>
                        </a:rPr>
                        <a:t>criminals.</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a16="http://schemas.microsoft.com/office/drawing/2014/main" xmlns="" val="2086640881"/>
                  </a:ext>
                </a:extLst>
              </a:tr>
              <a:tr h="548096">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Government</a:t>
                      </a:r>
                      <a:r>
                        <a:rPr lang="zh-CN" altLang="en-US" sz="1400" b="0" dirty="0">
                          <a:solidFill>
                            <a:schemeClr val="tx1"/>
                          </a:solidFill>
                        </a:rPr>
                        <a:t> </a:t>
                      </a:r>
                      <a:r>
                        <a:rPr lang="en-US" altLang="zh-CN" sz="1400" b="0" dirty="0">
                          <a:solidFill>
                            <a:schemeClr val="tx1"/>
                          </a:solidFill>
                        </a:rPr>
                        <a:t>ignored</a:t>
                      </a:r>
                      <a:r>
                        <a:rPr lang="zh-CN" altLang="en-US" sz="1400" b="0" dirty="0">
                          <a:solidFill>
                            <a:schemeClr val="tx1"/>
                          </a:solidFill>
                        </a:rPr>
                        <a:t> </a:t>
                      </a:r>
                      <a:r>
                        <a:rPr lang="en-US" altLang="zh-CN" sz="1400" b="0" dirty="0">
                          <a:solidFill>
                            <a:schemeClr val="tx1"/>
                          </a:solidFill>
                        </a:rPr>
                        <a:t>requests</a:t>
                      </a:r>
                      <a:r>
                        <a:rPr lang="zh-CN" altLang="en-US" sz="1400" b="0" dirty="0">
                          <a:solidFill>
                            <a:schemeClr val="tx1"/>
                          </a:solidFill>
                        </a:rPr>
                        <a:t> </a:t>
                      </a:r>
                      <a:r>
                        <a:rPr lang="en-US" altLang="zh-CN" sz="1400" b="0" dirty="0">
                          <a:solidFill>
                            <a:schemeClr val="tx1"/>
                          </a:solidFill>
                        </a:rPr>
                        <a:t>from</a:t>
                      </a:r>
                      <a:r>
                        <a:rPr lang="zh-CN" altLang="en-US" sz="1400" b="0" dirty="0">
                          <a:solidFill>
                            <a:schemeClr val="tx1"/>
                          </a:solidFill>
                        </a:rPr>
                        <a:t> </a:t>
                      </a:r>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about</a:t>
                      </a:r>
                      <a:r>
                        <a:rPr lang="zh-CN" altLang="en-US" sz="1400" b="0" dirty="0">
                          <a:solidFill>
                            <a:schemeClr val="tx1"/>
                          </a:solidFill>
                        </a:rPr>
                        <a:t> </a:t>
                      </a:r>
                      <a:r>
                        <a:rPr lang="en-US" altLang="zh-CN" sz="1400" b="0" dirty="0">
                          <a:solidFill>
                            <a:schemeClr val="tx1"/>
                          </a:solidFill>
                        </a:rPr>
                        <a:t>revoking</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amendment.</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Law</a:t>
                      </a:r>
                      <a:r>
                        <a:rPr lang="zh-CN" altLang="en-US" sz="1400" b="0" dirty="0">
                          <a:solidFill>
                            <a:schemeClr val="tx1"/>
                          </a:solidFill>
                        </a:rPr>
                        <a:t> </a:t>
                      </a:r>
                      <a:r>
                        <a:rPr lang="en-US" altLang="zh-CN" sz="1400" b="0" dirty="0">
                          <a:solidFill>
                            <a:schemeClr val="tx1"/>
                          </a:solidFill>
                        </a:rPr>
                        <a:t>is</a:t>
                      </a:r>
                      <a:r>
                        <a:rPr lang="zh-CN" altLang="en-US" sz="1400" b="0" dirty="0">
                          <a:solidFill>
                            <a:schemeClr val="tx1"/>
                          </a:solidFill>
                        </a:rPr>
                        <a:t> </a:t>
                      </a:r>
                      <a:r>
                        <a:rPr lang="en-US" altLang="zh-CN" sz="1400" b="0" dirty="0">
                          <a:solidFill>
                            <a:schemeClr val="tx1"/>
                          </a:solidFill>
                        </a:rPr>
                        <a:t>not</a:t>
                      </a:r>
                      <a:r>
                        <a:rPr lang="zh-CN" altLang="en-US" sz="1400" b="0" dirty="0">
                          <a:solidFill>
                            <a:schemeClr val="tx1"/>
                          </a:solidFill>
                        </a:rPr>
                        <a:t> </a:t>
                      </a:r>
                      <a:r>
                        <a:rPr lang="en-US" altLang="zh-CN" sz="1400" b="0" dirty="0">
                          <a:solidFill>
                            <a:schemeClr val="tx1"/>
                          </a:solidFill>
                        </a:rPr>
                        <a:t>proposed</a:t>
                      </a:r>
                      <a:r>
                        <a:rPr lang="zh-CN" altLang="en-US" sz="1400" b="0" dirty="0">
                          <a:solidFill>
                            <a:schemeClr val="tx1"/>
                          </a:solidFill>
                        </a:rPr>
                        <a:t> </a:t>
                      </a:r>
                      <a:r>
                        <a:rPr lang="en-US" altLang="zh-CN" sz="1400" b="0" dirty="0">
                          <a:solidFill>
                            <a:schemeClr val="tx1"/>
                          </a:solidFill>
                        </a:rPr>
                        <a:t>by</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Beijing</a:t>
                      </a:r>
                      <a:r>
                        <a:rPr lang="zh-CN" altLang="en-US" sz="1400" b="0" dirty="0">
                          <a:solidFill>
                            <a:schemeClr val="tx1"/>
                          </a:solidFill>
                        </a:rPr>
                        <a:t> </a:t>
                      </a:r>
                      <a:r>
                        <a:rPr lang="en-US" altLang="zh-CN" sz="1400" b="0" dirty="0">
                          <a:solidFill>
                            <a:schemeClr val="tx1"/>
                          </a:solidFill>
                        </a:rPr>
                        <a:t>government.</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a16="http://schemas.microsoft.com/office/drawing/2014/main" xmlns="" val="1578956008"/>
                  </a:ext>
                </a:extLst>
              </a:tr>
              <a:tr h="1500900">
                <a:tc rowSpan="2" gridSpan="2">
                  <a:txBody>
                    <a:bodyPr/>
                    <a:lstStyle/>
                    <a:p>
                      <a:pPr algn="l"/>
                      <a:r>
                        <a:rPr lang="en-US" altLang="zh-CN" sz="1600" b="0" i="1" dirty="0">
                          <a:solidFill>
                            <a:schemeClr val="accent2">
                              <a:lumMod val="75000"/>
                            </a:schemeClr>
                          </a:solidFill>
                        </a:rPr>
                        <a:t>Beijing</a:t>
                      </a:r>
                      <a:r>
                        <a:rPr lang="zh-CN" altLang="en-US" sz="1600" b="0" i="1" dirty="0">
                          <a:solidFill>
                            <a:schemeClr val="accent2">
                              <a:lumMod val="75000"/>
                            </a:schemeClr>
                          </a:solidFill>
                        </a:rPr>
                        <a:t> </a:t>
                      </a:r>
                      <a:r>
                        <a:rPr lang="en-US" altLang="zh-CN" sz="1600" b="0" i="1" dirty="0">
                          <a:solidFill>
                            <a:schemeClr val="accent2">
                              <a:lumMod val="75000"/>
                            </a:schemeClr>
                          </a:solidFill>
                        </a:rPr>
                        <a:t>government</a:t>
                      </a:r>
                      <a:r>
                        <a:rPr lang="zh-CN" altLang="en-US" sz="1600" b="0" i="1" dirty="0">
                          <a:solidFill>
                            <a:schemeClr val="accent2">
                              <a:lumMod val="75000"/>
                            </a:schemeClr>
                          </a:solidFill>
                        </a:rPr>
                        <a:t> </a:t>
                      </a:r>
                      <a:r>
                        <a:rPr lang="en-US" altLang="zh-CN" sz="1600" b="0" i="1" dirty="0">
                          <a:solidFill>
                            <a:schemeClr val="accent2">
                              <a:lumMod val="75000"/>
                            </a:schemeClr>
                          </a:solidFill>
                        </a:rPr>
                        <a:t>will</a:t>
                      </a:r>
                      <a:r>
                        <a:rPr lang="zh-CN" altLang="en-US" sz="1600" b="0" i="1" dirty="0">
                          <a:solidFill>
                            <a:schemeClr val="accent2">
                              <a:lumMod val="75000"/>
                            </a:schemeClr>
                          </a:solidFill>
                        </a:rPr>
                        <a:t> </a:t>
                      </a:r>
                      <a:r>
                        <a:rPr lang="en-US" altLang="zh-CN" sz="1600" b="0" i="1" dirty="0">
                          <a:solidFill>
                            <a:schemeClr val="accent2">
                              <a:lumMod val="75000"/>
                            </a:schemeClr>
                          </a:solidFill>
                        </a:rPr>
                        <a:t>undermine</a:t>
                      </a:r>
                      <a:r>
                        <a:rPr lang="zh-CN" altLang="en-US" sz="1600" b="0" i="1" dirty="0">
                          <a:solidFill>
                            <a:schemeClr val="accent2">
                              <a:lumMod val="75000"/>
                            </a:schemeClr>
                          </a:solidFill>
                        </a:rPr>
                        <a:t> </a:t>
                      </a:r>
                      <a:r>
                        <a:rPr lang="en-US" altLang="zh-CN" sz="1600" b="0" i="1" dirty="0">
                          <a:solidFill>
                            <a:schemeClr val="accent2">
                              <a:lumMod val="75000"/>
                            </a:schemeClr>
                          </a:solidFill>
                        </a:rPr>
                        <a:t>certain</a:t>
                      </a:r>
                      <a:r>
                        <a:rPr lang="zh-CN" altLang="en-US" sz="1600" b="0" i="1" dirty="0">
                          <a:solidFill>
                            <a:schemeClr val="accent2">
                              <a:lumMod val="75000"/>
                            </a:schemeClr>
                          </a:solidFill>
                        </a:rPr>
                        <a:t> </a:t>
                      </a:r>
                      <a:r>
                        <a:rPr lang="en-US" altLang="zh-CN" sz="1600" b="0" i="1" dirty="0">
                          <a:solidFill>
                            <a:schemeClr val="accent2">
                              <a:lumMod val="75000"/>
                            </a:schemeClr>
                          </a:solidFill>
                        </a:rPr>
                        <a:t>freedoms.</a:t>
                      </a:r>
                      <a:endParaRPr lang="x-none" sz="1600" b="0" i="1" dirty="0">
                        <a:solidFill>
                          <a:schemeClr val="accent2">
                            <a:lumMod val="7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rowSpan="2" gridSpan="2">
                  <a:txBody>
                    <a:bodyPr/>
                    <a:lstStyle/>
                    <a:p>
                      <a:pPr algn="l"/>
                      <a:r>
                        <a:rPr lang="en-US" altLang="zh-CN" sz="1400" b="0" dirty="0">
                          <a:solidFill>
                            <a:schemeClr val="tx1"/>
                          </a:solidFill>
                        </a:rPr>
                        <a:t>N/A</a:t>
                      </a:r>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rowSpan="2" gridSpan="2">
                  <a:txBody>
                    <a:bodyPr/>
                    <a:lstStyle/>
                    <a:p>
                      <a:pPr algn="l"/>
                      <a:r>
                        <a:rPr lang="en-US" altLang="zh-CN" sz="1600" b="0" i="1" dirty="0">
                          <a:solidFill>
                            <a:srgbClr val="0070C0"/>
                          </a:solidFill>
                        </a:rPr>
                        <a:t>Most</a:t>
                      </a:r>
                      <a:r>
                        <a:rPr lang="zh-CN" altLang="en-US" sz="1600" b="0" i="1" dirty="0">
                          <a:solidFill>
                            <a:srgbClr val="0070C0"/>
                          </a:solidFill>
                        </a:rPr>
                        <a:t> </a:t>
                      </a:r>
                      <a:r>
                        <a:rPr lang="en-US" altLang="zh-CN" sz="1600" b="0" i="1" dirty="0">
                          <a:solidFill>
                            <a:srgbClr val="0070C0"/>
                          </a:solidFill>
                        </a:rPr>
                        <a:t>of</a:t>
                      </a:r>
                      <a:r>
                        <a:rPr lang="zh-CN" altLang="en-US" sz="1600" b="0" i="1" dirty="0">
                          <a:solidFill>
                            <a:srgbClr val="0070C0"/>
                          </a:solidFill>
                        </a:rPr>
                        <a:t> </a:t>
                      </a:r>
                      <a:r>
                        <a:rPr lang="en-US" altLang="zh-CN" sz="1600" b="0" i="1" dirty="0">
                          <a:solidFill>
                            <a:srgbClr val="0070C0"/>
                          </a:solidFill>
                        </a:rPr>
                        <a:t>the</a:t>
                      </a:r>
                      <a:r>
                        <a:rPr lang="zh-CN" altLang="en-US" sz="1600" b="0" i="1" dirty="0">
                          <a:solidFill>
                            <a:srgbClr val="0070C0"/>
                          </a:solidFill>
                        </a:rPr>
                        <a:t> </a:t>
                      </a:r>
                      <a:r>
                        <a:rPr lang="en-US" altLang="zh-CN" sz="1600" b="0" i="1" dirty="0">
                          <a:solidFill>
                            <a:srgbClr val="0070C0"/>
                          </a:solidFill>
                        </a:rPr>
                        <a:t>protests</a:t>
                      </a:r>
                      <a:r>
                        <a:rPr lang="zh-CN" altLang="en-US" sz="1600" b="0" i="1" dirty="0">
                          <a:solidFill>
                            <a:srgbClr val="0070C0"/>
                          </a:solidFill>
                        </a:rPr>
                        <a:t> </a:t>
                      </a:r>
                      <a:r>
                        <a:rPr lang="en-US" altLang="zh-CN" sz="1600" b="0" i="1" dirty="0">
                          <a:solidFill>
                            <a:srgbClr val="0070C0"/>
                          </a:solidFill>
                        </a:rPr>
                        <a:t>are</a:t>
                      </a:r>
                      <a:r>
                        <a:rPr lang="zh-CN" altLang="en-US" sz="1600" b="0" i="1" dirty="0">
                          <a:solidFill>
                            <a:srgbClr val="0070C0"/>
                          </a:solidFill>
                        </a:rPr>
                        <a:t> </a:t>
                      </a:r>
                      <a:r>
                        <a:rPr lang="en-US" altLang="zh-CN" sz="1600" b="0" i="1" dirty="0">
                          <a:solidFill>
                            <a:srgbClr val="0070C0"/>
                          </a:solidFill>
                        </a:rPr>
                        <a:t>violent.</a:t>
                      </a:r>
                      <a:endParaRPr lang="x-none" sz="1600" b="0" i="1" dirty="0">
                        <a:solidFill>
                          <a:srgbClr val="0070C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x-none"/>
                    </a:p>
                  </a:txBody>
                  <a:tcPr/>
                </a:tc>
                <a:tc gridSpan="2">
                  <a:txBody>
                    <a:bodyPr/>
                    <a:lstStyle/>
                    <a:p>
                      <a:pPr algn="l"/>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blocked</a:t>
                      </a:r>
                      <a:r>
                        <a:rPr lang="zh-CN" altLang="en-US" sz="1400" b="0" dirty="0">
                          <a:solidFill>
                            <a:schemeClr val="tx1"/>
                          </a:solidFill>
                        </a:rPr>
                        <a:t> </a:t>
                      </a:r>
                      <a:r>
                        <a:rPr lang="en-US" altLang="zh-CN" sz="1400" b="0" dirty="0">
                          <a:solidFill>
                            <a:schemeClr val="tx1"/>
                          </a:solidFill>
                        </a:rPr>
                        <a:t>traffic.</a:t>
                      </a:r>
                    </a:p>
                    <a:p>
                      <a:pPr algn="l"/>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a16="http://schemas.microsoft.com/office/drawing/2014/main" xmlns="" val="4080550480"/>
                  </a:ext>
                </a:extLst>
              </a:tr>
              <a:tr h="1471255">
                <a:tc gridSpan="2" vMerge="1">
                  <a:txBody>
                    <a:bodyPr/>
                    <a:lstStyle/>
                    <a:p>
                      <a:endParaRPr lang="x-none"/>
                    </a:p>
                  </a:txBody>
                  <a:tcPr/>
                </a:tc>
                <a:tc hMerge="1" vMerge="1">
                  <a:txBody>
                    <a:bodyPr/>
                    <a:lstStyle/>
                    <a:p>
                      <a:endParaRPr lang="x-none"/>
                    </a:p>
                  </a:txBody>
                  <a:tcPr/>
                </a:tc>
                <a:tc gridSpan="2" vMerge="1">
                  <a:txBody>
                    <a:bodyPr/>
                    <a:lstStyle/>
                    <a:p>
                      <a:endParaRPr lang="x-none"/>
                    </a:p>
                  </a:txBody>
                  <a:tcPr/>
                </a:tc>
                <a:tc hMerge="1" vMerge="1">
                  <a:txBody>
                    <a:bodyPr/>
                    <a:lstStyle/>
                    <a:p>
                      <a:endParaRPr lang="x-none"/>
                    </a:p>
                  </a:txBody>
                  <a:tcPr/>
                </a:tc>
                <a:tc gridSpan="2" vMerge="1">
                  <a:txBody>
                    <a:bodyPr/>
                    <a:lstStyle/>
                    <a:p>
                      <a:endParaRPr lang="x-none"/>
                    </a:p>
                  </a:txBody>
                  <a:tcPr/>
                </a:tc>
                <a:tc hMerge="1" vMerge="1">
                  <a:txBody>
                    <a:bodyPr/>
                    <a:lstStyle/>
                    <a:p>
                      <a:endParaRPr lang="x-none"/>
                    </a:p>
                  </a:txBody>
                  <a:tcPr/>
                </a:tc>
                <a:tc gridSpan="2">
                  <a:txBody>
                    <a:bodyPr/>
                    <a:lstStyle/>
                    <a:p>
                      <a:pPr algn="l"/>
                      <a:r>
                        <a:rPr lang="en-US" altLang="zh-CN" sz="1400" b="0" dirty="0">
                          <a:solidFill>
                            <a:schemeClr val="tx1"/>
                          </a:solidFill>
                        </a:rPr>
                        <a:t>Protesters</a:t>
                      </a:r>
                      <a:r>
                        <a:rPr lang="zh-CN" altLang="en-US" sz="1400" b="0" dirty="0">
                          <a:solidFill>
                            <a:schemeClr val="tx1"/>
                          </a:solidFill>
                        </a:rPr>
                        <a:t> </a:t>
                      </a:r>
                      <a:r>
                        <a:rPr lang="en-US" altLang="zh-CN" sz="1400" b="0" dirty="0">
                          <a:solidFill>
                            <a:schemeClr val="tx1"/>
                          </a:solidFill>
                        </a:rPr>
                        <a:t>attacked</a:t>
                      </a:r>
                      <a:r>
                        <a:rPr lang="zh-CN" altLang="en-US" sz="1400" b="0" dirty="0">
                          <a:solidFill>
                            <a:schemeClr val="tx1"/>
                          </a:solidFill>
                        </a:rPr>
                        <a:t> </a:t>
                      </a:r>
                      <a:r>
                        <a:rPr lang="en-US" altLang="zh-CN" sz="1400" b="0" dirty="0">
                          <a:solidFill>
                            <a:schemeClr val="tx1"/>
                          </a:solidFill>
                        </a:rPr>
                        <a:t>the</a:t>
                      </a:r>
                      <a:r>
                        <a:rPr lang="zh-CN" altLang="en-US" sz="1400" b="0" dirty="0">
                          <a:solidFill>
                            <a:schemeClr val="tx1"/>
                          </a:solidFill>
                        </a:rPr>
                        <a:t> </a:t>
                      </a:r>
                      <a:r>
                        <a:rPr lang="en-US" altLang="zh-CN" sz="1400" b="0" dirty="0">
                          <a:solidFill>
                            <a:schemeClr val="tx1"/>
                          </a:solidFill>
                        </a:rPr>
                        <a:t>police.</a:t>
                      </a:r>
                    </a:p>
                    <a:p>
                      <a:pPr algn="l"/>
                      <a:endParaRPr lang="x-none"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x-none"/>
                    </a:p>
                  </a:txBody>
                  <a:tcPr/>
                </a:tc>
                <a:extLst>
                  <a:ext uri="{0D108BD9-81ED-4DB2-BD59-A6C34878D82A}">
                    <a16:rowId xmlns:a16="http://schemas.microsoft.com/office/drawing/2014/main" xmlns="" val="2018452203"/>
                  </a:ext>
                </a:extLst>
              </a:tr>
            </a:tbl>
          </a:graphicData>
        </a:graphic>
      </p:graphicFrame>
      <p:pic>
        <p:nvPicPr>
          <p:cNvPr id="9" name="Picture 8">
            <a:extLst>
              <a:ext uri="{FF2B5EF4-FFF2-40B4-BE49-F238E27FC236}">
                <a16:creationId xmlns:a16="http://schemas.microsoft.com/office/drawing/2014/main" xmlns="" id="{FC14A798-E3B2-624A-9CA7-77A5E581449C}"/>
              </a:ext>
            </a:extLst>
          </p:cNvPr>
          <p:cNvPicPr>
            <a:picLocks noChangeAspect="1"/>
          </p:cNvPicPr>
          <p:nvPr/>
        </p:nvPicPr>
        <p:blipFill>
          <a:blip r:embed="rId2"/>
          <a:stretch>
            <a:fillRect/>
          </a:stretch>
        </p:blipFill>
        <p:spPr>
          <a:xfrm>
            <a:off x="9150220" y="4196091"/>
            <a:ext cx="2116024" cy="1110912"/>
          </a:xfrm>
          <a:prstGeom prst="rect">
            <a:avLst/>
          </a:prstGeom>
        </p:spPr>
      </p:pic>
      <p:pic>
        <p:nvPicPr>
          <p:cNvPr id="11" name="Picture 10">
            <a:extLst>
              <a:ext uri="{FF2B5EF4-FFF2-40B4-BE49-F238E27FC236}">
                <a16:creationId xmlns:a16="http://schemas.microsoft.com/office/drawing/2014/main" xmlns="" id="{D501AA47-EB0F-744F-B6F4-48F70D4D4289}"/>
              </a:ext>
            </a:extLst>
          </p:cNvPr>
          <p:cNvPicPr>
            <a:picLocks noChangeAspect="1"/>
          </p:cNvPicPr>
          <p:nvPr/>
        </p:nvPicPr>
        <p:blipFill>
          <a:blip r:embed="rId3"/>
          <a:stretch>
            <a:fillRect/>
          </a:stretch>
        </p:blipFill>
        <p:spPr>
          <a:xfrm>
            <a:off x="8212814" y="5654495"/>
            <a:ext cx="1874811" cy="1118672"/>
          </a:xfrm>
          <a:prstGeom prst="rect">
            <a:avLst/>
          </a:prstGeom>
        </p:spPr>
      </p:pic>
      <p:sp>
        <p:nvSpPr>
          <p:cNvPr id="6" name="Google Shape;1130;p104"/>
          <p:cNvSpPr txBox="1">
            <a:spLocks/>
          </p:cNvSpPr>
          <p:nvPr/>
        </p:nvSpPr>
        <p:spPr>
          <a:xfrm>
            <a:off x="1981200" y="29937"/>
            <a:ext cx="8686800" cy="11430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spcBef>
                <a:spcPts val="0"/>
              </a:spcBef>
            </a:pPr>
            <a:r>
              <a:rPr lang="en-US" dirty="0" smtClean="0">
                <a:effectLst>
                  <a:outerShdw blurRad="63500" dist="38100" dir="1800000" algn="l" rotWithShape="0">
                    <a:prstClr val="black">
                      <a:alpha val="46000"/>
                    </a:prstClr>
                  </a:outerShdw>
                </a:effectLst>
                <a:latin typeface="Roboto" panose="02000000000000000000" pitchFamily="2" charset="0"/>
                <a:ea typeface="Roboto" panose="02000000000000000000" pitchFamily="2" charset="0"/>
                <a:cs typeface="Open Sans" panose="020B0606030504020204" pitchFamily="34" charset="0"/>
                <a:sym typeface="Palatino Linotype"/>
              </a:rPr>
              <a:t>Direction 4: Multi-View </a:t>
            </a:r>
            <a:r>
              <a:rPr lang="en-US" dirty="0">
                <a:effectLst>
                  <a:outerShdw blurRad="63500" dist="38100" dir="1800000" algn="l" rotWithShape="0">
                    <a:prstClr val="black">
                      <a:alpha val="46000"/>
                    </a:prstClr>
                  </a:outerShdw>
                </a:effectLst>
                <a:latin typeface="Roboto" panose="02000000000000000000" pitchFamily="2" charset="0"/>
                <a:ea typeface="Roboto" panose="02000000000000000000" pitchFamily="2" charset="0"/>
                <a:cs typeface="Open Sans" panose="020B0606030504020204" pitchFamily="34" charset="0"/>
                <a:sym typeface="Palatino Linotype"/>
              </a:rPr>
              <a:t>Summarization</a:t>
            </a:r>
          </a:p>
        </p:txBody>
      </p:sp>
      <p:pic>
        <p:nvPicPr>
          <p:cNvPr id="2" name="Picture 1" descr="5e093418a310cf3e97ae18bc.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7625" y="5654495"/>
            <a:ext cx="1928744" cy="1118672"/>
          </a:xfrm>
          <a:prstGeom prst="rect">
            <a:avLst/>
          </a:prstGeom>
        </p:spPr>
      </p:pic>
    </p:spTree>
    <p:extLst>
      <p:ext uri="{BB962C8B-B14F-4D97-AF65-F5344CB8AC3E}">
        <p14:creationId xmlns:p14="http://schemas.microsoft.com/office/powerpoint/2010/main" val="549044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77</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298872" y="197314"/>
            <a:ext cx="10515600" cy="739775"/>
          </a:xfrm>
        </p:spPr>
        <p:txBody>
          <a:bodyPr>
            <a:noAutofit/>
          </a:bodyPr>
          <a:lstStyle/>
          <a:p>
            <a:r>
              <a:rPr lang="en-US" dirty="0" smtClean="0">
                <a:effectLst>
                  <a:outerShdw blurRad="63500" dist="38100" dir="1800000" algn="l" rotWithShape="0">
                    <a:prstClr val="black">
                      <a:alpha val="46000"/>
                    </a:prstClr>
                  </a:outerShdw>
                </a:effectLst>
              </a:rPr>
              <a:t>Direction 5: Using </a:t>
            </a:r>
            <a:r>
              <a:rPr lang="en-US" dirty="0">
                <a:effectLst>
                  <a:outerShdw blurRad="63500" dist="38100" dir="1800000" algn="l" rotWithShape="0">
                    <a:prstClr val="black">
                      <a:alpha val="46000"/>
                    </a:prstClr>
                  </a:outerShdw>
                </a:effectLst>
              </a:rPr>
              <a:t>Knowledge-Enhanced NLG for </a:t>
            </a:r>
            <a:r>
              <a:rPr lang="en-US" dirty="0" smtClean="0">
                <a:effectLst>
                  <a:outerShdw blurRad="63500" dist="38100" dir="1800000" algn="l" rotWithShape="0">
                    <a:prstClr val="black">
                      <a:alpha val="46000"/>
                    </a:prstClr>
                  </a:outerShdw>
                </a:effectLst>
              </a:rPr>
              <a:t/>
            </a:r>
            <a:br>
              <a:rPr lang="en-US" dirty="0" smtClean="0">
                <a:effectLst>
                  <a:outerShdw blurRad="63500" dist="38100" dir="1800000" algn="l" rotWithShape="0">
                    <a:prstClr val="black">
                      <a:alpha val="46000"/>
                    </a:prstClr>
                  </a:outerShdw>
                </a:effectLst>
              </a:rPr>
            </a:br>
            <a:r>
              <a:rPr lang="en-US" dirty="0" smtClean="0">
                <a:effectLst>
                  <a:outerShdw blurRad="63500" dist="38100" dir="1800000" algn="l" rotWithShape="0">
                    <a:prstClr val="black">
                      <a:alpha val="46000"/>
                    </a:prstClr>
                  </a:outerShdw>
                </a:effectLst>
              </a:rPr>
              <a:t>Training </a:t>
            </a:r>
            <a:r>
              <a:rPr lang="en-US" dirty="0">
                <a:effectLst>
                  <a:outerShdw blurRad="63500" dist="38100" dir="1800000" algn="l" rotWithShape="0">
                    <a:prstClr val="black">
                      <a:alpha val="46000"/>
                    </a:prstClr>
                  </a:outerShdw>
                </a:effectLst>
              </a:rPr>
              <a:t>Data </a:t>
            </a:r>
            <a:r>
              <a:rPr lang="en-US" dirty="0" smtClean="0">
                <a:effectLst>
                  <a:outerShdw blurRad="63500" dist="38100" dir="1800000" algn="l" rotWithShape="0">
                    <a:prstClr val="black">
                      <a:alpha val="46000"/>
                    </a:prstClr>
                  </a:outerShdw>
                </a:effectLst>
              </a:rPr>
              <a:t>Generation </a:t>
            </a:r>
            <a:r>
              <a:rPr lang="en-US" dirty="0">
                <a:effectLst>
                  <a:outerShdw blurRad="63500" dist="38100" dir="1800000" algn="l" rotWithShape="0">
                    <a:prstClr val="black">
                      <a:alpha val="46000"/>
                    </a:prstClr>
                  </a:outerShdw>
                </a:effectLst>
              </a:rPr>
              <a:t>or </a:t>
            </a:r>
            <a:r>
              <a:rPr lang="en-US" smtClean="0">
                <a:effectLst>
                  <a:outerShdw blurRad="63500" dist="38100" dir="1800000" algn="l" rotWithShape="0">
                    <a:prstClr val="black">
                      <a:alpha val="46000"/>
                    </a:prstClr>
                  </a:outerShdw>
                </a:effectLst>
              </a:rPr>
              <a:t>Augmentation </a:t>
            </a:r>
            <a:br>
              <a:rPr lang="en-US" smtClean="0">
                <a:effectLst>
                  <a:outerShdw blurRad="63500" dist="38100" dir="1800000" algn="l" rotWithShape="0">
                    <a:prstClr val="black">
                      <a:alpha val="46000"/>
                    </a:prstClr>
                  </a:outerShdw>
                </a:effectLst>
              </a:rPr>
            </a:br>
            <a:r>
              <a:rPr lang="en-US" smtClean="0">
                <a:effectLst>
                  <a:outerShdw blurRad="63500" dist="38100" dir="1800000" algn="l" rotWithShape="0">
                    <a:prstClr val="black">
                      <a:alpha val="46000"/>
                    </a:prstClr>
                  </a:outerShdw>
                </a:effectLst>
              </a:rPr>
              <a:t>[</a:t>
            </a:r>
            <a:r>
              <a:rPr lang="en-US" dirty="0" smtClean="0">
                <a:effectLst>
                  <a:outerShdw blurRad="63500" dist="38100" dir="1800000" algn="l" rotWithShape="0">
                    <a:prstClr val="black">
                      <a:alpha val="46000"/>
                    </a:prstClr>
                  </a:outerShdw>
                </a:effectLst>
              </a:rPr>
              <a:t>Fung et al., ACL2021]</a:t>
            </a:r>
            <a:endParaRPr lang="en-US" dirty="0">
              <a:effectLst>
                <a:outerShdw blurRad="63500" dist="38100" dir="1800000" algn="l" rotWithShape="0">
                  <a:prstClr val="black">
                    <a:alpha val="46000"/>
                  </a:prstClr>
                </a:outerShdw>
              </a:effectLst>
            </a:endParaRPr>
          </a:p>
        </p:txBody>
      </p:sp>
      <p:sp>
        <p:nvSpPr>
          <p:cNvPr id="8" name="Content Placeholder 2">
            <a:extLst>
              <a:ext uri="{FF2B5EF4-FFF2-40B4-BE49-F238E27FC236}">
                <a16:creationId xmlns:a16="http://schemas.microsoft.com/office/drawing/2014/main" xmlns="" id="{B26AED2F-FC50-5A48-B295-F6B4DD6B646C}"/>
              </a:ext>
            </a:extLst>
          </p:cNvPr>
          <p:cNvSpPr>
            <a:spLocks noGrp="1"/>
          </p:cNvSpPr>
          <p:nvPr>
            <p:ph idx="1"/>
          </p:nvPr>
        </p:nvSpPr>
        <p:spPr>
          <a:xfrm>
            <a:off x="518984" y="1200150"/>
            <a:ext cx="10515600" cy="4704031"/>
          </a:xfrm>
        </p:spPr>
        <p:txBody>
          <a:bodyPr>
            <a:normAutofit/>
          </a:bodyPr>
          <a:lstStyle/>
          <a:p>
            <a:r>
              <a:rPr lang="en-US" sz="2400" dirty="0" smtClean="0"/>
              <a:t>Fake News Generation o Train Misinformation Detectors</a:t>
            </a:r>
          </a:p>
        </p:txBody>
      </p:sp>
      <p:pic>
        <p:nvPicPr>
          <p:cNvPr id="7" name="Picture 6">
            <a:extLst>
              <a:ext uri="{FF2B5EF4-FFF2-40B4-BE49-F238E27FC236}">
                <a16:creationId xmlns:a16="http://schemas.microsoft.com/office/drawing/2014/main" xmlns="" id="{4B317B7C-23B4-42F5-856D-E19E59A01316}"/>
              </a:ext>
            </a:extLst>
          </p:cNvPr>
          <p:cNvPicPr>
            <a:picLocks noChangeAspect="1"/>
          </p:cNvPicPr>
          <p:nvPr/>
        </p:nvPicPr>
        <p:blipFill>
          <a:blip r:embed="rId2"/>
          <a:stretch>
            <a:fillRect/>
          </a:stretch>
        </p:blipFill>
        <p:spPr>
          <a:xfrm>
            <a:off x="298872" y="1858966"/>
            <a:ext cx="8697831" cy="4862509"/>
          </a:xfrm>
          <a:prstGeom prst="rect">
            <a:avLst/>
          </a:prstGeom>
        </p:spPr>
      </p:pic>
      <p:sp>
        <p:nvSpPr>
          <p:cNvPr id="9" name="Content Placeholder 3">
            <a:extLst>
              <a:ext uri="{FF2B5EF4-FFF2-40B4-BE49-F238E27FC236}">
                <a16:creationId xmlns:a16="http://schemas.microsoft.com/office/drawing/2014/main" xmlns="" id="{DB9967D6-D124-4497-8EE2-45510299C933}"/>
              </a:ext>
            </a:extLst>
          </p:cNvPr>
          <p:cNvSpPr txBox="1">
            <a:spLocks/>
          </p:cNvSpPr>
          <p:nvPr/>
        </p:nvSpPr>
        <p:spPr>
          <a:xfrm>
            <a:off x="8996703" y="1357775"/>
            <a:ext cx="3125337" cy="53628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Knowledge Graph manipulations:</a:t>
            </a:r>
          </a:p>
          <a:p>
            <a:r>
              <a:rPr lang="en-US" b="1" dirty="0" smtClean="0"/>
              <a:t>Entity swapping </a:t>
            </a:r>
            <a:r>
              <a:rPr lang="en-US" dirty="0" smtClean="0"/>
              <a:t>– Swapping entity that has same type and similar embedding (so they are harder to tell apart)</a:t>
            </a:r>
          </a:p>
          <a:p>
            <a:r>
              <a:rPr lang="en-US" b="1" dirty="0" smtClean="0"/>
              <a:t>Addition of new relation or event </a:t>
            </a:r>
            <a:r>
              <a:rPr lang="en-US" dirty="0" smtClean="0"/>
              <a:t>– Randomly select relation / event argument roles and append a new entity to the relation / event</a:t>
            </a:r>
          </a:p>
          <a:p>
            <a:r>
              <a:rPr lang="en-US" b="1" dirty="0" smtClean="0"/>
              <a:t>Subgraph replacement </a:t>
            </a:r>
            <a:r>
              <a:rPr lang="en-US" dirty="0" smtClean="0"/>
              <a:t>– Select a subgraph of the news article from an entity and replace it with a subgraph from another news article</a:t>
            </a:r>
          </a:p>
          <a:p>
            <a:r>
              <a:rPr lang="en-US" dirty="0" smtClean="0"/>
              <a:t>Generate a fake news article that aligns with manipulated KG's by </a:t>
            </a:r>
            <a:r>
              <a:rPr lang="en-US" dirty="0" err="1" smtClean="0"/>
              <a:t>finetuning</a:t>
            </a:r>
            <a:r>
              <a:rPr lang="en-US" dirty="0" smtClean="0"/>
              <a:t> a </a:t>
            </a:r>
            <a:r>
              <a:rPr lang="en-US" dirty="0" err="1" smtClean="0"/>
              <a:t>BARTlarge</a:t>
            </a:r>
            <a:r>
              <a:rPr lang="en-US" dirty="0" smtClean="0"/>
              <a:t> language model (Lewis et al., 2020) on our training set + copy mechanism (Post and </a:t>
            </a:r>
            <a:r>
              <a:rPr lang="en-US" dirty="0" err="1" smtClean="0"/>
              <a:t>Vilar</a:t>
            </a:r>
            <a:r>
              <a:rPr lang="en-US" dirty="0" smtClean="0"/>
              <a:t>, 2018) </a:t>
            </a:r>
          </a:p>
          <a:p>
            <a:endParaRPr lang="en-US" dirty="0" smtClean="0"/>
          </a:p>
          <a:p>
            <a:endParaRPr lang="en-US" dirty="0"/>
          </a:p>
        </p:txBody>
      </p:sp>
    </p:spTree>
    <p:extLst>
      <p:ext uri="{BB962C8B-B14F-4D97-AF65-F5344CB8AC3E}">
        <p14:creationId xmlns:p14="http://schemas.microsoft.com/office/powerpoint/2010/main" val="293699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78</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fontScale="90000"/>
          </a:bodyPr>
          <a:lstStyle/>
          <a:p>
            <a:r>
              <a:rPr lang="en-US" sz="3200" dirty="0" smtClean="0">
                <a:effectLst>
                  <a:outerShdw blurRad="63500" dist="38100" dir="1800000" algn="l" rotWithShape="0">
                    <a:prstClr val="black">
                      <a:alpha val="46000"/>
                    </a:prstClr>
                  </a:outerShdw>
                </a:effectLst>
              </a:rPr>
              <a:t>Direction 6: Using </a:t>
            </a:r>
            <a:r>
              <a:rPr lang="en-US" sz="3200" dirty="0">
                <a:effectLst>
                  <a:outerShdw blurRad="63500" dist="38100" dir="1800000" algn="l" rotWithShape="0">
                    <a:prstClr val="black">
                      <a:alpha val="46000"/>
                    </a:prstClr>
                  </a:outerShdw>
                </a:effectLst>
              </a:rPr>
              <a:t>Knowledge-Enhanced NLG for </a:t>
            </a:r>
            <a:r>
              <a:rPr lang="en-US" sz="3200" dirty="0" smtClean="0">
                <a:effectLst>
                  <a:outerShdw blurRad="63500" dist="38100" dir="1800000" algn="l" rotWithShape="0">
                    <a:prstClr val="black">
                      <a:alpha val="46000"/>
                    </a:prstClr>
                  </a:outerShdw>
                </a:effectLst>
              </a:rPr>
              <a:t/>
            </a:r>
            <a:br>
              <a:rPr lang="en-US" sz="3200" dirty="0" smtClean="0">
                <a:effectLst>
                  <a:outerShdw blurRad="63500" dist="38100" dir="1800000" algn="l" rotWithShape="0">
                    <a:prstClr val="black">
                      <a:alpha val="46000"/>
                    </a:prstClr>
                  </a:outerShdw>
                </a:effectLst>
              </a:rPr>
            </a:br>
            <a:r>
              <a:rPr lang="en-US" sz="3200" dirty="0" smtClean="0">
                <a:effectLst>
                  <a:outerShdw blurRad="63500" dist="38100" dir="1800000" algn="l" rotWithShape="0">
                    <a:prstClr val="black">
                      <a:alpha val="46000"/>
                    </a:prstClr>
                  </a:outerShdw>
                </a:effectLst>
              </a:rPr>
              <a:t>other </a:t>
            </a:r>
            <a:r>
              <a:rPr lang="en-US" sz="3200" dirty="0">
                <a:effectLst>
                  <a:outerShdw blurRad="63500" dist="38100" dir="1800000" algn="l" rotWithShape="0">
                    <a:prstClr val="black">
                      <a:alpha val="46000"/>
                    </a:prstClr>
                  </a:outerShdw>
                </a:effectLst>
              </a:rPr>
              <a:t>NLP tasks</a:t>
            </a:r>
          </a:p>
        </p:txBody>
      </p:sp>
      <p:pic>
        <p:nvPicPr>
          <p:cNvPr id="9" name="Google Shape;738;p138">
            <a:extLst>
              <a:ext uri="{FF2B5EF4-FFF2-40B4-BE49-F238E27FC236}">
                <a16:creationId xmlns:a16="http://schemas.microsoft.com/office/drawing/2014/main" xmlns="" id="{269AFE90-02C8-B94F-86E1-111EBB0C2BE7}"/>
              </a:ext>
            </a:extLst>
          </p:cNvPr>
          <p:cNvPicPr preferRelativeResize="0"/>
          <p:nvPr/>
        </p:nvPicPr>
        <p:blipFill>
          <a:blip r:embed="rId2">
            <a:alphaModFix/>
          </a:blip>
          <a:stretch>
            <a:fillRect/>
          </a:stretch>
        </p:blipFill>
        <p:spPr>
          <a:xfrm>
            <a:off x="1847165" y="2735177"/>
            <a:ext cx="6609854" cy="3311384"/>
          </a:xfrm>
          <a:prstGeom prst="rect">
            <a:avLst/>
          </a:prstGeom>
          <a:noFill/>
          <a:ln>
            <a:noFill/>
          </a:ln>
        </p:spPr>
      </p:pic>
      <p:sp>
        <p:nvSpPr>
          <p:cNvPr id="10" name="Text Placeholder 2">
            <a:extLst>
              <a:ext uri="{FF2B5EF4-FFF2-40B4-BE49-F238E27FC236}">
                <a16:creationId xmlns:a16="http://schemas.microsoft.com/office/drawing/2014/main" xmlns="" id="{BA178966-844A-0443-8191-A11C1502EB58}"/>
              </a:ext>
            </a:extLst>
          </p:cNvPr>
          <p:cNvSpPr txBox="1">
            <a:spLocks/>
          </p:cNvSpPr>
          <p:nvPr/>
        </p:nvSpPr>
        <p:spPr>
          <a:xfrm>
            <a:off x="609600" y="1251856"/>
            <a:ext cx="10972800" cy="4484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Use Conditioned NLG for Document-level Event Extraction [Li et al., NAACL2021]</a:t>
            </a:r>
          </a:p>
          <a:p>
            <a:r>
              <a:rPr lang="en-US" sz="2000" dirty="0" smtClean="0"/>
              <a:t>Is there any limitation during inference? Can we extract events from a wider context?</a:t>
            </a:r>
          </a:p>
          <a:p>
            <a:pPr marL="114300" indent="0">
              <a:buFont typeface="Arial" panose="020B0604020202020204" pitchFamily="34" charset="0"/>
              <a:buNone/>
            </a:pPr>
            <a:r>
              <a:rPr lang="en-US" sz="2000" dirty="0" smtClean="0">
                <a:sym typeface="Wingdings" pitchFamily="2" charset="2"/>
              </a:rPr>
              <a:t>      document-level IE, corpus-level IE.</a:t>
            </a:r>
            <a:endParaRPr lang="en-US" sz="2000" dirty="0"/>
          </a:p>
        </p:txBody>
      </p:sp>
    </p:spTree>
    <p:extLst>
      <p:ext uri="{BB962C8B-B14F-4D97-AF65-F5344CB8AC3E}">
        <p14:creationId xmlns:p14="http://schemas.microsoft.com/office/powerpoint/2010/main" val="9146003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dissolve">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79</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fontScale="90000"/>
          </a:bodyPr>
          <a:lstStyle/>
          <a:p>
            <a:r>
              <a:rPr lang="en-US" sz="3200" dirty="0" smtClean="0">
                <a:effectLst>
                  <a:outerShdw blurRad="63500" dist="38100" dir="1800000" algn="l" rotWithShape="0">
                    <a:prstClr val="black">
                      <a:alpha val="46000"/>
                    </a:prstClr>
                  </a:outerShdw>
                </a:effectLst>
              </a:rPr>
              <a:t>Direction 6: Using </a:t>
            </a:r>
            <a:r>
              <a:rPr lang="en-US" sz="3200" dirty="0">
                <a:effectLst>
                  <a:outerShdw blurRad="63500" dist="38100" dir="1800000" algn="l" rotWithShape="0">
                    <a:prstClr val="black">
                      <a:alpha val="46000"/>
                    </a:prstClr>
                  </a:outerShdw>
                </a:effectLst>
              </a:rPr>
              <a:t>Knowledge-Enhanced NLG for </a:t>
            </a:r>
            <a:r>
              <a:rPr lang="en-US" sz="3200" dirty="0" smtClean="0">
                <a:effectLst>
                  <a:outerShdw blurRad="63500" dist="38100" dir="1800000" algn="l" rotWithShape="0">
                    <a:prstClr val="black">
                      <a:alpha val="46000"/>
                    </a:prstClr>
                  </a:outerShdw>
                </a:effectLst>
              </a:rPr>
              <a:t/>
            </a:r>
            <a:br>
              <a:rPr lang="en-US" sz="3200" dirty="0" smtClean="0">
                <a:effectLst>
                  <a:outerShdw blurRad="63500" dist="38100" dir="1800000" algn="l" rotWithShape="0">
                    <a:prstClr val="black">
                      <a:alpha val="46000"/>
                    </a:prstClr>
                  </a:outerShdw>
                </a:effectLst>
              </a:rPr>
            </a:br>
            <a:r>
              <a:rPr lang="en-US" sz="3200" dirty="0" smtClean="0">
                <a:effectLst>
                  <a:outerShdw blurRad="63500" dist="38100" dir="1800000" algn="l" rotWithShape="0">
                    <a:prstClr val="black">
                      <a:alpha val="46000"/>
                    </a:prstClr>
                  </a:outerShdw>
                </a:effectLst>
              </a:rPr>
              <a:t>other </a:t>
            </a:r>
            <a:r>
              <a:rPr lang="en-US" sz="3200" dirty="0">
                <a:effectLst>
                  <a:outerShdw blurRad="63500" dist="38100" dir="1800000" algn="l" rotWithShape="0">
                    <a:prstClr val="black">
                      <a:alpha val="46000"/>
                    </a:prstClr>
                  </a:outerShdw>
                </a:effectLst>
              </a:rPr>
              <a:t>NLP tasks</a:t>
            </a:r>
          </a:p>
        </p:txBody>
      </p:sp>
      <p:sp>
        <p:nvSpPr>
          <p:cNvPr id="10" name="Text Placeholder 2">
            <a:extLst>
              <a:ext uri="{FF2B5EF4-FFF2-40B4-BE49-F238E27FC236}">
                <a16:creationId xmlns:a16="http://schemas.microsoft.com/office/drawing/2014/main" xmlns="" id="{BA178966-844A-0443-8191-A11C1502EB58}"/>
              </a:ext>
            </a:extLst>
          </p:cNvPr>
          <p:cNvSpPr txBox="1">
            <a:spLocks/>
          </p:cNvSpPr>
          <p:nvPr/>
        </p:nvSpPr>
        <p:spPr>
          <a:xfrm>
            <a:off x="609600" y="1251856"/>
            <a:ext cx="10972800" cy="4484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Use Conditioned NLG </a:t>
            </a:r>
            <a:r>
              <a:rPr lang="en-US" sz="2000" dirty="0" smtClean="0"/>
              <a:t>for Taxonomy Construction [Zeng et al., 2021]</a:t>
            </a:r>
          </a:p>
        </p:txBody>
      </p:sp>
      <p:sp>
        <p:nvSpPr>
          <p:cNvPr id="2" name="Rectangle 2"/>
          <p:cNvSpPr>
            <a:spLocks noChangeArrowheads="1"/>
          </p:cNvSpPr>
          <p:nvPr/>
        </p:nvSpPr>
        <p:spPr bwMode="auto">
          <a:xfrm>
            <a:off x="806823" y="16292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354" y="1724480"/>
            <a:ext cx="9560860" cy="50868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06823" y="52487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184483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8"/>
          <p:cNvSpPr txBox="1">
            <a:spLocks noGrp="1"/>
          </p:cNvSpPr>
          <p:nvPr>
            <p:ph type="title"/>
          </p:nvPr>
        </p:nvSpPr>
        <p:spPr>
          <a:xfrm>
            <a:off x="415600" y="442920"/>
            <a:ext cx="11360800" cy="572700"/>
          </a:xfrm>
          <a:prstGeom prst="rect">
            <a:avLst/>
          </a:prstGeom>
        </p:spPr>
        <p:txBody>
          <a:bodyPr spcFirstLastPara="1" vert="horz" wrap="square" lIns="91425" tIns="91425" rIns="91425" bIns="91425" rtlCol="0" anchor="t" anchorCtr="0">
            <a:noAutofit/>
          </a:bodyPr>
          <a:lstStyle/>
          <a:p>
            <a:r>
              <a:rPr lang="en-US"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Encoding Tables (Wang et al., 2018)</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graphicFrame>
        <p:nvGraphicFramePr>
          <p:cNvPr id="148" name="Google Shape;148;p28"/>
          <p:cNvGraphicFramePr/>
          <p:nvPr>
            <p:extLst/>
          </p:nvPr>
        </p:nvGraphicFramePr>
        <p:xfrm>
          <a:off x="3897574" y="1525248"/>
          <a:ext cx="7764838" cy="4175459"/>
        </p:xfrm>
        <a:graphic>
          <a:graphicData uri="http://schemas.openxmlformats.org/drawingml/2006/table">
            <a:tbl>
              <a:tblPr>
                <a:noFill/>
              </a:tblPr>
              <a:tblGrid>
                <a:gridCol w="1831357">
                  <a:extLst>
                    <a:ext uri="{9D8B030D-6E8A-4147-A177-3AD203B41FA5}">
                      <a16:colId xmlns:a16="http://schemas.microsoft.com/office/drawing/2014/main" xmlns="" val="20000"/>
                    </a:ext>
                  </a:extLst>
                </a:gridCol>
                <a:gridCol w="1161817">
                  <a:extLst>
                    <a:ext uri="{9D8B030D-6E8A-4147-A177-3AD203B41FA5}">
                      <a16:colId xmlns:a16="http://schemas.microsoft.com/office/drawing/2014/main" xmlns="" val="20001"/>
                    </a:ext>
                  </a:extLst>
                </a:gridCol>
                <a:gridCol w="2998260">
                  <a:extLst>
                    <a:ext uri="{9D8B030D-6E8A-4147-A177-3AD203B41FA5}">
                      <a16:colId xmlns:a16="http://schemas.microsoft.com/office/drawing/2014/main" xmlns="" val="20002"/>
                    </a:ext>
                  </a:extLst>
                </a:gridCol>
                <a:gridCol w="1053903">
                  <a:extLst>
                    <a:ext uri="{9D8B030D-6E8A-4147-A177-3AD203B41FA5}">
                      <a16:colId xmlns:a16="http://schemas.microsoft.com/office/drawing/2014/main" xmlns="" val="20003"/>
                    </a:ext>
                  </a:extLst>
                </a:gridCol>
                <a:gridCol w="719501">
                  <a:extLst>
                    <a:ext uri="{9D8B030D-6E8A-4147-A177-3AD203B41FA5}">
                      <a16:colId xmlns:a16="http://schemas.microsoft.com/office/drawing/2014/main" xmlns="" val="20004"/>
                    </a:ext>
                  </a:extLst>
                </a:gridCol>
              </a:tblGrid>
              <a:tr h="385929">
                <a:tc>
                  <a:txBody>
                    <a:bodyPr/>
                    <a:lstStyle/>
                    <a:p>
                      <a:pPr marL="0" lvl="0" indent="0" algn="l" rtl="0">
                        <a:spcBef>
                          <a:spcPts val="0"/>
                        </a:spcBef>
                        <a:spcAft>
                          <a:spcPts val="0"/>
                        </a:spcAft>
                        <a:buNone/>
                      </a:pPr>
                      <a:r>
                        <a:rPr lang="en" sz="1400" b="1" dirty="0"/>
                        <a:t>Slot Type (</a:t>
                      </a:r>
                      <a:r>
                        <a:rPr lang="en-US" sz="1400" b="1" dirty="0"/>
                        <a:t>s</a:t>
                      </a:r>
                      <a:r>
                        <a:rPr lang="en" sz="1400" b="1" dirty="0"/>
                        <a:t>)</a:t>
                      </a:r>
                      <a:endParaRPr sz="1400" b="1" dirty="0"/>
                    </a:p>
                  </a:txBody>
                  <a:tcPr marL="121900" marR="121900" marT="91425" marB="91425" anchor="ctr"/>
                </a:tc>
                <a:tc>
                  <a:txBody>
                    <a:bodyPr/>
                    <a:lstStyle/>
                    <a:p>
                      <a:pPr marL="0" lvl="0" indent="0" algn="ctr" rtl="0">
                        <a:spcBef>
                          <a:spcPts val="0"/>
                        </a:spcBef>
                        <a:spcAft>
                          <a:spcPts val="0"/>
                        </a:spcAft>
                        <a:buNone/>
                      </a:pPr>
                      <a:r>
                        <a:rPr lang="en" sz="1400" b="1" dirty="0"/>
                        <a:t>Row (</a:t>
                      </a:r>
                      <a:r>
                        <a:rPr lang="en-US" sz="1400" b="1" dirty="0"/>
                        <a:t>r</a:t>
                      </a:r>
                      <a:r>
                        <a:rPr lang="en" sz="1400" b="1" dirty="0"/>
                        <a:t>)</a:t>
                      </a:r>
                      <a:endParaRPr sz="1400" b="1" dirty="0"/>
                    </a:p>
                  </a:txBody>
                  <a:tcPr marL="121900" marR="121900" marT="91425" marB="91425" anchor="ctr"/>
                </a:tc>
                <a:tc gridSpan="3">
                  <a:txBody>
                    <a:bodyPr/>
                    <a:lstStyle/>
                    <a:p>
                      <a:pPr marL="0" lvl="0" indent="0" algn="ctr" rtl="0">
                        <a:spcBef>
                          <a:spcPts val="0"/>
                        </a:spcBef>
                        <a:spcAft>
                          <a:spcPts val="0"/>
                        </a:spcAft>
                        <a:buNone/>
                      </a:pPr>
                      <a:r>
                        <a:rPr lang="en" sz="1400" b="1" dirty="0"/>
                        <a:t>Slot Value (</a:t>
                      </a:r>
                      <a:r>
                        <a:rPr lang="en-US" sz="1400" b="1" dirty="0"/>
                        <a:t>v</a:t>
                      </a:r>
                      <a:r>
                        <a:rPr lang="en" sz="1400" b="1" dirty="0"/>
                        <a:t>)</a:t>
                      </a:r>
                      <a:endParaRPr sz="1400" b="1" dirty="0"/>
                    </a:p>
                  </a:txBody>
                  <a:tcPr marL="121900" marR="121900"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385929">
                <a:tc>
                  <a:txBody>
                    <a:bodyPr/>
                    <a:lstStyle/>
                    <a:p>
                      <a:pPr marL="0" lvl="0" indent="0" algn="l" rtl="0">
                        <a:spcBef>
                          <a:spcPts val="0"/>
                        </a:spcBef>
                        <a:spcAft>
                          <a:spcPts val="0"/>
                        </a:spcAft>
                        <a:buNone/>
                      </a:pPr>
                      <a:r>
                        <a:rPr lang="en" sz="1400" dirty="0"/>
                        <a:t>Name</a:t>
                      </a:r>
                      <a:endParaRPr sz="1400" dirty="0"/>
                    </a:p>
                  </a:txBody>
                  <a:tcPr marL="121900" marR="121900" marT="91425" marB="91425" anchor="ctr"/>
                </a:tc>
                <a:tc>
                  <a:txBody>
                    <a:bodyPr/>
                    <a:lstStyle/>
                    <a:p>
                      <a:pPr marL="0" lvl="0" indent="0" algn="ctr" rtl="0">
                        <a:spcBef>
                          <a:spcPts val="0"/>
                        </a:spcBef>
                        <a:spcAft>
                          <a:spcPts val="0"/>
                        </a:spcAft>
                        <a:buNone/>
                      </a:pPr>
                      <a:r>
                        <a:rPr lang="en" sz="1400" dirty="0"/>
                        <a:t>1</a:t>
                      </a:r>
                      <a:endParaRPr sz="1400" dirty="0"/>
                    </a:p>
                  </a:txBody>
                  <a:tcPr marL="121900" marR="121900" marT="91425" marB="91425" anchor="ctr"/>
                </a:tc>
                <a:tc gridSpan="3">
                  <a:txBody>
                    <a:bodyPr/>
                    <a:lstStyle/>
                    <a:p>
                      <a:pPr marL="0" lvl="0" indent="0" algn="ctr" rtl="0">
                        <a:spcBef>
                          <a:spcPts val="0"/>
                        </a:spcBef>
                        <a:spcAft>
                          <a:spcPts val="0"/>
                        </a:spcAft>
                        <a:buNone/>
                      </a:pPr>
                      <a:r>
                        <a:rPr lang="en" sz="1400" dirty="0">
                          <a:highlight>
                            <a:schemeClr val="accent6"/>
                          </a:highlight>
                        </a:rPr>
                        <a:t>Silvi Jan</a:t>
                      </a:r>
                      <a:endParaRPr sz="1400" dirty="0">
                        <a:highlight>
                          <a:schemeClr val="accent6"/>
                        </a:highlight>
                      </a:endParaRPr>
                    </a:p>
                  </a:txBody>
                  <a:tcPr marL="121900" marR="121900"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385929">
                <a:tc rowSpan="5">
                  <a:txBody>
                    <a:bodyPr/>
                    <a:lstStyle/>
                    <a:p>
                      <a:pPr marL="0" lvl="0" indent="0" algn="l" rtl="0">
                        <a:spcBef>
                          <a:spcPts val="0"/>
                        </a:spcBef>
                        <a:spcAft>
                          <a:spcPts val="0"/>
                        </a:spcAft>
                        <a:buNone/>
                      </a:pPr>
                      <a:r>
                        <a:rPr lang="en" sz="1400" dirty="0"/>
                        <a:t>Member of Sports Team</a:t>
                      </a:r>
                      <a:endParaRPr sz="1400" dirty="0"/>
                    </a:p>
                  </a:txBody>
                  <a:tcPr marL="121900" marR="121900" marT="91425" marB="91425" anchor="ctr"/>
                </a:tc>
                <a:tc>
                  <a:txBody>
                    <a:bodyPr/>
                    <a:lstStyle/>
                    <a:p>
                      <a:pPr marL="0" lvl="0" indent="0" algn="ctr" rtl="0">
                        <a:spcBef>
                          <a:spcPts val="0"/>
                        </a:spcBef>
                        <a:spcAft>
                          <a:spcPts val="0"/>
                        </a:spcAft>
                        <a:buNone/>
                      </a:pPr>
                      <a:r>
                        <a:rPr lang="en" sz="1400" dirty="0"/>
                        <a:t>2</a:t>
                      </a:r>
                      <a:endParaRPr sz="1400" dirty="0"/>
                    </a:p>
                  </a:txBody>
                  <a:tcPr marL="121900" marR="121900" marT="91425" marB="91425" anchor="ctr"/>
                </a:tc>
                <a:tc gridSpan="3">
                  <a:txBody>
                    <a:bodyPr/>
                    <a:lstStyle/>
                    <a:p>
                      <a:pPr marL="0" lvl="0" indent="0" algn="ctr" rtl="0">
                        <a:spcBef>
                          <a:spcPts val="0"/>
                        </a:spcBef>
                        <a:spcAft>
                          <a:spcPts val="0"/>
                        </a:spcAft>
                        <a:buNone/>
                      </a:pPr>
                      <a:r>
                        <a:rPr lang="en" sz="1400">
                          <a:highlight>
                            <a:srgbClr val="FFF2CC"/>
                          </a:highlight>
                        </a:rPr>
                        <a:t>ASA Tel Aviv University</a:t>
                      </a:r>
                      <a:endParaRPr sz="1400">
                        <a:highlight>
                          <a:srgbClr val="FFF2CC"/>
                        </a:highlight>
                      </a:endParaRPr>
                    </a:p>
                  </a:txBody>
                  <a:tcPr marL="121900" marR="121900"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385929">
                <a:tc vMerge="1">
                  <a:txBody>
                    <a:bodyPr/>
                    <a:lstStyle/>
                    <a:p>
                      <a:endParaRPr lang="en-US"/>
                    </a:p>
                  </a:txBody>
                  <a:tcPr/>
                </a:tc>
                <a:tc>
                  <a:txBody>
                    <a:bodyPr/>
                    <a:lstStyle/>
                    <a:p>
                      <a:pPr marL="0" lvl="0" indent="0" algn="ctr" rtl="0">
                        <a:spcBef>
                          <a:spcPts val="0"/>
                        </a:spcBef>
                        <a:spcAft>
                          <a:spcPts val="0"/>
                        </a:spcAft>
                        <a:buNone/>
                      </a:pPr>
                      <a:r>
                        <a:rPr lang="en" sz="1400" dirty="0"/>
                        <a:t>3</a:t>
                      </a:r>
                      <a:endParaRPr sz="1400" dirty="0"/>
                    </a:p>
                  </a:txBody>
                  <a:tcPr marL="121900" marR="121900" marT="91425" marB="91425" anchor="ctr"/>
                </a:tc>
                <a:tc gridSpan="3">
                  <a:txBody>
                    <a:bodyPr/>
                    <a:lstStyle/>
                    <a:p>
                      <a:pPr marL="0" lvl="0" indent="0" algn="ctr" rtl="0">
                        <a:spcBef>
                          <a:spcPts val="0"/>
                        </a:spcBef>
                        <a:spcAft>
                          <a:spcPts val="0"/>
                        </a:spcAft>
                        <a:buNone/>
                      </a:pPr>
                      <a:r>
                        <a:rPr lang="en" sz="1400" dirty="0">
                          <a:highlight>
                            <a:srgbClr val="FFE599"/>
                          </a:highlight>
                        </a:rPr>
                        <a:t>Hapoel Tel F.C. (women)</a:t>
                      </a:r>
                      <a:endParaRPr sz="1400" dirty="0">
                        <a:highlight>
                          <a:srgbClr val="FFE599"/>
                        </a:highlight>
                      </a:endParaRPr>
                    </a:p>
                  </a:txBody>
                  <a:tcPr marL="121900" marR="121900"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3"/>
                  </a:ext>
                </a:extLst>
              </a:tr>
              <a:tr h="385929">
                <a:tc vMerge="1">
                  <a:txBody>
                    <a:bodyPr/>
                    <a:lstStyle/>
                    <a:p>
                      <a:endParaRPr lang="en-US"/>
                    </a:p>
                  </a:txBody>
                  <a:tcPr/>
                </a:tc>
                <a:tc>
                  <a:txBody>
                    <a:bodyPr/>
                    <a:lstStyle/>
                    <a:p>
                      <a:pPr marL="0" lvl="0" indent="0" algn="ctr" rtl="0">
                        <a:spcBef>
                          <a:spcPts val="0"/>
                        </a:spcBef>
                        <a:spcAft>
                          <a:spcPts val="0"/>
                        </a:spcAft>
                        <a:buNone/>
                      </a:pPr>
                      <a:r>
                        <a:rPr lang="en" sz="1400"/>
                        <a:t>4</a:t>
                      </a:r>
                      <a:endParaRPr sz="1400"/>
                    </a:p>
                  </a:txBody>
                  <a:tcPr marL="121900" marR="121900" marT="91425" marB="91425" anchor="ctr"/>
                </a:tc>
                <a:tc gridSpan="3">
                  <a:txBody>
                    <a:bodyPr/>
                    <a:lstStyle/>
                    <a:p>
                      <a:pPr marL="0" lvl="0" indent="0" algn="ctr" rtl="0">
                        <a:spcBef>
                          <a:spcPts val="0"/>
                        </a:spcBef>
                        <a:spcAft>
                          <a:spcPts val="0"/>
                        </a:spcAft>
                        <a:buNone/>
                      </a:pPr>
                      <a:r>
                        <a:rPr lang="en" sz="1400">
                          <a:solidFill>
                            <a:schemeClr val="dk1"/>
                          </a:solidFill>
                          <a:highlight>
                            <a:srgbClr val="FFD966"/>
                          </a:highlight>
                        </a:rPr>
                        <a:t>Maccabi Holon F.C. (women)</a:t>
                      </a:r>
                      <a:endParaRPr sz="1400">
                        <a:highlight>
                          <a:srgbClr val="FFD966"/>
                        </a:highlight>
                      </a:endParaRPr>
                    </a:p>
                  </a:txBody>
                  <a:tcPr marL="121900" marR="121900"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385929">
                <a:tc vMerge="1">
                  <a:txBody>
                    <a:bodyPr/>
                    <a:lstStyle/>
                    <a:p>
                      <a:endParaRPr lang="en-US"/>
                    </a:p>
                  </a:txBody>
                  <a:tcPr/>
                </a:tc>
                <a:tc rowSpan="2">
                  <a:txBody>
                    <a:bodyPr/>
                    <a:lstStyle/>
                    <a:p>
                      <a:pPr marL="0" lvl="0" indent="0" algn="ctr" rtl="0">
                        <a:spcBef>
                          <a:spcPts val="0"/>
                        </a:spcBef>
                        <a:spcAft>
                          <a:spcPts val="0"/>
                        </a:spcAft>
                        <a:buNone/>
                      </a:pPr>
                      <a:r>
                        <a:rPr lang="en" sz="1400"/>
                        <a:t>5</a:t>
                      </a:r>
                      <a:endParaRPr sz="1400"/>
                    </a:p>
                  </a:txBody>
                  <a:tcPr marL="121900" marR="121900" marT="91425" marB="91425" anchor="ctr"/>
                </a:tc>
                <a:tc rowSpan="2">
                  <a:txBody>
                    <a:bodyPr/>
                    <a:lstStyle/>
                    <a:p>
                      <a:pPr marL="0" lvl="0" indent="0" algn="ctr" rtl="0">
                        <a:spcBef>
                          <a:spcPts val="0"/>
                        </a:spcBef>
                        <a:spcAft>
                          <a:spcPts val="0"/>
                        </a:spcAft>
                        <a:buNone/>
                      </a:pPr>
                      <a:r>
                        <a:rPr lang="en" sz="1400">
                          <a:solidFill>
                            <a:schemeClr val="dk1"/>
                          </a:solidFill>
                          <a:highlight>
                            <a:srgbClr val="F1C232"/>
                          </a:highlight>
                        </a:rPr>
                        <a:t>Israel women's national football team</a:t>
                      </a:r>
                      <a:endParaRPr sz="1400">
                        <a:highlight>
                          <a:srgbClr val="F1C232"/>
                        </a:highlight>
                      </a:endParaRPr>
                    </a:p>
                  </a:txBody>
                  <a:tcPr marL="121900" marR="121900" marT="91425" marB="91425" anchor="ctr"/>
                </a:tc>
                <a:tc>
                  <a:txBody>
                    <a:bodyPr/>
                    <a:lstStyle/>
                    <a:p>
                      <a:pPr marL="0" lvl="0" indent="0" algn="ctr" rtl="0">
                        <a:spcBef>
                          <a:spcPts val="0"/>
                        </a:spcBef>
                        <a:spcAft>
                          <a:spcPts val="0"/>
                        </a:spcAft>
                        <a:buNone/>
                      </a:pPr>
                      <a:r>
                        <a:rPr lang="en" sz="1400"/>
                        <a:t>Match</a:t>
                      </a:r>
                      <a:endParaRPr sz="1400"/>
                    </a:p>
                  </a:txBody>
                  <a:tcPr marL="121900" marR="121900" marT="91425" marB="91425" anchor="ctr"/>
                </a:tc>
                <a:tc>
                  <a:txBody>
                    <a:bodyPr/>
                    <a:lstStyle/>
                    <a:p>
                      <a:pPr marL="0" lvl="0" indent="0" algn="ctr" rtl="0">
                        <a:spcBef>
                          <a:spcPts val="0"/>
                        </a:spcBef>
                        <a:spcAft>
                          <a:spcPts val="0"/>
                        </a:spcAft>
                        <a:buNone/>
                      </a:pPr>
                      <a:r>
                        <a:rPr lang="en" sz="1400">
                          <a:highlight>
                            <a:srgbClr val="EAD1DC"/>
                          </a:highlight>
                        </a:rPr>
                        <a:t>22</a:t>
                      </a:r>
                      <a:endParaRPr sz="1400">
                        <a:highlight>
                          <a:srgbClr val="EAD1DC"/>
                        </a:highlight>
                      </a:endParaRPr>
                    </a:p>
                  </a:txBody>
                  <a:tcPr marL="121900" marR="121900" marT="91425" marB="91425" anchor="ctr"/>
                </a:tc>
                <a:extLst>
                  <a:ext uri="{0D108BD9-81ED-4DB2-BD59-A6C34878D82A}">
                    <a16:rowId xmlns:a16="http://schemas.microsoft.com/office/drawing/2014/main" xmlns="" val="10005"/>
                  </a:ext>
                </a:extLst>
              </a:tr>
              <a:tr h="38592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lvl="0" indent="0" algn="ctr" rtl="0">
                        <a:spcBef>
                          <a:spcPts val="0"/>
                        </a:spcBef>
                        <a:spcAft>
                          <a:spcPts val="0"/>
                        </a:spcAft>
                        <a:buNone/>
                      </a:pPr>
                      <a:r>
                        <a:rPr lang="en" sz="1400"/>
                        <a:t>Goal</a:t>
                      </a:r>
                      <a:endParaRPr sz="1400"/>
                    </a:p>
                  </a:txBody>
                  <a:tcPr marL="121900" marR="121900" marT="91425" marB="91425" anchor="ctr"/>
                </a:tc>
                <a:tc>
                  <a:txBody>
                    <a:bodyPr/>
                    <a:lstStyle/>
                    <a:p>
                      <a:pPr marL="0" lvl="0" indent="0" algn="ctr" rtl="0">
                        <a:spcBef>
                          <a:spcPts val="0"/>
                        </a:spcBef>
                        <a:spcAft>
                          <a:spcPts val="0"/>
                        </a:spcAft>
                        <a:buNone/>
                      </a:pPr>
                      <a:r>
                        <a:rPr lang="en" sz="1400">
                          <a:highlight>
                            <a:srgbClr val="D9D2E9"/>
                          </a:highlight>
                        </a:rPr>
                        <a:t>29</a:t>
                      </a:r>
                      <a:endParaRPr sz="1400">
                        <a:highlight>
                          <a:srgbClr val="D9D2E9"/>
                        </a:highlight>
                      </a:endParaRPr>
                    </a:p>
                  </a:txBody>
                  <a:tcPr marL="121900" marR="121900" marT="91425" marB="91425" anchor="ctr"/>
                </a:tc>
                <a:extLst>
                  <a:ext uri="{0D108BD9-81ED-4DB2-BD59-A6C34878D82A}">
                    <a16:rowId xmlns:a16="http://schemas.microsoft.com/office/drawing/2014/main" xmlns="" val="10006"/>
                  </a:ext>
                </a:extLst>
              </a:tr>
              <a:tr h="385929">
                <a:tc>
                  <a:txBody>
                    <a:bodyPr/>
                    <a:lstStyle/>
                    <a:p>
                      <a:pPr marL="0" lvl="0" indent="0" algn="l" rtl="0">
                        <a:spcBef>
                          <a:spcPts val="0"/>
                        </a:spcBef>
                        <a:spcAft>
                          <a:spcPts val="0"/>
                        </a:spcAft>
                        <a:buNone/>
                      </a:pPr>
                      <a:r>
                        <a:rPr lang="en" sz="1400" dirty="0"/>
                        <a:t>Date of birth</a:t>
                      </a:r>
                      <a:endParaRPr sz="1400" dirty="0"/>
                    </a:p>
                  </a:txBody>
                  <a:tcPr marL="121900" marR="121900" marT="91425" marB="91425" anchor="ctr"/>
                </a:tc>
                <a:tc>
                  <a:txBody>
                    <a:bodyPr/>
                    <a:lstStyle/>
                    <a:p>
                      <a:pPr marL="0" lvl="0" indent="0" algn="ctr" rtl="0">
                        <a:spcBef>
                          <a:spcPts val="0"/>
                        </a:spcBef>
                        <a:spcAft>
                          <a:spcPts val="0"/>
                        </a:spcAft>
                        <a:buNone/>
                      </a:pPr>
                      <a:r>
                        <a:rPr lang="en" sz="1400"/>
                        <a:t>6</a:t>
                      </a:r>
                      <a:endParaRPr sz="1400"/>
                    </a:p>
                  </a:txBody>
                  <a:tcPr marL="121900" marR="121900" marT="91425" marB="91425" anchor="ctr"/>
                </a:tc>
                <a:tc gridSpan="3">
                  <a:txBody>
                    <a:bodyPr/>
                    <a:lstStyle/>
                    <a:p>
                      <a:pPr marL="0" lvl="0" indent="0" algn="ctr" rtl="0">
                        <a:spcBef>
                          <a:spcPts val="0"/>
                        </a:spcBef>
                        <a:spcAft>
                          <a:spcPts val="0"/>
                        </a:spcAft>
                        <a:buNone/>
                      </a:pPr>
                      <a:r>
                        <a:rPr lang="en" sz="1400" dirty="0">
                          <a:solidFill>
                            <a:schemeClr val="dk1"/>
                          </a:solidFill>
                          <a:highlight>
                            <a:srgbClr val="FCE5CD"/>
                          </a:highlight>
                        </a:rPr>
                        <a:t>27 October 1973</a:t>
                      </a:r>
                      <a:endParaRPr sz="1400" dirty="0">
                        <a:highlight>
                          <a:srgbClr val="FCE5CD"/>
                        </a:highlight>
                      </a:endParaRPr>
                    </a:p>
                  </a:txBody>
                  <a:tcPr marL="121900" marR="121900"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7"/>
                  </a:ext>
                </a:extLst>
              </a:tr>
              <a:tr h="593752">
                <a:tc>
                  <a:txBody>
                    <a:bodyPr/>
                    <a:lstStyle/>
                    <a:p>
                      <a:pPr marL="0" lvl="0" indent="0" algn="l" rtl="0">
                        <a:spcBef>
                          <a:spcPts val="0"/>
                        </a:spcBef>
                        <a:spcAft>
                          <a:spcPts val="0"/>
                        </a:spcAft>
                        <a:buNone/>
                      </a:pPr>
                      <a:r>
                        <a:rPr lang="en" sz="1400"/>
                        <a:t>Country of Citizenship</a:t>
                      </a:r>
                      <a:endParaRPr sz="1400"/>
                    </a:p>
                  </a:txBody>
                  <a:tcPr marL="121900" marR="121900" marT="91425" marB="91425" anchor="ctr"/>
                </a:tc>
                <a:tc>
                  <a:txBody>
                    <a:bodyPr/>
                    <a:lstStyle/>
                    <a:p>
                      <a:pPr marL="0" lvl="0" indent="0" algn="ctr" rtl="0">
                        <a:spcBef>
                          <a:spcPts val="0"/>
                        </a:spcBef>
                        <a:spcAft>
                          <a:spcPts val="0"/>
                        </a:spcAft>
                        <a:buNone/>
                      </a:pPr>
                      <a:r>
                        <a:rPr lang="en" sz="1400"/>
                        <a:t>7</a:t>
                      </a:r>
                      <a:endParaRPr sz="1400"/>
                    </a:p>
                  </a:txBody>
                  <a:tcPr marL="121900" marR="121900" marT="91425" marB="91425" anchor="ctr"/>
                </a:tc>
                <a:tc gridSpan="3">
                  <a:txBody>
                    <a:bodyPr/>
                    <a:lstStyle/>
                    <a:p>
                      <a:pPr marL="0" lvl="0" indent="0" algn="ctr" rtl="0">
                        <a:spcBef>
                          <a:spcPts val="0"/>
                        </a:spcBef>
                        <a:spcAft>
                          <a:spcPts val="0"/>
                        </a:spcAft>
                        <a:buNone/>
                      </a:pPr>
                      <a:r>
                        <a:rPr lang="en" sz="1400" dirty="0">
                          <a:solidFill>
                            <a:schemeClr val="dk1"/>
                          </a:solidFill>
                          <a:highlight>
                            <a:srgbClr val="D0E0E3"/>
                          </a:highlight>
                        </a:rPr>
                        <a:t>Israel</a:t>
                      </a:r>
                      <a:endParaRPr sz="1400" dirty="0">
                        <a:highlight>
                          <a:srgbClr val="D0E0E3"/>
                        </a:highlight>
                      </a:endParaRPr>
                    </a:p>
                  </a:txBody>
                  <a:tcPr marL="121900" marR="121900"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8"/>
                  </a:ext>
                </a:extLst>
              </a:tr>
              <a:tr h="385929">
                <a:tc>
                  <a:txBody>
                    <a:bodyPr/>
                    <a:lstStyle/>
                    <a:p>
                      <a:pPr marL="0" lvl="0" indent="0" algn="l" rtl="0">
                        <a:spcBef>
                          <a:spcPts val="0"/>
                        </a:spcBef>
                        <a:spcAft>
                          <a:spcPts val="0"/>
                        </a:spcAft>
                        <a:buNone/>
                      </a:pPr>
                      <a:r>
                        <a:rPr lang="en" sz="1400"/>
                        <a:t>Position</a:t>
                      </a:r>
                      <a:endParaRPr sz="1400"/>
                    </a:p>
                  </a:txBody>
                  <a:tcPr marL="121900" marR="121900" marT="91425" marB="91425" anchor="ctr"/>
                </a:tc>
                <a:tc>
                  <a:txBody>
                    <a:bodyPr/>
                    <a:lstStyle/>
                    <a:p>
                      <a:pPr marL="0" lvl="0" indent="0" algn="ctr" rtl="0">
                        <a:spcBef>
                          <a:spcPts val="0"/>
                        </a:spcBef>
                        <a:spcAft>
                          <a:spcPts val="0"/>
                        </a:spcAft>
                        <a:buNone/>
                      </a:pPr>
                      <a:r>
                        <a:rPr lang="en" sz="1400"/>
                        <a:t>8</a:t>
                      </a:r>
                      <a:endParaRPr sz="1400"/>
                    </a:p>
                  </a:txBody>
                  <a:tcPr marL="121900" marR="121900" marT="91425" marB="91425" anchor="ctr"/>
                </a:tc>
                <a:tc gridSpan="3">
                  <a:txBody>
                    <a:bodyPr/>
                    <a:lstStyle/>
                    <a:p>
                      <a:pPr marL="0" lvl="0" indent="0" algn="ctr" rtl="0">
                        <a:spcBef>
                          <a:spcPts val="0"/>
                        </a:spcBef>
                        <a:spcAft>
                          <a:spcPts val="0"/>
                        </a:spcAft>
                        <a:buNone/>
                      </a:pPr>
                      <a:r>
                        <a:rPr lang="en" sz="1400" dirty="0">
                          <a:solidFill>
                            <a:schemeClr val="dk1"/>
                          </a:solidFill>
                          <a:highlight>
                            <a:srgbClr val="C9DAF8"/>
                          </a:highlight>
                        </a:rPr>
                        <a:t>Forward (association football)</a:t>
                      </a:r>
                      <a:endParaRPr sz="1400" dirty="0">
                        <a:highlight>
                          <a:srgbClr val="C9DAF8"/>
                        </a:highlight>
                      </a:endParaRPr>
                    </a:p>
                  </a:txBody>
                  <a:tcPr marL="121900" marR="121900" marT="91425" marB="914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9"/>
                  </a:ext>
                </a:extLst>
              </a:tr>
            </a:tbl>
          </a:graphicData>
        </a:graphic>
      </p:graphicFrame>
      <p:sp>
        <p:nvSpPr>
          <p:cNvPr id="2" name="Slide Number Placeholder 1">
            <a:extLst>
              <a:ext uri="{FF2B5EF4-FFF2-40B4-BE49-F238E27FC236}">
                <a16:creationId xmlns:a16="http://schemas.microsoft.com/office/drawing/2014/main" xmlns="" id="{804A5D35-F702-EF46-9DC2-7D9F154752CA}"/>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8</a:t>
            </a:fld>
            <a:endParaRPr lang="en"/>
          </a:p>
        </p:txBody>
      </p:sp>
      <p:pic>
        <p:nvPicPr>
          <p:cNvPr id="3" name="Picture 2">
            <a:extLst>
              <a:ext uri="{FF2B5EF4-FFF2-40B4-BE49-F238E27FC236}">
                <a16:creationId xmlns:a16="http://schemas.microsoft.com/office/drawing/2014/main" xmlns="" id="{C2A4A281-92B8-41F2-83B8-9938F94C3672}"/>
              </a:ext>
            </a:extLst>
          </p:cNvPr>
          <p:cNvPicPr>
            <a:picLocks noChangeAspect="1"/>
          </p:cNvPicPr>
          <p:nvPr/>
        </p:nvPicPr>
        <p:blipFill>
          <a:blip r:embed="rId3"/>
          <a:stretch>
            <a:fillRect/>
          </a:stretch>
        </p:blipFill>
        <p:spPr>
          <a:xfrm>
            <a:off x="415600" y="1874975"/>
            <a:ext cx="2456728" cy="3889110"/>
          </a:xfrm>
          <a:prstGeom prst="rect">
            <a:avLst/>
          </a:prstGeom>
        </p:spPr>
      </p:pic>
      <p:sp>
        <p:nvSpPr>
          <p:cNvPr id="6" name="Down Arrow 6">
            <a:extLst>
              <a:ext uri="{FF2B5EF4-FFF2-40B4-BE49-F238E27FC236}">
                <a16:creationId xmlns:a16="http://schemas.microsoft.com/office/drawing/2014/main" xmlns="" id="{89F2322E-8061-4332-BDE3-466B5421E309}"/>
              </a:ext>
            </a:extLst>
          </p:cNvPr>
          <p:cNvSpPr/>
          <p:nvPr/>
        </p:nvSpPr>
        <p:spPr>
          <a:xfrm rot="16200000">
            <a:off x="3128763" y="3514729"/>
            <a:ext cx="512379" cy="609600"/>
          </a:xfrm>
          <a:prstGeom prst="downArrow">
            <a:avLst/>
          </a:prstGeom>
          <a:solidFill>
            <a:srgbClr val="D4FFB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6993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38EA5-E924-0A41-9F45-BA961AE87AD0}"/>
              </a:ext>
            </a:extLst>
          </p:cNvPr>
          <p:cNvSpPr>
            <a:spLocks noGrp="1"/>
          </p:cNvSpPr>
          <p:nvPr>
            <p:ph type="sldNum" sz="quarter" idx="12"/>
          </p:nvPr>
        </p:nvSpPr>
        <p:spPr/>
        <p:txBody>
          <a:bodyPr/>
          <a:lstStyle/>
          <a:p>
            <a:fld id="{E077C490-3003-1946-B701-2D0888C3F753}" type="slidenum">
              <a:rPr lang="en-US" smtClean="0"/>
              <a:t>80</a:t>
            </a:fld>
            <a:endParaRPr lang="en-US"/>
          </a:p>
        </p:txBody>
      </p:sp>
      <p:cxnSp>
        <p:nvCxnSpPr>
          <p:cNvPr id="6" name="Straight Connector 5">
            <a:extLst>
              <a:ext uri="{FF2B5EF4-FFF2-40B4-BE49-F238E27FC236}">
                <a16:creationId xmlns:a16="http://schemas.microsoft.com/office/drawing/2014/main" xmlns="" id="{846C2232-F4D1-A74C-9889-32EFC3B4D0B4}"/>
              </a:ext>
            </a:extLst>
          </p:cNvPr>
          <p:cNvCxnSpPr>
            <a:cxnSpLocks/>
          </p:cNvCxnSpPr>
          <p:nvPr/>
        </p:nvCxnSpPr>
        <p:spPr>
          <a:xfrm>
            <a:off x="518984" y="1104900"/>
            <a:ext cx="11244648"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xmlns="" id="{32E9295B-0048-A944-A2AB-412F5A4C16AE}"/>
              </a:ext>
            </a:extLst>
          </p:cNvPr>
          <p:cNvSpPr>
            <a:spLocks noGrp="1"/>
          </p:cNvSpPr>
          <p:nvPr>
            <p:ph type="title"/>
          </p:nvPr>
        </p:nvSpPr>
        <p:spPr>
          <a:xfrm>
            <a:off x="518984" y="286985"/>
            <a:ext cx="10515600" cy="739775"/>
          </a:xfrm>
        </p:spPr>
        <p:txBody>
          <a:bodyPr>
            <a:normAutofit fontScale="90000"/>
          </a:bodyPr>
          <a:lstStyle/>
          <a:p>
            <a:r>
              <a:rPr lang="en-US" sz="3200" dirty="0" smtClean="0">
                <a:effectLst>
                  <a:outerShdw blurRad="63500" dist="38100" dir="1800000" algn="l" rotWithShape="0">
                    <a:prstClr val="black">
                      <a:alpha val="46000"/>
                    </a:prstClr>
                  </a:outerShdw>
                </a:effectLst>
              </a:rPr>
              <a:t>Direction 6: Using </a:t>
            </a:r>
            <a:r>
              <a:rPr lang="en-US" sz="3200" dirty="0">
                <a:effectLst>
                  <a:outerShdw blurRad="63500" dist="38100" dir="1800000" algn="l" rotWithShape="0">
                    <a:prstClr val="black">
                      <a:alpha val="46000"/>
                    </a:prstClr>
                  </a:outerShdw>
                </a:effectLst>
              </a:rPr>
              <a:t>Knowledge-Enhanced NLG for </a:t>
            </a:r>
            <a:r>
              <a:rPr lang="en-US" sz="3200" dirty="0" smtClean="0">
                <a:effectLst>
                  <a:outerShdw blurRad="63500" dist="38100" dir="1800000" algn="l" rotWithShape="0">
                    <a:prstClr val="black">
                      <a:alpha val="46000"/>
                    </a:prstClr>
                  </a:outerShdw>
                </a:effectLst>
              </a:rPr>
              <a:t/>
            </a:r>
            <a:br>
              <a:rPr lang="en-US" sz="3200" dirty="0" smtClean="0">
                <a:effectLst>
                  <a:outerShdw blurRad="63500" dist="38100" dir="1800000" algn="l" rotWithShape="0">
                    <a:prstClr val="black">
                      <a:alpha val="46000"/>
                    </a:prstClr>
                  </a:outerShdw>
                </a:effectLst>
              </a:rPr>
            </a:br>
            <a:r>
              <a:rPr lang="en-US" sz="3200" dirty="0" smtClean="0">
                <a:effectLst>
                  <a:outerShdw blurRad="63500" dist="38100" dir="1800000" algn="l" rotWithShape="0">
                    <a:prstClr val="black">
                      <a:alpha val="46000"/>
                    </a:prstClr>
                  </a:outerShdw>
                </a:effectLst>
              </a:rPr>
              <a:t>other </a:t>
            </a:r>
            <a:r>
              <a:rPr lang="en-US" sz="3200" dirty="0">
                <a:effectLst>
                  <a:outerShdw blurRad="63500" dist="38100" dir="1800000" algn="l" rotWithShape="0">
                    <a:prstClr val="black">
                      <a:alpha val="46000"/>
                    </a:prstClr>
                  </a:outerShdw>
                </a:effectLst>
              </a:rPr>
              <a:t>NLP tasks</a:t>
            </a:r>
          </a:p>
        </p:txBody>
      </p:sp>
      <p:sp>
        <p:nvSpPr>
          <p:cNvPr id="10" name="Text Placeholder 2">
            <a:extLst>
              <a:ext uri="{FF2B5EF4-FFF2-40B4-BE49-F238E27FC236}">
                <a16:creationId xmlns:a16="http://schemas.microsoft.com/office/drawing/2014/main" xmlns="" id="{BA178966-844A-0443-8191-A11C1502EB58}"/>
              </a:ext>
            </a:extLst>
          </p:cNvPr>
          <p:cNvSpPr txBox="1">
            <a:spLocks/>
          </p:cNvSpPr>
          <p:nvPr/>
        </p:nvSpPr>
        <p:spPr>
          <a:xfrm>
            <a:off x="609600" y="1251856"/>
            <a:ext cx="10972800" cy="44849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Use Conditioned NLG </a:t>
            </a:r>
            <a:r>
              <a:rPr lang="en-US" sz="2000" dirty="0" smtClean="0"/>
              <a:t>for Entity Linking [Lai et al., submission]</a:t>
            </a:r>
          </a:p>
        </p:txBody>
      </p:sp>
      <p:sp>
        <p:nvSpPr>
          <p:cNvPr id="2" name="Rectangle 2"/>
          <p:cNvSpPr>
            <a:spLocks noChangeArrowheads="1"/>
          </p:cNvSpPr>
          <p:nvPr/>
        </p:nvSpPr>
        <p:spPr bwMode="auto">
          <a:xfrm>
            <a:off x="806823" y="16292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p:cNvSpPr>
            <a:spLocks noChangeArrowheads="1"/>
          </p:cNvSpPr>
          <p:nvPr/>
        </p:nvSpPr>
        <p:spPr bwMode="auto">
          <a:xfrm>
            <a:off x="806823" y="52487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a:picLocks noChangeAspect="1"/>
          </p:cNvPicPr>
          <p:nvPr/>
        </p:nvPicPr>
        <p:blipFill>
          <a:blip r:embed="rId2"/>
          <a:stretch>
            <a:fillRect/>
          </a:stretch>
        </p:blipFill>
        <p:spPr>
          <a:xfrm>
            <a:off x="518984" y="1629230"/>
            <a:ext cx="10972901" cy="5302105"/>
          </a:xfrm>
          <a:prstGeom prst="rect">
            <a:avLst/>
          </a:prstGeom>
        </p:spPr>
      </p:pic>
    </p:spTree>
    <p:extLst>
      <p:ext uri="{BB962C8B-B14F-4D97-AF65-F5344CB8AC3E}">
        <p14:creationId xmlns:p14="http://schemas.microsoft.com/office/powerpoint/2010/main" val="412216967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4" name="TextBox 3">
            <a:extLst>
              <a:ext uri="{FF2B5EF4-FFF2-40B4-BE49-F238E27FC236}">
                <a16:creationId xmlns:a16="http://schemas.microsoft.com/office/drawing/2014/main" xmlns="" id="{56B4F268-47A4-42EB-BA15-49CDB1D131C6}"/>
              </a:ext>
            </a:extLst>
          </p:cNvPr>
          <p:cNvSpPr txBox="1"/>
          <p:nvPr/>
        </p:nvSpPr>
        <p:spPr>
          <a:xfrm>
            <a:off x="7010401" y="1295401"/>
            <a:ext cx="5053863" cy="2246769"/>
          </a:xfrm>
          <a:prstGeom prst="rect">
            <a:avLst/>
          </a:prstGeom>
          <a:noFill/>
        </p:spPr>
        <p:txBody>
          <a:bodyPr wrap="square" rtlCol="0">
            <a:spAutoFit/>
          </a:bodyPr>
          <a:lstStyle/>
          <a:p>
            <a:r>
              <a:rPr lang="en-US" dirty="0" err="1">
                <a:highlight>
                  <a:schemeClr val="accent6"/>
                </a:highlight>
              </a:rPr>
              <a:t>Silvi</a:t>
            </a:r>
            <a:r>
              <a:rPr lang="en-US" dirty="0">
                <a:highlight>
                  <a:schemeClr val="accent6"/>
                </a:highlight>
              </a:rPr>
              <a:t> Jan</a:t>
            </a:r>
            <a:r>
              <a:rPr lang="en-US" dirty="0"/>
              <a:t> (born 27 October 1973 ) is a retired female </a:t>
            </a:r>
            <a:r>
              <a:rPr lang="en" dirty="0">
                <a:solidFill>
                  <a:schemeClr val="dk1"/>
                </a:solidFill>
                <a:highlight>
                  <a:srgbClr val="D0E0E3"/>
                </a:highlight>
              </a:rPr>
              <a:t>Israel</a:t>
            </a:r>
            <a:r>
              <a:rPr lang="en-US" dirty="0" err="1">
                <a:solidFill>
                  <a:schemeClr val="dk1"/>
                </a:solidFill>
                <a:highlight>
                  <a:srgbClr val="D0E0E3"/>
                </a:highlight>
              </a:rPr>
              <a:t>i</a:t>
            </a:r>
            <a:r>
              <a:rPr lang="en-US" dirty="0"/>
              <a:t> football player. </a:t>
            </a:r>
            <a:r>
              <a:rPr lang="en-US" dirty="0" err="1">
                <a:highlight>
                  <a:schemeClr val="accent6"/>
                </a:highlight>
              </a:rPr>
              <a:t>Silvi</a:t>
            </a:r>
            <a:r>
              <a:rPr lang="en-US" dirty="0">
                <a:highlight>
                  <a:schemeClr val="accent6"/>
                </a:highlight>
              </a:rPr>
              <a:t> Jan</a:t>
            </a:r>
            <a:r>
              <a:rPr lang="en-US" dirty="0"/>
              <a:t> has been a </a:t>
            </a:r>
            <a:r>
              <a:rPr lang="en" dirty="0">
                <a:solidFill>
                  <a:schemeClr val="dk1"/>
                </a:solidFill>
                <a:highlight>
                  <a:srgbClr val="C9DAF8"/>
                </a:highlight>
              </a:rPr>
              <a:t>Forward (association football</a:t>
            </a:r>
            <a:r>
              <a:rPr lang="en-US" dirty="0"/>
              <a:t> for the </a:t>
            </a:r>
            <a:r>
              <a:rPr lang="en" dirty="0">
                <a:solidFill>
                  <a:schemeClr val="dk1"/>
                </a:solidFill>
                <a:highlight>
                  <a:srgbClr val="F1C232"/>
                </a:highlight>
              </a:rPr>
              <a:t>Israel women's national football tea</a:t>
            </a:r>
            <a:r>
              <a:rPr lang="en-US" dirty="0">
                <a:solidFill>
                  <a:schemeClr val="dk1"/>
                </a:solidFill>
                <a:highlight>
                  <a:srgbClr val="F1C232"/>
                </a:highlight>
              </a:rPr>
              <a:t>m</a:t>
            </a:r>
            <a:r>
              <a:rPr lang="en-US" dirty="0"/>
              <a:t> for many years appearing in </a:t>
            </a:r>
            <a:r>
              <a:rPr lang="en" dirty="0">
                <a:highlight>
                  <a:srgbClr val="EAD1DC"/>
                </a:highlight>
              </a:rPr>
              <a:t>22</a:t>
            </a:r>
            <a:r>
              <a:rPr lang="en-US" dirty="0"/>
              <a:t> matches and scoring </a:t>
            </a:r>
            <a:r>
              <a:rPr lang="en" dirty="0">
                <a:highlight>
                  <a:srgbClr val="D9D2E9"/>
                </a:highlight>
              </a:rPr>
              <a:t>29</a:t>
            </a:r>
            <a:r>
              <a:rPr lang="en-US" dirty="0"/>
              <a:t> goals. After </a:t>
            </a:r>
            <a:r>
              <a:rPr lang="en" dirty="0">
                <a:highlight>
                  <a:srgbClr val="FFE599"/>
                </a:highlight>
              </a:rPr>
              <a:t>Hapoel Tel F.C. (women)</a:t>
            </a:r>
            <a:r>
              <a:rPr lang="en-US" dirty="0"/>
              <a:t> folded, Jan signed with </a:t>
            </a:r>
            <a:r>
              <a:rPr lang="en" dirty="0">
                <a:solidFill>
                  <a:schemeClr val="dk1"/>
                </a:solidFill>
                <a:highlight>
                  <a:srgbClr val="FFD966"/>
                </a:highlight>
              </a:rPr>
              <a:t>Maccabi Holon F.C. (women)</a:t>
            </a:r>
            <a:r>
              <a:rPr lang="en-US" dirty="0"/>
              <a:t> where she played until her retirement in 2007. In January 2009, Jan returned to league action and joined </a:t>
            </a:r>
            <a:r>
              <a:rPr lang="en-US" dirty="0">
                <a:highlight>
                  <a:srgbClr val="FFF2CC"/>
                </a:highlight>
              </a:rPr>
              <a:t>ASA Tel Aviv University</a:t>
            </a:r>
            <a:r>
              <a:rPr lang="en-US" dirty="0"/>
              <a:t>. In 1999, with the establishment of the Israeli Women’s League, Jan returned to </a:t>
            </a:r>
            <a:r>
              <a:rPr lang="en" dirty="0">
                <a:solidFill>
                  <a:schemeClr val="dk1"/>
                </a:solidFill>
                <a:highlight>
                  <a:srgbClr val="D0E0E3"/>
                </a:highlight>
              </a:rPr>
              <a:t>Israel</a:t>
            </a:r>
            <a:r>
              <a:rPr lang="en-US" dirty="0"/>
              <a:t> and signed with </a:t>
            </a:r>
            <a:r>
              <a:rPr lang="en" dirty="0">
                <a:highlight>
                  <a:srgbClr val="FFE599"/>
                </a:highlight>
              </a:rPr>
              <a:t>Hapoel Tel F.C. (women)</a:t>
            </a:r>
            <a:r>
              <a:rPr lang="en-US" dirty="0"/>
              <a:t>.</a:t>
            </a:r>
          </a:p>
        </p:txBody>
      </p:sp>
      <p:pic>
        <p:nvPicPr>
          <p:cNvPr id="10" name="Picture 9">
            <a:extLst>
              <a:ext uri="{FF2B5EF4-FFF2-40B4-BE49-F238E27FC236}">
                <a16:creationId xmlns:a16="http://schemas.microsoft.com/office/drawing/2014/main" xmlns="" id="{C9CF01EE-62BD-461D-9C7F-E0B847DEC864}"/>
              </a:ext>
            </a:extLst>
          </p:cNvPr>
          <p:cNvPicPr>
            <a:picLocks noChangeAspect="1"/>
          </p:cNvPicPr>
          <p:nvPr/>
        </p:nvPicPr>
        <p:blipFill>
          <a:blip r:embed="rId3"/>
          <a:stretch>
            <a:fillRect/>
          </a:stretch>
        </p:blipFill>
        <p:spPr>
          <a:xfrm>
            <a:off x="71484" y="2429524"/>
            <a:ext cx="6081541" cy="2511333"/>
          </a:xfrm>
          <a:prstGeom prst="rect">
            <a:avLst/>
          </a:prstGeom>
        </p:spPr>
      </p:pic>
      <p:sp>
        <p:nvSpPr>
          <p:cNvPr id="147" name="Google Shape;147;p28"/>
          <p:cNvSpPr txBox="1">
            <a:spLocks noGrp="1"/>
          </p:cNvSpPr>
          <p:nvPr>
            <p:ph type="title"/>
          </p:nvPr>
        </p:nvSpPr>
        <p:spPr>
          <a:xfrm>
            <a:off x="415600" y="1302275"/>
            <a:ext cx="11360800" cy="572700"/>
          </a:xfrm>
          <a:prstGeom prst="rect">
            <a:avLst/>
          </a:prstGeom>
        </p:spPr>
        <p:txBody>
          <a:bodyPr spcFirstLastPara="1" vert="horz" wrap="square" lIns="91425" tIns="91425" rIns="91425" bIns="91425" rtlCol="0" anchor="t" anchorCtr="0">
            <a:noAutofit/>
          </a:bodyPr>
          <a:lstStyle/>
          <a:p>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Reference</a:t>
            </a:r>
            <a:endParaRPr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 name="Slide Number Placeholder 1">
            <a:extLst>
              <a:ext uri="{FF2B5EF4-FFF2-40B4-BE49-F238E27FC236}">
                <a16:creationId xmlns:a16="http://schemas.microsoft.com/office/drawing/2014/main" xmlns="" id="{804A5D35-F702-EF46-9DC2-7D9F154752CA}"/>
              </a:ext>
            </a:extLst>
          </p:cNvPr>
          <p:cNvSpPr>
            <a:spLocks noGrp="1"/>
          </p:cNvSpPr>
          <p:nvPr>
            <p:ph type="sldNum" idx="4294967295"/>
          </p:nvPr>
        </p:nvSpPr>
        <p:spPr>
          <a:xfrm>
            <a:off x="11296611" y="6217623"/>
            <a:ext cx="731600" cy="524800"/>
          </a:xfrm>
          <a:prstGeom prst="rect">
            <a:avLst/>
          </a:prstGeom>
        </p:spPr>
        <p:txBody>
          <a:bodyPr/>
          <a:lstStyle/>
          <a:p>
            <a:pPr algn="r"/>
            <a:fld id="{00000000-1234-1234-1234-123412341234}" type="slidenum">
              <a:rPr lang="en" smtClean="0"/>
              <a:pPr algn="r"/>
              <a:t>9</a:t>
            </a:fld>
            <a:endParaRPr lang="en"/>
          </a:p>
        </p:txBody>
      </p:sp>
      <p:sp>
        <p:nvSpPr>
          <p:cNvPr id="6" name="Down Arrow 6">
            <a:extLst>
              <a:ext uri="{FF2B5EF4-FFF2-40B4-BE49-F238E27FC236}">
                <a16:creationId xmlns:a16="http://schemas.microsoft.com/office/drawing/2014/main" xmlns="" id="{89F2322E-8061-4332-BDE3-466B5421E309}"/>
              </a:ext>
            </a:extLst>
          </p:cNvPr>
          <p:cNvSpPr/>
          <p:nvPr/>
        </p:nvSpPr>
        <p:spPr>
          <a:xfrm rot="16200000">
            <a:off x="6307500" y="3124199"/>
            <a:ext cx="512379" cy="609600"/>
          </a:xfrm>
          <a:prstGeom prst="downArrow">
            <a:avLst/>
          </a:prstGeom>
          <a:solidFill>
            <a:srgbClr val="D4FFB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736233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9563</Words>
  <Application>Microsoft Macintosh PowerPoint</Application>
  <PresentationFormat>Custom</PresentationFormat>
  <Paragraphs>668</Paragraphs>
  <Slides>80</Slides>
  <Notes>57</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Knowledge-Guided Natural Language Generation</vt:lpstr>
      <vt:lpstr>Let’s apply Seq2Seq+Attention to Abstractive Summarization</vt:lpstr>
      <vt:lpstr>Abstractive Summarization</vt:lpstr>
      <vt:lpstr>Pointer-Generator Network</vt:lpstr>
      <vt:lpstr>Copy/Pointing Mechanisms</vt:lpstr>
      <vt:lpstr>Pointer-Generator Network</vt:lpstr>
      <vt:lpstr>Results</vt:lpstr>
      <vt:lpstr>Encoding Tables (Wang et al., 2018)</vt:lpstr>
      <vt:lpstr>Reference</vt:lpstr>
      <vt:lpstr>Model</vt:lpstr>
      <vt:lpstr>Capture slot-aware information</vt:lpstr>
      <vt:lpstr>Capture slot dependency</vt:lpstr>
      <vt:lpstr>Capture slot dependency</vt:lpstr>
      <vt:lpstr>Structure Generator</vt:lpstr>
      <vt:lpstr>Standard Metrics (%)</vt:lpstr>
      <vt:lpstr>KB reconstruction metric</vt:lpstr>
      <vt:lpstr>Overall Slot Filling Precision(P), Recall(R), F1 %</vt:lpstr>
      <vt:lpstr>Result of Seq2Seq</vt:lpstr>
      <vt:lpstr>Result of Pointer Network</vt:lpstr>
      <vt:lpstr>Result of Pointer + Type</vt:lpstr>
      <vt:lpstr>Result of Pointer + Type &amp; Position</vt:lpstr>
      <vt:lpstr>Impact of Slot-aware Attention  </vt:lpstr>
      <vt:lpstr>Impact of Table Position Attention</vt:lpstr>
      <vt:lpstr>Remaining challenges</vt:lpstr>
      <vt:lpstr>Coherent Story Generation</vt:lpstr>
      <vt:lpstr>Temporal Script Graphs</vt:lpstr>
      <vt:lpstr>Surface Realization Model</vt:lpstr>
      <vt:lpstr>Surface Realization Model</vt:lpstr>
      <vt:lpstr>Results</vt:lpstr>
      <vt:lpstr>Sample Generation Output</vt:lpstr>
      <vt:lpstr>Story Ending Generation</vt:lpstr>
      <vt:lpstr>Method</vt:lpstr>
      <vt:lpstr>Results</vt:lpstr>
      <vt:lpstr>Results</vt:lpstr>
      <vt:lpstr>Example Output</vt:lpstr>
      <vt:lpstr>Text Simplification</vt:lpstr>
      <vt:lpstr>Text Simplification</vt:lpstr>
      <vt:lpstr>Text Simplification</vt:lpstr>
      <vt:lpstr>User Study Results</vt:lpstr>
      <vt:lpstr>Interactive Creative Story Generation</vt:lpstr>
      <vt:lpstr>Rap Lyric Generation</vt:lpstr>
      <vt:lpstr>Conditional Templates</vt:lpstr>
      <vt:lpstr>Example Output</vt:lpstr>
      <vt:lpstr>Results</vt:lpstr>
      <vt:lpstr>How to evaluate creative generation?</vt:lpstr>
      <vt:lpstr>Rap Lyrics dataset statistics</vt:lpstr>
      <vt:lpstr>Results</vt:lpstr>
      <vt:lpstr>Results</vt:lpstr>
      <vt:lpstr>Benchmarks</vt:lpstr>
      <vt:lpstr>Benchmarks Overview</vt:lpstr>
      <vt:lpstr>Automatic Evaluation</vt:lpstr>
      <vt:lpstr>Human Evaluation</vt:lpstr>
      <vt:lpstr>Dialog Systems : Wizard of Wikipedia</vt:lpstr>
      <vt:lpstr>Dialog Systems: Wizard of Wikipedia</vt:lpstr>
      <vt:lpstr>Question Answering: ELI5</vt:lpstr>
      <vt:lpstr>Question Generation: SQuAD 1.1</vt:lpstr>
      <vt:lpstr>Commonsense Reasoning: CommonGen</vt:lpstr>
      <vt:lpstr>Commonsense Reasoning: αNLG-ART</vt:lpstr>
      <vt:lpstr>Commonsense Reasoning: ComVE</vt:lpstr>
      <vt:lpstr>Summarization: CNN/DailyMail</vt:lpstr>
      <vt:lpstr>Remaining Challenges</vt:lpstr>
      <vt:lpstr>Challenge 1: LM Hallucination and Bias</vt:lpstr>
      <vt:lpstr>Challenge 2: Knowledge Bottleneck</vt:lpstr>
      <vt:lpstr>Challenge 3: Capturing Global Consistency</vt:lpstr>
      <vt:lpstr>Challenge 4: Repetition</vt:lpstr>
      <vt:lpstr>Repetition Removal Example [Wang et al., ACL2019]</vt:lpstr>
      <vt:lpstr>Repetition Removal Example [Wang et al., ACL2019]</vt:lpstr>
      <vt:lpstr>Challenge 5: Urgent Need of Better Evaluation Metrics</vt:lpstr>
      <vt:lpstr>Challenge 5: Urgent Need of Better Evaluation Metrics</vt:lpstr>
      <vt:lpstr>Future Directions</vt:lpstr>
      <vt:lpstr>Direction 1: Background Knowledge Guided NLG</vt:lpstr>
      <vt:lpstr>Direction 1: Background Knowledge Guided NLG</vt:lpstr>
      <vt:lpstr>Direction 1: Background Knowledge Guided NLG</vt:lpstr>
      <vt:lpstr>Direction 2: Multimedia Guided NLG</vt:lpstr>
      <vt:lpstr>PowerPoint Presentation</vt:lpstr>
      <vt:lpstr>PowerPoint Presentation</vt:lpstr>
      <vt:lpstr>Direction 5: Using Knowledge-Enhanced NLG for  Training Data Generation or Augmentation  [Fung et al., ACL2021]</vt:lpstr>
      <vt:lpstr>Direction 6: Using Knowledge-Enhanced NLG for  other NLP tasks</vt:lpstr>
      <vt:lpstr>Direction 6: Using Knowledge-Enhanced NLG for  other NLP tasks</vt:lpstr>
      <vt:lpstr>Direction 6: Using Knowledge-Enhanced NLG for  other NLP tasks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8</cp:revision>
  <dcterms:created xsi:type="dcterms:W3CDTF">2020-07-20T04:58:50Z</dcterms:created>
  <dcterms:modified xsi:type="dcterms:W3CDTF">2022-10-05T05:16:57Z</dcterms:modified>
</cp:coreProperties>
</file>