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tiff" ContentType="image/tiff"/>
  <Default Extension="rels" ContentType="application/vnd.openxmlformats-package.relationships+xml"/>
  <Default Extension="WMF" ContentType="image/x-wmf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6"/>
  </p:notesMasterIdLst>
  <p:sldIdLst>
    <p:sldId id="260" r:id="rId2"/>
    <p:sldId id="496" r:id="rId3"/>
    <p:sldId id="497" r:id="rId4"/>
    <p:sldId id="498" r:id="rId5"/>
    <p:sldId id="313" r:id="rId6"/>
    <p:sldId id="509" r:id="rId7"/>
    <p:sldId id="532" r:id="rId8"/>
    <p:sldId id="512" r:id="rId9"/>
    <p:sldId id="513" r:id="rId10"/>
    <p:sldId id="544" r:id="rId11"/>
    <p:sldId id="542" r:id="rId12"/>
    <p:sldId id="508" r:id="rId13"/>
    <p:sldId id="546" r:id="rId14"/>
    <p:sldId id="545" r:id="rId15"/>
    <p:sldId id="535" r:id="rId16"/>
    <p:sldId id="540" r:id="rId17"/>
    <p:sldId id="549" r:id="rId18"/>
    <p:sldId id="548" r:id="rId19"/>
    <p:sldId id="536" r:id="rId20"/>
    <p:sldId id="531" r:id="rId21"/>
    <p:sldId id="522" r:id="rId22"/>
    <p:sldId id="523" r:id="rId23"/>
    <p:sldId id="524" r:id="rId24"/>
    <p:sldId id="525" r:id="rId25"/>
    <p:sldId id="526" r:id="rId26"/>
    <p:sldId id="527" r:id="rId27"/>
    <p:sldId id="520" r:id="rId28"/>
    <p:sldId id="521" r:id="rId29"/>
    <p:sldId id="538" r:id="rId30"/>
    <p:sldId id="541" r:id="rId31"/>
    <p:sldId id="547" r:id="rId32"/>
    <p:sldId id="551" r:id="rId33"/>
    <p:sldId id="552" r:id="rId34"/>
    <p:sldId id="553" r:id="rId35"/>
    <p:sldId id="554" r:id="rId36"/>
    <p:sldId id="555" r:id="rId37"/>
    <p:sldId id="556" r:id="rId38"/>
    <p:sldId id="557" r:id="rId39"/>
    <p:sldId id="558" r:id="rId40"/>
    <p:sldId id="559" r:id="rId41"/>
    <p:sldId id="560" r:id="rId42"/>
    <p:sldId id="561" r:id="rId43"/>
    <p:sldId id="562" r:id="rId44"/>
    <p:sldId id="563" r:id="rId45"/>
    <p:sldId id="564" r:id="rId46"/>
    <p:sldId id="565" r:id="rId47"/>
    <p:sldId id="566" r:id="rId48"/>
    <p:sldId id="567" r:id="rId49"/>
    <p:sldId id="568" r:id="rId50"/>
    <p:sldId id="569" r:id="rId51"/>
    <p:sldId id="570" r:id="rId52"/>
    <p:sldId id="571" r:id="rId53"/>
    <p:sldId id="572" r:id="rId54"/>
    <p:sldId id="573" r:id="rId55"/>
    <p:sldId id="574" r:id="rId56"/>
    <p:sldId id="575" r:id="rId57"/>
    <p:sldId id="576" r:id="rId58"/>
    <p:sldId id="577" r:id="rId59"/>
    <p:sldId id="578" r:id="rId60"/>
    <p:sldId id="579" r:id="rId61"/>
    <p:sldId id="580" r:id="rId62"/>
    <p:sldId id="581" r:id="rId63"/>
    <p:sldId id="582" r:id="rId64"/>
    <p:sldId id="583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D194"/>
    <a:srgbClr val="424857"/>
    <a:srgbClr val="9EA7BB"/>
    <a:srgbClr val="6C7690"/>
    <a:srgbClr val="AAD15D"/>
    <a:srgbClr val="23262E"/>
    <a:srgbClr val="B1D1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61"/>
    <p:restoredTop sz="92987"/>
  </p:normalViewPr>
  <p:slideViewPr>
    <p:cSldViewPr snapToGrid="0" snapToObjects="1">
      <p:cViewPr varScale="1">
        <p:scale>
          <a:sx n="130" d="100"/>
          <a:sy n="130" d="100"/>
        </p:scale>
        <p:origin x="-128" y="-3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notesMaster" Target="notesMasters/notesMaster1.xml"/><Relationship Id="rId67" Type="http://schemas.openxmlformats.org/officeDocument/2006/relationships/printerSettings" Target="printerSettings/printerSettings1.bin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cygwin64\home\snh8\TACKBP2020\docs\WorkshopPrep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cygwin64\home\snh8\TACKBP2020\docs\SlidePrep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cygwin64\home\snh8\TACKBP2020\docs\SlidePrep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cygwin64\home\snh8\TACKBP2020\docs\SlidePrep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0" i="0" u="none" strike="noStrike" baseline="0">
                <a:effectLst/>
              </a:rPr>
              <a:t>strong_typed_mention_match</a:t>
            </a:r>
            <a:r>
              <a:rPr lang="en-US" sz="1400" b="0" i="0" u="none" strike="noStrike" baseline="0"/>
              <a:t> 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Performance!$B$63</c:f>
              <c:strCache>
                <c:ptCount val="1"/>
                <c:pt idx="0">
                  <c:v>NAM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Performance!$A$64:$A$68</c:f>
              <c:strCache>
                <c:ptCount val="5"/>
                <c:pt idx="0">
                  <c:v>ibm_mnlp_ie</c:v>
                </c:pt>
                <c:pt idx="1">
                  <c:v>L3i</c:v>
                </c:pt>
                <c:pt idx="2">
                  <c:v>RelMatter</c:v>
                </c:pt>
                <c:pt idx="3">
                  <c:v>sinai</c:v>
                </c:pt>
                <c:pt idx="4">
                  <c:v>UIUC</c:v>
                </c:pt>
              </c:strCache>
            </c:strRef>
          </c:cat>
          <c:val>
            <c:numRef>
              <c:f>Performance!$B$64:$B$68</c:f>
              <c:numCache>
                <c:formatCode>0.000</c:formatCode>
                <c:ptCount val="5"/>
                <c:pt idx="0">
                  <c:v>0.774</c:v>
                </c:pt>
                <c:pt idx="1">
                  <c:v>0.72</c:v>
                </c:pt>
                <c:pt idx="2">
                  <c:v>0.0</c:v>
                </c:pt>
                <c:pt idx="3">
                  <c:v>0.182</c:v>
                </c:pt>
                <c:pt idx="4">
                  <c:v>0.745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E88-4055-A670-FCF45CE48E19}"/>
            </c:ext>
          </c:extLst>
        </c:ser>
        <c:ser>
          <c:idx val="1"/>
          <c:order val="1"/>
          <c:tx>
            <c:strRef>
              <c:f>Performance!$C$63</c:f>
              <c:strCache>
                <c:ptCount val="1"/>
                <c:pt idx="0">
                  <c:v>NOM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Performance!$A$64:$A$68</c:f>
              <c:strCache>
                <c:ptCount val="5"/>
                <c:pt idx="0">
                  <c:v>ibm_mnlp_ie</c:v>
                </c:pt>
                <c:pt idx="1">
                  <c:v>L3i</c:v>
                </c:pt>
                <c:pt idx="2">
                  <c:v>RelMatter</c:v>
                </c:pt>
                <c:pt idx="3">
                  <c:v>sinai</c:v>
                </c:pt>
                <c:pt idx="4">
                  <c:v>UIUC</c:v>
                </c:pt>
              </c:strCache>
            </c:strRef>
          </c:cat>
          <c:val>
            <c:numRef>
              <c:f>Performance!$C$64:$C$68</c:f>
              <c:numCache>
                <c:formatCode>0.000</c:formatCode>
                <c:ptCount val="5"/>
                <c:pt idx="0">
                  <c:v>0.732</c:v>
                </c:pt>
                <c:pt idx="1">
                  <c:v>0.701</c:v>
                </c:pt>
                <c:pt idx="2">
                  <c:v>0.223</c:v>
                </c:pt>
                <c:pt idx="3">
                  <c:v>0.122</c:v>
                </c:pt>
                <c:pt idx="4">
                  <c:v>0.564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E88-4055-A670-FCF45CE48E19}"/>
            </c:ext>
          </c:extLst>
        </c:ser>
        <c:ser>
          <c:idx val="2"/>
          <c:order val="2"/>
          <c:tx>
            <c:strRef>
              <c:f>Performance!$D$63</c:f>
              <c:strCache>
                <c:ptCount val="1"/>
                <c:pt idx="0">
                  <c:v>PRO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Performance!$A$64:$A$68</c:f>
              <c:strCache>
                <c:ptCount val="5"/>
                <c:pt idx="0">
                  <c:v>ibm_mnlp_ie</c:v>
                </c:pt>
                <c:pt idx="1">
                  <c:v>L3i</c:v>
                </c:pt>
                <c:pt idx="2">
                  <c:v>RelMatter</c:v>
                </c:pt>
                <c:pt idx="3">
                  <c:v>sinai</c:v>
                </c:pt>
                <c:pt idx="4">
                  <c:v>UIUC</c:v>
                </c:pt>
              </c:strCache>
            </c:strRef>
          </c:cat>
          <c:val>
            <c:numRef>
              <c:f>Performance!$D$64:$D$68</c:f>
              <c:numCache>
                <c:formatCode>0.000</c:formatCode>
                <c:ptCount val="5"/>
                <c:pt idx="0">
                  <c:v>0.656</c:v>
                </c:pt>
                <c:pt idx="1">
                  <c:v>0.755</c:v>
                </c:pt>
                <c:pt idx="2">
                  <c:v>0.0</c:v>
                </c:pt>
                <c:pt idx="3">
                  <c:v>0.397</c:v>
                </c:pt>
                <c:pt idx="4">
                  <c:v>0.708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E88-4055-A670-FCF45CE48E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285997912"/>
        <c:axId val="-1286003016"/>
      </c:barChart>
      <c:catAx>
        <c:axId val="-1285997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86003016"/>
        <c:crosses val="autoZero"/>
        <c:auto val="1"/>
        <c:lblAlgn val="ctr"/>
        <c:lblOffset val="100"/>
        <c:noMultiLvlLbl val="0"/>
      </c:catAx>
      <c:valAx>
        <c:axId val="-1286003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85997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mention_ceaf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mentiontypes!$B$5</c:f>
              <c:strCache>
                <c:ptCount val="1"/>
                <c:pt idx="0">
                  <c:v>FULL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mentiontypes!$A$6:$A$10</c:f>
              <c:strCache>
                <c:ptCount val="5"/>
                <c:pt idx="0">
                  <c:v>ibm_mnlp_ie</c:v>
                </c:pt>
                <c:pt idx="1">
                  <c:v>L3i</c:v>
                </c:pt>
                <c:pt idx="2">
                  <c:v>RelMatter</c:v>
                </c:pt>
                <c:pt idx="3">
                  <c:v>sinai</c:v>
                </c:pt>
                <c:pt idx="4">
                  <c:v>UIUC</c:v>
                </c:pt>
              </c:strCache>
            </c:strRef>
          </c:cat>
          <c:val>
            <c:numRef>
              <c:f>mentiontypes!$B$6:$B$10</c:f>
              <c:numCache>
                <c:formatCode>0.000</c:formatCode>
                <c:ptCount val="5"/>
                <c:pt idx="0">
                  <c:v>0.591</c:v>
                </c:pt>
                <c:pt idx="1">
                  <c:v>0.578</c:v>
                </c:pt>
                <c:pt idx="2">
                  <c:v>0.509</c:v>
                </c:pt>
                <c:pt idx="3">
                  <c:v>0.262</c:v>
                </c:pt>
                <c:pt idx="4">
                  <c:v>0.687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ABB-4831-AC80-2704FA098AED}"/>
            </c:ext>
          </c:extLst>
        </c:ser>
        <c:ser>
          <c:idx val="1"/>
          <c:order val="1"/>
          <c:tx>
            <c:strRef>
              <c:f>mentiontypes!$C$5</c:f>
              <c:strCache>
                <c:ptCount val="1"/>
                <c:pt idx="0">
                  <c:v>NAM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mentiontypes!$A$6:$A$10</c:f>
              <c:strCache>
                <c:ptCount val="5"/>
                <c:pt idx="0">
                  <c:v>ibm_mnlp_ie</c:v>
                </c:pt>
                <c:pt idx="1">
                  <c:v>L3i</c:v>
                </c:pt>
                <c:pt idx="2">
                  <c:v>RelMatter</c:v>
                </c:pt>
                <c:pt idx="3">
                  <c:v>sinai</c:v>
                </c:pt>
                <c:pt idx="4">
                  <c:v>UIUC</c:v>
                </c:pt>
              </c:strCache>
            </c:strRef>
          </c:cat>
          <c:val>
            <c:numRef>
              <c:f>mentiontypes!$C$6:$C$10</c:f>
              <c:numCache>
                <c:formatCode>0.000</c:formatCode>
                <c:ptCount val="5"/>
                <c:pt idx="0">
                  <c:v>0.712</c:v>
                </c:pt>
                <c:pt idx="1">
                  <c:v>0.74</c:v>
                </c:pt>
                <c:pt idx="2">
                  <c:v>0.0</c:v>
                </c:pt>
                <c:pt idx="3">
                  <c:v>0.283</c:v>
                </c:pt>
                <c:pt idx="4">
                  <c:v>0.807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ABB-4831-AC80-2704FA098AED}"/>
            </c:ext>
          </c:extLst>
        </c:ser>
        <c:ser>
          <c:idx val="2"/>
          <c:order val="2"/>
          <c:tx>
            <c:strRef>
              <c:f>mentiontypes!$D$5</c:f>
              <c:strCache>
                <c:ptCount val="1"/>
                <c:pt idx="0">
                  <c:v>NOM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mentiontypes!$A$6:$A$10</c:f>
              <c:strCache>
                <c:ptCount val="5"/>
                <c:pt idx="0">
                  <c:v>ibm_mnlp_ie</c:v>
                </c:pt>
                <c:pt idx="1">
                  <c:v>L3i</c:v>
                </c:pt>
                <c:pt idx="2">
                  <c:v>RelMatter</c:v>
                </c:pt>
                <c:pt idx="3">
                  <c:v>sinai</c:v>
                </c:pt>
                <c:pt idx="4">
                  <c:v>UIUC</c:v>
                </c:pt>
              </c:strCache>
            </c:strRef>
          </c:cat>
          <c:val>
            <c:numRef>
              <c:f>mentiontypes!$D$6:$D$10</c:f>
              <c:numCache>
                <c:formatCode>0.000</c:formatCode>
                <c:ptCount val="5"/>
                <c:pt idx="0">
                  <c:v>0.603</c:v>
                </c:pt>
                <c:pt idx="1">
                  <c:v>0.606</c:v>
                </c:pt>
                <c:pt idx="2">
                  <c:v>0.343</c:v>
                </c:pt>
                <c:pt idx="3">
                  <c:v>0.263</c:v>
                </c:pt>
                <c:pt idx="4">
                  <c:v>0.556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ABB-4831-AC80-2704FA098AED}"/>
            </c:ext>
          </c:extLst>
        </c:ser>
        <c:ser>
          <c:idx val="3"/>
          <c:order val="3"/>
          <c:tx>
            <c:strRef>
              <c:f>mentiontypes!$E$5</c:f>
              <c:strCache>
                <c:ptCount val="1"/>
                <c:pt idx="0">
                  <c:v>PRO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mentiontypes!$A$6:$A$10</c:f>
              <c:strCache>
                <c:ptCount val="5"/>
                <c:pt idx="0">
                  <c:v>ibm_mnlp_ie</c:v>
                </c:pt>
                <c:pt idx="1">
                  <c:v>L3i</c:v>
                </c:pt>
                <c:pt idx="2">
                  <c:v>RelMatter</c:v>
                </c:pt>
                <c:pt idx="3">
                  <c:v>sinai</c:v>
                </c:pt>
                <c:pt idx="4">
                  <c:v>UIUC</c:v>
                </c:pt>
              </c:strCache>
            </c:strRef>
          </c:cat>
          <c:val>
            <c:numRef>
              <c:f>mentiontypes!$E$6:$E$10</c:f>
              <c:numCache>
                <c:formatCode>0.000</c:formatCode>
                <c:ptCount val="5"/>
                <c:pt idx="0">
                  <c:v>0.526</c:v>
                </c:pt>
                <c:pt idx="1">
                  <c:v>0.565</c:v>
                </c:pt>
                <c:pt idx="2">
                  <c:v>0.0</c:v>
                </c:pt>
                <c:pt idx="3">
                  <c:v>0.403</c:v>
                </c:pt>
                <c:pt idx="4">
                  <c:v>0.736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FABB-4831-AC80-2704FA098AED}"/>
            </c:ext>
          </c:extLst>
        </c:ser>
        <c:ser>
          <c:idx val="4"/>
          <c:order val="4"/>
          <c:tx>
            <c:strRef>
              <c:f>mentiontypes!$F$5</c:f>
              <c:strCache>
                <c:ptCount val="1"/>
                <c:pt idx="0">
                  <c:v>NAM+NOM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mentiontypes!$A$6:$A$10</c:f>
              <c:strCache>
                <c:ptCount val="5"/>
                <c:pt idx="0">
                  <c:v>ibm_mnlp_ie</c:v>
                </c:pt>
                <c:pt idx="1">
                  <c:v>L3i</c:v>
                </c:pt>
                <c:pt idx="2">
                  <c:v>RelMatter</c:v>
                </c:pt>
                <c:pt idx="3">
                  <c:v>sinai</c:v>
                </c:pt>
                <c:pt idx="4">
                  <c:v>UIUC</c:v>
                </c:pt>
              </c:strCache>
            </c:strRef>
          </c:cat>
          <c:val>
            <c:numRef>
              <c:f>mentiontypes!$F$6:$F$10</c:f>
              <c:numCache>
                <c:formatCode>0.000</c:formatCode>
                <c:ptCount val="5"/>
                <c:pt idx="0">
                  <c:v>0.632</c:v>
                </c:pt>
                <c:pt idx="1">
                  <c:v>0.63</c:v>
                </c:pt>
                <c:pt idx="2">
                  <c:v>0.527</c:v>
                </c:pt>
                <c:pt idx="3">
                  <c:v>0.26</c:v>
                </c:pt>
                <c:pt idx="4">
                  <c:v>0.669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ABB-4831-AC80-2704FA098AED}"/>
            </c:ext>
          </c:extLst>
        </c:ser>
        <c:ser>
          <c:idx val="5"/>
          <c:order val="5"/>
          <c:tx>
            <c:strRef>
              <c:f>mentiontypes!$G$5</c:f>
              <c:strCache>
                <c:ptCount val="1"/>
                <c:pt idx="0">
                  <c:v>NAM+PRO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mentiontypes!$A$6:$A$10</c:f>
              <c:strCache>
                <c:ptCount val="5"/>
                <c:pt idx="0">
                  <c:v>ibm_mnlp_ie</c:v>
                </c:pt>
                <c:pt idx="1">
                  <c:v>L3i</c:v>
                </c:pt>
                <c:pt idx="2">
                  <c:v>RelMatter</c:v>
                </c:pt>
                <c:pt idx="3">
                  <c:v>sinai</c:v>
                </c:pt>
                <c:pt idx="4">
                  <c:v>UIUC</c:v>
                </c:pt>
              </c:strCache>
            </c:strRef>
          </c:cat>
          <c:val>
            <c:numRef>
              <c:f>mentiontypes!$G$6:$G$10</c:f>
              <c:numCache>
                <c:formatCode>0.000</c:formatCode>
                <c:ptCount val="5"/>
                <c:pt idx="0">
                  <c:v>0.63</c:v>
                </c:pt>
                <c:pt idx="1">
                  <c:v>0.64</c:v>
                </c:pt>
                <c:pt idx="2">
                  <c:v>0.0</c:v>
                </c:pt>
                <c:pt idx="3">
                  <c:v>0.289</c:v>
                </c:pt>
                <c:pt idx="4">
                  <c:v>0.777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ABB-4831-AC80-2704FA098AED}"/>
            </c:ext>
          </c:extLst>
        </c:ser>
        <c:ser>
          <c:idx val="6"/>
          <c:order val="6"/>
          <c:tx>
            <c:strRef>
              <c:f>mentiontypes!$H$5</c:f>
              <c:strCache>
                <c:ptCount val="1"/>
                <c:pt idx="0">
                  <c:v>NOM+PRO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mentiontypes!$A$6:$A$10</c:f>
              <c:strCache>
                <c:ptCount val="5"/>
                <c:pt idx="0">
                  <c:v>ibm_mnlp_ie</c:v>
                </c:pt>
                <c:pt idx="1">
                  <c:v>L3i</c:v>
                </c:pt>
                <c:pt idx="2">
                  <c:v>RelMatter</c:v>
                </c:pt>
                <c:pt idx="3">
                  <c:v>sinai</c:v>
                </c:pt>
                <c:pt idx="4">
                  <c:v>UIUC</c:v>
                </c:pt>
              </c:strCache>
            </c:strRef>
          </c:cat>
          <c:val>
            <c:numRef>
              <c:f>mentiontypes!$H$6:$H$10</c:f>
              <c:numCache>
                <c:formatCode>0.000</c:formatCode>
                <c:ptCount val="5"/>
                <c:pt idx="0">
                  <c:v>0.55</c:v>
                </c:pt>
                <c:pt idx="1">
                  <c:v>0.546</c:v>
                </c:pt>
                <c:pt idx="2">
                  <c:v>0.37</c:v>
                </c:pt>
                <c:pt idx="3">
                  <c:v>0.275</c:v>
                </c:pt>
                <c:pt idx="4">
                  <c:v>0.612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FABB-4831-AC80-2704FA098A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326751576"/>
        <c:axId val="2032986920"/>
      </c:barChart>
      <c:catAx>
        <c:axId val="-1326751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2986920"/>
        <c:crosses val="autoZero"/>
        <c:auto val="1"/>
        <c:lblAlgn val="ctr"/>
        <c:lblOffset val="100"/>
        <c:noMultiLvlLbl val="0"/>
      </c:catAx>
      <c:valAx>
        <c:axId val="20329869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326751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typed_mention_ceaf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mentiontypes!$B$12</c:f>
              <c:strCache>
                <c:ptCount val="1"/>
                <c:pt idx="0">
                  <c:v>FULL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mentiontypes!$A$13:$A$17</c:f>
              <c:strCache>
                <c:ptCount val="5"/>
                <c:pt idx="0">
                  <c:v>ibm_mnlp_ie</c:v>
                </c:pt>
                <c:pt idx="1">
                  <c:v>L3i</c:v>
                </c:pt>
                <c:pt idx="2">
                  <c:v>RelMatter</c:v>
                </c:pt>
                <c:pt idx="3">
                  <c:v>sinai</c:v>
                </c:pt>
                <c:pt idx="4">
                  <c:v>UIUC</c:v>
                </c:pt>
              </c:strCache>
            </c:strRef>
          </c:cat>
          <c:val>
            <c:numRef>
              <c:f>mentiontypes!$B$13:$B$17</c:f>
              <c:numCache>
                <c:formatCode>0.000</c:formatCode>
                <c:ptCount val="5"/>
                <c:pt idx="0">
                  <c:v>0.542</c:v>
                </c:pt>
                <c:pt idx="1">
                  <c:v>0.504</c:v>
                </c:pt>
                <c:pt idx="2">
                  <c:v>0.221</c:v>
                </c:pt>
                <c:pt idx="3">
                  <c:v>0.147</c:v>
                </c:pt>
                <c:pt idx="4">
                  <c:v>0.622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474-42FB-8BE5-0FFD7A592657}"/>
            </c:ext>
          </c:extLst>
        </c:ser>
        <c:ser>
          <c:idx val="1"/>
          <c:order val="1"/>
          <c:tx>
            <c:strRef>
              <c:f>mentiontypes!$C$12</c:f>
              <c:strCache>
                <c:ptCount val="1"/>
                <c:pt idx="0">
                  <c:v>NAM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mentiontypes!$A$13:$A$17</c:f>
              <c:strCache>
                <c:ptCount val="5"/>
                <c:pt idx="0">
                  <c:v>ibm_mnlp_ie</c:v>
                </c:pt>
                <c:pt idx="1">
                  <c:v>L3i</c:v>
                </c:pt>
                <c:pt idx="2">
                  <c:v>RelMatter</c:v>
                </c:pt>
                <c:pt idx="3">
                  <c:v>sinai</c:v>
                </c:pt>
                <c:pt idx="4">
                  <c:v>UIUC</c:v>
                </c:pt>
              </c:strCache>
            </c:strRef>
          </c:cat>
          <c:val>
            <c:numRef>
              <c:f>mentiontypes!$C$13:$C$17</c:f>
              <c:numCache>
                <c:formatCode>0.000</c:formatCode>
                <c:ptCount val="5"/>
                <c:pt idx="0">
                  <c:v>0.644</c:v>
                </c:pt>
                <c:pt idx="1">
                  <c:v>0.614</c:v>
                </c:pt>
                <c:pt idx="2">
                  <c:v>0.0</c:v>
                </c:pt>
                <c:pt idx="3">
                  <c:v>0.163</c:v>
                </c:pt>
                <c:pt idx="4">
                  <c:v>0.727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474-42FB-8BE5-0FFD7A592657}"/>
            </c:ext>
          </c:extLst>
        </c:ser>
        <c:ser>
          <c:idx val="2"/>
          <c:order val="2"/>
          <c:tx>
            <c:strRef>
              <c:f>mentiontypes!$D$12</c:f>
              <c:strCache>
                <c:ptCount val="1"/>
                <c:pt idx="0">
                  <c:v>NOM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mentiontypes!$A$13:$A$17</c:f>
              <c:strCache>
                <c:ptCount val="5"/>
                <c:pt idx="0">
                  <c:v>ibm_mnlp_ie</c:v>
                </c:pt>
                <c:pt idx="1">
                  <c:v>L3i</c:v>
                </c:pt>
                <c:pt idx="2">
                  <c:v>RelMatter</c:v>
                </c:pt>
                <c:pt idx="3">
                  <c:v>sinai</c:v>
                </c:pt>
                <c:pt idx="4">
                  <c:v>UIUC</c:v>
                </c:pt>
              </c:strCache>
            </c:strRef>
          </c:cat>
          <c:val>
            <c:numRef>
              <c:f>mentiontypes!$D$13:$D$17</c:f>
              <c:numCache>
                <c:formatCode>0.000</c:formatCode>
                <c:ptCount val="5"/>
                <c:pt idx="0">
                  <c:v>0.55</c:v>
                </c:pt>
                <c:pt idx="1">
                  <c:v>0.541</c:v>
                </c:pt>
                <c:pt idx="2">
                  <c:v>0.177</c:v>
                </c:pt>
                <c:pt idx="3">
                  <c:v>0.095</c:v>
                </c:pt>
                <c:pt idx="4">
                  <c:v>0.492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474-42FB-8BE5-0FFD7A592657}"/>
            </c:ext>
          </c:extLst>
        </c:ser>
        <c:ser>
          <c:idx val="3"/>
          <c:order val="3"/>
          <c:tx>
            <c:strRef>
              <c:f>mentiontypes!$E$12</c:f>
              <c:strCache>
                <c:ptCount val="1"/>
                <c:pt idx="0">
                  <c:v>PRO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mentiontypes!$A$13:$A$17</c:f>
              <c:strCache>
                <c:ptCount val="5"/>
                <c:pt idx="0">
                  <c:v>ibm_mnlp_ie</c:v>
                </c:pt>
                <c:pt idx="1">
                  <c:v>L3i</c:v>
                </c:pt>
                <c:pt idx="2">
                  <c:v>RelMatter</c:v>
                </c:pt>
                <c:pt idx="3">
                  <c:v>sinai</c:v>
                </c:pt>
                <c:pt idx="4">
                  <c:v>UIUC</c:v>
                </c:pt>
              </c:strCache>
            </c:strRef>
          </c:cat>
          <c:val>
            <c:numRef>
              <c:f>mentiontypes!$E$13:$E$17</c:f>
              <c:numCache>
                <c:formatCode>0.000</c:formatCode>
                <c:ptCount val="5"/>
                <c:pt idx="0">
                  <c:v>0.421</c:v>
                </c:pt>
                <c:pt idx="1">
                  <c:v>0.502</c:v>
                </c:pt>
                <c:pt idx="2">
                  <c:v>0.0</c:v>
                </c:pt>
                <c:pt idx="3">
                  <c:v>0.27</c:v>
                </c:pt>
                <c:pt idx="4">
                  <c:v>0.669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8474-42FB-8BE5-0FFD7A592657}"/>
            </c:ext>
          </c:extLst>
        </c:ser>
        <c:ser>
          <c:idx val="4"/>
          <c:order val="4"/>
          <c:tx>
            <c:strRef>
              <c:f>mentiontypes!$F$12</c:f>
              <c:strCache>
                <c:ptCount val="1"/>
                <c:pt idx="0">
                  <c:v>NAM+NOM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mentiontypes!$A$13:$A$17</c:f>
              <c:strCache>
                <c:ptCount val="5"/>
                <c:pt idx="0">
                  <c:v>ibm_mnlp_ie</c:v>
                </c:pt>
                <c:pt idx="1">
                  <c:v>L3i</c:v>
                </c:pt>
                <c:pt idx="2">
                  <c:v>RelMatter</c:v>
                </c:pt>
                <c:pt idx="3">
                  <c:v>sinai</c:v>
                </c:pt>
                <c:pt idx="4">
                  <c:v>UIUC</c:v>
                </c:pt>
              </c:strCache>
            </c:strRef>
          </c:cat>
          <c:val>
            <c:numRef>
              <c:f>mentiontypes!$F$13:$F$17</c:f>
              <c:numCache>
                <c:formatCode>0.000</c:formatCode>
                <c:ptCount val="5"/>
                <c:pt idx="0">
                  <c:v>0.578</c:v>
                </c:pt>
                <c:pt idx="1">
                  <c:v>0.546</c:v>
                </c:pt>
                <c:pt idx="2">
                  <c:v>0.216</c:v>
                </c:pt>
                <c:pt idx="3">
                  <c:v>0.131</c:v>
                </c:pt>
                <c:pt idx="4">
                  <c:v>0.603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8474-42FB-8BE5-0FFD7A592657}"/>
            </c:ext>
          </c:extLst>
        </c:ser>
        <c:ser>
          <c:idx val="5"/>
          <c:order val="5"/>
          <c:tx>
            <c:strRef>
              <c:f>mentiontypes!$G$12</c:f>
              <c:strCache>
                <c:ptCount val="1"/>
                <c:pt idx="0">
                  <c:v>NAM+PRO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mentiontypes!$A$13:$A$17</c:f>
              <c:strCache>
                <c:ptCount val="5"/>
                <c:pt idx="0">
                  <c:v>ibm_mnlp_ie</c:v>
                </c:pt>
                <c:pt idx="1">
                  <c:v>L3i</c:v>
                </c:pt>
                <c:pt idx="2">
                  <c:v>RelMatter</c:v>
                </c:pt>
                <c:pt idx="3">
                  <c:v>sinai</c:v>
                </c:pt>
                <c:pt idx="4">
                  <c:v>UIUC</c:v>
                </c:pt>
              </c:strCache>
            </c:strRef>
          </c:cat>
          <c:val>
            <c:numRef>
              <c:f>mentiontypes!$G$13:$G$17</c:f>
              <c:numCache>
                <c:formatCode>0.000</c:formatCode>
                <c:ptCount val="5"/>
                <c:pt idx="0">
                  <c:v>0.568</c:v>
                </c:pt>
                <c:pt idx="1">
                  <c:v>0.542</c:v>
                </c:pt>
                <c:pt idx="2">
                  <c:v>0.0</c:v>
                </c:pt>
                <c:pt idx="3">
                  <c:v>0.183</c:v>
                </c:pt>
                <c:pt idx="4">
                  <c:v>0.709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8474-42FB-8BE5-0FFD7A592657}"/>
            </c:ext>
          </c:extLst>
        </c:ser>
        <c:ser>
          <c:idx val="6"/>
          <c:order val="6"/>
          <c:tx>
            <c:strRef>
              <c:f>mentiontypes!$H$12</c:f>
              <c:strCache>
                <c:ptCount val="1"/>
                <c:pt idx="0">
                  <c:v>NOM+PRO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mentiontypes!$A$13:$A$17</c:f>
              <c:strCache>
                <c:ptCount val="5"/>
                <c:pt idx="0">
                  <c:v>ibm_mnlp_ie</c:v>
                </c:pt>
                <c:pt idx="1">
                  <c:v>L3i</c:v>
                </c:pt>
                <c:pt idx="2">
                  <c:v>RelMatter</c:v>
                </c:pt>
                <c:pt idx="3">
                  <c:v>sinai</c:v>
                </c:pt>
                <c:pt idx="4">
                  <c:v>UIUC</c:v>
                </c:pt>
              </c:strCache>
            </c:strRef>
          </c:cat>
          <c:val>
            <c:numRef>
              <c:f>mentiontypes!$H$13:$H$17</c:f>
              <c:numCache>
                <c:formatCode>0.000</c:formatCode>
                <c:ptCount val="5"/>
                <c:pt idx="0">
                  <c:v>0.496</c:v>
                </c:pt>
                <c:pt idx="1">
                  <c:v>0.49</c:v>
                </c:pt>
                <c:pt idx="2">
                  <c:v>0.201</c:v>
                </c:pt>
                <c:pt idx="3">
                  <c:v>0.134</c:v>
                </c:pt>
                <c:pt idx="4">
                  <c:v>0.55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8474-42FB-8BE5-0FFD7A5926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286032568"/>
        <c:axId val="-1286037912"/>
      </c:barChart>
      <c:catAx>
        <c:axId val="-1286032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86037912"/>
        <c:crosses val="autoZero"/>
        <c:auto val="1"/>
        <c:lblAlgn val="ctr"/>
        <c:lblOffset val="100"/>
        <c:noMultiLvlLbl val="0"/>
      </c:catAx>
      <c:valAx>
        <c:axId val="-1286037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2860325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TypeMetric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mentiontypes!$B$19</c:f>
              <c:strCache>
                <c:ptCount val="1"/>
                <c:pt idx="0">
                  <c:v>FULL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mentiontypes!$A$20:$A$24</c:f>
              <c:strCache>
                <c:ptCount val="5"/>
                <c:pt idx="0">
                  <c:v>ibm_mnlp_ie</c:v>
                </c:pt>
                <c:pt idx="1">
                  <c:v>L3i</c:v>
                </c:pt>
                <c:pt idx="2">
                  <c:v>RelMatter</c:v>
                </c:pt>
                <c:pt idx="3">
                  <c:v>sinai</c:v>
                </c:pt>
                <c:pt idx="4">
                  <c:v>UIUC</c:v>
                </c:pt>
              </c:strCache>
            </c:strRef>
          </c:cat>
          <c:val>
            <c:numRef>
              <c:f>mentiontypes!$B$20:$B$24</c:f>
              <c:numCache>
                <c:formatCode>0.000</c:formatCode>
                <c:ptCount val="5"/>
                <c:pt idx="0">
                  <c:v>0.4162</c:v>
                </c:pt>
                <c:pt idx="1">
                  <c:v>0.3239</c:v>
                </c:pt>
                <c:pt idx="2">
                  <c:v>0.2313</c:v>
                </c:pt>
                <c:pt idx="3">
                  <c:v>0.0611</c:v>
                </c:pt>
                <c:pt idx="4">
                  <c:v>0.3824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CCC-4A87-BDCB-ABC0744DF086}"/>
            </c:ext>
          </c:extLst>
        </c:ser>
        <c:ser>
          <c:idx val="1"/>
          <c:order val="1"/>
          <c:tx>
            <c:strRef>
              <c:f>mentiontypes!$C$19</c:f>
              <c:strCache>
                <c:ptCount val="1"/>
                <c:pt idx="0">
                  <c:v>NAM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mentiontypes!$A$20:$A$24</c:f>
              <c:strCache>
                <c:ptCount val="5"/>
                <c:pt idx="0">
                  <c:v>ibm_mnlp_ie</c:v>
                </c:pt>
                <c:pt idx="1">
                  <c:v>L3i</c:v>
                </c:pt>
                <c:pt idx="2">
                  <c:v>RelMatter</c:v>
                </c:pt>
                <c:pt idx="3">
                  <c:v>sinai</c:v>
                </c:pt>
                <c:pt idx="4">
                  <c:v>UIUC</c:v>
                </c:pt>
              </c:strCache>
            </c:strRef>
          </c:cat>
          <c:val>
            <c:numRef>
              <c:f>mentiontypes!$C$20:$C$24</c:f>
              <c:numCache>
                <c:formatCode>0.000</c:formatCode>
                <c:ptCount val="5"/>
                <c:pt idx="0">
                  <c:v>0.4244</c:v>
                </c:pt>
                <c:pt idx="1">
                  <c:v>0.3668</c:v>
                </c:pt>
                <c:pt idx="2">
                  <c:v>0.0</c:v>
                </c:pt>
                <c:pt idx="3">
                  <c:v>0.061</c:v>
                </c:pt>
                <c:pt idx="4">
                  <c:v>0.4793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CCC-4A87-BDCB-ABC0744DF086}"/>
            </c:ext>
          </c:extLst>
        </c:ser>
        <c:ser>
          <c:idx val="2"/>
          <c:order val="2"/>
          <c:tx>
            <c:strRef>
              <c:f>mentiontypes!$D$19</c:f>
              <c:strCache>
                <c:ptCount val="1"/>
                <c:pt idx="0">
                  <c:v>NOM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mentiontypes!$A$20:$A$24</c:f>
              <c:strCache>
                <c:ptCount val="5"/>
                <c:pt idx="0">
                  <c:v>ibm_mnlp_ie</c:v>
                </c:pt>
                <c:pt idx="1">
                  <c:v>L3i</c:v>
                </c:pt>
                <c:pt idx="2">
                  <c:v>RelMatter</c:v>
                </c:pt>
                <c:pt idx="3">
                  <c:v>sinai</c:v>
                </c:pt>
                <c:pt idx="4">
                  <c:v>UIUC</c:v>
                </c:pt>
              </c:strCache>
            </c:strRef>
          </c:cat>
          <c:val>
            <c:numRef>
              <c:f>mentiontypes!$D$20:$D$24</c:f>
              <c:numCache>
                <c:formatCode>0.000</c:formatCode>
                <c:ptCount val="5"/>
                <c:pt idx="0">
                  <c:v>0.4038</c:v>
                </c:pt>
                <c:pt idx="1">
                  <c:v>0.3467</c:v>
                </c:pt>
                <c:pt idx="2">
                  <c:v>0.1385</c:v>
                </c:pt>
                <c:pt idx="3">
                  <c:v>0.0444</c:v>
                </c:pt>
                <c:pt idx="4">
                  <c:v>0.3087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CCC-4A87-BDCB-ABC0744DF086}"/>
            </c:ext>
          </c:extLst>
        </c:ser>
        <c:ser>
          <c:idx val="3"/>
          <c:order val="3"/>
          <c:tx>
            <c:strRef>
              <c:f>mentiontypes!$E$19</c:f>
              <c:strCache>
                <c:ptCount val="1"/>
                <c:pt idx="0">
                  <c:v>PRO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mentiontypes!$A$20:$A$24</c:f>
              <c:strCache>
                <c:ptCount val="5"/>
                <c:pt idx="0">
                  <c:v>ibm_mnlp_ie</c:v>
                </c:pt>
                <c:pt idx="1">
                  <c:v>L3i</c:v>
                </c:pt>
                <c:pt idx="2">
                  <c:v>RelMatter</c:v>
                </c:pt>
                <c:pt idx="3">
                  <c:v>sinai</c:v>
                </c:pt>
                <c:pt idx="4">
                  <c:v>UIUC</c:v>
                </c:pt>
              </c:strCache>
            </c:strRef>
          </c:cat>
          <c:val>
            <c:numRef>
              <c:f>mentiontypes!$E$20:$E$24</c:f>
              <c:numCache>
                <c:formatCode>0.000</c:formatCode>
                <c:ptCount val="5"/>
                <c:pt idx="0">
                  <c:v>0.2491</c:v>
                </c:pt>
                <c:pt idx="1">
                  <c:v>0.2831</c:v>
                </c:pt>
                <c:pt idx="2">
                  <c:v>0.0</c:v>
                </c:pt>
                <c:pt idx="3">
                  <c:v>0.0946</c:v>
                </c:pt>
                <c:pt idx="4">
                  <c:v>0.3635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CCC-4A87-BDCB-ABC0744DF086}"/>
            </c:ext>
          </c:extLst>
        </c:ser>
        <c:ser>
          <c:idx val="4"/>
          <c:order val="4"/>
          <c:tx>
            <c:strRef>
              <c:f>mentiontypes!$F$19</c:f>
              <c:strCache>
                <c:ptCount val="1"/>
                <c:pt idx="0">
                  <c:v>NAM+NOM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mentiontypes!$A$20:$A$24</c:f>
              <c:strCache>
                <c:ptCount val="5"/>
                <c:pt idx="0">
                  <c:v>ibm_mnlp_ie</c:v>
                </c:pt>
                <c:pt idx="1">
                  <c:v>L3i</c:v>
                </c:pt>
                <c:pt idx="2">
                  <c:v>RelMatter</c:v>
                </c:pt>
                <c:pt idx="3">
                  <c:v>sinai</c:v>
                </c:pt>
                <c:pt idx="4">
                  <c:v>UIUC</c:v>
                </c:pt>
              </c:strCache>
            </c:strRef>
          </c:cat>
          <c:val>
            <c:numRef>
              <c:f>mentiontypes!$F$20:$F$24</c:f>
              <c:numCache>
                <c:formatCode>0.000</c:formatCode>
                <c:ptCount val="5"/>
                <c:pt idx="0">
                  <c:v>0.4187</c:v>
                </c:pt>
                <c:pt idx="1">
                  <c:v>0.3402</c:v>
                </c:pt>
                <c:pt idx="2">
                  <c:v>0.2227</c:v>
                </c:pt>
                <c:pt idx="3">
                  <c:v>0.0555</c:v>
                </c:pt>
                <c:pt idx="4">
                  <c:v>0.3815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CCCC-4A87-BDCB-ABC0744DF086}"/>
            </c:ext>
          </c:extLst>
        </c:ser>
        <c:ser>
          <c:idx val="5"/>
          <c:order val="5"/>
          <c:tx>
            <c:strRef>
              <c:f>mentiontypes!$G$19</c:f>
              <c:strCache>
                <c:ptCount val="1"/>
                <c:pt idx="0">
                  <c:v>NAM+PRO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mentiontypes!$A$20:$A$24</c:f>
              <c:strCache>
                <c:ptCount val="5"/>
                <c:pt idx="0">
                  <c:v>ibm_mnlp_ie</c:v>
                </c:pt>
                <c:pt idx="1">
                  <c:v>L3i</c:v>
                </c:pt>
                <c:pt idx="2">
                  <c:v>RelMatter</c:v>
                </c:pt>
                <c:pt idx="3">
                  <c:v>sinai</c:v>
                </c:pt>
                <c:pt idx="4">
                  <c:v>UIUC</c:v>
                </c:pt>
              </c:strCache>
            </c:strRef>
          </c:cat>
          <c:val>
            <c:numRef>
              <c:f>mentiontypes!$G$20:$G$24</c:f>
              <c:numCache>
                <c:formatCode>0.000</c:formatCode>
                <c:ptCount val="5"/>
                <c:pt idx="0">
                  <c:v>0.382</c:v>
                </c:pt>
                <c:pt idx="1">
                  <c:v>0.3243</c:v>
                </c:pt>
                <c:pt idx="2">
                  <c:v>0.0</c:v>
                </c:pt>
                <c:pt idx="3">
                  <c:v>0.0685</c:v>
                </c:pt>
                <c:pt idx="4">
                  <c:v>0.4401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CCCC-4A87-BDCB-ABC0744DF086}"/>
            </c:ext>
          </c:extLst>
        </c:ser>
        <c:ser>
          <c:idx val="6"/>
          <c:order val="6"/>
          <c:tx>
            <c:strRef>
              <c:f>mentiontypes!$H$19</c:f>
              <c:strCache>
                <c:ptCount val="1"/>
                <c:pt idx="0">
                  <c:v>NOM+PRO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mentiontypes!$A$20:$A$24</c:f>
              <c:strCache>
                <c:ptCount val="5"/>
                <c:pt idx="0">
                  <c:v>ibm_mnlp_ie</c:v>
                </c:pt>
                <c:pt idx="1">
                  <c:v>L3i</c:v>
                </c:pt>
                <c:pt idx="2">
                  <c:v>RelMatter</c:v>
                </c:pt>
                <c:pt idx="3">
                  <c:v>sinai</c:v>
                </c:pt>
                <c:pt idx="4">
                  <c:v>UIUC</c:v>
                </c:pt>
              </c:strCache>
            </c:strRef>
          </c:cat>
          <c:val>
            <c:numRef>
              <c:f>mentiontypes!$H$20:$H$24</c:f>
              <c:numCache>
                <c:formatCode>0.000</c:formatCode>
                <c:ptCount val="5"/>
                <c:pt idx="0">
                  <c:v>0.3884</c:v>
                </c:pt>
                <c:pt idx="1">
                  <c:v>0.3301</c:v>
                </c:pt>
                <c:pt idx="2">
                  <c:v>0.1526</c:v>
                </c:pt>
                <c:pt idx="3">
                  <c:v>0.0579</c:v>
                </c:pt>
                <c:pt idx="4">
                  <c:v>0.3235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CCCC-4A87-BDCB-ABC0744DF0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33159208"/>
        <c:axId val="2032853640"/>
      </c:barChart>
      <c:catAx>
        <c:axId val="2033159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2853640"/>
        <c:crosses val="autoZero"/>
        <c:auto val="1"/>
        <c:lblAlgn val="ctr"/>
        <c:lblOffset val="100"/>
        <c:noMultiLvlLbl val="0"/>
      </c:catAx>
      <c:valAx>
        <c:axId val="20328536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31592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D254F2-1860-F64A-A7CA-FD5A99702E82}" type="datetimeFigureOut">
              <a:rPr lang="en-US" smtClean="0"/>
              <a:t>10/13/22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7B3FA7-EFAF-D041-9374-CD5CA9CD8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971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1A11D-A375-4457-A95F-CB659277DCE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804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  <a:tabLst/>
              <a:defRPr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\subsection{Capturing Type Inter-dependency}Fine-grained entity typing is usually formulated as a multi-label classification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problem.Previous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approaches~\cite{ling2012fine,choi2018ultra,xin2018improving} typically address it with binary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relevancethat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decomposes the problem into isolated binary classification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subproblems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independently predicts each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type.However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this method is commonly criticized for its label independence assumption, which is not valid for %does not hold true in fine-grained entity typing. For example, if the model is confident at predicting the type \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texttt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{artist}, it should promote its parent type \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texttt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{person} but discourage \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texttt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{organization} and its descendant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types.In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order to capture inter-dependencies between types, UIUC team~\cite{LinACL2019,LinTAC2019} has developed a hybrid model that incorporates latent type representation in addition to binary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relevance.Specifically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the model learns to predict a low-dimensional vector that encodes latent type features obtained through Principle Label Space Transformation~\cite{tai2012multilabel} and reconstruct the sparse and high-dimensional type vector from this latent representation.\subsection{Differentiating Similar Types}Another major challenge in fine-grained entity typing is to differentiate similar types, such as \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texttt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{director} and \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texttt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{actor}, which requires the model to capture slightly different nuances in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texts.Previous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neural models~\cite{shimaoka2016attentive,xin2018improving,choi2018ultra,xu2018neural} generally extract features from pre-trained word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embeddings.Instead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UIUC team~\cite{LinACL2019,LinTAC2019} adopts contextualized word representations~\cite{peters2018elmo}, which can capture context-aware word semantics and better represent out-of-vocabulary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words.They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further propose a two-step attention mechanism to actively extract the most relevant information from the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sentence.Particularly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they calculate the attention for context words in a mention-aware manner, allowing the model to focus on different parts of the sentence for different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mentions.For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example, in the following sentence, ``\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textit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{In 2005 two {federal agencies}, the \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textbf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{US Geological Survey} and the \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textbf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{Fish and Wildlife Service}, began to identify {fish} in the \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textbf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{Potomac} and {tributaries}} ...'', the model should use ``federal agencies'' to help classify ``US Geological Survey'' and ``Fish and Wildlife Service'' as \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texttt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{government\_agency},but focus on ``fish'' and ``tributaries'' to determine that ``Potomac'' should be a %river \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texttt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{body\_of\_water} (river) instead of a %city \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texttt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{city}.</a:t>
            </a: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13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594885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  <a:tabLst/>
              <a:defRPr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\subsection{Capturing Type Inter-dependency}Fine-grained entity typing is usually formulated as a multi-label classification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problem.Previous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approaches~\cite{ling2012fine,choi2018ultra,xin2018improving} typically address it with binary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relevancethat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decomposes the problem into isolated binary classification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subproblems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independently predicts each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type.However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this method is commonly criticized for its label independence assumption, which is not valid for %does not hold true in fine-grained entity typing. For example, if the model is confident at predicting the type \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texttt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{artist}, it should promote its parent type \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texttt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{person} but discourage \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texttt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{organization} and its descendant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types.In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order to capture inter-dependencies between types, UIUC team~\cite{LinACL2019,LinTAC2019} has developed a hybrid model that incorporates latent type representation in addition to binary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relevance.Specifically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the model learns to predict a low-dimensional vector that encodes latent type features obtained through Principle Label Space Transformation~\cite{tai2012multilabel} and reconstruct the sparse and high-dimensional type vector from this latent representation.\subsection{Differentiating Similar Types}Another major challenge in fine-grained entity typing is to differentiate similar types, such as \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texttt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{director} and \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texttt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{actor}, which requires the model to capture slightly different nuances in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texts.Previous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neural models~\cite{shimaoka2016attentive,xin2018improving,choi2018ultra,xu2018neural} generally extract features from pre-trained word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embeddings.Instead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UIUC team~\cite{LinACL2019,LinTAC2019} adopts contextualized word representations~\cite{peters2018elmo}, which can capture context-aware word semantics and better represent out-of-vocabulary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words.They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further propose a two-step attention mechanism to actively extract the most relevant information from the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sentence.Particularly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they calculate the attention for context words in a mention-aware manner, allowing the model to focus on different parts of the sentence for different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mentions.For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example, in the following sentence, ``\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textit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{In 2005 two {federal agencies}, the \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textbf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{US Geological Survey} and the \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textbf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{Fish and Wildlife Service}, began to identify {fish} in the \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textbf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{Potomac} and {tributaries}} ...'', the model should use ``federal agencies'' to help classify ``US Geological Survey'' and ``Fish and Wildlife Service'' as \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texttt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{government\_agency},but focus on ``fish'' and ``tributaries'' to determine that ``Potomac'' should be a %river \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texttt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{body\_of\_water} (river) instead of a %city \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texttt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{city}.</a:t>
            </a: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14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594885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wikipedia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dicts and alignment; structure-level comes from wals; multi-level alignment</a:t>
            </a:r>
            <a:endParaRPr sz="12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29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498017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wikipedia</a:t>
            </a: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dicts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alignment; structure-level comes from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wals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 multi-level alignment</a:t>
            </a: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32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58272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wikipedia</a:t>
            </a: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dicts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alignment; structure-level comes from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wals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 multi-level alignment</a:t>
            </a: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33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58272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wikipedia</a:t>
            </a: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dicts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alignment; structure-level comes from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wals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 multi-level alignment</a:t>
            </a: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40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654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wikipedia</a:t>
            </a: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dicts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alignment; structure-level comes from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wals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 multi-level alignment</a:t>
            </a: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54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906664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wikipedia</a:t>
            </a: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dicts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alignment; structure-level comes from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wals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 multi-level alignment</a:t>
            </a: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55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906664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b1688e3dec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b1688e3dec_1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69DEA-BFC3-3743-B2BF-08E3AE951AC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89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Microsoft </a:t>
            </a:r>
            <a:r>
              <a:rPr lang="en-US" b="1"/>
              <a:t>Engineering Excellence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Microsoft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36C92A-8B7C-4776-9366-AF764449AB5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644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wikipedia</a:t>
            </a: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dicts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alignment; structure-level comes from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wals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 multi-level alignment</a:t>
            </a: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58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906664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wikipedia</a:t>
            </a: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dicts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alignment; structure-level comes from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wals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 multi-level alignment</a:t>
            </a: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59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956156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wikipedia</a:t>
            </a: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dicts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alignment; structure-level comes from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wals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 multi-level alignment</a:t>
            </a: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60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956156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wikipedia</a:t>
            </a: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dicts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alignment; structure-level comes from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wals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 multi-level alignment</a:t>
            </a: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61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956156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wikipedia</a:t>
            </a: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dicts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alignment; structure-level comes from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wals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 multi-level alignment</a:t>
            </a: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62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956156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wikipedia</a:t>
            </a: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dicts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alignment; structure-level comes from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wals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 multi-level alignment</a:t>
            </a: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63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956156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wikipedia</a:t>
            </a: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dicts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alignment; structure-level comes from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wals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 multi-level alignment</a:t>
            </a: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64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95615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Microsoft </a:t>
            </a:r>
            <a:r>
              <a:rPr lang="en-US" b="1"/>
              <a:t>Engineering Excellence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Microsoft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36C92A-8B7C-4776-9366-AF764449AB5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370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355600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Microsoft </a:t>
            </a:r>
            <a:r>
              <a:rPr lang="en-US" b="1"/>
              <a:t>Engineering Excellence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Microsoft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36C92A-8B7C-4776-9366-AF764449AB5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456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wikipedia</a:t>
            </a: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dicts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alignment; structure-level comes from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wals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 multi-level alignment</a:t>
            </a: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58272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wikipedia</a:t>
            </a: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dicts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alignment; structure-level comes from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wals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 multi-level alignment</a:t>
            </a: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46382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wikipedia</a:t>
            </a: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dicts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alignment; structure-level comes from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wals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 multi-level alignment</a:t>
            </a: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90666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 low resource IL to a language which is not in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wikipedia</a:t>
            </a: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31115" marR="0" lvl="0" indent="-231115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AutoNum type="arabicPeriod"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Word-level: from bi-lingual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dicts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alignment; structure-level comes from 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wals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 multi-level alignment</a:t>
            </a: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86469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4488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127" name="Google Shape;1127;p37:notes"/>
          <p:cNvSpPr txBox="1">
            <a:spLocks noGrp="1"/>
          </p:cNvSpPr>
          <p:nvPr>
            <p:ph type="body" idx="1"/>
          </p:nvPr>
        </p:nvSpPr>
        <p:spPr>
          <a:xfrm>
            <a:off x="917575" y="4416425"/>
            <a:ext cx="5046663" cy="4183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t" anchorCtr="0">
            <a:noAutofit/>
          </a:bodyPr>
          <a:lstStyle/>
          <a:p>
            <a:pPr marL="231115" marR="0" lvl="0" indent="-23111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Times New Roman"/>
              <a:buNone/>
              <a:tabLst/>
              <a:defRPr/>
            </a:pP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\subsection{Capturing Type Inter-dependency}Fine-grained entity typing is usually formulated as a multi-label classification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problem.Previous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approaches~\cite{ling2012fine,choi2018ultra,xin2018improving} typically address it with binary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relevancethat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decomposes the problem into isolated binary classification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subproblems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independently predicts each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type.However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this method is commonly criticized for its label independence assumption, which is not valid for %does not hold true in fine-grained entity typing. For example, if the model is confident at predicting the type \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texttt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{artist}, it should promote its parent type \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texttt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{person} but discourage \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texttt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{organization} and its descendant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types.In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order to capture inter-dependencies between types, UIUC team~\cite{LinACL2019,LinTAC2019} has developed a hybrid model that incorporates latent type representation in addition to binary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relevance.Specifically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the model learns to predict a low-dimensional vector that encodes latent type features obtained through Principle Label Space Transformation~\cite{tai2012multilabel} and reconstruct the sparse and high-dimensional type vector from this latent representation.\subsection{Differentiating Similar Types}Another major challenge in fine-grained entity typing is to differentiate similar types, such as \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texttt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{director} and \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texttt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{actor}, which requires the model to capture slightly different nuances in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texts.Previous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neural models~\cite{shimaoka2016attentive,xin2018improving,choi2018ultra,xu2018neural} generally extract features from pre-trained word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embeddings.Instead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UIUC team~\cite{LinACL2019,LinTAC2019} adopts contextualized word representations~\cite{peters2018elmo}, which can capture context-aware word semantics and better represent out-of-vocabulary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words.They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further propose a two-step attention mechanism to actively extract the most relevant information from the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sentence.Particularly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they calculate the attention for context words in a mention-aware manner, allowing the model to focus on different parts of the sentence for different 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mentions.For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example, in the following sentence, ``\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textit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{In 2005 two {federal agencies}, the \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textbf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{US Geological Survey} and the \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textbf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{Fish and Wildlife Service}, began to identify {fish} in the \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textbf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{Potomac} and {tributaries}} ...'', the model should use ``federal agencies'' to help classify ``US Geological Survey'' and ``Fish and Wildlife Service'' as \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texttt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{government\_agency},but focus on ``fish'' and ``tributaries'' to determine that ``Potomac'' should be a %river \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texttt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{body\_of\_water} (river) instead of a %city \</a:t>
            </a:r>
            <a:r>
              <a:rPr lang="en-US" sz="1200" b="0" i="0" u="none" strike="noStrike" cap="none" dirty="0" err="1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texttt</a:t>
            </a:r>
            <a:r>
              <a:rPr lang="en-US" sz="1200" b="0" i="0" u="none" strike="noStrike" cap="none" dirty="0" smtClean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{city}.</a:t>
            </a:r>
            <a:endParaRPr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8" name="Google Shape;1128;p37:notes"/>
          <p:cNvSpPr txBox="1">
            <a:spLocks noGrp="1"/>
          </p:cNvSpPr>
          <p:nvPr>
            <p:ph type="sldNum" idx="12"/>
          </p:nvPr>
        </p:nvSpPr>
        <p:spPr>
          <a:xfrm>
            <a:off x="3898900" y="8831263"/>
            <a:ext cx="2982913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50" tIns="46575" rIns="93150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</a:t>
            </a:fld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59488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tiff"/><Relationship Id="rId3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3CB2BC46-ED5E-0141-B93F-65FA75B67B71}"/>
              </a:ext>
            </a:extLst>
          </p:cNvPr>
          <p:cNvSpPr/>
          <p:nvPr userDrawn="1"/>
        </p:nvSpPr>
        <p:spPr>
          <a:xfrm>
            <a:off x="0" y="-1"/>
            <a:ext cx="12192000" cy="5319983"/>
          </a:xfrm>
          <a:prstGeom prst="rect">
            <a:avLst/>
          </a:prstGeom>
          <a:solidFill>
            <a:schemeClr val="bg1">
              <a:lumMod val="9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C0F4068-C37C-E041-A803-C79180CD40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0000"/>
          </a:blip>
          <a:srcRect t="15541" b="18941"/>
          <a:stretch/>
        </p:blipFill>
        <p:spPr>
          <a:xfrm>
            <a:off x="0" y="0"/>
            <a:ext cx="12192000" cy="53199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671775-BEEB-6448-9397-5A53113332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250" y="2118860"/>
            <a:ext cx="11493500" cy="1535112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rgbClr val="23262E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66825E03-CDD3-D64F-988B-383BE0A756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9050"/>
            <a:ext cx="9144000" cy="61595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42485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D7D7EAC-EB52-9944-AAFF-5EA0F52A95FF}"/>
              </a:ext>
            </a:extLst>
          </p:cNvPr>
          <p:cNvSpPr txBox="1"/>
          <p:nvPr userDrawn="1"/>
        </p:nvSpPr>
        <p:spPr>
          <a:xfrm>
            <a:off x="4031044" y="6194967"/>
            <a:ext cx="41299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rgbClr val="424857"/>
                </a:solidFill>
                <a:latin typeface="+mj-lt"/>
                <a:cs typeface="Arial" panose="020B0604020202020204" pitchFamily="34" charset="0"/>
              </a:rPr>
              <a:t>B L E N D E R | </a:t>
            </a:r>
            <a:r>
              <a:rPr lang="en-US" sz="1400" b="0" dirty="0">
                <a:solidFill>
                  <a:srgbClr val="424857"/>
                </a:solidFill>
                <a:latin typeface="+mj-lt"/>
                <a:cs typeface="Arial" panose="020B0604020202020204" pitchFamily="34" charset="0"/>
              </a:rPr>
              <a:t>Cross-source Information Extraction Lab</a:t>
            </a:r>
            <a:endParaRPr lang="en-US" sz="1400" b="1" dirty="0">
              <a:solidFill>
                <a:srgbClr val="424857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0670433-4FD5-A74E-874F-00D17C070F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875" b="-305"/>
          <a:stretch/>
        </p:blipFill>
        <p:spPr>
          <a:xfrm>
            <a:off x="5984225" y="5765456"/>
            <a:ext cx="223551" cy="32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995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3B1016-CCD8-684B-9E64-27502B8B5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DB10AD6-EF2A-5B42-9996-62A40D84B9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E8C2A78-DE61-4C49-9750-40BE82A34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E2E36-3D31-E442-A911-D149FB6B38DD}" type="datetime1">
              <a:rPr lang="en-US" smtClean="0"/>
              <a:t>10/13/22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9F4CA7-E1FE-4A4E-B412-E166E81B0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7327-5C45-3844-9BAD-8A2E33F71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322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5B86C53-8A7D-2346-9DDF-DA5B8BBD40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43F3D23-5EB7-4B47-A5D3-D0AB5EB0A7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3A7DED-66E2-4040-ADC0-AAC48425C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21C6E-51E1-0045-8E04-727B0E92214F}" type="datetime1">
              <a:rPr lang="en-US" smtClean="0"/>
              <a:t>10/13/22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FB0A8F-7FD3-1C42-90C0-E97BA15D0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7327-5C45-3844-9BAD-8A2E33F71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0927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6281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2CBB9E-0844-E94B-8AA3-C166E5ABA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488D30F-5332-2442-BD0A-342C8BD200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A43428-A6E0-3B41-A602-2D3BA56A0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DB298-2CF2-9749-B7DA-B43D8F11D612}" type="datetime1">
              <a:rPr lang="en-US" smtClean="0"/>
              <a:t>10/13/22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1B3219D-05CE-3B45-B5E7-FFBE53BDD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7327-5C45-3844-9BAD-8A2E33F71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466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AF76407-E97B-7840-9652-77C1D24CB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3D54E31-F7A3-C04C-B108-3218B8FC2A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0CC3B4A-80E8-084A-A75B-1A23F82FB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AA00E-6528-9147-827F-54EABC190D3E}" type="datetime1">
              <a:rPr lang="en-US" smtClean="0"/>
              <a:t>10/13/22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8C11ED7-DE80-8F48-B1D2-BBF230673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7327-5C45-3844-9BAD-8A2E33F71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1340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95150A-DCCB-4A40-A89B-11EDB1D2D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A9775DF-46F4-9D4C-91C2-82B4A5430F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A17EAA3-E561-7749-8721-69932F551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D188B68-6512-0A4F-A005-B60FC995B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C2240-76F3-E147-906E-E0ADE39AECB5}" type="datetime1">
              <a:rPr lang="en-US" smtClean="0"/>
              <a:t>10/13/22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949D4FF-F49C-BB40-BC72-A19F38ADE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7327-5C45-3844-9BAD-8A2E33F71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48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BFE004-83E6-5948-A982-6F79A37D6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B43D4C-4F09-D14A-9884-8BDD31B955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0F7E00E-7F15-414A-8150-83E75630DF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70D4FBF-4A66-C247-906F-F76A9B7827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DB5596F-1335-C642-8928-390C71F55C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C1FBA73F-E1B3-C645-A949-5D22BD577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78B2C-C152-BF4E-B097-5C9983E3892C}" type="datetime1">
              <a:rPr lang="en-US" smtClean="0"/>
              <a:t>10/13/22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2C06236-21A8-2D4F-B5A4-568F9DCB6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7327-5C45-3844-9BAD-8A2E33F71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375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489BA7-CAF9-A14F-8DE3-FA0849D33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DD23F26-F063-1945-96B6-D91011326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20A6D-50D7-DC49-9240-3B897313C86C}" type="datetime1">
              <a:rPr lang="en-US" smtClean="0"/>
              <a:t>10/13/22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1A22A20-7622-7C43-A0E9-FB9DA0D80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7327-5C45-3844-9BAD-8A2E33F71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57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128B80E-B106-E444-A711-8A25C56DD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8B993-7EA8-E14C-B192-82FAF47DDB33}" type="datetime1">
              <a:rPr lang="en-US" smtClean="0"/>
              <a:t>10/13/22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030C6B5-F440-B547-9D6E-C63763AA5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7327-5C45-3844-9BAD-8A2E33F71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85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5643DDB-D32A-EC4B-AA87-C4C2AFDFC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7B4170E-CBBF-6D48-B0A2-DD2F122C7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BA956FA-F781-004D-80E8-66573429C9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9F85AE9-1ED6-AC44-AC59-1FB2EF67F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12868-9C68-1E4A-8153-ED8FC06C0642}" type="datetime1">
              <a:rPr lang="en-US" smtClean="0"/>
              <a:t>10/13/22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EA99A85-1E0F-E54F-AE76-B4FAD4BB5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7327-5C45-3844-9BAD-8A2E33F71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787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691BD5-F4F9-3D49-96FE-AB1663138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0EE14B5-362D-3444-BD24-388AAE73E6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44FE05A-D6EC-A74E-A452-52C4848031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AB6E73A-7F1D-CA47-91F5-AE1537B80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23CB2D-CAA9-E94A-90B0-BE0AA3893111}" type="datetime1">
              <a:rPr lang="en-US" smtClean="0"/>
              <a:t>10/13/22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7239AB1-D26C-E845-8039-73E570FAC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57327-5C45-3844-9BAD-8A2E33F71C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978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F070095-B045-D446-9DD3-7FE928375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88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5FF9BD9-8171-704B-8B6D-BD766ABA0F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31900"/>
            <a:ext cx="10515600" cy="4945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6B2F74C-EB85-124D-817C-0C42379930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424857"/>
                </a:solidFill>
              </a:defRPr>
            </a:lvl1pPr>
          </a:lstStyle>
          <a:p>
            <a:fld id="{2CEB0B01-2759-9947-9E10-CC8EA41D4B67}" type="datetime1">
              <a:rPr lang="en-US" smtClean="0"/>
              <a:t>10/13/22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C859492-509B-D842-858A-E98B477DEB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424857"/>
                </a:solidFill>
              </a:defRPr>
            </a:lvl1pPr>
          </a:lstStyle>
          <a:p>
            <a:fld id="{89057327-5C45-3844-9BAD-8A2E33F71C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77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12.tiff"/><Relationship Id="rId5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://blender.cs.illinois.edu/kbp/2020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4" Type="http://schemas.openxmlformats.org/officeDocument/2006/relationships/image" Target="../media/image5.pn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159.89.180.81:12182/?dataset=Seedling_EN_2018e01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clweb.org/anthology/D17-1018/" TargetMode="External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991724"/>
            <a:ext cx="7391400" cy="1470025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Fine-grained Entity Extraction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83012"/>
            <a:ext cx="9258300" cy="2057400"/>
          </a:xfrm>
        </p:spPr>
        <p:txBody>
          <a:bodyPr>
            <a:noAutofit/>
          </a:bodyPr>
          <a:lstStyle/>
          <a:p>
            <a:pPr algn="ctr"/>
            <a:r>
              <a:rPr lang="en-US" sz="2800" dirty="0" err="1" smtClean="0"/>
              <a:t>Heng</a:t>
            </a:r>
            <a:r>
              <a:rPr lang="en-US" sz="2800" dirty="0" smtClean="0"/>
              <a:t> </a:t>
            </a:r>
            <a:r>
              <a:rPr lang="en-US" sz="2800" dirty="0"/>
              <a:t>Ji (UIUC</a:t>
            </a:r>
            <a:r>
              <a:rPr lang="en-US" sz="2800" dirty="0" smtClean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839200" y="6324601"/>
            <a:ext cx="1524000" cy="365125"/>
          </a:xfrm>
          <a:prstGeom prst="rect">
            <a:avLst/>
          </a:prstGeom>
        </p:spPr>
        <p:txBody>
          <a:bodyPr/>
          <a:lstStyle/>
          <a:p>
            <a:fld id="{024B13ED-57CC-4817-AFF2-A39BFC804D6C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6300" y="0"/>
            <a:ext cx="765699" cy="99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090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304800"/>
            <a:ext cx="11726632" cy="6858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altLang="zh-CN" dirty="0" smtClean="0">
                <a:ea typeface="Times New Roman" charset="0"/>
                <a:cs typeface="Times New Roman" charset="0"/>
              </a:rPr>
              <a:t>Use Entity Linking to Improve Fine-grained Entity Extraction</a:t>
            </a:r>
            <a:endParaRPr lang="en-US" dirty="0">
              <a:ea typeface="Times New Roman" charset="0"/>
              <a:cs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20530" y="777943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-3470031" y="-1167618"/>
            <a:ext cx="1219200" cy="914400"/>
          </a:xfrm>
          <a:prstGeom prst="straightConnector1">
            <a:avLst/>
          </a:prstGeom>
          <a:noFill/>
          <a:ln>
            <a:noFill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/>
          <p:nvPr/>
        </p:nvSpPr>
        <p:spPr>
          <a:xfrm>
            <a:off x="-2794781" y="43750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06400" y="1143001"/>
            <a:ext cx="11176000" cy="45259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 smtClean="0"/>
              <a:t>(Dai et al., EMNLP2019)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5486400" y="6453336"/>
            <a:ext cx="12192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49EA72D-AFDA-4341-B72A-4A95FB1F0E84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 altLang="zh-TW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08" y="1964326"/>
            <a:ext cx="12192000" cy="460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779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304800"/>
            <a:ext cx="11726632" cy="6858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altLang="zh-CN" dirty="0" smtClean="0">
                <a:ea typeface="Times New Roman" charset="0"/>
                <a:cs typeface="Times New Roman" charset="0"/>
              </a:rPr>
              <a:t>Use Entity Linking to Improve Fine-grained Entity Extraction</a:t>
            </a:r>
            <a:endParaRPr lang="en-US" dirty="0">
              <a:ea typeface="Times New Roman" charset="0"/>
              <a:cs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20530" y="777943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-3470031" y="-1167618"/>
            <a:ext cx="1219200" cy="914400"/>
          </a:xfrm>
          <a:prstGeom prst="straightConnector1">
            <a:avLst/>
          </a:prstGeom>
          <a:noFill/>
          <a:ln>
            <a:noFill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/>
          <p:nvPr/>
        </p:nvSpPr>
        <p:spPr>
          <a:xfrm>
            <a:off x="-2794781" y="43750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06400" y="1143001"/>
            <a:ext cx="11176000" cy="45259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 smtClean="0"/>
              <a:t>(Dai et al., EMNLP2019)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5486400" y="6453336"/>
            <a:ext cx="12192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49EA72D-AFDA-4341-B72A-4A95FB1F0E84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 altLang="zh-TW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66" y="1744846"/>
            <a:ext cx="12192000" cy="526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5987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728420" y="0"/>
            <a:ext cx="10563035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 dirty="0" smtClean="0"/>
              <a:t>Successful Methods: Capturing Type Interdependency and Differentiating Similar Types</a:t>
            </a:r>
            <a:endParaRPr dirty="0">
              <a:sym typeface="Palatino Linotype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9731376" y="6569076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/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12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75855" y="921433"/>
            <a:ext cx="10515600" cy="4945063"/>
          </a:xfrm>
        </p:spPr>
        <p:txBody>
          <a:bodyPr/>
          <a:lstStyle/>
          <a:p>
            <a:r>
              <a:rPr lang="en-US" dirty="0" smtClean="0"/>
              <a:t>(Lin and Ji, EMNLP2019)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448" y="1347820"/>
            <a:ext cx="9762978" cy="31658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7575" y="4445925"/>
            <a:ext cx="3913851" cy="24882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8663" y="4571481"/>
            <a:ext cx="5785487" cy="199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58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728420" y="0"/>
            <a:ext cx="10563035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 dirty="0" smtClean="0"/>
              <a:t>Successful Methods: Capturing Type Interdependency and Differentiating Similar Types</a:t>
            </a:r>
            <a:endParaRPr dirty="0">
              <a:sym typeface="Palatino Linotype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9731376" y="6569076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/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13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3551"/>
            <a:ext cx="12192000" cy="5033061"/>
          </a:xfrm>
          <a:prstGeom prst="rect">
            <a:avLst/>
          </a:prstGeom>
        </p:spPr>
      </p:pic>
      <p:sp>
        <p:nvSpPr>
          <p:cNvPr id="9" name="Content Placeholder 1"/>
          <p:cNvSpPr>
            <a:spLocks noGrp="1"/>
          </p:cNvSpPr>
          <p:nvPr>
            <p:ph idx="1"/>
          </p:nvPr>
        </p:nvSpPr>
        <p:spPr>
          <a:xfrm>
            <a:off x="775855" y="1296687"/>
            <a:ext cx="10515600" cy="4945063"/>
          </a:xfrm>
        </p:spPr>
        <p:txBody>
          <a:bodyPr/>
          <a:lstStyle/>
          <a:p>
            <a:r>
              <a:rPr lang="en-US" dirty="0" smtClean="0"/>
              <a:t>(</a:t>
            </a:r>
            <a:r>
              <a:rPr lang="en-US" dirty="0" err="1" smtClean="0"/>
              <a:t>Xiong</a:t>
            </a:r>
            <a:r>
              <a:rPr lang="en-US" dirty="0" smtClean="0"/>
              <a:t> et al., NAACL2019)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783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728420" y="0"/>
            <a:ext cx="10563035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 dirty="0" smtClean="0"/>
              <a:t>Successful Methods: Capturing Type Interdependency and Differentiating Similar Types</a:t>
            </a:r>
            <a:endParaRPr dirty="0">
              <a:sym typeface="Palatino Linotype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9731376" y="6569076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/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14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75855" y="1296687"/>
            <a:ext cx="10515600" cy="4945063"/>
          </a:xfrm>
        </p:spPr>
        <p:txBody>
          <a:bodyPr/>
          <a:lstStyle/>
          <a:p>
            <a:r>
              <a:rPr lang="en-US" dirty="0" smtClean="0"/>
              <a:t>(</a:t>
            </a:r>
            <a:r>
              <a:rPr lang="en-US" dirty="0" err="1" smtClean="0"/>
              <a:t>Xiong</a:t>
            </a:r>
            <a:r>
              <a:rPr lang="en-US" dirty="0" smtClean="0"/>
              <a:t> et al., NAACL2019)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334" y="2378076"/>
            <a:ext cx="7620000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837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304800"/>
            <a:ext cx="10769600" cy="6858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zh-CN" dirty="0" smtClean="0">
                <a:ea typeface="Times New Roman" charset="0"/>
                <a:cs typeface="Times New Roman" charset="0"/>
              </a:rPr>
              <a:t>Capturing Hierarchy in Hierarchical GCN</a:t>
            </a:r>
            <a:endParaRPr lang="en-US" dirty="0">
              <a:ea typeface="Times New Roman" charset="0"/>
              <a:cs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20530" y="777943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-3470031" y="-1167618"/>
            <a:ext cx="1219200" cy="914400"/>
          </a:xfrm>
          <a:prstGeom prst="straightConnector1">
            <a:avLst/>
          </a:prstGeom>
          <a:noFill/>
          <a:ln>
            <a:noFill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/>
          <p:nvPr/>
        </p:nvSpPr>
        <p:spPr>
          <a:xfrm>
            <a:off x="-2794781" y="43750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06400" y="1143001"/>
            <a:ext cx="11176000" cy="45259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 smtClean="0"/>
              <a:t>(Jin et al., EMNLP2019)</a:t>
            </a:r>
            <a:endParaRPr lang="en-US" altLang="zh-CN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5486400" y="6453336"/>
            <a:ext cx="12192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49EA72D-AFDA-4341-B72A-4A95FB1F0E84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 altLang="zh-TW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7139"/>
            <a:ext cx="12192000" cy="411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512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304800"/>
            <a:ext cx="10769600" cy="6858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zh-CN" dirty="0" smtClean="0">
                <a:ea typeface="Times New Roman" charset="0"/>
                <a:cs typeface="Times New Roman" charset="0"/>
              </a:rPr>
              <a:t>Capturing Hierarchy in Hierarchical GCN</a:t>
            </a:r>
            <a:endParaRPr lang="en-US" dirty="0">
              <a:ea typeface="Times New Roman" charset="0"/>
              <a:cs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20530" y="777943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-3470031" y="-1167618"/>
            <a:ext cx="1219200" cy="914400"/>
          </a:xfrm>
          <a:prstGeom prst="straightConnector1">
            <a:avLst/>
          </a:prstGeom>
          <a:noFill/>
          <a:ln>
            <a:noFill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/>
          <p:nvPr/>
        </p:nvSpPr>
        <p:spPr>
          <a:xfrm>
            <a:off x="-2794781" y="43750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06400" y="1143001"/>
            <a:ext cx="11176000" cy="45259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 smtClean="0"/>
              <a:t>(Jin et al., EMNLP2019)</a:t>
            </a:r>
            <a:endParaRPr lang="en-US" altLang="zh-CN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5486400" y="6453336"/>
            <a:ext cx="12192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49EA72D-AFDA-4341-B72A-4A95FB1F0E84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 altLang="zh-TW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283" y="1716752"/>
            <a:ext cx="6542166" cy="468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185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20530" y="777943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-3470031" y="-1167618"/>
            <a:ext cx="1219200" cy="914400"/>
          </a:xfrm>
          <a:prstGeom prst="straightConnector1">
            <a:avLst/>
          </a:prstGeom>
          <a:noFill/>
          <a:ln>
            <a:noFill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/>
          <p:nvPr/>
        </p:nvSpPr>
        <p:spPr>
          <a:xfrm>
            <a:off x="-2794781" y="43750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06400" y="1143001"/>
            <a:ext cx="11176000" cy="45259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 smtClean="0"/>
              <a:t>(Lopez et al., RepL4NLP2019)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5486400" y="6453336"/>
            <a:ext cx="12192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49EA72D-AFDA-4341-B72A-4A95FB1F0E84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 altLang="zh-TW" dirty="0">
              <a:solidFill>
                <a:prstClr val="black"/>
              </a:solidFill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304800"/>
            <a:ext cx="10769600" cy="6858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zh-CN" dirty="0" smtClean="0">
                <a:ea typeface="Times New Roman" charset="0"/>
                <a:cs typeface="Times New Roman" charset="0"/>
              </a:rPr>
              <a:t>Capturing Hierarchy in Hierarchical GCN</a:t>
            </a:r>
            <a:endParaRPr lang="en-US" dirty="0">
              <a:ea typeface="Times New Roman" charset="0"/>
              <a:cs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908" y="1794760"/>
            <a:ext cx="9555892" cy="4480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28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20530" y="777943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-3470031" y="-1167618"/>
            <a:ext cx="1219200" cy="914400"/>
          </a:xfrm>
          <a:prstGeom prst="straightConnector1">
            <a:avLst/>
          </a:prstGeom>
          <a:noFill/>
          <a:ln>
            <a:noFill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/>
          <p:nvPr/>
        </p:nvSpPr>
        <p:spPr>
          <a:xfrm>
            <a:off x="-2794781" y="43750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06400" y="1143001"/>
            <a:ext cx="11176000" cy="45259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 smtClean="0"/>
              <a:t>(Lopez et al., RepL4NLP2019)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5486400" y="6453336"/>
            <a:ext cx="12192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49EA72D-AFDA-4341-B72A-4A95FB1F0E84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 altLang="zh-TW" dirty="0">
              <a:solidFill>
                <a:prstClr val="black"/>
              </a:solidFill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304800"/>
            <a:ext cx="10769600" cy="6858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zh-CN" dirty="0" smtClean="0">
                <a:ea typeface="Times New Roman" charset="0"/>
                <a:cs typeface="Times New Roman" charset="0"/>
              </a:rPr>
              <a:t>Capturing Hierarchy in Hierarchical GCN</a:t>
            </a:r>
            <a:endParaRPr lang="en-US" dirty="0">
              <a:ea typeface="Times New Roman" charset="0"/>
              <a:cs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2002017"/>
            <a:ext cx="12192000" cy="381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128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20530" y="777943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-3470031" y="-1167618"/>
            <a:ext cx="1219200" cy="914400"/>
          </a:xfrm>
          <a:prstGeom prst="straightConnector1">
            <a:avLst/>
          </a:prstGeom>
          <a:noFill/>
          <a:ln>
            <a:noFill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/>
          <p:nvPr/>
        </p:nvSpPr>
        <p:spPr>
          <a:xfrm>
            <a:off x="-2794781" y="43750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06400" y="1143001"/>
            <a:ext cx="11176000" cy="45259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 smtClean="0"/>
              <a:t>(Lopez et al., RepL4NLP2019)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5486400" y="6453336"/>
            <a:ext cx="12192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49EA72D-AFDA-4341-B72A-4A95FB1F0E84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 altLang="zh-TW" dirty="0">
              <a:solidFill>
                <a:prstClr val="black"/>
              </a:solidFill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304800"/>
            <a:ext cx="10769600" cy="6858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zh-CN" dirty="0" smtClean="0">
                <a:ea typeface="Times New Roman" charset="0"/>
                <a:cs typeface="Times New Roman" charset="0"/>
              </a:rPr>
              <a:t>Capturing Hierarchy in Hierarchical GCN</a:t>
            </a:r>
            <a:endParaRPr lang="en-US" dirty="0">
              <a:ea typeface="Times New Roman" charset="0"/>
              <a:cs typeface="Times New Roman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490" y="1750301"/>
            <a:ext cx="10835463" cy="485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968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are “entities”?</a:t>
            </a:r>
          </a:p>
        </p:txBody>
      </p:sp>
      <p:sp>
        <p:nvSpPr>
          <p:cNvPr id="5" name="Rectangle 4"/>
          <p:cNvSpPr/>
          <p:nvPr/>
        </p:nvSpPr>
        <p:spPr>
          <a:xfrm>
            <a:off x="518338" y="1006620"/>
            <a:ext cx="1085186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[Main meaning]</a:t>
            </a:r>
          </a:p>
          <a:p>
            <a:r>
              <a:rPr lang="en-US" sz="3200" dirty="0"/>
              <a:t>- unique world bodies with (non-unique) names, such as</a:t>
            </a:r>
          </a:p>
          <a:p>
            <a:r>
              <a:rPr lang="en-US" sz="3200" dirty="0"/>
              <a:t>   people, organizations, locations</a:t>
            </a:r>
          </a:p>
          <a:p>
            <a:r>
              <a:rPr lang="en-US" sz="3200" dirty="0"/>
              <a:t>   e.g. </a:t>
            </a:r>
            <a:r>
              <a:rPr lang="en-US" sz="3200" b="1" i="1" dirty="0">
                <a:solidFill>
                  <a:schemeClr val="tx2"/>
                </a:solidFill>
              </a:rPr>
              <a:t>Washington County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[Extended meaning – information extraction]</a:t>
            </a:r>
          </a:p>
          <a:p>
            <a:r>
              <a:rPr lang="en-US" sz="3200" dirty="0"/>
              <a:t>- unique identifiers, such as URLs, email addresses, tracking numbers, hashtags</a:t>
            </a:r>
          </a:p>
          <a:p>
            <a:r>
              <a:rPr lang="en-US" sz="3200" dirty="0"/>
              <a:t>- expressions of time, quantities, monetary values</a:t>
            </a:r>
          </a:p>
          <a:p>
            <a:pPr marL="457200" indent="-457200">
              <a:buFontTx/>
              <a:buChar char="-"/>
            </a:pPr>
            <a:r>
              <a:rPr lang="en-US" sz="3200" dirty="0"/>
              <a:t>Concepts (e.g. </a:t>
            </a:r>
            <a:r>
              <a:rPr lang="en-US" sz="3200" b="1" i="1" dirty="0">
                <a:solidFill>
                  <a:schemeClr val="tx2"/>
                </a:solidFill>
              </a:rPr>
              <a:t>county</a:t>
            </a:r>
            <a:r>
              <a:rPr lang="en-US" sz="3200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/>
              <a:t>But, everything </a:t>
            </a:r>
            <a:r>
              <a:rPr lang="en-US" sz="3200" b="1" dirty="0" smtClean="0"/>
              <a:t>is </a:t>
            </a:r>
            <a:r>
              <a:rPr lang="en-US" sz="3200" b="1" dirty="0"/>
              <a:t>ambiguous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5486400" y="6453336"/>
            <a:ext cx="12192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49EA72D-AFDA-4341-B72A-4A95FB1F0E84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799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304800"/>
            <a:ext cx="11684000" cy="6858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altLang="zh-CN" dirty="0" smtClean="0">
                <a:ea typeface="Times New Roman" charset="0"/>
                <a:cs typeface="Times New Roman" charset="0"/>
              </a:rPr>
              <a:t>Extend </a:t>
            </a:r>
            <a:r>
              <a:rPr lang="en-US" altLang="zh-CN" dirty="0">
                <a:ea typeface="Times New Roman" charset="0"/>
                <a:cs typeface="Times New Roman" charset="0"/>
              </a:rPr>
              <a:t>to Thousands of </a:t>
            </a:r>
            <a:r>
              <a:rPr lang="en-US" altLang="zh-CN" dirty="0" smtClean="0">
                <a:ea typeface="Times New Roman" charset="0"/>
                <a:cs typeface="Times New Roman" charset="0"/>
              </a:rPr>
              <a:t>Entity Types</a:t>
            </a:r>
            <a:endParaRPr lang="en-US" dirty="0">
              <a:ea typeface="Times New Roman" charset="0"/>
              <a:cs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20530" y="777943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-3470031" y="-1167618"/>
            <a:ext cx="1219200" cy="914400"/>
          </a:xfrm>
          <a:prstGeom prst="straightConnector1">
            <a:avLst/>
          </a:prstGeom>
          <a:noFill/>
          <a:ln>
            <a:noFill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/>
          <p:nvPr/>
        </p:nvSpPr>
        <p:spPr>
          <a:xfrm>
            <a:off x="-2794781" y="43750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996462"/>
            <a:ext cx="11480800" cy="5334000"/>
          </a:xfrm>
        </p:spPr>
        <p:txBody>
          <a:bodyPr>
            <a:normAutofit/>
          </a:bodyPr>
          <a:lstStyle/>
          <a:p>
            <a:r>
              <a:rPr lang="en-US" sz="1800" dirty="0"/>
              <a:t>7,297 hierarchical entity types defined in YAGO, derived from WordNet </a:t>
            </a:r>
            <a:r>
              <a:rPr lang="en-US" sz="1800" dirty="0" err="1"/>
              <a:t>synsets</a:t>
            </a:r>
            <a:endParaRPr lang="en-US" sz="1800" dirty="0"/>
          </a:p>
          <a:p>
            <a:pPr lvl="1"/>
            <a:r>
              <a:rPr lang="en-US" sz="1600" dirty="0"/>
              <a:t>Top level: thing</a:t>
            </a:r>
          </a:p>
          <a:p>
            <a:pPr lvl="1"/>
            <a:r>
              <a:rPr lang="en-US" sz="1600" dirty="0"/>
              <a:t>Second level: person, organization, building, artifact, abstraction, physical entity, geographical entity</a:t>
            </a:r>
          </a:p>
          <a:p>
            <a:pPr lvl="1"/>
            <a:r>
              <a:rPr lang="en-US" sz="1600" dirty="0"/>
              <a:t>Each type has at least 10 Wikipedia entries</a:t>
            </a:r>
          </a:p>
          <a:p>
            <a:endParaRPr lang="en-US" sz="2000" dirty="0"/>
          </a:p>
          <a:p>
            <a:pPr lvl="1"/>
            <a:endParaRPr lang="en-US" sz="16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210" y="2439572"/>
            <a:ext cx="9144000" cy="407168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5486400" y="6453336"/>
            <a:ext cx="12192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49EA72D-AFDA-4341-B72A-4A95FB1F0E84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184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304800"/>
            <a:ext cx="10769600" cy="6858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zh-CN" dirty="0" smtClean="0">
                <a:ea typeface="Times New Roman" charset="0"/>
                <a:cs typeface="Times New Roman" charset="0"/>
              </a:rPr>
              <a:t>Ultra-fine-grained Entity </a:t>
            </a:r>
            <a:r>
              <a:rPr lang="en-US" altLang="zh-CN">
                <a:ea typeface="Times New Roman" charset="0"/>
                <a:cs typeface="Times New Roman" charset="0"/>
              </a:rPr>
              <a:t>Extraction </a:t>
            </a:r>
            <a:r>
              <a:rPr lang="en-US" altLang="zh-CN" smtClean="0">
                <a:ea typeface="Times New Roman" charset="0"/>
                <a:cs typeface="Times New Roman" charset="0"/>
              </a:rPr>
              <a:t>Examples</a:t>
            </a:r>
            <a:endParaRPr lang="en-US" dirty="0">
              <a:ea typeface="Times New Roman" charset="0"/>
              <a:cs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20530" y="777943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-3470031" y="-1167618"/>
            <a:ext cx="1219200" cy="914400"/>
          </a:xfrm>
          <a:prstGeom prst="straightConnector1">
            <a:avLst/>
          </a:prstGeom>
          <a:noFill/>
          <a:ln>
            <a:noFill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/>
          <p:nvPr/>
        </p:nvSpPr>
        <p:spPr>
          <a:xfrm>
            <a:off x="-2794781" y="43750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06400" y="1143001"/>
            <a:ext cx="11176000" cy="45259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 smtClean="0"/>
              <a:t>Hormone</a:t>
            </a:r>
            <a:endParaRPr lang="en-US" altLang="zh-CN" sz="2000" dirty="0"/>
          </a:p>
          <a:p>
            <a:pPr lvl="1">
              <a:lnSpc>
                <a:spcPct val="120000"/>
              </a:lnSpc>
            </a:pPr>
            <a:r>
              <a:rPr lang="en-US" altLang="zh-CN" sz="1600" b="1" i="1" dirty="0" err="1"/>
              <a:t>Briain</a:t>
            </a:r>
            <a:r>
              <a:rPr lang="en-US" altLang="zh-CN" sz="1600" b="1" i="1" dirty="0"/>
              <a:t>-derived </a:t>
            </a:r>
            <a:r>
              <a:rPr lang="en-US" altLang="zh-CN" sz="1600" b="1" i="1" dirty="0" err="1"/>
              <a:t>neuotrophic</a:t>
            </a:r>
            <a:r>
              <a:rPr lang="en-US" altLang="zh-CN" sz="1600" b="1" i="1" dirty="0"/>
              <a:t> factor</a:t>
            </a:r>
            <a:r>
              <a:rPr lang="en-US" altLang="zh-CN" sz="1600" dirty="0"/>
              <a:t> (“</a:t>
            </a:r>
            <a:r>
              <a:rPr lang="en-US" altLang="zh-CN" sz="1600" b="1" i="1" dirty="0"/>
              <a:t>BDNF</a:t>
            </a:r>
            <a:r>
              <a:rPr lang="en-US" altLang="zh-CN" sz="1600" dirty="0"/>
              <a:t>”), another important gene in neural plasticity, has also been shown to have reduced methylation and increased transcription in animals that have undergone learning.</a:t>
            </a:r>
            <a:endParaRPr lang="en-US" altLang="zh-CN" sz="2000" dirty="0"/>
          </a:p>
          <a:p>
            <a:pPr>
              <a:lnSpc>
                <a:spcPct val="120000"/>
              </a:lnSpc>
            </a:pPr>
            <a:r>
              <a:rPr lang="en-US" altLang="zh-CN" sz="2000" dirty="0"/>
              <a:t>Infectious Disease</a:t>
            </a:r>
          </a:p>
          <a:p>
            <a:pPr lvl="1">
              <a:lnSpc>
                <a:spcPct val="120000"/>
              </a:lnSpc>
            </a:pPr>
            <a:r>
              <a:rPr lang="en-US" altLang="zh-CN" sz="1600" dirty="0"/>
              <a:t>Notable exceptions include the </a:t>
            </a:r>
            <a:r>
              <a:rPr lang="en-US" altLang="zh-CN" sz="1600" b="1" i="1" dirty="0"/>
              <a:t>Large Pine Weevil </a:t>
            </a:r>
            <a:r>
              <a:rPr lang="en-US" altLang="zh-CN" sz="1600" dirty="0"/>
              <a:t>(“</a:t>
            </a:r>
            <a:r>
              <a:rPr lang="en-US" altLang="zh-CN" sz="1600" b="1" i="1" dirty="0" err="1"/>
              <a:t>Hylobius</a:t>
            </a:r>
            <a:r>
              <a:rPr lang="en-US" altLang="zh-CN" sz="1600" b="1" i="1" dirty="0"/>
              <a:t> </a:t>
            </a:r>
            <a:r>
              <a:rPr lang="en-US" altLang="zh-CN" sz="1600" b="1" i="1" dirty="0" err="1"/>
              <a:t>abietis</a:t>
            </a:r>
            <a:r>
              <a:rPr lang="en-US" altLang="zh-CN" sz="1600" dirty="0"/>
              <a:t>”), which can kill young conifers. </a:t>
            </a:r>
          </a:p>
          <a:p>
            <a:pPr>
              <a:lnSpc>
                <a:spcPct val="120000"/>
              </a:lnSpc>
            </a:pPr>
            <a:r>
              <a:rPr lang="en-US" altLang="zh-CN" sz="2000" dirty="0"/>
              <a:t>Dumpling</a:t>
            </a:r>
          </a:p>
          <a:p>
            <a:pPr lvl="1">
              <a:lnSpc>
                <a:spcPct val="120000"/>
              </a:lnSpc>
            </a:pPr>
            <a:r>
              <a:rPr lang="en-US" altLang="zh-CN" sz="1600" b="1" i="1" dirty="0" err="1"/>
              <a:t>Shengjian</a:t>
            </a:r>
            <a:r>
              <a:rPr lang="en-US" altLang="zh-CN" sz="1600" b="1" i="1" dirty="0"/>
              <a:t>  </a:t>
            </a:r>
            <a:r>
              <a:rPr lang="en-US" altLang="zh-CN" sz="1600" b="1" i="1" dirty="0" err="1"/>
              <a:t>mantou</a:t>
            </a:r>
            <a:r>
              <a:rPr lang="en-US" altLang="zh-CN" sz="1600" dirty="0"/>
              <a:t>  is  a  type  of  small  ,  pan  -  fried  "   baozi  "  (  steamed  buns  )  which  is  a  specialty  of  Shanghai  .</a:t>
            </a:r>
          </a:p>
          <a:p>
            <a:pPr>
              <a:lnSpc>
                <a:spcPct val="120000"/>
              </a:lnSpc>
            </a:pPr>
            <a:r>
              <a:rPr lang="en-US" altLang="zh-CN" sz="2000" dirty="0"/>
              <a:t>Fairy</a:t>
            </a:r>
          </a:p>
          <a:p>
            <a:pPr lvl="1">
              <a:lnSpc>
                <a:spcPct val="120000"/>
              </a:lnSpc>
            </a:pPr>
            <a:r>
              <a:rPr lang="en-US" altLang="zh-CN" sz="1600" dirty="0"/>
              <a:t>The  background  story  of  the  game  starts  somewhere  in  the  desert  where  Anwar  ,  a  pure  hearted  young  man  finds  a  rusty  oil  lamp  from  what  he  releases  a  very  powerful  and  evil   </a:t>
            </a:r>
            <a:r>
              <a:rPr lang="en-US" altLang="zh-CN" sz="1600" b="1" i="1" dirty="0"/>
              <a:t>djinn </a:t>
            </a:r>
            <a:r>
              <a:rPr lang="en-US" altLang="zh-CN" sz="1600" dirty="0"/>
              <a:t> the  Nadir  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5486400" y="6453336"/>
            <a:ext cx="12192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49EA72D-AFDA-4341-B72A-4A95FB1F0E84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647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20530" y="777943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-3470031" y="-1167618"/>
            <a:ext cx="1219200" cy="914400"/>
          </a:xfrm>
          <a:prstGeom prst="straightConnector1">
            <a:avLst/>
          </a:prstGeom>
          <a:noFill/>
          <a:ln>
            <a:noFill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/>
          <p:nvPr/>
        </p:nvSpPr>
        <p:spPr>
          <a:xfrm>
            <a:off x="-2794781" y="43750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06400" y="1143001"/>
            <a:ext cx="11176000" cy="45259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/>
              <a:t>Lawsuit</a:t>
            </a:r>
          </a:p>
          <a:p>
            <a:pPr lvl="1">
              <a:lnSpc>
                <a:spcPct val="120000"/>
              </a:lnSpc>
            </a:pPr>
            <a:r>
              <a:rPr lang="en-US" altLang="zh-CN" sz="1600" dirty="0"/>
              <a:t>The landmark </a:t>
            </a:r>
            <a:r>
              <a:rPr lang="en-US" altLang="zh-CN" sz="1600" b="1" i="1" dirty="0"/>
              <a:t>Brown v. Board of Education</a:t>
            </a:r>
            <a:r>
              <a:rPr lang="en-US" altLang="zh-CN" sz="1600" dirty="0"/>
              <a:t> decision paved they way for PARC v. Commonwealth of Pennsylvania and Mills vs. Board of Education of District of Columbia, which challenged the segregation of students with special needs.</a:t>
            </a:r>
          </a:p>
          <a:p>
            <a:pPr>
              <a:lnSpc>
                <a:spcPct val="120000"/>
              </a:lnSpc>
            </a:pPr>
            <a:r>
              <a:rPr lang="en-US" altLang="zh-CN" sz="2000" dirty="0"/>
              <a:t>Mental Disorder</a:t>
            </a:r>
          </a:p>
          <a:p>
            <a:pPr lvl="1">
              <a:lnSpc>
                <a:spcPct val="120000"/>
              </a:lnSpc>
            </a:pPr>
            <a:r>
              <a:rPr lang="en-US" altLang="zh-CN" sz="1600" dirty="0"/>
              <a:t>Many of these veterans suffer from post </a:t>
            </a:r>
            <a:r>
              <a:rPr lang="en-US" altLang="zh-CN" sz="1600" b="1" i="1" dirty="0"/>
              <a:t>traumatic stress disorder</a:t>
            </a:r>
            <a:r>
              <a:rPr lang="en-US" altLang="zh-CN" sz="1600" dirty="0"/>
              <a:t>, an anxiety disorder that often occurs after extreme emotional trauma involving threat or injury.</a:t>
            </a:r>
          </a:p>
          <a:p>
            <a:pPr>
              <a:lnSpc>
                <a:spcPct val="120000"/>
              </a:lnSpc>
            </a:pPr>
            <a:r>
              <a:rPr lang="en-US" altLang="zh-CN" sz="2000" dirty="0"/>
              <a:t>Military Academy</a:t>
            </a:r>
          </a:p>
          <a:p>
            <a:pPr lvl="1">
              <a:lnSpc>
                <a:spcPct val="120000"/>
              </a:lnSpc>
            </a:pPr>
            <a:r>
              <a:rPr lang="en-US" altLang="zh-CN" sz="1600" dirty="0"/>
              <a:t>The year after, the prince went back to France,[2] where he eventually entered the prestigious academy of </a:t>
            </a:r>
            <a:r>
              <a:rPr lang="en-US" altLang="zh-CN" sz="1600" b="1" i="1" dirty="0" err="1"/>
              <a:t>École</a:t>
            </a:r>
            <a:r>
              <a:rPr lang="en-US" altLang="zh-CN" sz="1600" b="1" i="1" dirty="0"/>
              <a:t> </a:t>
            </a:r>
            <a:r>
              <a:rPr lang="en-US" altLang="zh-CN" sz="1600" b="1" i="1" dirty="0" err="1"/>
              <a:t>spéciale</a:t>
            </a:r>
            <a:r>
              <a:rPr lang="en-US" altLang="zh-CN" sz="1600" b="1" i="1" dirty="0"/>
              <a:t> </a:t>
            </a:r>
            <a:r>
              <a:rPr lang="en-US" altLang="zh-CN" sz="1600" b="1" i="1" dirty="0" err="1"/>
              <a:t>militaire</a:t>
            </a:r>
            <a:r>
              <a:rPr lang="en-US" altLang="zh-CN" sz="1600" b="1" i="1" dirty="0"/>
              <a:t> de Saint-Cyr-</a:t>
            </a:r>
            <a:r>
              <a:rPr lang="en-US" altLang="zh-CN" sz="1600" b="1" i="1" dirty="0" err="1"/>
              <a:t>Coëtquidan</a:t>
            </a:r>
            <a:r>
              <a:rPr lang="en-US" altLang="zh-CN" sz="1600" dirty="0"/>
              <a:t>. </a:t>
            </a:r>
          </a:p>
          <a:p>
            <a:pPr>
              <a:lnSpc>
                <a:spcPct val="120000"/>
              </a:lnSpc>
            </a:pPr>
            <a:r>
              <a:rPr lang="en-US" altLang="zh-CN" sz="2000" dirty="0"/>
              <a:t>Military Uniform</a:t>
            </a:r>
          </a:p>
          <a:p>
            <a:pPr lvl="1">
              <a:lnSpc>
                <a:spcPct val="120000"/>
              </a:lnSpc>
            </a:pPr>
            <a:r>
              <a:rPr lang="en-US" altLang="zh-CN" sz="1600" dirty="0"/>
              <a:t>The following below depicted gallery of mounting loops are practically in use in conjunction with the </a:t>
            </a:r>
            <a:r>
              <a:rPr lang="en-US" altLang="zh-CN" sz="1600" b="1" i="1" dirty="0"/>
              <a:t>5- or 3 color </a:t>
            </a:r>
            <a:r>
              <a:rPr lang="en-US" altLang="zh-CN" sz="1600" b="1" i="1" dirty="0" err="1"/>
              <a:t>flectarn</a:t>
            </a:r>
            <a:r>
              <a:rPr lang="en-US" altLang="zh-CN" sz="1600" dirty="0"/>
              <a:t> fighting suit. </a:t>
            </a:r>
          </a:p>
          <a:p>
            <a:pPr>
              <a:lnSpc>
                <a:spcPct val="120000"/>
              </a:lnSpc>
            </a:pPr>
            <a:endParaRPr lang="en-US" altLang="zh-CN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5486400" y="6453336"/>
            <a:ext cx="12192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49EA72D-AFDA-4341-B72A-4A95FB1F0E84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 altLang="zh-TW" dirty="0">
              <a:solidFill>
                <a:prstClr val="black"/>
              </a:solidFill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304800"/>
            <a:ext cx="10769600" cy="6858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zh-CN" dirty="0" smtClean="0">
                <a:ea typeface="Times New Roman" charset="0"/>
                <a:cs typeface="Times New Roman" charset="0"/>
              </a:rPr>
              <a:t>Ultra-fine-grained Entity </a:t>
            </a:r>
            <a:r>
              <a:rPr lang="en-US" altLang="zh-CN">
                <a:ea typeface="Times New Roman" charset="0"/>
                <a:cs typeface="Times New Roman" charset="0"/>
              </a:rPr>
              <a:t>Extraction </a:t>
            </a:r>
            <a:r>
              <a:rPr lang="en-US" altLang="zh-CN" smtClean="0">
                <a:ea typeface="Times New Roman" charset="0"/>
                <a:cs typeface="Times New Roman" charset="0"/>
              </a:rPr>
              <a:t>Examples</a:t>
            </a:r>
            <a:endParaRPr lang="en-US" dirty="0"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771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20530" y="777943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-3470031" y="-1167618"/>
            <a:ext cx="1219200" cy="914400"/>
          </a:xfrm>
          <a:prstGeom prst="straightConnector1">
            <a:avLst/>
          </a:prstGeom>
          <a:noFill/>
          <a:ln>
            <a:noFill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/>
          <p:nvPr/>
        </p:nvSpPr>
        <p:spPr>
          <a:xfrm>
            <a:off x="-2794781" y="43750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06400" y="1143001"/>
            <a:ext cx="11176000" cy="45259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/>
              <a:t>Fundraiser</a:t>
            </a:r>
          </a:p>
          <a:p>
            <a:pPr lvl="1">
              <a:lnSpc>
                <a:spcPct val="120000"/>
              </a:lnSpc>
            </a:pPr>
            <a:r>
              <a:rPr lang="en-US" altLang="zh-CN" sz="1600" dirty="0"/>
              <a:t>The U.S. Fund administers the long-running </a:t>
            </a:r>
            <a:r>
              <a:rPr lang="en-US" altLang="zh-CN" sz="1600" b="1" i="1" dirty="0"/>
              <a:t>Trick-or-Treat for UNICEF </a:t>
            </a:r>
            <a:r>
              <a:rPr lang="en-US" altLang="zh-CN" sz="1600" dirty="0" err="1"/>
              <a:t>compaign</a:t>
            </a:r>
            <a:r>
              <a:rPr lang="en-US" altLang="zh-CN" sz="1600" dirty="0"/>
              <a:t> which began as a local fundraising event in Pennsylvania in 1950 and has since raised more than US $170 million to support UNICEF’s work.</a:t>
            </a:r>
          </a:p>
          <a:p>
            <a:pPr>
              <a:lnSpc>
                <a:spcPct val="120000"/>
              </a:lnSpc>
            </a:pPr>
            <a:r>
              <a:rPr lang="en-US" altLang="zh-CN" sz="2000" dirty="0"/>
              <a:t>Investigator</a:t>
            </a:r>
          </a:p>
          <a:p>
            <a:pPr lvl="1">
              <a:lnSpc>
                <a:spcPct val="120000"/>
              </a:lnSpc>
            </a:pPr>
            <a:r>
              <a:rPr lang="en-US" altLang="zh-CN" sz="1600" dirty="0"/>
              <a:t>Samuel Hume was born in San Francisco, California in 1885, the son of </a:t>
            </a:r>
            <a:r>
              <a:rPr lang="en-US" altLang="zh-CN" sz="1600" b="1" i="1" dirty="0"/>
              <a:t>James B. Hume</a:t>
            </a:r>
            <a:r>
              <a:rPr lang="en-US" altLang="zh-CN" sz="1600" dirty="0"/>
              <a:t>, a famous Wells Fargo detective.</a:t>
            </a:r>
          </a:p>
          <a:p>
            <a:pPr>
              <a:lnSpc>
                <a:spcPct val="120000"/>
              </a:lnSpc>
            </a:pPr>
            <a:r>
              <a:rPr lang="en-US" altLang="zh-CN" sz="2000" dirty="0"/>
              <a:t>Lobbyist</a:t>
            </a:r>
          </a:p>
          <a:p>
            <a:pPr lvl="1">
              <a:lnSpc>
                <a:spcPct val="120000"/>
              </a:lnSpc>
            </a:pPr>
            <a:r>
              <a:rPr lang="en-US" altLang="zh-CN" sz="1600" dirty="0"/>
              <a:t>Represented by </a:t>
            </a:r>
            <a:r>
              <a:rPr lang="en-US" altLang="zh-CN" sz="1600" b="1" i="1" dirty="0"/>
              <a:t>Lanny Davis</a:t>
            </a:r>
            <a:r>
              <a:rPr lang="en-US" altLang="zh-CN" sz="1600" dirty="0"/>
              <a:t>, the CES lobbied for changes to the “gainful employment rule”.</a:t>
            </a:r>
            <a:endParaRPr lang="en-US" altLang="zh-CN" sz="2000" dirty="0"/>
          </a:p>
          <a:p>
            <a:pPr>
              <a:lnSpc>
                <a:spcPct val="120000"/>
              </a:lnSpc>
            </a:pPr>
            <a:r>
              <a:rPr lang="en-US" altLang="zh-CN" sz="2000" dirty="0"/>
              <a:t>Medical Scientist</a:t>
            </a:r>
          </a:p>
          <a:p>
            <a:pPr lvl="1">
              <a:lnSpc>
                <a:spcPct val="120000"/>
              </a:lnSpc>
            </a:pPr>
            <a:r>
              <a:rPr lang="en-US" altLang="zh-CN" sz="1600" dirty="0" err="1"/>
              <a:t>Pillemer</a:t>
            </a:r>
            <a:r>
              <a:rPr lang="en-US" altLang="zh-CN" sz="1600" dirty="0"/>
              <a:t> was born on October 15, 1954, to Jean Burrell </a:t>
            </a:r>
            <a:r>
              <a:rPr lang="en-US" altLang="zh-CN" sz="1600" dirty="0" err="1"/>
              <a:t>Pillemer</a:t>
            </a:r>
            <a:r>
              <a:rPr lang="en-US" altLang="zh-CN" sz="1600" dirty="0"/>
              <a:t> and </a:t>
            </a:r>
            <a:r>
              <a:rPr lang="en-US" altLang="zh-CN" sz="1600" b="1" i="1" dirty="0"/>
              <a:t>Louis </a:t>
            </a:r>
            <a:r>
              <a:rPr lang="en-US" altLang="zh-CN" sz="1600" b="1" i="1" dirty="0" err="1"/>
              <a:t>Pillemer</a:t>
            </a:r>
            <a:r>
              <a:rPr lang="en-US" altLang="zh-CN" sz="1600" dirty="0"/>
              <a:t>, and early pioneer in the filed of immunology at Case Western Reserve University.</a:t>
            </a:r>
          </a:p>
          <a:p>
            <a:pPr lvl="1">
              <a:lnSpc>
                <a:spcPct val="120000"/>
              </a:lnSpc>
            </a:pPr>
            <a:endParaRPr lang="en-US" altLang="zh-CN" sz="1600" dirty="0"/>
          </a:p>
          <a:p>
            <a:pPr lvl="1">
              <a:lnSpc>
                <a:spcPct val="120000"/>
              </a:lnSpc>
            </a:pPr>
            <a:endParaRPr lang="en-US" altLang="zh-CN" sz="1600" dirty="0"/>
          </a:p>
          <a:p>
            <a:pPr>
              <a:lnSpc>
                <a:spcPct val="120000"/>
              </a:lnSpc>
            </a:pPr>
            <a:endParaRPr lang="en-US" altLang="zh-CN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5486400" y="6453336"/>
            <a:ext cx="12192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49EA72D-AFDA-4341-B72A-4A95FB1F0E84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 altLang="zh-TW" dirty="0">
              <a:solidFill>
                <a:prstClr val="black"/>
              </a:solidFill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304800"/>
            <a:ext cx="10769600" cy="6858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zh-CN" dirty="0" smtClean="0">
                <a:ea typeface="Times New Roman" charset="0"/>
                <a:cs typeface="Times New Roman" charset="0"/>
              </a:rPr>
              <a:t>Ultra-fine-grained Entity </a:t>
            </a:r>
            <a:r>
              <a:rPr lang="en-US" altLang="zh-CN">
                <a:ea typeface="Times New Roman" charset="0"/>
                <a:cs typeface="Times New Roman" charset="0"/>
              </a:rPr>
              <a:t>Extraction </a:t>
            </a:r>
            <a:r>
              <a:rPr lang="en-US" altLang="zh-CN" smtClean="0">
                <a:ea typeface="Times New Roman" charset="0"/>
                <a:cs typeface="Times New Roman" charset="0"/>
              </a:rPr>
              <a:t>Examples</a:t>
            </a:r>
            <a:endParaRPr lang="en-US" dirty="0"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387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20530" y="777943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-3470031" y="-1167618"/>
            <a:ext cx="1219200" cy="914400"/>
          </a:xfrm>
          <a:prstGeom prst="straightConnector1">
            <a:avLst/>
          </a:prstGeom>
          <a:noFill/>
          <a:ln>
            <a:noFill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/>
          <p:nvPr/>
        </p:nvSpPr>
        <p:spPr>
          <a:xfrm>
            <a:off x="-2794781" y="43750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06400" y="1143001"/>
            <a:ext cx="11176000" cy="45259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/>
              <a:t>Molecular Biologist</a:t>
            </a:r>
          </a:p>
          <a:p>
            <a:pPr lvl="1">
              <a:lnSpc>
                <a:spcPct val="120000"/>
              </a:lnSpc>
            </a:pPr>
            <a:r>
              <a:rPr lang="en-US" altLang="zh-CN" sz="1600" dirty="0"/>
              <a:t>Meanwhile  an  overlapping  class  of  transposable  element  was  described  under  the  name  " </a:t>
            </a:r>
            <a:r>
              <a:rPr lang="en-US" altLang="zh-CN" sz="1600" dirty="0" err="1"/>
              <a:t>polintons</a:t>
            </a:r>
            <a:r>
              <a:rPr lang="en-US" altLang="zh-CN" sz="1600" dirty="0"/>
              <a:t>",  derived  from  the  key  proteins  polymerase  and  integrase,  by  </a:t>
            </a:r>
            <a:r>
              <a:rPr lang="en-US" altLang="zh-CN" sz="1600" b="1" i="1" dirty="0"/>
              <a:t>Vladimir  </a:t>
            </a:r>
            <a:r>
              <a:rPr lang="en-US" altLang="zh-CN" sz="1600" b="1" i="1" dirty="0" err="1"/>
              <a:t>Kapitonov</a:t>
            </a:r>
            <a:r>
              <a:rPr lang="en-US" altLang="zh-CN" sz="1600" b="1" i="1" dirty="0"/>
              <a:t> </a:t>
            </a:r>
            <a:r>
              <a:rPr lang="en-US" altLang="zh-CN" sz="1600" dirty="0"/>
              <a:t> and  </a:t>
            </a:r>
            <a:r>
              <a:rPr lang="en-US" altLang="zh-CN" sz="1600" b="1" i="1" dirty="0"/>
              <a:t>Jerzy  Jurka</a:t>
            </a:r>
            <a:r>
              <a:rPr lang="en-US" altLang="zh-CN" sz="1600" dirty="0"/>
              <a:t>.</a:t>
            </a:r>
          </a:p>
          <a:p>
            <a:pPr>
              <a:lnSpc>
                <a:spcPct val="120000"/>
              </a:lnSpc>
            </a:pPr>
            <a:r>
              <a:rPr lang="en-US" altLang="zh-CN" sz="2000" dirty="0"/>
              <a:t>Natural Language</a:t>
            </a:r>
          </a:p>
          <a:p>
            <a:pPr lvl="1">
              <a:lnSpc>
                <a:spcPct val="120000"/>
              </a:lnSpc>
            </a:pPr>
            <a:r>
              <a:rPr lang="en-US" altLang="zh-CN" sz="1600" dirty="0"/>
              <a:t>The   </a:t>
            </a:r>
            <a:r>
              <a:rPr lang="en-US" altLang="zh-CN" sz="1600" b="1" i="1" dirty="0" err="1"/>
              <a:t>Vai</a:t>
            </a:r>
            <a:r>
              <a:rPr lang="en-US" altLang="zh-CN" sz="1600" dirty="0"/>
              <a:t>  language  ,  also  called  </a:t>
            </a:r>
            <a:r>
              <a:rPr lang="en-US" altLang="zh-CN" sz="1600" b="1" i="1" dirty="0" err="1"/>
              <a:t>Vy</a:t>
            </a:r>
            <a:r>
              <a:rPr lang="en-US" altLang="zh-CN" sz="1600" dirty="0"/>
              <a:t>  or  </a:t>
            </a:r>
            <a:r>
              <a:rPr lang="en-US" altLang="zh-CN" sz="1600" b="1" i="1" dirty="0"/>
              <a:t>Gallinas</a:t>
            </a:r>
            <a:r>
              <a:rPr lang="en-US" altLang="zh-CN" sz="1600" dirty="0"/>
              <a:t>  ,  is  a  Mande  language  spoken  by  the  </a:t>
            </a:r>
            <a:r>
              <a:rPr lang="en-US" altLang="zh-CN" sz="1600" dirty="0" err="1"/>
              <a:t>Vai</a:t>
            </a:r>
            <a:r>
              <a:rPr lang="en-US" altLang="zh-CN" sz="1600" dirty="0"/>
              <a:t>  people  ,  roughly  104,000  in  Liberia ,  and  by  smaller  populations  ,  some  15,500  ,  in  Sierra  Leone </a:t>
            </a:r>
          </a:p>
          <a:p>
            <a:pPr>
              <a:lnSpc>
                <a:spcPct val="120000"/>
              </a:lnSpc>
            </a:pPr>
            <a:r>
              <a:rPr lang="en-US" altLang="zh-CN" sz="2000" dirty="0"/>
              <a:t>Naval Commander</a:t>
            </a:r>
          </a:p>
          <a:p>
            <a:pPr lvl="1">
              <a:lnSpc>
                <a:spcPct val="120000"/>
              </a:lnSpc>
            </a:pPr>
            <a:r>
              <a:rPr lang="en-US" altLang="zh-CN" sz="1600" dirty="0"/>
              <a:t>His  ship  drifting  dangerously  inshore ,  at  14:30  Captain  </a:t>
            </a:r>
            <a:r>
              <a:rPr lang="en-US" altLang="zh-CN" sz="1600" b="1" i="1" dirty="0"/>
              <a:t>Thomas  Frederick</a:t>
            </a:r>
            <a:r>
              <a:rPr lang="en-US" altLang="zh-CN" sz="1600" dirty="0"/>
              <a:t>  gave  control  to  a  sailor  on  board  who  claimed  to  have  navigated  the  region  and  knew  a  safe  anchorage  .</a:t>
            </a:r>
          </a:p>
          <a:p>
            <a:pPr>
              <a:lnSpc>
                <a:spcPct val="120000"/>
              </a:lnSpc>
            </a:pPr>
            <a:r>
              <a:rPr lang="en-US" altLang="zh-CN" sz="2000" dirty="0"/>
              <a:t>Naval Gun</a:t>
            </a:r>
          </a:p>
          <a:p>
            <a:pPr lvl="1">
              <a:lnSpc>
                <a:spcPct val="120000"/>
              </a:lnSpc>
            </a:pPr>
            <a:r>
              <a:rPr lang="mr-IN" altLang="zh-CN" sz="1600" dirty="0" err="1"/>
              <a:t>She</a:t>
            </a:r>
            <a:r>
              <a:rPr lang="mr-IN" altLang="zh-CN" sz="1600" dirty="0"/>
              <a:t> </a:t>
            </a:r>
            <a:r>
              <a:rPr lang="mr-IN" altLang="zh-CN" sz="1600" dirty="0" err="1"/>
              <a:t>carried</a:t>
            </a:r>
            <a:r>
              <a:rPr lang="mr-IN" altLang="zh-CN" sz="1600" dirty="0"/>
              <a:t> one</a:t>
            </a:r>
            <a:r>
              <a:rPr lang="mr-IN" altLang="zh-CN" sz="1600" b="1" i="1" dirty="0"/>
              <a:t>15 </a:t>
            </a:r>
            <a:r>
              <a:rPr lang="mr-IN" altLang="zh-CN" sz="1600" b="1" i="1" dirty="0" err="1"/>
              <a:t>cm</a:t>
            </a:r>
            <a:r>
              <a:rPr lang="mr-IN" altLang="zh-CN" sz="1600" b="1" i="1" dirty="0"/>
              <a:t>  SK  L/45  </a:t>
            </a:r>
            <a:r>
              <a:rPr lang="mr-IN" altLang="zh-CN" sz="1600" b="1" i="1" dirty="0" err="1"/>
              <a:t>gun</a:t>
            </a:r>
            <a:r>
              <a:rPr lang="mr-IN" altLang="zh-CN" sz="1600" dirty="0"/>
              <a:t>, </a:t>
            </a:r>
            <a:r>
              <a:rPr lang="mr-IN" altLang="zh-CN" sz="1600" dirty="0" err="1"/>
              <a:t>four</a:t>
            </a:r>
            <a:r>
              <a:rPr lang="en-US" altLang="zh-CN" sz="1600" dirty="0"/>
              <a:t> </a:t>
            </a:r>
            <a:r>
              <a:rPr lang="mr-IN" altLang="zh-CN" sz="1600" b="1" i="1" dirty="0"/>
              <a:t>10.5  </a:t>
            </a:r>
            <a:r>
              <a:rPr lang="mr-IN" altLang="zh-CN" sz="1600" b="1" i="1" dirty="0" err="1"/>
              <a:t>cm</a:t>
            </a:r>
            <a:r>
              <a:rPr lang="mr-IN" altLang="zh-CN" sz="1600" b="1" i="1" dirty="0"/>
              <a:t>  SK  L/45  </a:t>
            </a:r>
            <a:r>
              <a:rPr lang="mr-IN" altLang="zh-CN" sz="1600" b="1" i="1" dirty="0" err="1"/>
              <a:t>guns</a:t>
            </a:r>
            <a:r>
              <a:rPr lang="mr-IN" altLang="zh-CN" sz="1600" dirty="0"/>
              <a:t>,  </a:t>
            </a:r>
            <a:r>
              <a:rPr lang="mr-IN" altLang="zh-CN" sz="1600" dirty="0" err="1"/>
              <a:t>four</a:t>
            </a:r>
            <a:r>
              <a:rPr lang="mr-IN" altLang="zh-CN" sz="1600" dirty="0"/>
              <a:t> </a:t>
            </a:r>
            <a:r>
              <a:rPr lang="mr-IN" altLang="zh-CN" sz="1600" b="1" i="1" dirty="0"/>
              <a:t>SK  L/45  </a:t>
            </a:r>
            <a:r>
              <a:rPr lang="mr-IN" altLang="zh-CN" sz="1600" b="1" i="1" dirty="0" err="1"/>
              <a:t>gun</a:t>
            </a:r>
            <a:r>
              <a:rPr lang="mr-IN" altLang="zh-CN" sz="1600" dirty="0"/>
              <a:t>, </a:t>
            </a:r>
            <a:r>
              <a:rPr lang="mr-IN" altLang="zh-CN" sz="1600" dirty="0" err="1"/>
              <a:t>four</a:t>
            </a:r>
            <a:r>
              <a:rPr lang="mr-IN" altLang="zh-CN" sz="1600" dirty="0"/>
              <a:t> </a:t>
            </a:r>
            <a:r>
              <a:rPr lang="mr-IN" altLang="zh-CN" sz="1600" b="1" i="1" dirty="0"/>
              <a:t>8.8 </a:t>
            </a:r>
            <a:r>
              <a:rPr lang="mr-IN" altLang="zh-CN" sz="1600" b="1" i="1" dirty="0" err="1"/>
              <a:t>cm</a:t>
            </a:r>
            <a:r>
              <a:rPr lang="mr-IN" altLang="zh-CN" sz="1600" b="1" i="1" dirty="0"/>
              <a:t>  SK  L/35  </a:t>
            </a:r>
            <a:r>
              <a:rPr lang="mr-IN" altLang="zh-CN" sz="1600" b="1" i="1" dirty="0" err="1"/>
              <a:t>guns</a:t>
            </a:r>
            <a:r>
              <a:rPr lang="mr-IN" altLang="zh-CN" sz="1600" dirty="0"/>
              <a:t>,  </a:t>
            </a:r>
            <a:r>
              <a:rPr lang="mr-IN" altLang="zh-CN" sz="1600" dirty="0" err="1"/>
              <a:t>five</a:t>
            </a:r>
            <a:r>
              <a:rPr lang="en-US" altLang="zh-CN" sz="1600" dirty="0"/>
              <a:t> </a:t>
            </a:r>
            <a:r>
              <a:rPr lang="mr-IN" altLang="zh-CN" sz="1600" b="1" i="1" dirty="0"/>
              <a:t>8.8  </a:t>
            </a:r>
            <a:r>
              <a:rPr lang="mr-IN" altLang="zh-CN" sz="1600" b="1" i="1" dirty="0" err="1"/>
              <a:t>cm</a:t>
            </a:r>
            <a:r>
              <a:rPr lang="mr-IN" altLang="zh-CN" sz="1600" b="1" i="1" dirty="0"/>
              <a:t>  SK  L/30  </a:t>
            </a:r>
            <a:r>
              <a:rPr lang="mr-IN" altLang="zh-CN" sz="1600" b="1" i="1" dirty="0" err="1"/>
              <a:t>guns</a:t>
            </a:r>
            <a:r>
              <a:rPr lang="mr-IN" altLang="zh-CN" sz="1600" dirty="0"/>
              <a:t>,  </a:t>
            </a:r>
            <a:r>
              <a:rPr lang="mr-IN" altLang="zh-CN" sz="1600" dirty="0" err="1"/>
              <a:t>and</a:t>
            </a:r>
            <a:r>
              <a:rPr lang="mr-IN" altLang="zh-CN" sz="1600" dirty="0"/>
              <a:t> </a:t>
            </a:r>
            <a:r>
              <a:rPr lang="mr-IN" altLang="zh-CN" sz="1600" dirty="0" err="1"/>
              <a:t>one</a:t>
            </a:r>
            <a:r>
              <a:rPr lang="mr-IN" altLang="zh-CN" sz="1600" dirty="0"/>
              <a:t> </a:t>
            </a:r>
            <a:r>
              <a:rPr lang="mr-IN" altLang="zh-CN" sz="1600" b="1" i="1" dirty="0"/>
              <a:t>8.8  </a:t>
            </a:r>
            <a:r>
              <a:rPr lang="mr-IN" altLang="zh-CN" sz="1600" b="1" i="1" dirty="0" err="1"/>
              <a:t>cm</a:t>
            </a:r>
            <a:r>
              <a:rPr lang="mr-IN" altLang="zh-CN" sz="1600" b="1" i="1" dirty="0"/>
              <a:t>  SK  L/30  </a:t>
            </a:r>
            <a:r>
              <a:rPr lang="mr-IN" altLang="zh-CN" sz="1600" b="1" i="1" dirty="0" err="1"/>
              <a:t>gun</a:t>
            </a:r>
            <a:r>
              <a:rPr lang="mr-IN" altLang="zh-CN" sz="1600" dirty="0"/>
              <a:t> </a:t>
            </a:r>
            <a:r>
              <a:rPr lang="mr-IN" altLang="zh-CN" sz="1600" dirty="0" err="1"/>
              <a:t>in</a:t>
            </a:r>
            <a:r>
              <a:rPr lang="mr-IN" altLang="zh-CN" sz="1600" dirty="0"/>
              <a:t> </a:t>
            </a:r>
            <a:r>
              <a:rPr lang="mr-IN" altLang="zh-CN" sz="1600" dirty="0" err="1"/>
              <a:t>a</a:t>
            </a:r>
            <a:r>
              <a:rPr lang="mr-IN" altLang="zh-CN" sz="1600" dirty="0"/>
              <a:t>  </a:t>
            </a:r>
            <a:r>
              <a:rPr lang="mr-IN" altLang="zh-CN" sz="1600" dirty="0" err="1"/>
              <a:t>U</a:t>
            </a:r>
            <a:r>
              <a:rPr lang="mr-IN" altLang="zh-CN" sz="1600" dirty="0"/>
              <a:t>- </a:t>
            </a:r>
            <a:r>
              <a:rPr lang="mr-IN" altLang="zh-CN" sz="1600" dirty="0" err="1"/>
              <a:t>boat</a:t>
            </a:r>
            <a:r>
              <a:rPr lang="mr-IN" altLang="zh-CN" sz="1600" dirty="0"/>
              <a:t> </a:t>
            </a:r>
            <a:r>
              <a:rPr lang="mr-IN" altLang="zh-CN" sz="1600" dirty="0" err="1"/>
              <a:t>mounting</a:t>
            </a:r>
            <a:r>
              <a:rPr lang="mr-IN" altLang="zh-CN" sz="1600" dirty="0"/>
              <a:t>.</a:t>
            </a:r>
            <a:endParaRPr lang="en-US" altLang="zh-CN" sz="1600" dirty="0"/>
          </a:p>
          <a:p>
            <a:pPr>
              <a:lnSpc>
                <a:spcPct val="120000"/>
              </a:lnSpc>
            </a:pPr>
            <a:endParaRPr lang="en-US" altLang="zh-CN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5486400" y="6453336"/>
            <a:ext cx="12192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49EA72D-AFDA-4341-B72A-4A95FB1F0E84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 altLang="zh-TW" dirty="0">
              <a:solidFill>
                <a:prstClr val="black"/>
              </a:solidFill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304800"/>
            <a:ext cx="10769600" cy="6858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zh-CN" dirty="0" smtClean="0">
                <a:ea typeface="Times New Roman" charset="0"/>
                <a:cs typeface="Times New Roman" charset="0"/>
              </a:rPr>
              <a:t>Ultra-fine-grained Entity </a:t>
            </a:r>
            <a:r>
              <a:rPr lang="en-US" altLang="zh-CN">
                <a:ea typeface="Times New Roman" charset="0"/>
                <a:cs typeface="Times New Roman" charset="0"/>
              </a:rPr>
              <a:t>Extraction </a:t>
            </a:r>
            <a:r>
              <a:rPr lang="en-US" altLang="zh-CN" smtClean="0">
                <a:ea typeface="Times New Roman" charset="0"/>
                <a:cs typeface="Times New Roman" charset="0"/>
              </a:rPr>
              <a:t>Examples</a:t>
            </a:r>
            <a:endParaRPr lang="en-US" dirty="0"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131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20530" y="777943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-3470031" y="-1167618"/>
            <a:ext cx="1219200" cy="914400"/>
          </a:xfrm>
          <a:prstGeom prst="straightConnector1">
            <a:avLst/>
          </a:prstGeom>
          <a:noFill/>
          <a:ln>
            <a:noFill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/>
          <p:nvPr/>
        </p:nvSpPr>
        <p:spPr>
          <a:xfrm>
            <a:off x="-2794781" y="43750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06400" y="1143001"/>
            <a:ext cx="11176000" cy="45259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/>
              <a:t>Poisoner</a:t>
            </a:r>
          </a:p>
          <a:p>
            <a:pPr lvl="1">
              <a:lnSpc>
                <a:spcPct val="120000"/>
              </a:lnSpc>
            </a:pPr>
            <a:r>
              <a:rPr lang="en-US" altLang="zh-CN" sz="1600" dirty="0"/>
              <a:t>It  began  to  be  used  for  murderers  who  used  poisons  after  the  Bishop  of  Rochester  's  cook  ,   </a:t>
            </a:r>
            <a:r>
              <a:rPr lang="en-US" altLang="zh-CN" sz="1600" b="1" i="1" dirty="0"/>
              <a:t>Richard  Rice</a:t>
            </a:r>
            <a:r>
              <a:rPr lang="en-US" altLang="zh-CN" sz="1600" dirty="0"/>
              <a:t>  ,  gave  a  number  of  people  poisoned  porridge  ,  resulting  in  two  deaths  in  February  1532  .</a:t>
            </a:r>
          </a:p>
          <a:p>
            <a:pPr>
              <a:lnSpc>
                <a:spcPct val="120000"/>
              </a:lnSpc>
            </a:pPr>
            <a:r>
              <a:rPr lang="en-US" altLang="zh-CN" sz="2000" dirty="0"/>
              <a:t>President</a:t>
            </a:r>
          </a:p>
          <a:p>
            <a:pPr lvl="1">
              <a:lnSpc>
                <a:spcPct val="120000"/>
              </a:lnSpc>
            </a:pPr>
            <a:r>
              <a:rPr lang="en-US" altLang="zh-CN" sz="1600" dirty="0"/>
              <a:t>Founder 's  Day  is  national  public  holiday  observed  in  Ghana  to  mark  the  birthday  of  Ghana  's  first  president ,   Dr.  </a:t>
            </a:r>
            <a:r>
              <a:rPr lang="en-US" altLang="zh-CN" sz="1600" b="1" i="1" dirty="0"/>
              <a:t>Kwame  Nkrumah  </a:t>
            </a:r>
            <a:r>
              <a:rPr lang="en-US" altLang="zh-CN" sz="1600" dirty="0"/>
              <a:t>the  key  founding  father  of  Ghana  .</a:t>
            </a:r>
          </a:p>
          <a:p>
            <a:pPr>
              <a:lnSpc>
                <a:spcPct val="120000"/>
              </a:lnSpc>
            </a:pPr>
            <a:r>
              <a:rPr lang="en-US" altLang="zh-CN" sz="2000" dirty="0"/>
              <a:t>Queen</a:t>
            </a:r>
          </a:p>
          <a:p>
            <a:pPr lvl="1">
              <a:lnSpc>
                <a:spcPct val="120000"/>
              </a:lnSpc>
            </a:pPr>
            <a:r>
              <a:rPr lang="en-US" altLang="zh-CN" sz="1600" dirty="0"/>
              <a:t>He  later  became  the  King  of  Spain  and  married  twice  to  </a:t>
            </a:r>
            <a:r>
              <a:rPr lang="en-US" altLang="zh-CN" sz="1600" b="1" i="1" dirty="0"/>
              <a:t>Marie  Louise  of  Savoy  </a:t>
            </a:r>
            <a:r>
              <a:rPr lang="en-US" altLang="zh-CN" sz="1600" dirty="0"/>
              <a:t>and  then   </a:t>
            </a:r>
            <a:r>
              <a:rPr lang="en-US" altLang="zh-CN" sz="1600" b="1" i="1" dirty="0"/>
              <a:t>Elisabeth  Farnese</a:t>
            </a:r>
            <a:r>
              <a:rPr lang="en-US" altLang="zh-CN" sz="1600" dirty="0"/>
              <a:t>  .</a:t>
            </a:r>
          </a:p>
          <a:p>
            <a:pPr>
              <a:lnSpc>
                <a:spcPct val="120000"/>
              </a:lnSpc>
            </a:pPr>
            <a:r>
              <a:rPr lang="en-US" altLang="zh-CN" sz="2000" dirty="0"/>
              <a:t>Religion</a:t>
            </a:r>
          </a:p>
          <a:p>
            <a:pPr lvl="1">
              <a:lnSpc>
                <a:spcPct val="120000"/>
              </a:lnSpc>
            </a:pPr>
            <a:r>
              <a:rPr lang="en-US" altLang="zh-CN" sz="1600" dirty="0"/>
              <a:t>The   </a:t>
            </a:r>
            <a:r>
              <a:rPr lang="en-US" altLang="zh-CN" sz="1600" b="1" i="1" dirty="0" err="1"/>
              <a:t>Mu'tazila</a:t>
            </a:r>
            <a:r>
              <a:rPr lang="en-US" altLang="zh-CN" sz="1600" dirty="0"/>
              <a:t>  tradition  of  </a:t>
            </a:r>
            <a:r>
              <a:rPr lang="en-US" altLang="zh-CN" sz="1600" dirty="0" err="1"/>
              <a:t>tafsir</a:t>
            </a:r>
            <a:r>
              <a:rPr lang="en-US" altLang="zh-CN" sz="1600" dirty="0"/>
              <a:t>  has  received  little  attention  in  modern  scholarship  ,  owing  to  several  reasons  .</a:t>
            </a:r>
          </a:p>
          <a:p>
            <a:pPr>
              <a:lnSpc>
                <a:spcPct val="120000"/>
              </a:lnSpc>
            </a:pPr>
            <a:r>
              <a:rPr lang="en-US" altLang="zh-CN" sz="2000" dirty="0"/>
              <a:t>Salad</a:t>
            </a:r>
          </a:p>
          <a:p>
            <a:pPr lvl="1">
              <a:lnSpc>
                <a:spcPct val="120000"/>
              </a:lnSpc>
            </a:pPr>
            <a:r>
              <a:rPr lang="en-US" altLang="zh-CN" sz="1600" b="1" i="1" dirty="0"/>
              <a:t>Texas  caviar</a:t>
            </a:r>
            <a:r>
              <a:rPr lang="en-US" altLang="zh-CN" sz="1600" dirty="0"/>
              <a:t>  is  a  salad  of  black  -  eyed  peas  lightly  pickled  in  a  vinaigrette  -  style  dressing  ,  often  eaten  as  a  dip  accompaniment  to  tortilla  chips  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5486400" y="6453336"/>
            <a:ext cx="12192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49EA72D-AFDA-4341-B72A-4A95FB1F0E84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 altLang="zh-TW" dirty="0">
              <a:solidFill>
                <a:prstClr val="black"/>
              </a:solidFill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304800"/>
            <a:ext cx="10769600" cy="6858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zh-CN" dirty="0" smtClean="0">
                <a:ea typeface="Times New Roman" charset="0"/>
                <a:cs typeface="Times New Roman" charset="0"/>
              </a:rPr>
              <a:t>Ultra-fine-grained Entity </a:t>
            </a:r>
            <a:r>
              <a:rPr lang="en-US" altLang="zh-CN">
                <a:ea typeface="Times New Roman" charset="0"/>
                <a:cs typeface="Times New Roman" charset="0"/>
              </a:rPr>
              <a:t>Extraction </a:t>
            </a:r>
            <a:r>
              <a:rPr lang="en-US" altLang="zh-CN" smtClean="0">
                <a:ea typeface="Times New Roman" charset="0"/>
                <a:cs typeface="Times New Roman" charset="0"/>
              </a:rPr>
              <a:t>Examples</a:t>
            </a:r>
            <a:endParaRPr lang="en-US" dirty="0"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36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20530" y="777943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-3470031" y="-1167618"/>
            <a:ext cx="1219200" cy="914400"/>
          </a:xfrm>
          <a:prstGeom prst="straightConnector1">
            <a:avLst/>
          </a:prstGeom>
          <a:noFill/>
          <a:ln>
            <a:noFill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/>
          <p:nvPr/>
        </p:nvSpPr>
        <p:spPr>
          <a:xfrm>
            <a:off x="-2794781" y="43750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06400" y="1143001"/>
            <a:ext cx="11176000" cy="45259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/>
              <a:t>Seafood</a:t>
            </a:r>
          </a:p>
          <a:p>
            <a:pPr lvl="1">
              <a:lnSpc>
                <a:spcPct val="120000"/>
              </a:lnSpc>
            </a:pPr>
            <a:r>
              <a:rPr lang="en-US" altLang="zh-CN" sz="1600" b="1" i="1" dirty="0" err="1"/>
              <a:t>Lauriea</a:t>
            </a:r>
            <a:r>
              <a:rPr lang="en-US" altLang="zh-CN" sz="1600" b="1" i="1" dirty="0"/>
              <a:t>  </a:t>
            </a:r>
            <a:r>
              <a:rPr lang="en-US" altLang="zh-CN" sz="1600" b="1" i="1" dirty="0" err="1"/>
              <a:t>siagiani</a:t>
            </a:r>
            <a:r>
              <a:rPr lang="en-US" altLang="zh-CN" sz="1600" dirty="0"/>
              <a:t>,  is  a  species  of  </a:t>
            </a:r>
            <a:r>
              <a:rPr lang="en-US" altLang="zh-CN" sz="1600" b="1" i="1" dirty="0"/>
              <a:t>squat lobster</a:t>
            </a:r>
            <a:r>
              <a:rPr lang="en-US" altLang="zh-CN" sz="1600" dirty="0"/>
              <a:t>  in  the  family  </a:t>
            </a:r>
            <a:r>
              <a:rPr lang="en-US" altLang="zh-CN" sz="1600" dirty="0" err="1"/>
              <a:t>Galatheidae</a:t>
            </a:r>
            <a:r>
              <a:rPr lang="en-US" altLang="zh-CN" sz="1600" dirty="0"/>
              <a:t>,  genus "   </a:t>
            </a:r>
            <a:r>
              <a:rPr lang="en-US" altLang="zh-CN" sz="1600" b="1" i="1" dirty="0" err="1"/>
              <a:t>Lauriea</a:t>
            </a:r>
            <a:r>
              <a:rPr lang="en-US" altLang="zh-CN" sz="1600" dirty="0"/>
              <a:t>"  . </a:t>
            </a:r>
          </a:p>
          <a:p>
            <a:pPr>
              <a:lnSpc>
                <a:spcPct val="120000"/>
              </a:lnSpc>
            </a:pPr>
            <a:r>
              <a:rPr lang="en-US" altLang="zh-CN" sz="2000" dirty="0"/>
              <a:t>Sign Language</a:t>
            </a:r>
          </a:p>
          <a:p>
            <a:pPr lvl="1">
              <a:lnSpc>
                <a:spcPct val="120000"/>
              </a:lnSpc>
            </a:pPr>
            <a:r>
              <a:rPr lang="en-US" altLang="zh-CN" sz="1600" dirty="0"/>
              <a:t>Following  this  ,  he  has  been  at  many  festivals  ,  including  </a:t>
            </a:r>
            <a:r>
              <a:rPr lang="en-US" altLang="zh-CN" sz="1600" dirty="0" err="1"/>
              <a:t>Ferstival</a:t>
            </a:r>
            <a:r>
              <a:rPr lang="en-US" altLang="zh-CN" sz="1600" dirty="0"/>
              <a:t>  </a:t>
            </a:r>
            <a:r>
              <a:rPr lang="en-US" altLang="zh-CN" sz="1600" dirty="0" err="1"/>
              <a:t>Clin</a:t>
            </a:r>
            <a:r>
              <a:rPr lang="en-US" altLang="zh-CN" sz="1600" dirty="0"/>
              <a:t>  </a:t>
            </a:r>
            <a:r>
              <a:rPr lang="en-US" altLang="zh-CN" sz="1600" dirty="0" err="1"/>
              <a:t>d’Œil</a:t>
            </a:r>
            <a:r>
              <a:rPr lang="en-US" altLang="zh-CN" sz="1600" dirty="0"/>
              <a:t>  throughout  Europe  as  an  actor  ,  performer  in  various  sign  languages  like  </a:t>
            </a:r>
            <a:r>
              <a:rPr lang="en-US" altLang="zh-CN" sz="1600" b="1" i="1" dirty="0"/>
              <a:t>DGS</a:t>
            </a:r>
            <a:r>
              <a:rPr lang="en-US" altLang="zh-CN" sz="1600" dirty="0"/>
              <a:t>  ,   </a:t>
            </a:r>
            <a:r>
              <a:rPr lang="en-US" altLang="zh-CN" sz="1600" b="1" i="1" dirty="0"/>
              <a:t>BSL</a:t>
            </a:r>
            <a:r>
              <a:rPr lang="en-US" altLang="zh-CN" sz="1600" dirty="0"/>
              <a:t>  ,   </a:t>
            </a:r>
            <a:r>
              <a:rPr lang="en-US" altLang="zh-CN" sz="1600" b="1" i="1" dirty="0"/>
              <a:t>LIS</a:t>
            </a:r>
            <a:r>
              <a:rPr lang="en-US" altLang="zh-CN" sz="1600" dirty="0"/>
              <a:t>  and  </a:t>
            </a:r>
            <a:r>
              <a:rPr lang="en-US" altLang="zh-CN" sz="1600" b="1" i="1" dirty="0"/>
              <a:t>LSF</a:t>
            </a:r>
            <a:r>
              <a:rPr lang="en-US" altLang="zh-CN" sz="1600" dirty="0"/>
              <a:t>  .</a:t>
            </a:r>
          </a:p>
          <a:p>
            <a:pPr>
              <a:lnSpc>
                <a:spcPct val="120000"/>
              </a:lnSpc>
            </a:pPr>
            <a:r>
              <a:rPr lang="en-US" altLang="zh-CN" sz="2000" dirty="0"/>
              <a:t>Appetizer</a:t>
            </a:r>
          </a:p>
          <a:p>
            <a:pPr lvl="1">
              <a:lnSpc>
                <a:spcPct val="120000"/>
              </a:lnSpc>
            </a:pPr>
            <a:r>
              <a:rPr lang="en-US" altLang="zh-CN" sz="1600" dirty="0"/>
              <a:t>This  invention  of  a  faux  Polynesian  experience  is  heavily  influenced  by  Don  the  Beachcomber  ,  who  is  credited  for  the  creation  of  the   </a:t>
            </a:r>
            <a:r>
              <a:rPr lang="en-US" altLang="zh-CN" sz="1600" b="1" i="1" dirty="0"/>
              <a:t>"</a:t>
            </a:r>
            <a:r>
              <a:rPr lang="en-US" altLang="zh-CN" sz="1600" b="1" i="1" dirty="0" err="1"/>
              <a:t>pūpū</a:t>
            </a:r>
            <a:r>
              <a:rPr lang="en-US" altLang="zh-CN" sz="1600" b="1" i="1" dirty="0"/>
              <a:t>"  platter  </a:t>
            </a:r>
            <a:r>
              <a:rPr lang="en-US" altLang="zh-CN" sz="1600" dirty="0"/>
              <a:t>and  the  drink  named  the  "  Zombie  "  for  his  Hollywood  restaurant  .</a:t>
            </a:r>
          </a:p>
          <a:p>
            <a:pPr>
              <a:lnSpc>
                <a:spcPct val="120000"/>
              </a:lnSpc>
            </a:pPr>
            <a:r>
              <a:rPr lang="en-US" altLang="zh-CN" sz="2000" dirty="0"/>
              <a:t>Bomber</a:t>
            </a:r>
          </a:p>
          <a:p>
            <a:pPr lvl="1">
              <a:lnSpc>
                <a:spcPct val="120000"/>
              </a:lnSpc>
            </a:pPr>
            <a:r>
              <a:rPr lang="en-US" altLang="zh-CN" sz="1600" dirty="0"/>
              <a:t>The  carburetor  intake  was  much  larger  ,  a  long  duct  like  that  on  the  Nakajima  B6N  </a:t>
            </a:r>
            <a:r>
              <a:rPr lang="en-US" altLang="zh-CN" sz="1600" dirty="0" err="1"/>
              <a:t>Tenzan</a:t>
            </a:r>
            <a:r>
              <a:rPr lang="en-US" altLang="zh-CN" sz="1600" dirty="0"/>
              <a:t>  was  added  ,  and  a  large  spinner  —  like  that  on  the   </a:t>
            </a:r>
            <a:r>
              <a:rPr lang="en-US" altLang="zh-CN" sz="1600" b="1" i="1" dirty="0"/>
              <a:t>Yokosuka  D4Y  </a:t>
            </a:r>
            <a:r>
              <a:rPr lang="en-US" altLang="zh-CN" sz="1600" b="1" i="1" dirty="0" err="1"/>
              <a:t>Suisei</a:t>
            </a:r>
            <a:r>
              <a:rPr lang="en-US" altLang="zh-CN" sz="1600" b="1" i="1" dirty="0"/>
              <a:t>  </a:t>
            </a:r>
            <a:r>
              <a:rPr lang="en-US" altLang="zh-CN" sz="1600" dirty="0"/>
              <a:t>with  the  </a:t>
            </a:r>
            <a:r>
              <a:rPr lang="en-US" altLang="zh-CN" sz="1600" dirty="0" err="1"/>
              <a:t>Kinsei</a:t>
            </a:r>
            <a:r>
              <a:rPr lang="en-US" altLang="zh-CN" sz="1600" dirty="0"/>
              <a:t>  62—was  mounted  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5486400" y="6453336"/>
            <a:ext cx="12192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49EA72D-AFDA-4341-B72A-4A95FB1F0E84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 altLang="zh-TW" dirty="0">
              <a:solidFill>
                <a:prstClr val="black"/>
              </a:solidFill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304800"/>
            <a:ext cx="10769600" cy="6858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zh-CN" dirty="0" smtClean="0">
                <a:ea typeface="Times New Roman" charset="0"/>
                <a:cs typeface="Times New Roman" charset="0"/>
              </a:rPr>
              <a:t>Ultra-fine-grained Entity </a:t>
            </a:r>
            <a:r>
              <a:rPr lang="en-US" altLang="zh-CN">
                <a:ea typeface="Times New Roman" charset="0"/>
                <a:cs typeface="Times New Roman" charset="0"/>
              </a:rPr>
              <a:t>Extraction </a:t>
            </a:r>
            <a:r>
              <a:rPr lang="en-US" altLang="zh-CN" smtClean="0">
                <a:ea typeface="Times New Roman" charset="0"/>
                <a:cs typeface="Times New Roman" charset="0"/>
              </a:rPr>
              <a:t>Examples</a:t>
            </a:r>
            <a:endParaRPr lang="en-US" dirty="0"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4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304800"/>
            <a:ext cx="10769600" cy="6858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altLang="zh-CN" dirty="0">
                <a:ea typeface="Times New Roman" charset="0"/>
                <a:cs typeface="Times New Roman" charset="0"/>
              </a:rPr>
              <a:t>Chinese </a:t>
            </a:r>
            <a:r>
              <a:rPr lang="en-US" altLang="zh-CN" dirty="0" smtClean="0">
                <a:ea typeface="Times New Roman" charset="0"/>
                <a:cs typeface="Times New Roman" charset="0"/>
              </a:rPr>
              <a:t>Ultra-fine-grained Entity </a:t>
            </a:r>
            <a:r>
              <a:rPr lang="en-US" altLang="zh-CN" smtClean="0">
                <a:ea typeface="Times New Roman" charset="0"/>
                <a:cs typeface="Times New Roman" charset="0"/>
              </a:rPr>
              <a:t>Extraction Examples</a:t>
            </a:r>
            <a:endParaRPr lang="en-US" dirty="0">
              <a:ea typeface="Times New Roman" charset="0"/>
              <a:cs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20530" y="777943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-3470031" y="-1167618"/>
            <a:ext cx="1219200" cy="914400"/>
          </a:xfrm>
          <a:prstGeom prst="straightConnector1">
            <a:avLst/>
          </a:prstGeom>
          <a:noFill/>
          <a:ln>
            <a:noFill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/>
          <p:nvPr/>
        </p:nvSpPr>
        <p:spPr>
          <a:xfrm>
            <a:off x="-2794781" y="43750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06400" y="1143001"/>
            <a:ext cx="11176000" cy="45259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/>
              <a:t>Vector</a:t>
            </a:r>
          </a:p>
          <a:p>
            <a:pPr lvl="1">
              <a:lnSpc>
                <a:spcPct val="120000"/>
              </a:lnSpc>
            </a:pPr>
            <a:r>
              <a:rPr lang="sk-SK" sz="1600" dirty="0"/>
              <a:t> </a:t>
            </a:r>
            <a:r>
              <a:rPr lang="sk-SK" sz="1600" dirty="0" err="1"/>
              <a:t>一般</a:t>
            </a:r>
            <a:r>
              <a:rPr lang="sk-SK" sz="1600" dirty="0"/>
              <a:t> </a:t>
            </a:r>
            <a:r>
              <a:rPr lang="sk-SK" sz="1600" dirty="0" err="1"/>
              <a:t>的</a:t>
            </a:r>
            <a:r>
              <a:rPr lang="sk-SK" sz="1600" dirty="0"/>
              <a:t> ， </a:t>
            </a:r>
            <a:r>
              <a:rPr lang="sk-SK" sz="1600" dirty="0" err="1"/>
              <a:t>令</a:t>
            </a:r>
            <a:r>
              <a:rPr lang="sk-SK" sz="1600" dirty="0"/>
              <a:t> D </a:t>
            </a:r>
            <a:r>
              <a:rPr lang="sk-SK" sz="1600" dirty="0" err="1"/>
              <a:t>是</a:t>
            </a:r>
            <a:r>
              <a:rPr lang="sk-SK" sz="1600" dirty="0"/>
              <a:t> </a:t>
            </a:r>
            <a:r>
              <a:rPr lang="sk-SK" sz="1600" dirty="0" err="1"/>
              <a:t>作用</a:t>
            </a:r>
            <a:r>
              <a:rPr lang="sk-SK" sz="1600" dirty="0"/>
              <a:t> </a:t>
            </a:r>
            <a:r>
              <a:rPr lang="sk-SK" sz="1600" dirty="0" err="1"/>
              <a:t>于</a:t>
            </a:r>
            <a:r>
              <a:rPr lang="sk-SK" sz="1600" dirty="0"/>
              <a:t> </a:t>
            </a:r>
            <a:r>
              <a:rPr lang="sk-SK" sz="1600" dirty="0" err="1"/>
              <a:t>黎曼流</a:t>
            </a:r>
            <a:r>
              <a:rPr lang="sk-SK" sz="1600" dirty="0"/>
              <a:t> </a:t>
            </a:r>
            <a:r>
              <a:rPr lang="sk-SK" sz="1600" dirty="0" err="1"/>
              <a:t>形</a:t>
            </a:r>
            <a:r>
              <a:rPr lang="sk-SK" sz="1600" dirty="0"/>
              <a:t> M </a:t>
            </a:r>
            <a:r>
              <a:rPr lang="sk-SK" sz="1600" dirty="0" err="1"/>
              <a:t>上</a:t>
            </a:r>
            <a:r>
              <a:rPr lang="sk-SK" sz="1600" dirty="0"/>
              <a:t> </a:t>
            </a:r>
            <a:r>
              <a:rPr lang="sk-SK" sz="1600" dirty="0" err="1"/>
              <a:t>的</a:t>
            </a:r>
            <a:r>
              <a:rPr lang="sk-SK" sz="1600" dirty="0"/>
              <a:t> </a:t>
            </a:r>
            <a:r>
              <a:rPr lang="sk-SK" sz="1600" b="1" dirty="0"/>
              <a:t> </a:t>
            </a:r>
            <a:r>
              <a:rPr lang="sk-SK" sz="1600" b="1" i="1" dirty="0" err="1"/>
              <a:t>向量丛</a:t>
            </a:r>
            <a:r>
              <a:rPr lang="sk-SK" sz="1600" dirty="0"/>
              <a:t> V </a:t>
            </a:r>
            <a:r>
              <a:rPr lang="sk-SK" sz="1600" dirty="0" err="1"/>
              <a:t>的</a:t>
            </a:r>
            <a:r>
              <a:rPr lang="sk-SK" sz="1600" dirty="0"/>
              <a:t> </a:t>
            </a:r>
            <a:r>
              <a:rPr lang="sk-SK" sz="1600" dirty="0" err="1"/>
              <a:t>一阶</a:t>
            </a:r>
            <a:r>
              <a:rPr lang="sk-SK" sz="1600" dirty="0"/>
              <a:t> </a:t>
            </a:r>
            <a:r>
              <a:rPr lang="sk-SK" sz="1600" dirty="0" err="1"/>
              <a:t>微分</a:t>
            </a:r>
            <a:r>
              <a:rPr lang="sk-SK" sz="1600" dirty="0"/>
              <a:t> </a:t>
            </a:r>
            <a:r>
              <a:rPr lang="sk-SK" sz="1600" dirty="0" err="1"/>
              <a:t>算子</a:t>
            </a:r>
            <a:r>
              <a:rPr lang="sk-SK" sz="1600" dirty="0"/>
              <a:t> </a:t>
            </a:r>
            <a:r>
              <a:rPr lang="sk-SK" sz="1600" dirty="0">
                <a:latin typeface="+mj-lt"/>
              </a:rPr>
              <a:t>。</a:t>
            </a:r>
            <a:br>
              <a:rPr lang="sk-SK" sz="1600" dirty="0">
                <a:latin typeface="+mj-lt"/>
              </a:rPr>
            </a:br>
            <a:r>
              <a:rPr lang="sk-SK" sz="1600" dirty="0">
                <a:latin typeface="+mj-lt"/>
              </a:rPr>
              <a:t>(In </a:t>
            </a:r>
            <a:r>
              <a:rPr lang="sk-SK" sz="1600" dirty="0" err="1">
                <a:latin typeface="+mj-lt"/>
              </a:rPr>
              <a:t>general</a:t>
            </a:r>
            <a:r>
              <a:rPr lang="sk-SK" sz="1600" dirty="0">
                <a:latin typeface="+mj-lt"/>
              </a:rPr>
              <a:t>, let D </a:t>
            </a:r>
            <a:r>
              <a:rPr lang="sk-SK" sz="1600" dirty="0" err="1">
                <a:latin typeface="+mj-lt"/>
              </a:rPr>
              <a:t>be</a:t>
            </a:r>
            <a:r>
              <a:rPr lang="sk-SK" sz="1600" dirty="0">
                <a:latin typeface="+mj-lt"/>
              </a:rPr>
              <a:t> </a:t>
            </a:r>
            <a:r>
              <a:rPr lang="sk-SK" sz="1600" dirty="0" err="1">
                <a:latin typeface="+mj-lt"/>
              </a:rPr>
              <a:t>the</a:t>
            </a:r>
            <a:r>
              <a:rPr lang="sk-SK" sz="1600" dirty="0">
                <a:latin typeface="+mj-lt"/>
              </a:rPr>
              <a:t> </a:t>
            </a:r>
            <a:r>
              <a:rPr lang="sk-SK" sz="1600" dirty="0" err="1">
                <a:latin typeface="+mj-lt"/>
              </a:rPr>
              <a:t>first-order</a:t>
            </a:r>
            <a:r>
              <a:rPr lang="sk-SK" sz="1600" dirty="0">
                <a:latin typeface="+mj-lt"/>
              </a:rPr>
              <a:t> </a:t>
            </a:r>
            <a:r>
              <a:rPr lang="sk-SK" sz="1600" dirty="0" err="1">
                <a:latin typeface="+mj-lt"/>
              </a:rPr>
              <a:t>differential</a:t>
            </a:r>
            <a:r>
              <a:rPr lang="sk-SK" sz="1600" dirty="0">
                <a:latin typeface="+mj-lt"/>
              </a:rPr>
              <a:t> </a:t>
            </a:r>
            <a:r>
              <a:rPr lang="sk-SK" sz="1600" dirty="0" err="1">
                <a:latin typeface="+mj-lt"/>
              </a:rPr>
              <a:t>operator</a:t>
            </a:r>
            <a:r>
              <a:rPr lang="sk-SK" sz="1600" dirty="0">
                <a:latin typeface="+mj-lt"/>
              </a:rPr>
              <a:t> of </a:t>
            </a:r>
            <a:r>
              <a:rPr lang="sk-SK" sz="1600" b="1" i="1" dirty="0" err="1">
                <a:latin typeface="+mj-lt"/>
              </a:rPr>
              <a:t>the</a:t>
            </a:r>
            <a:r>
              <a:rPr lang="sk-SK" sz="1600" b="1" i="1" dirty="0">
                <a:latin typeface="+mj-lt"/>
              </a:rPr>
              <a:t> </a:t>
            </a:r>
            <a:r>
              <a:rPr lang="sk-SK" sz="1600" b="1" i="1" dirty="0" err="1">
                <a:latin typeface="+mj-lt"/>
              </a:rPr>
              <a:t>vector</a:t>
            </a:r>
            <a:r>
              <a:rPr lang="sk-SK" sz="1600" b="1" i="1" dirty="0">
                <a:latin typeface="+mj-lt"/>
              </a:rPr>
              <a:t> </a:t>
            </a:r>
            <a:r>
              <a:rPr lang="sk-SK" sz="1600" b="1" i="1" dirty="0" err="1">
                <a:latin typeface="+mj-lt"/>
              </a:rPr>
              <a:t>bundle</a:t>
            </a:r>
            <a:r>
              <a:rPr lang="sk-SK" sz="1600" dirty="0">
                <a:latin typeface="+mj-lt"/>
              </a:rPr>
              <a:t> V </a:t>
            </a:r>
            <a:r>
              <a:rPr lang="sk-SK" sz="1600" dirty="0" err="1">
                <a:latin typeface="+mj-lt"/>
              </a:rPr>
              <a:t>acting</a:t>
            </a:r>
            <a:r>
              <a:rPr lang="sk-SK" sz="1600" dirty="0">
                <a:latin typeface="+mj-lt"/>
              </a:rPr>
              <a:t> on </a:t>
            </a:r>
            <a:r>
              <a:rPr lang="sk-SK" sz="1600" dirty="0" err="1">
                <a:latin typeface="+mj-lt"/>
              </a:rPr>
              <a:t>the</a:t>
            </a:r>
            <a:r>
              <a:rPr lang="sk-SK" sz="1600" dirty="0">
                <a:latin typeface="+mj-lt"/>
              </a:rPr>
              <a:t> </a:t>
            </a:r>
            <a:r>
              <a:rPr lang="sk-SK" sz="1600" dirty="0" err="1">
                <a:latin typeface="+mj-lt"/>
              </a:rPr>
              <a:t>Riemannian</a:t>
            </a:r>
            <a:r>
              <a:rPr lang="sk-SK" sz="1600" dirty="0">
                <a:latin typeface="+mj-lt"/>
              </a:rPr>
              <a:t> </a:t>
            </a:r>
            <a:r>
              <a:rPr lang="sk-SK" sz="1600" dirty="0" err="1">
                <a:latin typeface="+mj-lt"/>
              </a:rPr>
              <a:t>manifold</a:t>
            </a:r>
            <a:r>
              <a:rPr lang="sk-SK" sz="1600" dirty="0">
                <a:latin typeface="+mj-lt"/>
              </a:rPr>
              <a:t> M.)</a:t>
            </a:r>
            <a:endParaRPr lang="en-US" altLang="zh-CN" sz="2000" dirty="0">
              <a:latin typeface="+mj-lt"/>
            </a:endParaRPr>
          </a:p>
          <a:p>
            <a:pPr lvl="1">
              <a:lnSpc>
                <a:spcPct val="120000"/>
              </a:lnSpc>
            </a:pPr>
            <a:r>
              <a:rPr lang="zh-CN" altLang="en-US" sz="1600" dirty="0"/>
              <a:t> 柯西 </a:t>
            </a:r>
            <a:r>
              <a:rPr lang="en-US" altLang="zh-CN" sz="1600" dirty="0"/>
              <a:t>- </a:t>
            </a:r>
            <a:r>
              <a:rPr lang="zh-CN" altLang="en-US" sz="1600" dirty="0"/>
              <a:t>施瓦茨 不等式 叙述 ， 对于 一个 </a:t>
            </a:r>
            <a:r>
              <a:rPr lang="zh-CN" altLang="en-US" sz="1600" b="1" dirty="0"/>
              <a:t> </a:t>
            </a:r>
            <a:r>
              <a:rPr lang="zh-CN" altLang="en-US" sz="1600" b="1" i="1" dirty="0"/>
              <a:t>内积空间</a:t>
            </a:r>
            <a:r>
              <a:rPr lang="zh-CN" altLang="en-US" sz="1600" dirty="0"/>
              <a:t> 所有 向量 </a:t>
            </a:r>
            <a:r>
              <a:rPr lang="en-US" altLang="zh-CN" sz="1600" dirty="0"/>
              <a:t>" x " </a:t>
            </a:r>
            <a:r>
              <a:rPr lang="zh-CN" altLang="en-US" sz="1600" dirty="0"/>
              <a:t>和 </a:t>
            </a:r>
            <a:r>
              <a:rPr lang="en-US" altLang="zh-CN" sz="1600" dirty="0"/>
              <a:t>" y " </a:t>
            </a:r>
            <a:br>
              <a:rPr lang="en-US" altLang="zh-CN" sz="1600" dirty="0"/>
            </a:br>
            <a:r>
              <a:rPr lang="en-US" altLang="zh-CN" sz="1600" dirty="0"/>
              <a:t>(Cauchy - Schwarz inequality description, for </a:t>
            </a:r>
            <a:r>
              <a:rPr lang="en-US" altLang="zh-CN" sz="1600" b="1" i="1" dirty="0"/>
              <a:t>an inner product space</a:t>
            </a:r>
            <a:r>
              <a:rPr lang="en-US" altLang="zh-CN" sz="1600" dirty="0"/>
              <a:t> of all vectors "x" and "y”)</a:t>
            </a:r>
          </a:p>
          <a:p>
            <a:pPr>
              <a:lnSpc>
                <a:spcPct val="120000"/>
              </a:lnSpc>
            </a:pPr>
            <a:r>
              <a:rPr lang="en-US" altLang="zh-CN" sz="2000" dirty="0"/>
              <a:t>Footbridge</a:t>
            </a:r>
          </a:p>
          <a:p>
            <a:pPr lvl="1">
              <a:lnSpc>
                <a:spcPct val="120000"/>
              </a:lnSpc>
            </a:pPr>
            <a:r>
              <a:rPr lang="mr-IN" altLang="zh-CN" sz="1600" dirty="0"/>
              <a:t> </a:t>
            </a:r>
            <a:r>
              <a:rPr lang="zh-CN" altLang="mr-IN" sz="1600" dirty="0"/>
              <a:t>而  较  高  的  一座  哥特式  塔楼  于  </a:t>
            </a:r>
            <a:r>
              <a:rPr lang="mr-IN" altLang="zh-CN" sz="1600" dirty="0"/>
              <a:t>1357  </a:t>
            </a:r>
            <a:r>
              <a:rPr lang="zh-CN" altLang="mr-IN" sz="1600" dirty="0"/>
              <a:t>年  与   </a:t>
            </a:r>
            <a:r>
              <a:rPr lang="zh-CN" altLang="mr-IN" sz="1600" b="1" i="1" dirty="0"/>
              <a:t>查理大桥</a:t>
            </a:r>
            <a:r>
              <a:rPr lang="zh-CN" altLang="mr-IN" sz="1600" dirty="0"/>
              <a:t>  一起  由  彼得  帕尔  莱勒  兴建  ，  直到  </a:t>
            </a:r>
            <a:r>
              <a:rPr lang="mr-IN" altLang="zh-CN" sz="1600" dirty="0"/>
              <a:t>1464  </a:t>
            </a:r>
            <a:r>
              <a:rPr lang="zh-CN" altLang="mr-IN" sz="1600" dirty="0"/>
              <a:t>年  才  完成  。</a:t>
            </a:r>
            <a:r>
              <a:rPr lang="en-US" altLang="zh-CN" sz="1600" dirty="0"/>
              <a:t/>
            </a:r>
            <a:br>
              <a:rPr lang="en-US" altLang="zh-CN" sz="1600" dirty="0"/>
            </a:br>
            <a:r>
              <a:rPr lang="en-US" altLang="zh-CN" sz="1600" dirty="0"/>
              <a:t>(The taller Gothic tower was built in 1357 by Peter </a:t>
            </a:r>
            <a:r>
              <a:rPr lang="en-US" altLang="zh-CN" sz="1600" dirty="0" err="1"/>
              <a:t>Parleler</a:t>
            </a:r>
            <a:r>
              <a:rPr lang="en-US" altLang="zh-CN" sz="1600" dirty="0"/>
              <a:t> with the </a:t>
            </a:r>
            <a:r>
              <a:rPr lang="en-US" altLang="zh-CN" sz="1600" b="1" i="1" dirty="0"/>
              <a:t>Charles Bridge </a:t>
            </a:r>
            <a:r>
              <a:rPr lang="en-US" altLang="zh-CN" sz="1600" dirty="0"/>
              <a:t>until 1464.)</a:t>
            </a:r>
          </a:p>
          <a:p>
            <a:pPr lvl="1">
              <a:lnSpc>
                <a:spcPct val="120000"/>
              </a:lnSpc>
            </a:pPr>
            <a:r>
              <a:rPr lang="zh-CN" altLang="en-US" sz="1600" dirty="0"/>
              <a:t> 而 中国 最着 名 的 铁索 吊桥 是 四川省 甘孜 的 </a:t>
            </a:r>
            <a:r>
              <a:rPr lang="zh-CN" altLang="en-US" sz="1600" b="1" dirty="0"/>
              <a:t> </a:t>
            </a:r>
            <a:r>
              <a:rPr lang="zh-CN" altLang="en-US" sz="1600" b="1" i="1" dirty="0"/>
              <a:t>泸定桥</a:t>
            </a:r>
            <a:r>
              <a:rPr lang="zh-CN" altLang="en-US" sz="1600" dirty="0"/>
              <a:t> 。</a:t>
            </a:r>
            <a:r>
              <a:rPr lang="en-US" altLang="zh-CN" sz="1600" dirty="0"/>
              <a:t/>
            </a:r>
            <a:br>
              <a:rPr lang="en-US" altLang="zh-CN" sz="1600" dirty="0"/>
            </a:br>
            <a:r>
              <a:rPr lang="en-US" altLang="zh-CN" sz="1600" dirty="0"/>
              <a:t>(The most famous iron suspension bridge in China is</a:t>
            </a:r>
            <a:r>
              <a:rPr lang="en-US" altLang="zh-CN" sz="1600" b="1" i="1" dirty="0"/>
              <a:t> </a:t>
            </a:r>
            <a:r>
              <a:rPr lang="en-US" altLang="zh-CN" sz="1600" b="1" i="1" dirty="0" err="1"/>
              <a:t>Luding</a:t>
            </a:r>
            <a:r>
              <a:rPr lang="en-US" altLang="zh-CN" sz="1600" b="1" i="1" dirty="0"/>
              <a:t> Bridge</a:t>
            </a:r>
            <a:r>
              <a:rPr lang="en-US" altLang="zh-CN" sz="1600" dirty="0"/>
              <a:t> in </a:t>
            </a:r>
            <a:r>
              <a:rPr lang="en-US" altLang="zh-CN" sz="1600" dirty="0" err="1"/>
              <a:t>Garze</a:t>
            </a:r>
            <a:r>
              <a:rPr lang="en-US" altLang="zh-CN" sz="1600" dirty="0"/>
              <a:t>, Sichuan Province.)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5486400" y="6453336"/>
            <a:ext cx="12192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49EA72D-AFDA-4341-B72A-4A95FB1F0E84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0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820530" y="777943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-3470031" y="-1167618"/>
            <a:ext cx="1219200" cy="914400"/>
          </a:xfrm>
          <a:prstGeom prst="straightConnector1">
            <a:avLst/>
          </a:prstGeom>
          <a:noFill/>
          <a:ln>
            <a:noFill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/>
          <p:nvPr/>
        </p:nvSpPr>
        <p:spPr>
          <a:xfrm>
            <a:off x="-2794781" y="43750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06400" y="1143001"/>
            <a:ext cx="11176000" cy="45259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 err="1"/>
              <a:t>AutomotiveTechnology</a:t>
            </a:r>
            <a:endParaRPr lang="en-US" altLang="zh-CN" sz="2000" dirty="0"/>
          </a:p>
          <a:p>
            <a:pPr lvl="1">
              <a:lnSpc>
                <a:spcPct val="120000"/>
              </a:lnSpc>
            </a:pPr>
            <a:r>
              <a:rPr lang="sk-SK" sz="1600" dirty="0"/>
              <a:t> </a:t>
            </a:r>
            <a:r>
              <a:rPr lang="zh-CN" altLang="en-US" sz="1600" dirty="0"/>
              <a:t>同时， 奥迪 也 在 这 一代 </a:t>
            </a:r>
            <a:r>
              <a:rPr lang="en-US" altLang="zh-CN" sz="1600" dirty="0"/>
              <a:t>A4 </a:t>
            </a:r>
            <a:r>
              <a:rPr lang="zh-CN" altLang="en-US" sz="1600" dirty="0"/>
              <a:t>中 引入 了 当时 全新 开发 的 </a:t>
            </a:r>
            <a:r>
              <a:rPr lang="en-US" altLang="zh-CN" sz="1600" dirty="0" err="1"/>
              <a:t>Tiptronic</a:t>
            </a:r>
            <a:r>
              <a:rPr lang="en-US" altLang="zh-CN" sz="1600" dirty="0"/>
              <a:t> </a:t>
            </a:r>
            <a:r>
              <a:rPr lang="zh-CN" altLang="en-US" sz="1600" b="1" dirty="0"/>
              <a:t> </a:t>
            </a:r>
            <a:r>
              <a:rPr lang="zh-CN" altLang="en-US" sz="1600" b="1" i="1" dirty="0"/>
              <a:t>手自一体变速箱 </a:t>
            </a:r>
            <a:r>
              <a:rPr lang="en-US" altLang="zh-CN" sz="1600" b="1" dirty="0"/>
              <a:t/>
            </a:r>
            <a:br>
              <a:rPr lang="en-US" altLang="zh-CN" sz="1600" b="1" dirty="0"/>
            </a:br>
            <a:r>
              <a:rPr lang="sk-SK" sz="1600" dirty="0">
                <a:latin typeface="+mj-lt"/>
              </a:rPr>
              <a:t>(At </a:t>
            </a:r>
            <a:r>
              <a:rPr lang="sk-SK" sz="1600" dirty="0" err="1">
                <a:latin typeface="+mj-lt"/>
              </a:rPr>
              <a:t>the</a:t>
            </a:r>
            <a:r>
              <a:rPr lang="sk-SK" sz="1600" dirty="0">
                <a:latin typeface="+mj-lt"/>
              </a:rPr>
              <a:t> </a:t>
            </a:r>
            <a:r>
              <a:rPr lang="sk-SK" sz="1600" dirty="0" err="1">
                <a:latin typeface="+mj-lt"/>
              </a:rPr>
              <a:t>same</a:t>
            </a:r>
            <a:r>
              <a:rPr lang="sk-SK" sz="1600" dirty="0">
                <a:latin typeface="+mj-lt"/>
              </a:rPr>
              <a:t> </a:t>
            </a:r>
            <a:r>
              <a:rPr lang="sk-SK" sz="1600" dirty="0" err="1">
                <a:latin typeface="+mj-lt"/>
              </a:rPr>
              <a:t>time</a:t>
            </a:r>
            <a:r>
              <a:rPr lang="sk-SK" sz="1600" dirty="0">
                <a:latin typeface="+mj-lt"/>
              </a:rPr>
              <a:t>, Audi </a:t>
            </a:r>
            <a:r>
              <a:rPr lang="sk-SK" sz="1600" dirty="0" err="1">
                <a:latin typeface="+mj-lt"/>
              </a:rPr>
              <a:t>also</a:t>
            </a:r>
            <a:r>
              <a:rPr lang="sk-SK" sz="1600" dirty="0">
                <a:latin typeface="+mj-lt"/>
              </a:rPr>
              <a:t> </a:t>
            </a:r>
            <a:r>
              <a:rPr lang="sk-SK" sz="1600" dirty="0" err="1">
                <a:latin typeface="+mj-lt"/>
              </a:rPr>
              <a:t>introduced</a:t>
            </a:r>
            <a:r>
              <a:rPr lang="sk-SK" sz="1600" dirty="0">
                <a:latin typeface="+mj-lt"/>
              </a:rPr>
              <a:t> a </a:t>
            </a:r>
            <a:r>
              <a:rPr lang="sk-SK" sz="1600" dirty="0" err="1">
                <a:latin typeface="+mj-lt"/>
              </a:rPr>
              <a:t>newly</a:t>
            </a:r>
            <a:r>
              <a:rPr lang="sk-SK" sz="1600" dirty="0">
                <a:latin typeface="+mj-lt"/>
              </a:rPr>
              <a:t> </a:t>
            </a:r>
            <a:r>
              <a:rPr lang="sk-SK" sz="1600" dirty="0" err="1">
                <a:latin typeface="+mj-lt"/>
              </a:rPr>
              <a:t>developed</a:t>
            </a:r>
            <a:r>
              <a:rPr lang="sk-SK" sz="1600" dirty="0">
                <a:latin typeface="+mj-lt"/>
              </a:rPr>
              <a:t> </a:t>
            </a:r>
            <a:r>
              <a:rPr lang="sk-SK" sz="1600" b="1" i="1" dirty="0" err="1">
                <a:latin typeface="+mj-lt"/>
              </a:rPr>
              <a:t>Tiptronic</a:t>
            </a:r>
            <a:r>
              <a:rPr lang="sk-SK" sz="1600" b="1" i="1" dirty="0">
                <a:latin typeface="+mj-lt"/>
              </a:rPr>
              <a:t> </a:t>
            </a:r>
            <a:r>
              <a:rPr lang="sk-SK" sz="1600" b="1" i="1" dirty="0" err="1">
                <a:latin typeface="+mj-lt"/>
              </a:rPr>
              <a:t>tiptronic</a:t>
            </a:r>
            <a:r>
              <a:rPr lang="sk-SK" sz="1600" b="1" i="1" dirty="0">
                <a:latin typeface="+mj-lt"/>
              </a:rPr>
              <a:t> </a:t>
            </a:r>
            <a:r>
              <a:rPr lang="sk-SK" sz="1600" b="1" i="1" dirty="0" err="1">
                <a:latin typeface="+mj-lt"/>
              </a:rPr>
              <a:t>transmission</a:t>
            </a:r>
            <a:r>
              <a:rPr lang="sk-SK" sz="1600" b="1" i="1" dirty="0">
                <a:latin typeface="+mj-lt"/>
              </a:rPr>
              <a:t> </a:t>
            </a:r>
            <a:r>
              <a:rPr lang="sk-SK" sz="1600" dirty="0"/>
              <a:t>to </a:t>
            </a:r>
            <a:r>
              <a:rPr lang="sk-SK" sz="1600" dirty="0" err="1"/>
              <a:t>this</a:t>
            </a:r>
            <a:r>
              <a:rPr lang="sk-SK" sz="1600" dirty="0"/>
              <a:t> </a:t>
            </a:r>
            <a:r>
              <a:rPr lang="sk-SK" sz="1600" dirty="0" err="1"/>
              <a:t>generation</a:t>
            </a:r>
            <a:r>
              <a:rPr lang="sk-SK" sz="1600" dirty="0"/>
              <a:t> of A4 </a:t>
            </a:r>
            <a:r>
              <a:rPr lang="sk-SK" sz="1600" dirty="0">
                <a:latin typeface="+mj-lt"/>
              </a:rPr>
              <a:t>)</a:t>
            </a:r>
            <a:endParaRPr lang="en-US" altLang="zh-CN" sz="2000" dirty="0">
              <a:latin typeface="+mj-lt"/>
            </a:endParaRPr>
          </a:p>
          <a:p>
            <a:pPr lvl="1">
              <a:lnSpc>
                <a:spcPct val="120000"/>
              </a:lnSpc>
            </a:pPr>
            <a:r>
              <a:rPr lang="zh-CN" altLang="en-US" sz="1600" b="1" dirty="0"/>
              <a:t> </a:t>
            </a:r>
            <a:r>
              <a:rPr lang="zh-CN" altLang="en-US" sz="1600" b="1" i="1" dirty="0"/>
              <a:t>电子稳定程序</a:t>
            </a:r>
            <a:r>
              <a:rPr lang="zh-CN" altLang="en-US" sz="1600" dirty="0"/>
              <a:t> ， 亦 称 </a:t>
            </a:r>
            <a:r>
              <a:rPr lang="zh-CN" altLang="en-US" sz="1600" b="1" dirty="0"/>
              <a:t> </a:t>
            </a:r>
            <a:r>
              <a:rPr lang="zh-CN" altLang="en-US" sz="1600" b="1" i="1" dirty="0"/>
              <a:t>车身动态稳定系统</a:t>
            </a:r>
            <a:r>
              <a:rPr lang="zh-CN" altLang="en-US" sz="1600" dirty="0"/>
              <a:t> （ 常 缩写 为 </a:t>
            </a:r>
            <a:r>
              <a:rPr lang="zh-CN" altLang="en-US" sz="1600" b="1" dirty="0"/>
              <a:t> </a:t>
            </a:r>
            <a:r>
              <a:rPr lang="en-US" altLang="zh-CN" sz="1600" b="1" i="1" dirty="0"/>
              <a:t>ESP®</a:t>
            </a:r>
            <a:r>
              <a:rPr lang="zh-CN" altLang="en-US" sz="1600" dirty="0"/>
              <a:t> ） ， 又称 </a:t>
            </a:r>
            <a:r>
              <a:rPr lang="zh-CN" altLang="en-US" sz="1600" b="1" dirty="0"/>
              <a:t> </a:t>
            </a:r>
            <a:r>
              <a:rPr lang="zh-CN" altLang="en-US" sz="1600" b="1" i="1" dirty="0"/>
              <a:t>电子稳定控制系统</a:t>
            </a:r>
            <a:r>
              <a:rPr lang="zh-CN" altLang="en-US" sz="1600" dirty="0"/>
              <a:t> （ 缩写 ： </a:t>
            </a:r>
            <a:r>
              <a:rPr lang="zh-CN" altLang="en-US" sz="1600" b="1" dirty="0"/>
              <a:t> </a:t>
            </a:r>
            <a:r>
              <a:rPr lang="en-US" altLang="zh-CN" sz="1600" b="1" i="1" dirty="0"/>
              <a:t>ESC</a:t>
            </a:r>
            <a:r>
              <a:rPr lang="zh-CN" altLang="en-US" sz="1600" dirty="0"/>
              <a:t> ） ， 是 对 旨在 提升 车辆 的 操控 表现 的 同时 、 有效 地 防止 汽车 达到 其 动态 极限 时 失控 的 系统 或 程序 的 通称。</a:t>
            </a:r>
            <a:r>
              <a:rPr lang="en-US" altLang="zh-CN" sz="1600" dirty="0"/>
              <a:t/>
            </a:r>
            <a:br>
              <a:rPr lang="en-US" altLang="zh-CN" sz="1600" dirty="0"/>
            </a:br>
            <a:r>
              <a:rPr lang="en-US" altLang="zh-CN" sz="1600" dirty="0"/>
              <a:t>(</a:t>
            </a:r>
            <a:r>
              <a:rPr lang="en-US" altLang="zh-CN" sz="1600" b="1" i="1" dirty="0"/>
              <a:t>Electronic stability program</a:t>
            </a:r>
            <a:r>
              <a:rPr lang="en-US" altLang="zh-CN" sz="1600" dirty="0"/>
              <a:t>, also known as </a:t>
            </a:r>
            <a:r>
              <a:rPr lang="en-US" altLang="zh-CN" sz="1600" b="1" i="1" dirty="0"/>
              <a:t>dynamic body stability system</a:t>
            </a:r>
            <a:r>
              <a:rPr lang="en-US" altLang="zh-CN" sz="1600" dirty="0"/>
              <a:t> (often abbreviated as </a:t>
            </a:r>
            <a:r>
              <a:rPr lang="en-US" altLang="zh-CN" sz="1600" b="1" i="1" dirty="0"/>
              <a:t>ESP®</a:t>
            </a:r>
            <a:r>
              <a:rPr lang="en-US" altLang="zh-CN" sz="1600" dirty="0"/>
              <a:t>), also known as electronic stability control system (abbreviation: </a:t>
            </a:r>
            <a:r>
              <a:rPr lang="en-US" altLang="zh-CN" sz="1600" b="1" i="1" dirty="0"/>
              <a:t>ESC</a:t>
            </a:r>
            <a:r>
              <a:rPr lang="en-US" altLang="zh-CN" sz="1600" dirty="0"/>
              <a:t>), is designed to improve vehicle handling performance, while effectively preventing the car to reach The generic term for a system or program out of control at its dynamic limits.)</a:t>
            </a:r>
          </a:p>
          <a:p>
            <a:pPr>
              <a:lnSpc>
                <a:spcPct val="120000"/>
              </a:lnSpc>
            </a:pPr>
            <a:r>
              <a:rPr lang="en-US" altLang="zh-CN" sz="2000" dirty="0" err="1"/>
              <a:t>DataInputDevice</a:t>
            </a:r>
            <a:endParaRPr lang="en-US" altLang="zh-CN" sz="2000" dirty="0"/>
          </a:p>
          <a:p>
            <a:pPr lvl="1">
              <a:lnSpc>
                <a:spcPct val="120000"/>
              </a:lnSpc>
            </a:pPr>
            <a:r>
              <a:rPr lang="zh-CN" altLang="en-US" sz="1600" dirty="0"/>
              <a:t>多数 </a:t>
            </a:r>
            <a:r>
              <a:rPr lang="zh-CN" altLang="en-US" sz="1600" b="1" dirty="0"/>
              <a:t> </a:t>
            </a:r>
            <a:r>
              <a:rPr lang="zh-CN" altLang="en-US" sz="1600" b="1" i="1" dirty="0"/>
              <a:t>键盘布局</a:t>
            </a:r>
            <a:r>
              <a:rPr lang="zh-CN" altLang="en-US" sz="1600" dirty="0"/>
              <a:t> 及 输入法 皆 可 用于 输入 拉丁文 字 或 汉字 。</a:t>
            </a:r>
            <a:r>
              <a:rPr lang="en-US" altLang="zh-CN" sz="1600" dirty="0"/>
              <a:t/>
            </a:r>
            <a:br>
              <a:rPr lang="en-US" altLang="zh-CN" sz="1600" dirty="0"/>
            </a:br>
            <a:r>
              <a:rPr lang="en-US" altLang="zh-CN" sz="1600" dirty="0"/>
              <a:t>(Most </a:t>
            </a:r>
            <a:r>
              <a:rPr lang="en-US" altLang="zh-CN" sz="1600" b="1" i="1" dirty="0"/>
              <a:t>keyboard layouts </a:t>
            </a:r>
            <a:r>
              <a:rPr lang="en-US" altLang="zh-CN" sz="1600" dirty="0"/>
              <a:t>and input methods are available for entering Latin text or Chinese characters.)</a:t>
            </a:r>
          </a:p>
          <a:p>
            <a:pPr lvl="1">
              <a:lnSpc>
                <a:spcPct val="120000"/>
              </a:lnSpc>
            </a:pPr>
            <a:endParaRPr lang="en-US" altLang="zh-CN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5486400" y="6453336"/>
            <a:ext cx="12192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49EA72D-AFDA-4341-B72A-4A95FB1F0E84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 altLang="zh-TW" dirty="0">
              <a:solidFill>
                <a:prstClr val="black"/>
              </a:solidFill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304800"/>
            <a:ext cx="10769600" cy="6858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altLang="zh-CN" dirty="0">
                <a:ea typeface="Times New Roman" charset="0"/>
                <a:cs typeface="Times New Roman" charset="0"/>
              </a:rPr>
              <a:t>Chinese </a:t>
            </a:r>
            <a:r>
              <a:rPr lang="en-US" altLang="zh-CN" dirty="0" smtClean="0">
                <a:ea typeface="Times New Roman" charset="0"/>
                <a:cs typeface="Times New Roman" charset="0"/>
              </a:rPr>
              <a:t>Ultra-fine-grained Entity </a:t>
            </a:r>
            <a:r>
              <a:rPr lang="en-US" altLang="zh-CN" smtClean="0">
                <a:ea typeface="Times New Roman" charset="0"/>
                <a:cs typeface="Times New Roman" charset="0"/>
              </a:rPr>
              <a:t>Extraction Examples</a:t>
            </a:r>
            <a:endParaRPr lang="en-US" dirty="0"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27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p104"/>
          <p:cNvSpPr txBox="1">
            <a:spLocks noGrp="1"/>
          </p:cNvSpPr>
          <p:nvPr>
            <p:ph type="body" idx="1"/>
          </p:nvPr>
        </p:nvSpPr>
        <p:spPr>
          <a:xfrm>
            <a:off x="498763" y="1172938"/>
            <a:ext cx="10695709" cy="50593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342900" indent="-342900">
              <a:spcBef>
                <a:spcPts val="0"/>
              </a:spcBef>
              <a:buClr>
                <a:srgbClr val="170981"/>
              </a:buClr>
              <a:buSzPts val="1776"/>
              <a:buFont typeface="Noto Sans Symbols"/>
              <a:buChar char="▪"/>
            </a:pPr>
            <a:r>
              <a:rPr lang="en-US" sz="2000" dirty="0" smtClean="0">
                <a:hlinkClick r:id="rId3"/>
              </a:rPr>
              <a:t>http</a:t>
            </a:r>
            <a:r>
              <a:rPr lang="en-US" sz="2000" dirty="0">
                <a:hlinkClick r:id="rId3"/>
              </a:rPr>
              <a:t>://blender.cs.illinois.edu/kbp/2020</a:t>
            </a:r>
            <a:r>
              <a:rPr lang="en-US" sz="2000" dirty="0" smtClean="0">
                <a:hlinkClick r:id="rId3"/>
              </a:rPr>
              <a:t>/</a:t>
            </a:r>
            <a:endParaRPr lang="en-US" sz="2000" dirty="0" smtClean="0"/>
          </a:p>
          <a:p>
            <a:pPr marL="342900" indent="-342900">
              <a:spcBef>
                <a:spcPts val="0"/>
              </a:spcBef>
              <a:buClr>
                <a:srgbClr val="170981"/>
              </a:buClr>
              <a:buSzPts val="1776"/>
              <a:buFont typeface="Noto Sans Symbols"/>
              <a:buChar char="▪"/>
            </a:pPr>
            <a:endParaRPr lang="en-US" sz="222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indent="-342900">
              <a:spcBef>
                <a:spcPts val="0"/>
              </a:spcBef>
              <a:buClr>
                <a:srgbClr val="170981"/>
              </a:buClr>
              <a:buSzPts val="1776"/>
              <a:buFont typeface="Noto Sans Symbols"/>
              <a:buChar char="▪"/>
            </a:pPr>
            <a:endParaRPr lang="en-US" sz="222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9731376" y="6569076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/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29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130;p104"/>
          <p:cNvSpPr txBox="1">
            <a:spLocks noGrp="1"/>
          </p:cNvSpPr>
          <p:nvPr>
            <p:ph type="title"/>
          </p:nvPr>
        </p:nvSpPr>
        <p:spPr>
          <a:xfrm>
            <a:off x="1541253" y="0"/>
            <a:ext cx="8686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 dirty="0" smtClean="0"/>
              <a:t>KBP2020 Task on Fine-grained EDL</a:t>
            </a:r>
            <a:endParaRPr dirty="0">
              <a:sym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951437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Why Are Entities Important?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1259D5C-3B5C-423E-BBCC-0404A63552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0" r="9910" b="-3740"/>
          <a:stretch/>
        </p:blipFill>
        <p:spPr>
          <a:xfrm>
            <a:off x="3805955" y="2510485"/>
            <a:ext cx="731520" cy="18370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A91423B-AA84-4485-AA0B-A716A7E0A0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756" y="2457846"/>
            <a:ext cx="3462651" cy="18370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77AC2AB-A601-4E7A-8CD8-0AF10FEB1B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0" r="9910" b="-3740"/>
          <a:stretch/>
        </p:blipFill>
        <p:spPr>
          <a:xfrm>
            <a:off x="3805955" y="2510485"/>
            <a:ext cx="731520" cy="1837030"/>
          </a:xfrm>
          <a:prstGeom prst="rect">
            <a:avLst/>
          </a:prstGeom>
        </p:spPr>
      </p:pic>
      <p:pic>
        <p:nvPicPr>
          <p:cNvPr id="10" name="Picture 9" descr="Untitled-2.jpg">
            <a:extLst>
              <a:ext uri="{FF2B5EF4-FFF2-40B4-BE49-F238E27FC236}">
                <a16:creationId xmlns:a16="http://schemas.microsoft.com/office/drawing/2014/main" xmlns="" id="{EDF1A90D-83F0-4CE1-807E-1FA78C9F68A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5486400" y="6453336"/>
            <a:ext cx="12192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49EA72D-AFDA-4341-B72A-4A95FB1F0E84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83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304800"/>
            <a:ext cx="10769600" cy="6858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zh-CN" dirty="0" smtClean="0">
                <a:ea typeface="Times New Roman" charset="0"/>
                <a:cs typeface="Times New Roman" charset="0"/>
              </a:rPr>
              <a:t>Annotation Exercise</a:t>
            </a:r>
            <a:endParaRPr lang="en-US" dirty="0">
              <a:ea typeface="Times New Roman" charset="0"/>
              <a:cs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20530" y="777943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-3470031" y="-1167618"/>
            <a:ext cx="1219200" cy="914400"/>
          </a:xfrm>
          <a:prstGeom prst="straightConnector1">
            <a:avLst/>
          </a:prstGeom>
          <a:noFill/>
          <a:ln>
            <a:noFill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/>
          <p:nvPr/>
        </p:nvSpPr>
        <p:spPr>
          <a:xfrm>
            <a:off x="-2794781" y="43750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06400" y="1143001"/>
            <a:ext cx="11176000" cy="45259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 smtClean="0">
                <a:hlinkClick r:id="rId2"/>
              </a:rPr>
              <a:t>http</a:t>
            </a:r>
            <a:r>
              <a:rPr lang="en-US" altLang="zh-CN" sz="2000" dirty="0">
                <a:hlinkClick r:id="rId2"/>
              </a:rPr>
              <a:t>://159.89.180.81:12182/?dataset=</a:t>
            </a:r>
            <a:r>
              <a:rPr lang="en-US" altLang="zh-CN" sz="2000" dirty="0" smtClean="0">
                <a:hlinkClick r:id="rId2"/>
              </a:rPr>
              <a:t>Seedling_EN_2018e01</a:t>
            </a:r>
            <a:endParaRPr lang="en-US" altLang="zh-CN" sz="2000" dirty="0" smtClean="0"/>
          </a:p>
          <a:p>
            <a:pPr>
              <a:lnSpc>
                <a:spcPct val="120000"/>
              </a:lnSpc>
            </a:pPr>
            <a:r>
              <a:rPr lang="en-US" altLang="zh-CN" sz="2000" dirty="0" smtClean="0"/>
              <a:t>username</a:t>
            </a:r>
            <a:r>
              <a:rPr lang="en-US" altLang="zh-CN" sz="2000" dirty="0"/>
              <a:t>: </a:t>
            </a:r>
            <a:r>
              <a:rPr lang="en-US" altLang="zh-CN" sz="2000" dirty="0" smtClean="0"/>
              <a:t>admin</a:t>
            </a:r>
          </a:p>
          <a:p>
            <a:pPr>
              <a:lnSpc>
                <a:spcPct val="120000"/>
              </a:lnSpc>
            </a:pPr>
            <a:r>
              <a:rPr lang="en-US" altLang="zh-CN" sz="2000" dirty="0" smtClean="0"/>
              <a:t>password</a:t>
            </a:r>
            <a:r>
              <a:rPr lang="en-US" altLang="zh-CN" sz="2000" dirty="0"/>
              <a:t>: lyiso8855631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5486400" y="6453336"/>
            <a:ext cx="12192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49EA72D-AFDA-4341-B72A-4A95FB1F0E84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289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304800"/>
            <a:ext cx="10769600" cy="6858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zh-CN" dirty="0" smtClean="0">
                <a:ea typeface="Times New Roman" charset="0"/>
                <a:cs typeface="Times New Roman" charset="0"/>
              </a:rPr>
              <a:t>Possible Term Projects</a:t>
            </a:r>
            <a:endParaRPr lang="en-US" dirty="0">
              <a:ea typeface="Times New Roman" charset="0"/>
              <a:cs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20530" y="777943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-3470031" y="-1167618"/>
            <a:ext cx="1219200" cy="914400"/>
          </a:xfrm>
          <a:prstGeom prst="straightConnector1">
            <a:avLst/>
          </a:prstGeom>
          <a:noFill/>
          <a:ln>
            <a:noFill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/>
          <p:nvPr/>
        </p:nvSpPr>
        <p:spPr>
          <a:xfrm>
            <a:off x="-2794781" y="43750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06400" y="1143001"/>
            <a:ext cx="11176000" cy="4525963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zh-CN" sz="2000" dirty="0" smtClean="0"/>
              <a:t>Hierarchical Type Embedding</a:t>
            </a:r>
          </a:p>
          <a:p>
            <a:pPr>
              <a:lnSpc>
                <a:spcPct val="120000"/>
              </a:lnSpc>
            </a:pPr>
            <a:r>
              <a:rPr lang="en-US" altLang="zh-CN" sz="2000" dirty="0" smtClean="0"/>
              <a:t>Zero-shot fine-grained entity extraction</a:t>
            </a:r>
          </a:p>
          <a:p>
            <a:pPr>
              <a:lnSpc>
                <a:spcPct val="120000"/>
              </a:lnSpc>
            </a:pPr>
            <a:r>
              <a:rPr lang="en-US" altLang="zh-CN" sz="2000" dirty="0" smtClean="0"/>
              <a:t>Incorporate Entity Linking to improve fine-grained entity typing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5486400" y="6453336"/>
            <a:ext cx="12192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49EA72D-AFDA-4341-B72A-4A95FB1F0E84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749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728420" y="0"/>
            <a:ext cx="10563035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 dirty="0"/>
              <a:t>Overview of TAC-KBP2020 Recognizing Ultra Fine-grained </a:t>
            </a:r>
            <a:r>
              <a:rPr lang="en-US" dirty="0" err="1"/>
              <a:t>EntitieS</a:t>
            </a:r>
            <a:r>
              <a:rPr lang="en-US" dirty="0"/>
              <a:t> Task (RUFES</a:t>
            </a:r>
            <a:r>
              <a:rPr lang="en-US" dirty="0" smtClean="0"/>
              <a:t>):</a:t>
            </a:r>
            <a:br>
              <a:rPr lang="en-US" dirty="0" smtClean="0"/>
            </a:br>
            <a:r>
              <a:rPr lang="en-US" dirty="0" smtClean="0"/>
              <a:t>Motivations </a:t>
            </a:r>
            <a:r>
              <a:rPr lang="en-US" dirty="0" smtClean="0"/>
              <a:t>and Goals</a:t>
            </a:r>
            <a:endParaRPr dirty="0">
              <a:sym typeface="Palatino Linotype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9731376" y="6569076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/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32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45318BB5-1902-4E43-BDEF-0DB7AE391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014" y="1143000"/>
            <a:ext cx="11072726" cy="49831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Questions for  a knowledge base often </a:t>
            </a:r>
            <a:r>
              <a:rPr lang="en-US" dirty="0"/>
              <a:t>involve fine-grained knowledge </a:t>
            </a:r>
            <a:r>
              <a:rPr lang="en-US" dirty="0" smtClean="0"/>
              <a:t>elements, e.g.,</a:t>
            </a:r>
          </a:p>
          <a:p>
            <a:pPr lvl="1"/>
            <a:r>
              <a:rPr lang="en-US" dirty="0" smtClean="0"/>
              <a:t>“</a:t>
            </a:r>
            <a:r>
              <a:rPr lang="en-US" dirty="0"/>
              <a:t>Which epidemiologists have attended the meeting?</a:t>
            </a:r>
            <a:r>
              <a:rPr lang="en-US" dirty="0" smtClean="0"/>
              <a:t>”</a:t>
            </a:r>
          </a:p>
          <a:p>
            <a:pPr lvl="1"/>
            <a:r>
              <a:rPr lang="en-US" dirty="0" smtClean="0"/>
              <a:t> “</a:t>
            </a:r>
            <a:r>
              <a:rPr lang="en-US" dirty="0"/>
              <a:t>Which </a:t>
            </a:r>
            <a:r>
              <a:rPr lang="en-US" b="1" dirty="0" err="1"/>
              <a:t>animo</a:t>
            </a:r>
            <a:r>
              <a:rPr lang="en-US" b="1" dirty="0"/>
              <a:t> acids</a:t>
            </a:r>
            <a:r>
              <a:rPr lang="en-US" dirty="0"/>
              <a:t> in glycoprotein are most related to Glycan?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Our goals</a:t>
            </a:r>
          </a:p>
          <a:p>
            <a:pPr lvl="1"/>
            <a:r>
              <a:rPr lang="en-US" dirty="0" smtClean="0"/>
              <a:t>significantly </a:t>
            </a:r>
            <a:r>
              <a:rPr lang="en-US" dirty="0"/>
              <a:t>extend entity extraction capabilities to a wider variety of fine-grained entity types (e.g., technical terms, lawsuits, disease, crisis, vehicles, food, biomedical entities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perform document</a:t>
            </a:r>
            <a:r>
              <a:rPr lang="en-US" dirty="0"/>
              <a:t>-level knowledge </a:t>
            </a:r>
            <a:r>
              <a:rPr lang="en-US" dirty="0" smtClean="0"/>
              <a:t>aggregation</a:t>
            </a:r>
          </a:p>
          <a:p>
            <a:r>
              <a:rPr lang="en-US" dirty="0" smtClean="0"/>
              <a:t>Limitations of Existing fine-grained entity extraction benchmarks</a:t>
            </a:r>
          </a:p>
          <a:p>
            <a:pPr lvl="1"/>
            <a:r>
              <a:rPr lang="en-US" dirty="0"/>
              <a:t>The amount of gold-standard annotation is very small while most annotations are ‘silver-standard’, derived from automatic mapping from </a:t>
            </a:r>
            <a:r>
              <a:rPr lang="en-US" dirty="0" smtClean="0"/>
              <a:t>KBs </a:t>
            </a:r>
            <a:r>
              <a:rPr lang="en-US" dirty="0"/>
              <a:t>onto unstructured </a:t>
            </a:r>
            <a:r>
              <a:rPr lang="en-US" dirty="0" smtClean="0"/>
              <a:t>texts</a:t>
            </a:r>
            <a:endParaRPr lang="en-US" sz="1600" dirty="0"/>
          </a:p>
          <a:p>
            <a:pPr lvl="1"/>
            <a:r>
              <a:rPr lang="en-US" dirty="0" smtClean="0"/>
              <a:t>Most </a:t>
            </a:r>
            <a:r>
              <a:rPr lang="en-US" dirty="0"/>
              <a:t>data sets are Wikipedia articles instead of other documents in the real-world that may contain unknown </a:t>
            </a:r>
            <a:r>
              <a:rPr lang="en-US" dirty="0" smtClean="0"/>
              <a:t>entities</a:t>
            </a:r>
            <a:endParaRPr lang="en-US" dirty="0"/>
          </a:p>
          <a:p>
            <a:pPr lvl="1"/>
            <a:r>
              <a:rPr lang="en-US" dirty="0"/>
              <a:t>O</a:t>
            </a:r>
            <a:r>
              <a:rPr lang="en-US" dirty="0" smtClean="0"/>
              <a:t>nly </a:t>
            </a:r>
            <a:r>
              <a:rPr lang="en-US" dirty="0"/>
              <a:t>assign one type per entity </a:t>
            </a:r>
            <a:r>
              <a:rPr lang="en-US" dirty="0" smtClean="0"/>
              <a:t>mention given a certain context</a:t>
            </a:r>
            <a:endParaRPr lang="en-US" dirty="0"/>
          </a:p>
          <a:p>
            <a:pPr lvl="1"/>
            <a:r>
              <a:rPr lang="en-US" dirty="0" smtClean="0"/>
              <a:t>The </a:t>
            </a:r>
            <a:r>
              <a:rPr lang="en-US" dirty="0"/>
              <a:t>existing ontologies are not designed based on the distributions of entities in data from a wide range of </a:t>
            </a:r>
            <a:r>
              <a:rPr lang="en-US" dirty="0" smtClean="0"/>
              <a:t>topics</a:t>
            </a:r>
            <a:endParaRPr lang="en-US" dirty="0"/>
          </a:p>
          <a:p>
            <a:pPr lvl="1"/>
            <a:r>
              <a:rPr lang="en-US" dirty="0" smtClean="0"/>
              <a:t>Existing </a:t>
            </a:r>
            <a:r>
              <a:rPr lang="en-US" dirty="0"/>
              <a:t>methods have focused on name mentions </a:t>
            </a:r>
            <a:r>
              <a:rPr lang="en-US" dirty="0" smtClean="0"/>
              <a:t>only.</a:t>
            </a:r>
            <a:endParaRPr lang="en-US" dirty="0"/>
          </a:p>
          <a:p>
            <a:pPr lvl="1"/>
            <a:r>
              <a:rPr lang="en-US" dirty="0" smtClean="0"/>
              <a:t>There </a:t>
            </a:r>
            <a:r>
              <a:rPr lang="en-US" dirty="0"/>
              <a:t>are very few shared open-source </a:t>
            </a:r>
            <a:r>
              <a:rPr lang="en-US" dirty="0" smtClean="0"/>
              <a:t>systems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55753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728420" y="0"/>
            <a:ext cx="10563035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 dirty="0" smtClean="0"/>
              <a:t>What’s New in RUFES</a:t>
            </a:r>
            <a:endParaRPr dirty="0">
              <a:sym typeface="Palatino Linotype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9731376" y="6569076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/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33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45318BB5-1902-4E43-BDEF-0DB7AE391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420" y="1143000"/>
            <a:ext cx="10802319" cy="4983163"/>
          </a:xfrm>
        </p:spPr>
        <p:txBody>
          <a:bodyPr>
            <a:normAutofit/>
          </a:bodyPr>
          <a:lstStyle/>
          <a:p>
            <a:r>
              <a:rPr lang="en-US" altLang="x-none" dirty="0"/>
              <a:t>New source data: Washington Post collection (2012-2019)</a:t>
            </a:r>
          </a:p>
          <a:p>
            <a:r>
              <a:rPr lang="en-US" altLang="x-none" dirty="0"/>
              <a:t>Reorganized and expanded ontology</a:t>
            </a:r>
          </a:p>
          <a:p>
            <a:r>
              <a:rPr lang="en-US" altLang="x-none" dirty="0" smtClean="0"/>
              <a:t>Added nominal and pronominal mentions</a:t>
            </a:r>
          </a:p>
          <a:p>
            <a:r>
              <a:rPr lang="en-US" dirty="0" smtClean="0"/>
              <a:t>Paragraph </a:t>
            </a:r>
            <a:r>
              <a:rPr lang="en-US" dirty="0"/>
              <a:t>as context for entity types</a:t>
            </a:r>
          </a:p>
          <a:p>
            <a:r>
              <a:rPr lang="en-US" dirty="0"/>
              <a:t>Allow multiple entity types</a:t>
            </a:r>
          </a:p>
          <a:p>
            <a:r>
              <a:rPr lang="en-US" altLang="x-none" dirty="0"/>
              <a:t>Document-level </a:t>
            </a:r>
            <a:r>
              <a:rPr lang="en-US" altLang="x-none" dirty="0" err="1" smtClean="0"/>
              <a:t>coreference</a:t>
            </a:r>
            <a:r>
              <a:rPr lang="en-US" altLang="x-none" dirty="0" smtClean="0"/>
              <a:t> resolution</a:t>
            </a:r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887230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304800"/>
            <a:ext cx="10769600" cy="6858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altLang="zh-CN" dirty="0" smtClean="0">
                <a:ea typeface="Times New Roman" charset="0"/>
                <a:cs typeface="Times New Roman" charset="0"/>
              </a:rPr>
              <a:t>Task Overview</a:t>
            </a:r>
            <a:endParaRPr lang="en-US" dirty="0">
              <a:ea typeface="Times New Roman" charset="0"/>
              <a:cs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20530" y="777943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-3470031" y="-1167618"/>
            <a:ext cx="1219200" cy="914400"/>
          </a:xfrm>
          <a:prstGeom prst="straightConnector1">
            <a:avLst/>
          </a:prstGeom>
          <a:noFill/>
          <a:ln>
            <a:noFill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/>
          <p:nvPr/>
        </p:nvSpPr>
        <p:spPr>
          <a:xfrm>
            <a:off x="-2794781" y="43750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5486400" y="6453336"/>
            <a:ext cx="12192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49EA72D-AFDA-4341-B72A-4A95FB1F0E84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en-US" altLang="zh-TW" dirty="0">
              <a:solidFill>
                <a:prstClr val="black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586E330-3B70-4B46-B7BB-D51E70FAF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131" y="884968"/>
            <a:ext cx="7461738" cy="579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64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00A132B-B723-4A6A-BAE1-651B90A44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48242D9-1800-4C55-89BE-2B147600B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Long articles are truncated so that the average length (based on the annotated data) is 500 words</a:t>
            </a:r>
          </a:p>
          <a:p>
            <a:r>
              <a:rPr lang="en-US" dirty="0"/>
              <a:t>139 first-passed from the evaluation set</a:t>
            </a:r>
          </a:p>
          <a:p>
            <a:r>
              <a:rPr lang="en-US" dirty="0"/>
              <a:t>106 completed second pass when the second evaluation window closed</a:t>
            </a:r>
          </a:p>
          <a:p>
            <a:r>
              <a:rPr lang="en-US" dirty="0"/>
              <a:t>33 remaining articles reserved for 2021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FB4E3178-B81C-4034-B66C-707B9663FE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4645266"/>
              </p:ext>
            </p:extLst>
          </p:nvPr>
        </p:nvGraphicFramePr>
        <p:xfrm>
          <a:off x="921475" y="1245570"/>
          <a:ext cx="10203874" cy="16209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47141">
                  <a:extLst>
                    <a:ext uri="{9D8B030D-6E8A-4147-A177-3AD203B41FA5}">
                      <a16:colId xmlns:a16="http://schemas.microsoft.com/office/drawing/2014/main" xmlns="" val="2456353655"/>
                    </a:ext>
                  </a:extLst>
                </a:gridCol>
                <a:gridCol w="1834404">
                  <a:extLst>
                    <a:ext uri="{9D8B030D-6E8A-4147-A177-3AD203B41FA5}">
                      <a16:colId xmlns:a16="http://schemas.microsoft.com/office/drawing/2014/main" xmlns="" val="4000119530"/>
                    </a:ext>
                  </a:extLst>
                </a:gridCol>
                <a:gridCol w="2550970">
                  <a:extLst>
                    <a:ext uri="{9D8B030D-6E8A-4147-A177-3AD203B41FA5}">
                      <a16:colId xmlns:a16="http://schemas.microsoft.com/office/drawing/2014/main" xmlns="" val="1474743068"/>
                    </a:ext>
                  </a:extLst>
                </a:gridCol>
                <a:gridCol w="1490452">
                  <a:extLst>
                    <a:ext uri="{9D8B030D-6E8A-4147-A177-3AD203B41FA5}">
                      <a16:colId xmlns:a16="http://schemas.microsoft.com/office/drawing/2014/main" xmlns="" val="2683916222"/>
                    </a:ext>
                  </a:extLst>
                </a:gridCol>
                <a:gridCol w="2980907">
                  <a:extLst>
                    <a:ext uri="{9D8B030D-6E8A-4147-A177-3AD203B41FA5}">
                      <a16:colId xmlns:a16="http://schemas.microsoft.com/office/drawing/2014/main" xmlns="" val="4047934590"/>
                    </a:ext>
                  </a:extLst>
                </a:gridCol>
              </a:tblGrid>
              <a:tr h="540327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Development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Sample Annotation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Evaluation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Evaluation Annotation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3486586036"/>
                  </a:ext>
                </a:extLst>
              </a:tr>
              <a:tr h="5403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Planned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100,000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50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100,000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250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3896320604"/>
                  </a:ext>
                </a:extLst>
              </a:tr>
              <a:tr h="5403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Delivered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100,000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50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100,000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106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5166258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37738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53E4D8-50EC-4A4B-B4F0-B316CA6B8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Ontology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3C16459-4D67-47C3-9B36-3C26554633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Goal: over 250 entity types (coarse, fine and ultra-fine combined)</a:t>
            </a:r>
          </a:p>
          <a:p>
            <a:r>
              <a:rPr lang="en-US" dirty="0"/>
              <a:t>AIDA ontology as base (179)</a:t>
            </a:r>
          </a:p>
          <a:p>
            <a:pPr lvl="1"/>
            <a:r>
              <a:rPr lang="en-US" dirty="0"/>
              <a:t>Some dropped; some reorganized</a:t>
            </a:r>
          </a:p>
          <a:p>
            <a:pPr lvl="1"/>
            <a:r>
              <a:rPr lang="en-US" dirty="0" err="1"/>
              <a:t>SituationalRole</a:t>
            </a:r>
            <a:r>
              <a:rPr lang="en-US" dirty="0"/>
              <a:t>*</a:t>
            </a:r>
          </a:p>
          <a:p>
            <a:r>
              <a:rPr lang="en-US" dirty="0"/>
              <a:t>Expansion with input from YAGO and </a:t>
            </a:r>
            <a:r>
              <a:rPr lang="en-US" dirty="0" err="1"/>
              <a:t>Wikidata</a:t>
            </a:r>
            <a:endParaRPr lang="en-US" dirty="0"/>
          </a:p>
          <a:p>
            <a:pPr lvl="1"/>
            <a:r>
              <a:rPr lang="en-US" dirty="0"/>
              <a:t>Scan news articles for potential entity types salient to the topic</a:t>
            </a:r>
          </a:p>
          <a:p>
            <a:pPr lvl="1"/>
            <a:r>
              <a:rPr lang="en-US" dirty="0"/>
              <a:t>New top-level class: APP,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Pathogen, Publication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2236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5BD404-5E12-451D-BE30-AAF8502B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Entities: AIDA vs RUFES vs Annotated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8C2E009-D2AA-44F1-B57A-433C6FD5D3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2736A83E-D168-4EC8-92E8-EA0B1A2D0A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8780867"/>
              </p:ext>
            </p:extLst>
          </p:nvPr>
        </p:nvGraphicFramePr>
        <p:xfrm>
          <a:off x="838200" y="1825625"/>
          <a:ext cx="10515600" cy="26039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52600">
                  <a:extLst>
                    <a:ext uri="{9D8B030D-6E8A-4147-A177-3AD203B41FA5}">
                      <a16:colId xmlns:a16="http://schemas.microsoft.com/office/drawing/2014/main" xmlns="" val="2764267557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xmlns="" val="207303034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xmlns="" val="611365646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xmlns="" val="3895091068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xmlns="" val="3985223373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xmlns="" val="1011434300"/>
                    </a:ext>
                  </a:extLst>
                </a:gridCol>
              </a:tblGrid>
              <a:tr h="697791">
                <a:tc>
                  <a:txBody>
                    <a:bodyPr/>
                    <a:lstStyle/>
                    <a:p>
                      <a:pPr algn="ctr" fontAlgn="b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Level 1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Level 2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Level 3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Total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Level 1|2 Terminal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322491478"/>
                  </a:ext>
                </a:extLst>
              </a:tr>
              <a:tr h="5809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AIDA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17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61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101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179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24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70250841"/>
                  </a:ext>
                </a:extLst>
              </a:tr>
              <a:tr h="5809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RUFES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</a:rPr>
                        <a:t>14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80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172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266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</a:rPr>
                        <a:t>37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2251793984"/>
                  </a:ext>
                </a:extLst>
              </a:tr>
              <a:tr h="5809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Annotated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6222794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37580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BF2FA69-228F-4727-A93F-86C0B4635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Mention Types and Reference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75B7CE-E7AA-4242-A35D-CBBE46641C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Added nominals and </a:t>
            </a:r>
            <a:r>
              <a:rPr lang="en-US" dirty="0" err="1"/>
              <a:t>pronominals</a:t>
            </a:r>
            <a:endParaRPr lang="en-US" dirty="0"/>
          </a:p>
          <a:p>
            <a:r>
              <a:rPr lang="en-US" dirty="0"/>
              <a:t>Removed specific reference limitation</a:t>
            </a:r>
          </a:p>
          <a:p>
            <a:r>
              <a:rPr lang="en-US" dirty="0"/>
              <a:t>Mentions are taggable if they are referential</a:t>
            </a:r>
          </a:p>
          <a:p>
            <a:pPr lvl="1"/>
            <a:r>
              <a:rPr lang="en-US" dirty="0"/>
              <a:t>Singular specific reference</a:t>
            </a:r>
          </a:p>
          <a:p>
            <a:pPr lvl="1"/>
            <a:r>
              <a:rPr lang="en-US" dirty="0"/>
              <a:t>Plural specific (group) reference</a:t>
            </a:r>
          </a:p>
          <a:p>
            <a:pPr lvl="1"/>
            <a:r>
              <a:rPr lang="en-US" dirty="0"/>
              <a:t>Generic</a:t>
            </a:r>
          </a:p>
          <a:p>
            <a:pPr lvl="1"/>
            <a:r>
              <a:rPr lang="en-US" dirty="0"/>
              <a:t>Indefinite</a:t>
            </a:r>
          </a:p>
          <a:p>
            <a:r>
              <a:rPr lang="en-US" dirty="0"/>
              <a:t>Limitations of tagging named mentions only:</a:t>
            </a:r>
          </a:p>
          <a:p>
            <a:pPr lvl="1"/>
            <a:r>
              <a:rPr lang="en-US" dirty="0"/>
              <a:t>Named mentions usually refer to specific individual entities</a:t>
            </a:r>
          </a:p>
          <a:p>
            <a:pPr lvl="1"/>
            <a:r>
              <a:rPr lang="en-US" dirty="0"/>
              <a:t>Many entities do not usually have names at the individual level, although named mentions may make “class/type/kind” reference to those entities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7385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A60A968-0A33-4E29-9677-7CF309ED5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Annotated Mention 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CAE7345-73AA-4BC6-8474-F4298A478E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Mention Level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Entity Level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43AD3474-F56A-40B0-BA87-0EDE25C16E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4178284"/>
              </p:ext>
            </p:extLst>
          </p:nvPr>
        </p:nvGraphicFramePr>
        <p:xfrm>
          <a:off x="838200" y="2049763"/>
          <a:ext cx="6430110" cy="10759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6022">
                  <a:extLst>
                    <a:ext uri="{9D8B030D-6E8A-4147-A177-3AD203B41FA5}">
                      <a16:colId xmlns:a16="http://schemas.microsoft.com/office/drawing/2014/main" xmlns="" val="1619639132"/>
                    </a:ext>
                  </a:extLst>
                </a:gridCol>
                <a:gridCol w="1286022">
                  <a:extLst>
                    <a:ext uri="{9D8B030D-6E8A-4147-A177-3AD203B41FA5}">
                      <a16:colId xmlns:a16="http://schemas.microsoft.com/office/drawing/2014/main" xmlns="" val="2893567584"/>
                    </a:ext>
                  </a:extLst>
                </a:gridCol>
                <a:gridCol w="1286022">
                  <a:extLst>
                    <a:ext uri="{9D8B030D-6E8A-4147-A177-3AD203B41FA5}">
                      <a16:colId xmlns:a16="http://schemas.microsoft.com/office/drawing/2014/main" xmlns="" val="1842743780"/>
                    </a:ext>
                  </a:extLst>
                </a:gridCol>
                <a:gridCol w="1286022">
                  <a:extLst>
                    <a:ext uri="{9D8B030D-6E8A-4147-A177-3AD203B41FA5}">
                      <a16:colId xmlns:a16="http://schemas.microsoft.com/office/drawing/2014/main" xmlns="" val="4141757545"/>
                    </a:ext>
                  </a:extLst>
                </a:gridCol>
                <a:gridCol w="1286022">
                  <a:extLst>
                    <a:ext uri="{9D8B030D-6E8A-4147-A177-3AD203B41FA5}">
                      <a16:colId xmlns:a16="http://schemas.microsoft.com/office/drawing/2014/main" xmlns="" val="2405272982"/>
                    </a:ext>
                  </a:extLst>
                </a:gridCol>
              </a:tblGrid>
              <a:tr h="537985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NAM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NOM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PRO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Total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2232133675"/>
                  </a:ext>
                </a:extLst>
              </a:tr>
              <a:tr h="537985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Mention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5869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6270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2621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14760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46155150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4C6A01EF-97DF-44FD-9F87-78E365ECB6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4748854"/>
              </p:ext>
            </p:extLst>
          </p:nvPr>
        </p:nvGraphicFramePr>
        <p:xfrm>
          <a:off x="838200" y="4006619"/>
          <a:ext cx="8340970" cy="141316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05985">
                  <a:extLst>
                    <a:ext uri="{9D8B030D-6E8A-4147-A177-3AD203B41FA5}">
                      <a16:colId xmlns:a16="http://schemas.microsoft.com/office/drawing/2014/main" xmlns="" val="1200819401"/>
                    </a:ext>
                  </a:extLst>
                </a:gridCol>
                <a:gridCol w="1105985">
                  <a:extLst>
                    <a:ext uri="{9D8B030D-6E8A-4147-A177-3AD203B41FA5}">
                      <a16:colId xmlns:a16="http://schemas.microsoft.com/office/drawing/2014/main" xmlns="" val="974710314"/>
                    </a:ext>
                  </a:extLst>
                </a:gridCol>
                <a:gridCol w="1105985">
                  <a:extLst>
                    <a:ext uri="{9D8B030D-6E8A-4147-A177-3AD203B41FA5}">
                      <a16:colId xmlns:a16="http://schemas.microsoft.com/office/drawing/2014/main" xmlns="" val="3770548147"/>
                    </a:ext>
                  </a:extLst>
                </a:gridCol>
                <a:gridCol w="1105985">
                  <a:extLst>
                    <a:ext uri="{9D8B030D-6E8A-4147-A177-3AD203B41FA5}">
                      <a16:colId xmlns:a16="http://schemas.microsoft.com/office/drawing/2014/main" xmlns="" val="1547900701"/>
                    </a:ext>
                  </a:extLst>
                </a:gridCol>
                <a:gridCol w="1105985">
                  <a:extLst>
                    <a:ext uri="{9D8B030D-6E8A-4147-A177-3AD203B41FA5}">
                      <a16:colId xmlns:a16="http://schemas.microsoft.com/office/drawing/2014/main" xmlns="" val="1090002077"/>
                    </a:ext>
                  </a:extLst>
                </a:gridCol>
                <a:gridCol w="1705060">
                  <a:extLst>
                    <a:ext uri="{9D8B030D-6E8A-4147-A177-3AD203B41FA5}">
                      <a16:colId xmlns:a16="http://schemas.microsoft.com/office/drawing/2014/main" xmlns="" val="3435619434"/>
                    </a:ext>
                  </a:extLst>
                </a:gridCol>
                <a:gridCol w="1105985">
                  <a:extLst>
                    <a:ext uri="{9D8B030D-6E8A-4147-A177-3AD203B41FA5}">
                      <a16:colId xmlns:a16="http://schemas.microsoft.com/office/drawing/2014/main" xmlns="" val="3209349113"/>
                    </a:ext>
                  </a:extLst>
                </a:gridCol>
              </a:tblGrid>
              <a:tr h="750437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Total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NAM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NOM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PRO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NOM w/o NAM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PRO Only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3101888466"/>
                  </a:ext>
                </a:extLst>
              </a:tr>
              <a:tr h="66272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Entity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6299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2732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4145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1257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3333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234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40361551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1109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Untitled-0.jpg">
            <a:extLst>
              <a:ext uri="{FF2B5EF4-FFF2-40B4-BE49-F238E27FC236}">
                <a16:creationId xmlns:a16="http://schemas.microsoft.com/office/drawing/2014/main" xmlns="" id="{9599B85E-2C0A-41D9-8AE9-2764FEF022C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733" y="2"/>
            <a:ext cx="12168267" cy="684464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303748" y="1140432"/>
            <a:ext cx="9495376" cy="5188450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sz="2400" b="1" dirty="0">
                <a:solidFill>
                  <a:schemeClr val="bg1"/>
                </a:solidFill>
              </a:rPr>
              <a:t>Named places on Earth:</a:t>
            </a:r>
          </a:p>
          <a:p>
            <a:pPr marL="228600" lvl="1" indent="0">
              <a:spcBef>
                <a:spcPts val="600"/>
              </a:spcBef>
              <a:buNone/>
            </a:pPr>
            <a:r>
              <a:rPr lang="en-US" b="1" dirty="0">
                <a:solidFill>
                  <a:schemeClr val="bg1"/>
                </a:solidFill>
              </a:rPr>
              <a:t>~ 10 million</a:t>
            </a:r>
          </a:p>
          <a:p>
            <a:pPr>
              <a:spcBef>
                <a:spcPts val="1800"/>
              </a:spcBef>
            </a:pPr>
            <a:r>
              <a:rPr lang="en-US" sz="2400" b="1" dirty="0">
                <a:solidFill>
                  <a:schemeClr val="bg1"/>
                </a:solidFill>
              </a:rPr>
              <a:t>Books written:</a:t>
            </a:r>
          </a:p>
          <a:p>
            <a:pPr marL="228600" lvl="1" indent="0">
              <a:spcBef>
                <a:spcPts val="600"/>
              </a:spcBef>
              <a:buNone/>
            </a:pPr>
            <a:r>
              <a:rPr lang="en-US" b="1" dirty="0">
                <a:solidFill>
                  <a:schemeClr val="bg1"/>
                </a:solidFill>
              </a:rPr>
              <a:t>~ 130 million</a:t>
            </a:r>
          </a:p>
          <a:p>
            <a:pPr>
              <a:spcBef>
                <a:spcPts val="1800"/>
              </a:spcBef>
            </a:pPr>
            <a:r>
              <a:rPr lang="en-US" sz="2400" b="1" dirty="0">
                <a:solidFill>
                  <a:schemeClr val="bg1"/>
                </a:solidFill>
              </a:rPr>
              <a:t>People:</a:t>
            </a:r>
          </a:p>
          <a:p>
            <a:pPr marL="228600" lvl="1" indent="0">
              <a:spcBef>
                <a:spcPts val="600"/>
              </a:spcBef>
              <a:buNone/>
            </a:pPr>
            <a:r>
              <a:rPr lang="en-US" b="1" dirty="0">
                <a:solidFill>
                  <a:schemeClr val="bg1"/>
                </a:solidFill>
              </a:rPr>
              <a:t>~ 8 billion</a:t>
            </a:r>
          </a:p>
          <a:p>
            <a:pPr>
              <a:spcBef>
                <a:spcPts val="1800"/>
              </a:spcBef>
            </a:pPr>
            <a:r>
              <a:rPr lang="en-US" sz="2400" b="1" dirty="0">
                <a:solidFill>
                  <a:schemeClr val="bg1"/>
                </a:solidFill>
              </a:rPr>
              <a:t>Species on Earth:</a:t>
            </a:r>
          </a:p>
          <a:p>
            <a:pPr marL="228600" lvl="1" indent="0">
              <a:spcBef>
                <a:spcPts val="600"/>
              </a:spcBef>
              <a:buNone/>
            </a:pPr>
            <a:r>
              <a:rPr lang="en-US" b="1" dirty="0">
                <a:solidFill>
                  <a:schemeClr val="bg1"/>
                </a:solidFill>
              </a:rPr>
              <a:t>~ 1 trillion (of which ~10 million catalogued)</a:t>
            </a:r>
          </a:p>
          <a:p>
            <a:pPr>
              <a:spcBef>
                <a:spcPts val="1800"/>
              </a:spcBef>
            </a:pPr>
            <a:r>
              <a:rPr lang="en-US" sz="2400" b="1" dirty="0">
                <a:solidFill>
                  <a:schemeClr val="bg1"/>
                </a:solidFill>
              </a:rPr>
              <a:t>Stars in the Universe:</a:t>
            </a:r>
          </a:p>
          <a:p>
            <a:pPr marL="228600" lvl="1" indent="0">
              <a:spcBef>
                <a:spcPts val="600"/>
              </a:spcBef>
              <a:buNone/>
            </a:pPr>
            <a:r>
              <a:rPr lang="en-US" b="1" dirty="0">
                <a:solidFill>
                  <a:schemeClr val="bg1"/>
                </a:solidFill>
              </a:rPr>
              <a:t>~ 1 billion trillion (</a:t>
            </a:r>
            <a:r>
              <a:rPr lang="en-US" b="1" dirty="0">
                <a:solidFill>
                  <a:schemeClr val="bg1"/>
                </a:solidFill>
                <a:effectLst/>
              </a:rPr>
              <a:t>1,000,000,000,000,000,000,000)</a:t>
            </a:r>
            <a:endParaRPr lang="en-US" sz="18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06103" y="230242"/>
            <a:ext cx="8045547" cy="66203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How Many Entities Are There?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CD9172AB-8596-4D41-9DB3-C85739C5D9A8}"/>
              </a:ext>
            </a:extLst>
          </p:cNvPr>
          <p:cNvGrpSpPr/>
          <p:nvPr/>
        </p:nvGrpSpPr>
        <p:grpSpPr>
          <a:xfrm>
            <a:off x="5403382" y="2007207"/>
            <a:ext cx="6382887" cy="1891611"/>
            <a:chOff x="5403381" y="2007205"/>
            <a:chExt cx="6382887" cy="1891611"/>
          </a:xfrm>
        </p:grpSpPr>
        <p:sp>
          <p:nvSpPr>
            <p:cNvPr id="5" name="Title 2">
              <a:extLst>
                <a:ext uri="{FF2B5EF4-FFF2-40B4-BE49-F238E27FC236}">
                  <a16:creationId xmlns:a16="http://schemas.microsoft.com/office/drawing/2014/main" xmlns="" id="{78985DC2-97E4-48C0-BAA2-36197BEE987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390525" y="2606101"/>
              <a:ext cx="5395743" cy="6620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egoe Semibold" pitchFamily="34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egoe Semibold" pitchFamily="34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egoe Semibold" pitchFamily="34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egoe Semibold" pitchFamily="34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egoe Semibold" pitchFamily="34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egoe Semibold" pitchFamily="34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egoe Semibold" pitchFamily="34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egoe Semibold" pitchFamily="34" charset="0"/>
                </a:defRPr>
              </a:lvl9pPr>
            </a:lstStyle>
            <a:p>
              <a:pPr algn="ctr"/>
              <a:r>
                <a:rPr lang="en-US" kern="0" dirty="0">
                  <a:solidFill>
                    <a:srgbClr val="FFC000"/>
                  </a:solidFill>
                </a:rPr>
                <a:t>How Many Relationships?</a:t>
              </a:r>
            </a:p>
          </p:txBody>
        </p:sp>
        <p:sp>
          <p:nvSpPr>
            <p:cNvPr id="6" name="Title 2">
              <a:extLst>
                <a:ext uri="{FF2B5EF4-FFF2-40B4-BE49-F238E27FC236}">
                  <a16:creationId xmlns:a16="http://schemas.microsoft.com/office/drawing/2014/main" xmlns="" id="{ABF23D30-F570-450E-B1E8-CA7F5333DD4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5403381" y="2007205"/>
              <a:ext cx="5395743" cy="6620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egoe Semibold" pitchFamily="34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egoe Semibold" pitchFamily="34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egoe Semibold" pitchFamily="34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egoe Semibold" pitchFamily="34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egoe Semibold" pitchFamily="34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egoe Semibold" pitchFamily="34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egoe Semibold" pitchFamily="34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egoe Semibold" pitchFamily="34" charset="0"/>
                </a:defRPr>
              </a:lvl9pPr>
            </a:lstStyle>
            <a:p>
              <a:pPr algn="ctr"/>
              <a:r>
                <a:rPr lang="en-US" kern="0" dirty="0">
                  <a:solidFill>
                    <a:srgbClr val="FFC000"/>
                  </a:solidFill>
                </a:rPr>
                <a:t>How Many Attributes?</a:t>
              </a:r>
            </a:p>
          </p:txBody>
        </p:sp>
        <p:sp>
          <p:nvSpPr>
            <p:cNvPr id="7" name="Title 2">
              <a:extLst>
                <a:ext uri="{FF2B5EF4-FFF2-40B4-BE49-F238E27FC236}">
                  <a16:creationId xmlns:a16="http://schemas.microsoft.com/office/drawing/2014/main" xmlns="" id="{55D5E4A6-ABAF-48A8-A872-D8DCF6C7839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346030" y="3236777"/>
              <a:ext cx="4191128" cy="6620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j-ea"/>
                  <a:cs typeface="+mj-cs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egoe Semibold" pitchFamily="34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egoe Semibold" pitchFamily="34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egoe Semibold" pitchFamily="34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egoe Semibold" pitchFamily="34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egoe Semibold" pitchFamily="34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egoe Semibold" pitchFamily="34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egoe Semibold" pitchFamily="34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rgbClr val="FF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Segoe Semibold" pitchFamily="34" charset="0"/>
                </a:defRPr>
              </a:lvl9pPr>
            </a:lstStyle>
            <a:p>
              <a:pPr algn="ctr"/>
              <a:r>
                <a:rPr lang="en-US" kern="0" dirty="0">
                  <a:solidFill>
                    <a:srgbClr val="FFC000"/>
                  </a:solidFill>
                </a:rPr>
                <a:t>How Many Mentions?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5486400" y="6453336"/>
            <a:ext cx="12192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49EA72D-AFDA-4341-B72A-4A95FB1F0E84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 altLang="zh-TW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780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728420" y="0"/>
            <a:ext cx="10563035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 dirty="0" smtClean="0"/>
              <a:t>Participants (alphabetical order)</a:t>
            </a:r>
            <a:endParaRPr dirty="0">
              <a:sym typeface="Palatino Linotype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9731376" y="6569076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/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40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45318BB5-1902-4E43-BDEF-0DB7AE391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767" y="937417"/>
            <a:ext cx="10802319" cy="4983163"/>
          </a:xfrm>
        </p:spPr>
        <p:txBody>
          <a:bodyPr>
            <a:noAutofit/>
          </a:bodyPr>
          <a:lstStyle/>
          <a:p>
            <a:r>
              <a:rPr lang="en-US" sz="2800" dirty="0" smtClean="0"/>
              <a:t>24 </a:t>
            </a:r>
            <a:r>
              <a:rPr lang="en-US" sz="2800" dirty="0"/>
              <a:t>teams registered; 5 teams participated</a:t>
            </a:r>
          </a:p>
          <a:p>
            <a:endParaRPr lang="en-US" sz="2800" dirty="0" smtClean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7D34C1C2-BBD8-493C-B941-006955392F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2398349"/>
              </p:ext>
            </p:extLst>
          </p:nvPr>
        </p:nvGraphicFramePr>
        <p:xfrm>
          <a:off x="1140073" y="1724812"/>
          <a:ext cx="6311198" cy="25076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12615">
                  <a:extLst>
                    <a:ext uri="{9D8B030D-6E8A-4147-A177-3AD203B41FA5}">
                      <a16:colId xmlns:a16="http://schemas.microsoft.com/office/drawing/2014/main" xmlns="" val="151419720"/>
                    </a:ext>
                  </a:extLst>
                </a:gridCol>
                <a:gridCol w="4898583">
                  <a:extLst>
                    <a:ext uri="{9D8B030D-6E8A-4147-A177-3AD203B41FA5}">
                      <a16:colId xmlns:a16="http://schemas.microsoft.com/office/drawing/2014/main" xmlns="" val="4141578746"/>
                    </a:ext>
                  </a:extLst>
                </a:gridCol>
              </a:tblGrid>
              <a:tr h="41794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Team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 err="1">
                          <a:effectLst/>
                        </a:rPr>
                        <a:t>Affliation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598157932"/>
                  </a:ext>
                </a:extLst>
              </a:tr>
              <a:tr h="41794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ibm_mnlp_ie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IBM Research (US)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3106565274"/>
                  </a:ext>
                </a:extLst>
              </a:tr>
              <a:tr h="41794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L3i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La Rochelle </a:t>
                      </a:r>
                      <a:r>
                        <a:rPr lang="en-US" sz="1800" u="none" strike="noStrike" dirty="0" err="1">
                          <a:effectLst/>
                        </a:rPr>
                        <a:t>Université</a:t>
                      </a:r>
                      <a:r>
                        <a:rPr lang="en-US" sz="1800" u="none" strike="noStrike" dirty="0">
                          <a:effectLst/>
                        </a:rPr>
                        <a:t> (France)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436234062"/>
                  </a:ext>
                </a:extLst>
              </a:tr>
              <a:tr h="41794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RelMatter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Northwestern Polytechnical University (China)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89749140"/>
                  </a:ext>
                </a:extLst>
              </a:tr>
              <a:tr h="41794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sinai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Universidad de Jaén (Spain)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82404000"/>
                  </a:ext>
                </a:extLst>
              </a:tr>
              <a:tr h="41794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UIUC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University of Illinois at Urbana-Champaign (US)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20671870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7012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CFB7F30-7B47-41AA-8CE9-27DED6AC9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– Mention 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6055EF7-8235-438F-BCCD-0C24B68FD6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*top-level entity type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AC698A14-55FE-4E73-BC05-9CCCD5FC1B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346264"/>
              </p:ext>
            </p:extLst>
          </p:nvPr>
        </p:nvGraphicFramePr>
        <p:xfrm>
          <a:off x="838200" y="1907687"/>
          <a:ext cx="9952891" cy="28234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16143">
                  <a:extLst>
                    <a:ext uri="{9D8B030D-6E8A-4147-A177-3AD203B41FA5}">
                      <a16:colId xmlns:a16="http://schemas.microsoft.com/office/drawing/2014/main" xmlns="" val="3753115428"/>
                    </a:ext>
                  </a:extLst>
                </a:gridCol>
                <a:gridCol w="1339458">
                  <a:extLst>
                    <a:ext uri="{9D8B030D-6E8A-4147-A177-3AD203B41FA5}">
                      <a16:colId xmlns:a16="http://schemas.microsoft.com/office/drawing/2014/main" xmlns="" val="2125221300"/>
                    </a:ext>
                  </a:extLst>
                </a:gridCol>
                <a:gridCol w="1339458">
                  <a:extLst>
                    <a:ext uri="{9D8B030D-6E8A-4147-A177-3AD203B41FA5}">
                      <a16:colId xmlns:a16="http://schemas.microsoft.com/office/drawing/2014/main" xmlns="" val="3359763259"/>
                    </a:ext>
                  </a:extLst>
                </a:gridCol>
                <a:gridCol w="1339458">
                  <a:extLst>
                    <a:ext uri="{9D8B030D-6E8A-4147-A177-3AD203B41FA5}">
                      <a16:colId xmlns:a16="http://schemas.microsoft.com/office/drawing/2014/main" xmlns="" val="3279575352"/>
                    </a:ext>
                  </a:extLst>
                </a:gridCol>
                <a:gridCol w="1339458">
                  <a:extLst>
                    <a:ext uri="{9D8B030D-6E8A-4147-A177-3AD203B41FA5}">
                      <a16:colId xmlns:a16="http://schemas.microsoft.com/office/drawing/2014/main" xmlns="" val="1148055864"/>
                    </a:ext>
                  </a:extLst>
                </a:gridCol>
                <a:gridCol w="1339458">
                  <a:extLst>
                    <a:ext uri="{9D8B030D-6E8A-4147-A177-3AD203B41FA5}">
                      <a16:colId xmlns:a16="http://schemas.microsoft.com/office/drawing/2014/main" xmlns="" val="3100031735"/>
                    </a:ext>
                  </a:extLst>
                </a:gridCol>
                <a:gridCol w="1339458">
                  <a:extLst>
                    <a:ext uri="{9D8B030D-6E8A-4147-A177-3AD203B41FA5}">
                      <a16:colId xmlns:a16="http://schemas.microsoft.com/office/drawing/2014/main" xmlns="" val="3320987866"/>
                    </a:ext>
                  </a:extLst>
                </a:gridCol>
              </a:tblGrid>
              <a:tr h="450223">
                <a:tc rowSpan="2">
                  <a:txBody>
                    <a:bodyPr/>
                    <a:lstStyle/>
                    <a:p>
                      <a:pPr algn="ctr" fontAlgn="t"/>
                      <a:endParaRPr lang="en-US" sz="2400" u="none" strike="noStrike" dirty="0" smtClean="0">
                        <a:effectLst/>
                      </a:endParaRPr>
                    </a:p>
                    <a:p>
                      <a:pPr algn="ctr" fontAlgn="t"/>
                      <a:r>
                        <a:rPr lang="en-US" sz="2400" u="none" strike="noStrike" dirty="0" smtClean="0">
                          <a:effectLst/>
                        </a:rPr>
                        <a:t>Team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err="1">
                          <a:effectLst/>
                        </a:rPr>
                        <a:t>strong_mention_match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err="1">
                          <a:effectLst/>
                        </a:rPr>
                        <a:t>strong_typed_mention_match</a:t>
                      </a:r>
                      <a:r>
                        <a:rPr lang="en-US" sz="2400" u="none" strike="noStrike" dirty="0">
                          <a:effectLst/>
                        </a:rPr>
                        <a:t>*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86612464"/>
                  </a:ext>
                </a:extLst>
              </a:tr>
              <a:tr h="3955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P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R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F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P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R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F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3213213352"/>
                  </a:ext>
                </a:extLst>
              </a:tr>
              <a:tr h="39553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L3i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0.869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0.867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0.868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0.743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0.740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0.741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2903341176"/>
                  </a:ext>
                </a:extLst>
              </a:tr>
              <a:tr h="39553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 err="1">
                          <a:effectLst/>
                        </a:rPr>
                        <a:t>ibm_mnlp_ie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0.829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0.848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0.839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0.715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0.729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0.722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39553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UIUC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0.774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0.803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0.789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0.679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0.695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0.687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39553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 err="1">
                          <a:effectLst/>
                        </a:rPr>
                        <a:t>RelMatter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0.825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0.786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0.805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0.345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0.335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0.340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2402054123"/>
                  </a:ext>
                </a:extLst>
              </a:tr>
              <a:tr h="39553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 err="1">
                          <a:effectLst/>
                        </a:rPr>
                        <a:t>sinai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0.388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0.477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0.428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0.172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0.210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0.189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3685111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0458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DE02D2-F46F-482B-B4B2-274A4111B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– Coreference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3697767-2CC9-47C8-9DC1-91831CA8C5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*Top-level entity types</a:t>
            </a:r>
          </a:p>
          <a:p>
            <a:pPr marL="0" indent="0">
              <a:buNone/>
            </a:pPr>
            <a:r>
              <a:rPr lang="en-US" dirty="0"/>
              <a:t>**New fine-grained entity type metric</a:t>
            </a:r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C70EEDA2-1FBF-42B0-87A4-F06AB42F8C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2921212"/>
              </p:ext>
            </p:extLst>
          </p:nvPr>
        </p:nvGraphicFramePr>
        <p:xfrm>
          <a:off x="838200" y="1920104"/>
          <a:ext cx="10017454" cy="30177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40403">
                  <a:extLst>
                    <a:ext uri="{9D8B030D-6E8A-4147-A177-3AD203B41FA5}">
                      <a16:colId xmlns:a16="http://schemas.microsoft.com/office/drawing/2014/main" xmlns="" val="3813526316"/>
                    </a:ext>
                  </a:extLst>
                </a:gridCol>
                <a:gridCol w="1070265">
                  <a:extLst>
                    <a:ext uri="{9D8B030D-6E8A-4147-A177-3AD203B41FA5}">
                      <a16:colId xmlns:a16="http://schemas.microsoft.com/office/drawing/2014/main" xmlns="" val="564591282"/>
                    </a:ext>
                  </a:extLst>
                </a:gridCol>
                <a:gridCol w="1070265">
                  <a:extLst>
                    <a:ext uri="{9D8B030D-6E8A-4147-A177-3AD203B41FA5}">
                      <a16:colId xmlns:a16="http://schemas.microsoft.com/office/drawing/2014/main" xmlns="" val="2433619191"/>
                    </a:ext>
                  </a:extLst>
                </a:gridCol>
                <a:gridCol w="1070265">
                  <a:extLst>
                    <a:ext uri="{9D8B030D-6E8A-4147-A177-3AD203B41FA5}">
                      <a16:colId xmlns:a16="http://schemas.microsoft.com/office/drawing/2014/main" xmlns="" val="758651188"/>
                    </a:ext>
                  </a:extLst>
                </a:gridCol>
                <a:gridCol w="1070265">
                  <a:extLst>
                    <a:ext uri="{9D8B030D-6E8A-4147-A177-3AD203B41FA5}">
                      <a16:colId xmlns:a16="http://schemas.microsoft.com/office/drawing/2014/main" xmlns="" val="2274005701"/>
                    </a:ext>
                  </a:extLst>
                </a:gridCol>
                <a:gridCol w="1070265">
                  <a:extLst>
                    <a:ext uri="{9D8B030D-6E8A-4147-A177-3AD203B41FA5}">
                      <a16:colId xmlns:a16="http://schemas.microsoft.com/office/drawing/2014/main" xmlns="" val="1225202690"/>
                    </a:ext>
                  </a:extLst>
                </a:gridCol>
                <a:gridCol w="1070265">
                  <a:extLst>
                    <a:ext uri="{9D8B030D-6E8A-4147-A177-3AD203B41FA5}">
                      <a16:colId xmlns:a16="http://schemas.microsoft.com/office/drawing/2014/main" xmlns="" val="4109818247"/>
                    </a:ext>
                  </a:extLst>
                </a:gridCol>
                <a:gridCol w="1755461">
                  <a:extLst>
                    <a:ext uri="{9D8B030D-6E8A-4147-A177-3AD203B41FA5}">
                      <a16:colId xmlns:a16="http://schemas.microsoft.com/office/drawing/2014/main" xmlns="" val="97665608"/>
                    </a:ext>
                  </a:extLst>
                </a:gridCol>
              </a:tblGrid>
              <a:tr h="431113">
                <a:tc rowSpan="2">
                  <a:txBody>
                    <a:bodyPr/>
                    <a:lstStyle/>
                    <a:p>
                      <a:pPr algn="l" fontAlgn="t"/>
                      <a:r>
                        <a:rPr lang="en-US" sz="2400" u="none" strike="noStrike">
                          <a:effectLst/>
                        </a:rPr>
                        <a:t>Team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mention_ceaf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err="1">
                          <a:effectLst/>
                        </a:rPr>
                        <a:t>typed_mention_ceaf</a:t>
                      </a:r>
                      <a:r>
                        <a:rPr lang="en-US" sz="2400" u="none" strike="noStrike" dirty="0">
                          <a:effectLst/>
                        </a:rPr>
                        <a:t>*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type metric**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3397773678"/>
                  </a:ext>
                </a:extLst>
              </a:tr>
              <a:tr h="4311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P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R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F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P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R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F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F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3523398706"/>
                  </a:ext>
                </a:extLst>
              </a:tr>
              <a:tr h="431113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UIUC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0.677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0.702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0.689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0.614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0.631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0.622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0.383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431113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 err="1">
                          <a:effectLst/>
                        </a:rPr>
                        <a:t>ibm_mnlp_ie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0.584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0.598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0.591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0.536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0.548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0.542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0.417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2533227233"/>
                  </a:ext>
                </a:extLst>
              </a:tr>
              <a:tr h="431113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L3i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0.579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0.577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0.578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0.504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0.503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0.504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0.323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641717890"/>
                  </a:ext>
                </a:extLst>
              </a:tr>
              <a:tr h="431113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RelMatter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0.522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0.497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0.509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0.226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0.215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0.221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0.234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543905148"/>
                  </a:ext>
                </a:extLst>
              </a:tr>
              <a:tr h="431113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sinai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0.238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0.292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0.262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0.133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0.164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0.147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0.061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32329923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8994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DE02D2-F46F-482B-B4B2-274A4111B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– Coreference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3697767-2CC9-47C8-9DC1-91831CA8C5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*Top-level entity types</a:t>
            </a:r>
          </a:p>
          <a:p>
            <a:pPr marL="0" indent="0">
              <a:buNone/>
            </a:pPr>
            <a:r>
              <a:rPr lang="en-US" dirty="0"/>
              <a:t>**New fine-grained entity type metric</a:t>
            </a:r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C70EEDA2-1FBF-42B0-87A4-F06AB42F8C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4170450"/>
              </p:ext>
            </p:extLst>
          </p:nvPr>
        </p:nvGraphicFramePr>
        <p:xfrm>
          <a:off x="838200" y="1920104"/>
          <a:ext cx="10017454" cy="30177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40403">
                  <a:extLst>
                    <a:ext uri="{9D8B030D-6E8A-4147-A177-3AD203B41FA5}">
                      <a16:colId xmlns:a16="http://schemas.microsoft.com/office/drawing/2014/main" xmlns="" val="3813526316"/>
                    </a:ext>
                  </a:extLst>
                </a:gridCol>
                <a:gridCol w="1070265">
                  <a:extLst>
                    <a:ext uri="{9D8B030D-6E8A-4147-A177-3AD203B41FA5}">
                      <a16:colId xmlns:a16="http://schemas.microsoft.com/office/drawing/2014/main" xmlns="" val="564591282"/>
                    </a:ext>
                  </a:extLst>
                </a:gridCol>
                <a:gridCol w="1070265">
                  <a:extLst>
                    <a:ext uri="{9D8B030D-6E8A-4147-A177-3AD203B41FA5}">
                      <a16:colId xmlns:a16="http://schemas.microsoft.com/office/drawing/2014/main" xmlns="" val="2433619191"/>
                    </a:ext>
                  </a:extLst>
                </a:gridCol>
                <a:gridCol w="1070265">
                  <a:extLst>
                    <a:ext uri="{9D8B030D-6E8A-4147-A177-3AD203B41FA5}">
                      <a16:colId xmlns:a16="http://schemas.microsoft.com/office/drawing/2014/main" xmlns="" val="758651188"/>
                    </a:ext>
                  </a:extLst>
                </a:gridCol>
                <a:gridCol w="1070265">
                  <a:extLst>
                    <a:ext uri="{9D8B030D-6E8A-4147-A177-3AD203B41FA5}">
                      <a16:colId xmlns:a16="http://schemas.microsoft.com/office/drawing/2014/main" xmlns="" val="2274005701"/>
                    </a:ext>
                  </a:extLst>
                </a:gridCol>
                <a:gridCol w="1070265">
                  <a:extLst>
                    <a:ext uri="{9D8B030D-6E8A-4147-A177-3AD203B41FA5}">
                      <a16:colId xmlns:a16="http://schemas.microsoft.com/office/drawing/2014/main" xmlns="" val="1225202690"/>
                    </a:ext>
                  </a:extLst>
                </a:gridCol>
                <a:gridCol w="1070265">
                  <a:extLst>
                    <a:ext uri="{9D8B030D-6E8A-4147-A177-3AD203B41FA5}">
                      <a16:colId xmlns:a16="http://schemas.microsoft.com/office/drawing/2014/main" xmlns="" val="4109818247"/>
                    </a:ext>
                  </a:extLst>
                </a:gridCol>
                <a:gridCol w="1755461">
                  <a:extLst>
                    <a:ext uri="{9D8B030D-6E8A-4147-A177-3AD203B41FA5}">
                      <a16:colId xmlns:a16="http://schemas.microsoft.com/office/drawing/2014/main" xmlns="" val="97665608"/>
                    </a:ext>
                  </a:extLst>
                </a:gridCol>
              </a:tblGrid>
              <a:tr h="431113">
                <a:tc rowSpan="2">
                  <a:txBody>
                    <a:bodyPr/>
                    <a:lstStyle/>
                    <a:p>
                      <a:pPr algn="l" fontAlgn="t"/>
                      <a:r>
                        <a:rPr lang="en-US" sz="2400" u="none" strike="noStrike">
                          <a:effectLst/>
                        </a:rPr>
                        <a:t>Team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mention_ceaf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err="1">
                          <a:effectLst/>
                        </a:rPr>
                        <a:t>typed_mention_ceaf</a:t>
                      </a:r>
                      <a:r>
                        <a:rPr lang="en-US" sz="2400" u="none" strike="noStrike" dirty="0">
                          <a:effectLst/>
                        </a:rPr>
                        <a:t>*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type metric**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3397773678"/>
                  </a:ext>
                </a:extLst>
              </a:tr>
              <a:tr h="4311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P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R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F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P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R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F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F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3523398706"/>
                  </a:ext>
                </a:extLst>
              </a:tr>
              <a:tr h="431113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UIUC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0.677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0.702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0.689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0.614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0.631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0.622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0.383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431113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 err="1">
                          <a:effectLst/>
                        </a:rPr>
                        <a:t>ibm_mnlp_ie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0.584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0.598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0.591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0.536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0.548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0.542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0.417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2533227233"/>
                  </a:ext>
                </a:extLst>
              </a:tr>
              <a:tr h="431113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 dirty="0">
                          <a:effectLst/>
                        </a:rPr>
                        <a:t>L3i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0.579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0.577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0.578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0.504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0.503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0.504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0.323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641717890"/>
                  </a:ext>
                </a:extLst>
              </a:tr>
              <a:tr h="431113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RelMatter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0.522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0.497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0.509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0.226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0.215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0.221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0.234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543905148"/>
                  </a:ext>
                </a:extLst>
              </a:tr>
              <a:tr h="431113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u="none" strike="noStrike">
                          <a:effectLst/>
                        </a:rPr>
                        <a:t>sinai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0.238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0.292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0.262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0.133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0.164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0.147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</a:rPr>
                        <a:t>0.061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32329923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2474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934811-E085-41A7-9C04-21281855F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Human Feedback (Mention)</a:t>
            </a:r>
          </a:p>
        </p:txBody>
      </p:sp>
      <p:pic>
        <p:nvPicPr>
          <p:cNvPr id="5" name="Content Placeholder 4" descr="Screen Shot 2021-02-21 at 1.31.43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4" b="29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476431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F08A11B-380E-40A2-BFEB-E1EBA9879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Human Feedback (Coreference)</a:t>
            </a:r>
          </a:p>
        </p:txBody>
      </p:sp>
      <p:pic>
        <p:nvPicPr>
          <p:cNvPr id="5" name="Picture 4" descr="Screen Shot 2021-02-21 at 1.32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32" y="1288605"/>
            <a:ext cx="96012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1473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284C1BF-B5EC-4B1B-BDB6-4BF131F47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Human Feedback (Fine-Grain Typing)</a:t>
            </a:r>
          </a:p>
        </p:txBody>
      </p:sp>
      <p:pic>
        <p:nvPicPr>
          <p:cNvPr id="5" name="Picture 4" descr="Screen Shot 2021-02-21 at 1.33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537" y="1430509"/>
            <a:ext cx="9842500" cy="50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9726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CB6561-9553-44E7-B670-9CB3EF9A9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Mention Types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C6F6D289-0286-4407-B006-245720C9EA1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501213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D755296-32C3-472C-B537-F27F916DD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Mention Types and Coreference</a:t>
            </a: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="" xmlns:a16="http://schemas.microsoft.com/office/drawing/2014/main" id="{269FF9D9-F387-4896-97DC-690F455329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7646212"/>
              </p:ext>
            </p:extLst>
          </p:nvPr>
        </p:nvGraphicFramePr>
        <p:xfrm>
          <a:off x="838199" y="1690687"/>
          <a:ext cx="9455727" cy="40728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38614">
                  <a:extLst>
                    <a:ext uri="{9D8B030D-6E8A-4147-A177-3AD203B41FA5}">
                      <a16:colId xmlns="" xmlns:a16="http://schemas.microsoft.com/office/drawing/2014/main" val="3586460255"/>
                    </a:ext>
                  </a:extLst>
                </a:gridCol>
                <a:gridCol w="1088159">
                  <a:extLst>
                    <a:ext uri="{9D8B030D-6E8A-4147-A177-3AD203B41FA5}">
                      <a16:colId xmlns="" xmlns:a16="http://schemas.microsoft.com/office/drawing/2014/main" val="2425878314"/>
                    </a:ext>
                  </a:extLst>
                </a:gridCol>
                <a:gridCol w="1088159">
                  <a:extLst>
                    <a:ext uri="{9D8B030D-6E8A-4147-A177-3AD203B41FA5}">
                      <a16:colId xmlns="" xmlns:a16="http://schemas.microsoft.com/office/drawing/2014/main" val="676445585"/>
                    </a:ext>
                  </a:extLst>
                </a:gridCol>
                <a:gridCol w="1088159">
                  <a:extLst>
                    <a:ext uri="{9D8B030D-6E8A-4147-A177-3AD203B41FA5}">
                      <a16:colId xmlns="" xmlns:a16="http://schemas.microsoft.com/office/drawing/2014/main" val="3341038301"/>
                    </a:ext>
                  </a:extLst>
                </a:gridCol>
                <a:gridCol w="1088159">
                  <a:extLst>
                    <a:ext uri="{9D8B030D-6E8A-4147-A177-3AD203B41FA5}">
                      <a16:colId xmlns="" xmlns:a16="http://schemas.microsoft.com/office/drawing/2014/main" val="3195677360"/>
                    </a:ext>
                  </a:extLst>
                </a:gridCol>
                <a:gridCol w="1088159">
                  <a:extLst>
                    <a:ext uri="{9D8B030D-6E8A-4147-A177-3AD203B41FA5}">
                      <a16:colId xmlns="" xmlns:a16="http://schemas.microsoft.com/office/drawing/2014/main" val="1311384525"/>
                    </a:ext>
                  </a:extLst>
                </a:gridCol>
                <a:gridCol w="1088159">
                  <a:extLst>
                    <a:ext uri="{9D8B030D-6E8A-4147-A177-3AD203B41FA5}">
                      <a16:colId xmlns="" xmlns:a16="http://schemas.microsoft.com/office/drawing/2014/main" val="2611103806"/>
                    </a:ext>
                  </a:extLst>
                </a:gridCol>
                <a:gridCol w="1088159">
                  <a:extLst>
                    <a:ext uri="{9D8B030D-6E8A-4147-A177-3AD203B41FA5}">
                      <a16:colId xmlns="" xmlns:a16="http://schemas.microsoft.com/office/drawing/2014/main" val="1387791559"/>
                    </a:ext>
                  </a:extLst>
                </a:gridCol>
              </a:tblGrid>
              <a:tr h="67880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Team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FULL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NAM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NOM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PRO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NAM+NOM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NAM+PRO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NOM+PRO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2844200195"/>
                  </a:ext>
                </a:extLst>
              </a:tr>
              <a:tr h="67880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UIUC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0.687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0.807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0.556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0.736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0.669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0.777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0.612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67880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err="1">
                          <a:effectLst/>
                        </a:rPr>
                        <a:t>ibm_mnlp_ie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0.591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0.712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0.603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0.526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0.632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0.630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0.550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4108453984"/>
                  </a:ext>
                </a:extLst>
              </a:tr>
              <a:tr h="67880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L3i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0.578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0.740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0.606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0.565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0.630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0.640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0.546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2752312428"/>
                  </a:ext>
                </a:extLst>
              </a:tr>
              <a:tr h="67880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RelMatter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0.509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0.000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0.343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0.000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0.527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0.000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0.370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4291114342"/>
                  </a:ext>
                </a:extLst>
              </a:tr>
              <a:tr h="678801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sinai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0.262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0.283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0.263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0.403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0.260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0.289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0.275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38369511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0905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D755296-32C3-472C-B537-F27F916DD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Mention Types and Coreference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94C8975D-A259-4ADA-834B-551C298F46F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11164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728420" y="0"/>
            <a:ext cx="10563035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 dirty="0" smtClean="0"/>
              <a:t>Toward Fine-grained Entity Extraction</a:t>
            </a:r>
            <a:endParaRPr dirty="0">
              <a:sym typeface="Palatino Linotype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9731376" y="6569076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/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5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45318BB5-1902-4E43-BDEF-0DB7AE391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420" y="1143000"/>
            <a:ext cx="10802319" cy="4983163"/>
          </a:xfrm>
        </p:spPr>
        <p:txBody>
          <a:bodyPr>
            <a:normAutofit/>
          </a:bodyPr>
          <a:lstStyle/>
          <a:p>
            <a:r>
              <a:rPr lang="en-US" dirty="0" smtClean="0"/>
              <a:t>Real-world </a:t>
            </a:r>
            <a:r>
              <a:rPr lang="en-US" dirty="0"/>
              <a:t>applications in scenarios such as disaster relief and technical support require us </a:t>
            </a:r>
            <a:r>
              <a:rPr lang="en-US" dirty="0" smtClean="0"/>
              <a:t>to significantly </a:t>
            </a:r>
            <a:r>
              <a:rPr lang="en-US" dirty="0"/>
              <a:t>extend EDL capabilities to a wider variety of fine-grained entity types (e.g., technical terms, lawsuits, disease, crisis, vehicles, food, biomedical entities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e.g., the </a:t>
            </a:r>
            <a:r>
              <a:rPr lang="en-US" dirty="0"/>
              <a:t>most frequent questions people ask Amazon's Alexa often involve new products, movies and </a:t>
            </a:r>
            <a:r>
              <a:rPr lang="en-US" dirty="0" smtClean="0"/>
              <a:t>actors</a:t>
            </a:r>
            <a:endParaRPr lang="en-US" dirty="0"/>
          </a:p>
          <a:p>
            <a:r>
              <a:rPr lang="en-US" dirty="0" smtClean="0"/>
              <a:t>What’s New</a:t>
            </a:r>
          </a:p>
          <a:p>
            <a:pPr lvl="1"/>
            <a:r>
              <a:rPr lang="en-US" dirty="0" smtClean="0"/>
              <a:t>Low-resource setting: some silver-standard annotation but limited gold-standard annotation for training </a:t>
            </a:r>
          </a:p>
          <a:p>
            <a:pPr lvl="1"/>
            <a:r>
              <a:rPr lang="en-US" dirty="0" smtClean="0"/>
              <a:t>Human-in-the-loop: provide </a:t>
            </a:r>
            <a:r>
              <a:rPr lang="en-US" dirty="0"/>
              <a:t>limited “feedback” on system output, which should be used to improve each system. The feedback will be provided based on a user model of how analysts might interact with the system while giving feedback on system </a:t>
            </a:r>
            <a:r>
              <a:rPr lang="en-US" dirty="0" smtClean="0"/>
              <a:t>output</a:t>
            </a:r>
          </a:p>
          <a:p>
            <a:pPr lvl="1"/>
            <a:r>
              <a:rPr lang="en-US" dirty="0" smtClean="0"/>
              <a:t>A new benchmark for both identification and classification of fine-grained entity types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579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F372E9-43B5-46FE-B228-D6187FB72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Mention Types, Entity Types and Coreference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9EEA0D7B-F066-43FF-A27E-0FFAE75F28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550413"/>
              </p:ext>
            </p:extLst>
          </p:nvPr>
        </p:nvGraphicFramePr>
        <p:xfrm>
          <a:off x="838200" y="1801091"/>
          <a:ext cx="9926784" cy="37545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30208">
                  <a:extLst>
                    <a:ext uri="{9D8B030D-6E8A-4147-A177-3AD203B41FA5}">
                      <a16:colId xmlns="" xmlns:a16="http://schemas.microsoft.com/office/drawing/2014/main" val="3531558610"/>
                    </a:ext>
                  </a:extLst>
                </a:gridCol>
                <a:gridCol w="1142368">
                  <a:extLst>
                    <a:ext uri="{9D8B030D-6E8A-4147-A177-3AD203B41FA5}">
                      <a16:colId xmlns="" xmlns:a16="http://schemas.microsoft.com/office/drawing/2014/main" val="3894362468"/>
                    </a:ext>
                  </a:extLst>
                </a:gridCol>
                <a:gridCol w="1142368">
                  <a:extLst>
                    <a:ext uri="{9D8B030D-6E8A-4147-A177-3AD203B41FA5}">
                      <a16:colId xmlns="" xmlns:a16="http://schemas.microsoft.com/office/drawing/2014/main" val="600614174"/>
                    </a:ext>
                  </a:extLst>
                </a:gridCol>
                <a:gridCol w="1142368">
                  <a:extLst>
                    <a:ext uri="{9D8B030D-6E8A-4147-A177-3AD203B41FA5}">
                      <a16:colId xmlns="" xmlns:a16="http://schemas.microsoft.com/office/drawing/2014/main" val="3277175921"/>
                    </a:ext>
                  </a:extLst>
                </a:gridCol>
                <a:gridCol w="1142368">
                  <a:extLst>
                    <a:ext uri="{9D8B030D-6E8A-4147-A177-3AD203B41FA5}">
                      <a16:colId xmlns="" xmlns:a16="http://schemas.microsoft.com/office/drawing/2014/main" val="2111963383"/>
                    </a:ext>
                  </a:extLst>
                </a:gridCol>
                <a:gridCol w="1142368">
                  <a:extLst>
                    <a:ext uri="{9D8B030D-6E8A-4147-A177-3AD203B41FA5}">
                      <a16:colId xmlns="" xmlns:a16="http://schemas.microsoft.com/office/drawing/2014/main" val="2725787926"/>
                    </a:ext>
                  </a:extLst>
                </a:gridCol>
                <a:gridCol w="1142368">
                  <a:extLst>
                    <a:ext uri="{9D8B030D-6E8A-4147-A177-3AD203B41FA5}">
                      <a16:colId xmlns="" xmlns:a16="http://schemas.microsoft.com/office/drawing/2014/main" val="1831017531"/>
                    </a:ext>
                  </a:extLst>
                </a:gridCol>
                <a:gridCol w="1142368">
                  <a:extLst>
                    <a:ext uri="{9D8B030D-6E8A-4147-A177-3AD203B41FA5}">
                      <a16:colId xmlns="" xmlns:a16="http://schemas.microsoft.com/office/drawing/2014/main" val="551471711"/>
                    </a:ext>
                  </a:extLst>
                </a:gridCol>
              </a:tblGrid>
              <a:tr h="62576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Team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FULL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NAM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NOM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PRO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NAM+NOM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NAM+PRO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NOM+PRO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1714222902"/>
                  </a:ext>
                </a:extLst>
              </a:tr>
              <a:tr h="62576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UIUC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0.622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0.727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0.492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0.669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0.603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0.709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0.550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62576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err="1">
                          <a:effectLst/>
                        </a:rPr>
                        <a:t>ibm_mnlp_ie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0.542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0.644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0.550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0.421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0.578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0.568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0.496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3960788855"/>
                  </a:ext>
                </a:extLst>
              </a:tr>
              <a:tr h="62576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L3i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0.504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0.614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0.541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0.502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0.546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0.542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0.490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1956077826"/>
                  </a:ext>
                </a:extLst>
              </a:tr>
              <a:tr h="62576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RelMatter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0.221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0.000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0.177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0.000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0.216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0.000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0.201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3424509719"/>
                  </a:ext>
                </a:extLst>
              </a:tr>
              <a:tr h="62576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sinai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0.147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0.163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0.095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0.270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0.131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0.183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0.134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26796349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40100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F372E9-43B5-46FE-B228-D6187FB72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Mention Types, Entity Types and Coreference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4A1BCE46-CF03-4049-81A4-A2132423C14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739205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3E3AD4-1CEE-41CE-9F6D-2B2E07BFD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Mention Types and Fine Typing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51E5B872-BCBB-4C56-9594-48A77C8686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263538"/>
              </p:ext>
            </p:extLst>
          </p:nvPr>
        </p:nvGraphicFramePr>
        <p:xfrm>
          <a:off x="838200" y="1801091"/>
          <a:ext cx="10190020" cy="38654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81393">
                  <a:extLst>
                    <a:ext uri="{9D8B030D-6E8A-4147-A177-3AD203B41FA5}">
                      <a16:colId xmlns="" xmlns:a16="http://schemas.microsoft.com/office/drawing/2014/main" val="1644055289"/>
                    </a:ext>
                  </a:extLst>
                </a:gridCol>
                <a:gridCol w="1172661">
                  <a:extLst>
                    <a:ext uri="{9D8B030D-6E8A-4147-A177-3AD203B41FA5}">
                      <a16:colId xmlns="" xmlns:a16="http://schemas.microsoft.com/office/drawing/2014/main" val="989580896"/>
                    </a:ext>
                  </a:extLst>
                </a:gridCol>
                <a:gridCol w="1172661">
                  <a:extLst>
                    <a:ext uri="{9D8B030D-6E8A-4147-A177-3AD203B41FA5}">
                      <a16:colId xmlns="" xmlns:a16="http://schemas.microsoft.com/office/drawing/2014/main" val="730646663"/>
                    </a:ext>
                  </a:extLst>
                </a:gridCol>
                <a:gridCol w="1172661">
                  <a:extLst>
                    <a:ext uri="{9D8B030D-6E8A-4147-A177-3AD203B41FA5}">
                      <a16:colId xmlns="" xmlns:a16="http://schemas.microsoft.com/office/drawing/2014/main" val="2950757034"/>
                    </a:ext>
                  </a:extLst>
                </a:gridCol>
                <a:gridCol w="1172661">
                  <a:extLst>
                    <a:ext uri="{9D8B030D-6E8A-4147-A177-3AD203B41FA5}">
                      <a16:colId xmlns="" xmlns:a16="http://schemas.microsoft.com/office/drawing/2014/main" val="1445329783"/>
                    </a:ext>
                  </a:extLst>
                </a:gridCol>
                <a:gridCol w="1172661">
                  <a:extLst>
                    <a:ext uri="{9D8B030D-6E8A-4147-A177-3AD203B41FA5}">
                      <a16:colId xmlns="" xmlns:a16="http://schemas.microsoft.com/office/drawing/2014/main" val="271643527"/>
                    </a:ext>
                  </a:extLst>
                </a:gridCol>
                <a:gridCol w="1172661">
                  <a:extLst>
                    <a:ext uri="{9D8B030D-6E8A-4147-A177-3AD203B41FA5}">
                      <a16:colId xmlns="" xmlns:a16="http://schemas.microsoft.com/office/drawing/2014/main" val="857665125"/>
                    </a:ext>
                  </a:extLst>
                </a:gridCol>
                <a:gridCol w="1172661">
                  <a:extLst>
                    <a:ext uri="{9D8B030D-6E8A-4147-A177-3AD203B41FA5}">
                      <a16:colId xmlns="" xmlns:a16="http://schemas.microsoft.com/office/drawing/2014/main" val="488436775"/>
                    </a:ext>
                  </a:extLst>
                </a:gridCol>
              </a:tblGrid>
              <a:tr h="64423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Team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FULL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NAM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NOM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PRO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NAM+NOM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NAM+PRO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NOM+PRO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2405177425"/>
                  </a:ext>
                </a:extLst>
              </a:tr>
              <a:tr h="64423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ibm_mnlp_ie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0.416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0.424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0.404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0.249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0.419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0.382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0.388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2944106293"/>
                  </a:ext>
                </a:extLst>
              </a:tr>
              <a:tr h="64423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UIUC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0.382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0.479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0.309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0.364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0.382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0.440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0.324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</a:tr>
              <a:tr h="64423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L3i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0.324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0.367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0.347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0.283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0.340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0.324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0.330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74444999"/>
                  </a:ext>
                </a:extLst>
              </a:tr>
              <a:tr h="64423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RelMatter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0.231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0.000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0.139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0.000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0.223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0.000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0.153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757514099"/>
                  </a:ext>
                </a:extLst>
              </a:tr>
              <a:tr h="64423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</a:rPr>
                        <a:t>sinai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0.061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0.061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0.044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0.095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0.056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0.069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0.058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="" xmlns:a16="http://schemas.microsoft.com/office/drawing/2014/main" val="26459863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03928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3E3AD4-1CEE-41CE-9F6D-2B2E07BFD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Mention Types and Fine Typing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="" xmlns:a16="http://schemas.microsoft.com/office/drawing/2014/main" id="{DFA9CCAF-061B-4E72-8AEB-6B5DB510A40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3152133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728420" y="0"/>
            <a:ext cx="10563035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 dirty="0" smtClean="0"/>
              <a:t>Successful Methods: L3i Hierarchical Multitask Learning for Entity Extraction</a:t>
            </a:r>
            <a:endParaRPr dirty="0">
              <a:sym typeface="Palatino Linotype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9731376" y="6569076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/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54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Screen Shot 2021-02-20 at 8.53.4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493" y="1143000"/>
            <a:ext cx="5415720" cy="5161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46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728420" y="0"/>
            <a:ext cx="1146358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 dirty="0" smtClean="0"/>
              <a:t>Successful Methods: IBM Synthetic Data Augmentation</a:t>
            </a:r>
            <a:endParaRPr dirty="0">
              <a:sym typeface="Palatino Linotype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9731376" y="6569076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/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55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45318BB5-1902-4E43-BDEF-0DB7AE391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420" y="1385238"/>
            <a:ext cx="10802319" cy="49831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Use IBM in-house KLUE dataset (Florian et al., 2004) and </a:t>
            </a:r>
            <a:r>
              <a:rPr lang="en-US" sz="2800" dirty="0" err="1" smtClean="0"/>
              <a:t>DBPedia</a:t>
            </a:r>
            <a:r>
              <a:rPr lang="en-US" sz="2800" dirty="0" smtClean="0"/>
              <a:t> Abstract Corpus to train the seed supervised model </a:t>
            </a:r>
          </a:p>
          <a:p>
            <a:r>
              <a:rPr lang="en-US" sz="2800" dirty="0"/>
              <a:t>G</a:t>
            </a:r>
            <a:r>
              <a:rPr lang="en-US" sz="2800" dirty="0" smtClean="0"/>
              <a:t>enerate </a:t>
            </a:r>
            <a:r>
              <a:rPr lang="en-US" sz="2800" dirty="0"/>
              <a:t>synthetic data from the </a:t>
            </a:r>
            <a:r>
              <a:rPr lang="en-US" sz="2800" dirty="0" err="1" smtClean="0"/>
              <a:t>unannotated</a:t>
            </a:r>
            <a:r>
              <a:rPr lang="en-US" sz="2800" dirty="0"/>
              <a:t> </a:t>
            </a:r>
            <a:r>
              <a:rPr lang="en-US" sz="2800" dirty="0" smtClean="0"/>
              <a:t>development </a:t>
            </a:r>
            <a:r>
              <a:rPr lang="en-US" sz="2800" dirty="0"/>
              <a:t>corpus to augment the available </a:t>
            </a:r>
            <a:r>
              <a:rPr lang="en-US" sz="2800" dirty="0" smtClean="0"/>
              <a:t>data with </a:t>
            </a:r>
            <a:r>
              <a:rPr lang="en-US" sz="2800" dirty="0"/>
              <a:t>k-Nearest Neighbor Graph</a:t>
            </a:r>
            <a:endParaRPr lang="en-US" sz="2800" dirty="0" smtClean="0"/>
          </a:p>
          <a:p>
            <a:r>
              <a:rPr lang="en-US" sz="2800" dirty="0" smtClean="0"/>
              <a:t> Query the K-NNG with each extracted mention representation </a:t>
            </a:r>
            <a:r>
              <a:rPr lang="en-US" sz="2800" dirty="0"/>
              <a:t>and </a:t>
            </a:r>
            <a:r>
              <a:rPr lang="en-US" sz="2800" dirty="0" smtClean="0"/>
              <a:t>retrieve the </a:t>
            </a:r>
            <a:r>
              <a:rPr lang="en-US" sz="2800" dirty="0"/>
              <a:t>k nearest mentions and labels associated </a:t>
            </a:r>
            <a:r>
              <a:rPr lang="en-US" sz="2800" dirty="0" smtClean="0"/>
              <a:t>with them, then select </a:t>
            </a:r>
            <a:r>
              <a:rPr lang="en-US" sz="2800" dirty="0"/>
              <a:t>the fine-grained type using a threshold </a:t>
            </a:r>
            <a:r>
              <a:rPr lang="en-US" sz="2800" dirty="0" smtClean="0"/>
              <a:t>to </a:t>
            </a:r>
            <a:r>
              <a:rPr lang="en-US" sz="2800" dirty="0"/>
              <a:t>vote between </a:t>
            </a:r>
            <a:r>
              <a:rPr lang="en-US" sz="2800" dirty="0" smtClean="0"/>
              <a:t>the first supervised model and the second model with data augmentation</a:t>
            </a:r>
          </a:p>
        </p:txBody>
      </p:sp>
    </p:spTree>
    <p:extLst>
      <p:ext uri="{BB962C8B-B14F-4D97-AF65-F5344CB8AC3E}">
        <p14:creationId xmlns:p14="http://schemas.microsoft.com/office/powerpoint/2010/main" val="713846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81"/>
          <p:cNvSpPr txBox="1"/>
          <p:nvPr/>
        </p:nvSpPr>
        <p:spPr>
          <a:xfrm>
            <a:off x="302799" y="1141600"/>
            <a:ext cx="5874700" cy="27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marL="609585" indent="-423323">
              <a:lnSpc>
                <a:spcPct val="115000"/>
              </a:lnSpc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Adopt a span-based architecture similar to previous work (</a:t>
            </a:r>
            <a:r>
              <a:rPr lang="en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Lee at al., 2017</a:t>
            </a: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19170" lvl="1" indent="-423323">
              <a:lnSpc>
                <a:spcPct val="115000"/>
              </a:lnSpc>
              <a:buClr>
                <a:schemeClr val="dk1"/>
              </a:buClr>
              <a:buSzPts val="1400"/>
              <a:buFont typeface="Calibri"/>
              <a:buChar char="○"/>
            </a:pPr>
            <a:r>
              <a:rPr lang="en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Contextual Embeddings</a:t>
            </a: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~ Using a Transformer encoder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19170" lvl="1" indent="-423323">
              <a:lnSpc>
                <a:spcPct val="115000"/>
              </a:lnSpc>
              <a:buClr>
                <a:schemeClr val="dk1"/>
              </a:buClr>
              <a:buSzPts val="1400"/>
              <a:buFont typeface="Calibri"/>
              <a:buChar char="○"/>
            </a:pPr>
            <a:r>
              <a:rPr lang="en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Span Representations</a:t>
            </a: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~ Using an attention mechanism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19170" lvl="1" indent="-423323">
              <a:lnSpc>
                <a:spcPct val="115000"/>
              </a:lnSpc>
              <a:buClr>
                <a:schemeClr val="dk1"/>
              </a:buClr>
              <a:buSzPts val="1400"/>
              <a:buFont typeface="Calibri"/>
              <a:buChar char="○"/>
            </a:pPr>
            <a:r>
              <a:rPr lang="en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Pairwise Scores </a:t>
            </a:r>
            <a:r>
              <a:rPr lang="en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~ Using a 2-layer multilayer feedforward network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9585" indent="-423323">
              <a:lnSpc>
                <a:spcPct val="115000"/>
              </a:lnSpc>
              <a:buClr>
                <a:schemeClr val="dk1"/>
              </a:buClr>
              <a:buSzPts val="1400"/>
              <a:buFont typeface="Calibri"/>
              <a:buChar char="●"/>
            </a:pPr>
            <a:r>
              <a:rPr lang="en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Refine prediction decisions by using entity linking </a:t>
            </a:r>
            <a:r>
              <a:rPr lang="en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results</a:t>
            </a:r>
            <a:endParaRPr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52" name="Google Shape;452;p81"/>
          <p:cNvGraphicFramePr/>
          <p:nvPr/>
        </p:nvGraphicFramePr>
        <p:xfrm>
          <a:off x="1321834" y="4561807"/>
          <a:ext cx="3727766" cy="163477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593633"/>
                <a:gridCol w="2134133"/>
              </a:tblGrid>
              <a:tr h="453167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rgbClr val="262626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121933" marR="121933" marT="36567" marB="36567" anchor="ctr">
                    <a:lnT w="28575" cap="flat" cmpd="sng">
                      <a:solidFill>
                        <a:srgbClr val="515E6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262626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Ontonotes (CoNLL)</a:t>
                      </a:r>
                      <a:endParaRPr sz="1600">
                        <a:solidFill>
                          <a:srgbClr val="262626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121933" marR="121933" marT="36567" marB="36567" anchor="ctr"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515E6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AFAFA"/>
                    </a:solidFill>
                  </a:tcPr>
                </a:tc>
              </a:tr>
              <a:tr h="774173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262626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Previous SOTA (Lu and Ng, 2020)</a:t>
                      </a:r>
                      <a:endParaRPr sz="1300">
                        <a:solidFill>
                          <a:srgbClr val="262626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121933" marR="121933" marT="36567" marB="36567" anchor="ctr">
                    <a:lnT w="9525" cap="flat" cmpd="sng">
                      <a:solidFill>
                        <a:srgbClr val="40404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262626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91.9</a:t>
                      </a:r>
                      <a:endParaRPr sz="1600">
                        <a:solidFill>
                          <a:srgbClr val="262626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121933" marR="121933" marT="36567" marB="36567" anchor="ctr">
                    <a:lnT w="9525" cap="flat" cmpd="sng">
                      <a:solidFill>
                        <a:srgbClr val="40404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AFAFA"/>
                    </a:solidFill>
                  </a:tcPr>
                </a:tc>
              </a:tr>
              <a:tr h="407433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>
                          <a:solidFill>
                            <a:srgbClr val="262626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Ours</a:t>
                      </a:r>
                      <a:endParaRPr sz="1300" b="1">
                        <a:solidFill>
                          <a:srgbClr val="262626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121933" marR="121933" marT="36567" marB="36567" anchor="ctr">
                    <a:lnT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solidFill>
                            <a:srgbClr val="262626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92.4</a:t>
                      </a:r>
                      <a:endParaRPr sz="1600" b="1">
                        <a:solidFill>
                          <a:srgbClr val="262626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121933" marR="121933" marT="36567" marB="36567" anchor="ctr">
                    <a:lnT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AFAFA"/>
                    </a:solidFill>
                  </a:tcPr>
                </a:tc>
              </a:tr>
            </a:tbl>
          </a:graphicData>
        </a:graphic>
      </p:graphicFrame>
      <p:sp>
        <p:nvSpPr>
          <p:cNvPr id="453" name="Google Shape;453;p81"/>
          <p:cNvSpPr txBox="1"/>
          <p:nvPr/>
        </p:nvSpPr>
        <p:spPr>
          <a:xfrm>
            <a:off x="415600" y="6212800"/>
            <a:ext cx="5174000" cy="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algn="ctr"/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Performance of English systems (on gold mentions)</a:t>
            </a:r>
            <a:endParaRPr/>
          </a:p>
        </p:txBody>
      </p:sp>
      <p:graphicFrame>
        <p:nvGraphicFramePr>
          <p:cNvPr id="454" name="Google Shape;454;p81"/>
          <p:cNvGraphicFramePr/>
          <p:nvPr/>
        </p:nvGraphicFramePr>
        <p:xfrm>
          <a:off x="7394101" y="4561807"/>
          <a:ext cx="3727766" cy="15423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593633"/>
                <a:gridCol w="2134133"/>
              </a:tblGrid>
              <a:tr h="453167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rgbClr val="262626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121933" marR="121933" marT="36567" marB="36567" anchor="ctr">
                    <a:lnT w="28575" cap="flat" cmpd="sng">
                      <a:solidFill>
                        <a:srgbClr val="515E6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>
                          <a:solidFill>
                            <a:srgbClr val="262626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SemEval 2010</a:t>
                      </a:r>
                      <a:endParaRPr sz="1600" dirty="0">
                        <a:solidFill>
                          <a:srgbClr val="262626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121933" marR="121933" marT="36567" marB="36567" anchor="ctr"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rgbClr val="515E6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0404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AFAFA"/>
                    </a:solidFill>
                  </a:tcPr>
                </a:tc>
              </a:tr>
              <a:tr h="6817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>
                          <a:solidFill>
                            <a:srgbClr val="262626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TANL-1 (Attardi et al., 2010)</a:t>
                      </a:r>
                      <a:endParaRPr sz="1300">
                        <a:solidFill>
                          <a:srgbClr val="262626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121933" marR="121933" marT="36567" marB="36567" anchor="ctr">
                    <a:lnT w="9525" cap="flat" cmpd="sng">
                      <a:solidFill>
                        <a:srgbClr val="40404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rgbClr val="262626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56.1</a:t>
                      </a:r>
                      <a:endParaRPr sz="1600">
                        <a:solidFill>
                          <a:srgbClr val="262626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121933" marR="121933" marT="36567" marB="36567" anchor="ctr">
                    <a:lnT w="9525" cap="flat" cmpd="sng">
                      <a:solidFill>
                        <a:srgbClr val="40404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AFAFA"/>
                    </a:solidFill>
                  </a:tcPr>
                </a:tc>
              </a:tr>
              <a:tr h="407433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300" b="1">
                          <a:solidFill>
                            <a:srgbClr val="262626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Ours</a:t>
                      </a:r>
                      <a:endParaRPr sz="1300" b="1">
                        <a:solidFill>
                          <a:srgbClr val="262626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121933" marR="121933" marT="36567" marB="36567" anchor="ctr">
                    <a:lnT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>
                          <a:solidFill>
                            <a:srgbClr val="262626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67.6</a:t>
                      </a:r>
                      <a:endParaRPr sz="1600" b="1" dirty="0">
                        <a:solidFill>
                          <a:srgbClr val="262626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121933" marR="121933" marT="36567" marB="36567" anchor="ctr">
                    <a:lnT w="12700" cap="flat" cmpd="sng">
                      <a:solidFill>
                        <a:srgbClr val="7F7F7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FAFAFA"/>
                    </a:solidFill>
                  </a:tcPr>
                </a:tc>
              </a:tr>
            </a:tbl>
          </a:graphicData>
        </a:graphic>
      </p:graphicFrame>
      <p:sp>
        <p:nvSpPr>
          <p:cNvPr id="455" name="Google Shape;455;p81"/>
          <p:cNvSpPr txBox="1"/>
          <p:nvPr/>
        </p:nvSpPr>
        <p:spPr>
          <a:xfrm>
            <a:off x="6510600" y="6212800"/>
            <a:ext cx="5494800" cy="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algn="ctr"/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Performance of Spanish systems (on gold mentions)</a:t>
            </a:r>
            <a:endParaRPr/>
          </a:p>
        </p:txBody>
      </p:sp>
      <p:sp>
        <p:nvSpPr>
          <p:cNvPr id="9" name="Google Shape;1130;p104"/>
          <p:cNvSpPr txBox="1">
            <a:spLocks noGrp="1"/>
          </p:cNvSpPr>
          <p:nvPr>
            <p:ph type="title"/>
          </p:nvPr>
        </p:nvSpPr>
        <p:spPr>
          <a:xfrm>
            <a:off x="728420" y="0"/>
            <a:ext cx="10563035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 dirty="0" smtClean="0"/>
              <a:t>Successful Methods: UIUC Joint Entity and Event </a:t>
            </a:r>
            <a:r>
              <a:rPr lang="en-US" dirty="0" err="1" smtClean="0"/>
              <a:t>Coreference</a:t>
            </a:r>
            <a:r>
              <a:rPr lang="en-US" dirty="0" smtClean="0"/>
              <a:t> Resolution</a:t>
            </a:r>
            <a:endParaRPr dirty="0">
              <a:sym typeface="Palatino Linotype"/>
            </a:endParaRPr>
          </a:p>
        </p:txBody>
      </p:sp>
      <p:pic>
        <p:nvPicPr>
          <p:cNvPr id="3" name="Picture 2" descr="Entity Coreference Resolution (1)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535" y="1141600"/>
            <a:ext cx="6092866" cy="290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3821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81DF28-3339-D84B-B656-CFF42F448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6393" y="375478"/>
            <a:ext cx="11961085" cy="629478"/>
          </a:xfrm>
        </p:spPr>
        <p:txBody>
          <a:bodyPr>
            <a:noAutofit/>
          </a:bodyPr>
          <a:lstStyle/>
          <a:p>
            <a:r>
              <a:rPr lang="en-US" sz="2800" dirty="0"/>
              <a:t>Successful Methods: UIUC </a:t>
            </a:r>
            <a:r>
              <a:rPr lang="en-US" sz="2800" kern="0" dirty="0" smtClean="0"/>
              <a:t>External Knowledge Acquisition</a:t>
            </a:r>
            <a:br>
              <a:rPr lang="en-US" sz="2800" kern="0" dirty="0" smtClean="0"/>
            </a:br>
            <a:r>
              <a:rPr lang="en-US" sz="2800" kern="0" dirty="0" smtClean="0"/>
              <a:t>for Entity Extraction by Entity Linking</a:t>
            </a:r>
            <a:endParaRPr lang="en-US" sz="2800" kern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41" y="1210875"/>
            <a:ext cx="7904857" cy="3924197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A1DD5B47-6A1A-4EA8-87E9-1780F888A8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6265256"/>
              </p:ext>
            </p:extLst>
          </p:nvPr>
        </p:nvGraphicFramePr>
        <p:xfrm>
          <a:off x="8535701" y="1889830"/>
          <a:ext cx="3313968" cy="3032760"/>
        </p:xfrm>
        <a:graphic>
          <a:graphicData uri="http://schemas.openxmlformats.org/drawingml/2006/table">
            <a:tbl>
              <a:tblPr/>
              <a:tblGrid>
                <a:gridCol w="1488543">
                  <a:extLst>
                    <a:ext uri="{9D8B030D-6E8A-4147-A177-3AD203B41FA5}">
                      <a16:colId xmlns:a16="http://schemas.microsoft.com/office/drawing/2014/main" xmlns="" val="877226312"/>
                    </a:ext>
                  </a:extLst>
                </a:gridCol>
                <a:gridCol w="884798">
                  <a:extLst>
                    <a:ext uri="{9D8B030D-6E8A-4147-A177-3AD203B41FA5}">
                      <a16:colId xmlns:a16="http://schemas.microsoft.com/office/drawing/2014/main" xmlns="" val="3815942691"/>
                    </a:ext>
                  </a:extLst>
                </a:gridCol>
                <a:gridCol w="940627">
                  <a:extLst>
                    <a:ext uri="{9D8B030D-6E8A-4147-A177-3AD203B41FA5}">
                      <a16:colId xmlns:a16="http://schemas.microsoft.com/office/drawing/2014/main" xmlns="" val="1340418389"/>
                    </a:ext>
                  </a:extLst>
                </a:gridCol>
              </a:tblGrid>
              <a:tr h="824458">
                <a:tc>
                  <a:txBody>
                    <a:bodyPr/>
                    <a:lstStyle/>
                    <a:p>
                      <a:pPr fontAlgn="ctr"/>
                      <a:r>
                        <a:rPr lang="en-US" sz="1600" dirty="0">
                          <a:effectLst/>
                          <a:latin typeface="Roboto"/>
                        </a:rPr>
                        <a:t> </a:t>
                      </a:r>
                      <a:r>
                        <a:rPr lang="en-US" sz="1600" dirty="0" smtClean="0">
                          <a:effectLst/>
                          <a:latin typeface="Roboto"/>
                        </a:rPr>
                        <a:t>Method</a:t>
                      </a:r>
                      <a:endParaRPr lang="en-US" sz="1600" dirty="0">
                        <a:effectLst/>
                        <a:latin typeface="Roboto"/>
                      </a:endParaRPr>
                    </a:p>
                  </a:txBody>
                  <a:tcPr marL="95250" marR="95250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262626"/>
                          </a:solidFill>
                          <a:effectLst/>
                          <a:latin typeface="Roboto"/>
                        </a:rPr>
                        <a:t>Entity</a:t>
                      </a:r>
                    </a:p>
                    <a:p>
                      <a:pPr algn="ctr" rtl="0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262626"/>
                          </a:solidFill>
                          <a:effectLst/>
                          <a:latin typeface="Roboto"/>
                        </a:rPr>
                        <a:t>(Micro-</a:t>
                      </a:r>
                      <a:r>
                        <a:rPr lang="en-US" sz="1600" b="0" i="0" u="none" strike="noStrike" dirty="0" smtClean="0">
                          <a:solidFill>
                            <a:srgbClr val="262626"/>
                          </a:solidFill>
                          <a:effectLst/>
                          <a:latin typeface="Roboto"/>
                        </a:rPr>
                        <a:t>F1 %)</a:t>
                      </a:r>
                      <a:endParaRPr lang="en-US" sz="1600" dirty="0">
                        <a:effectLst/>
                        <a:latin typeface="Roboto"/>
                      </a:endParaRPr>
                    </a:p>
                  </a:txBody>
                  <a:tcPr marL="95250" marR="95250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262626"/>
                          </a:solidFill>
                          <a:effectLst/>
                          <a:latin typeface="Roboto"/>
                        </a:rPr>
                        <a:t>Relation (Micro-</a:t>
                      </a:r>
                      <a:r>
                        <a:rPr lang="en-US" sz="1600" b="0" i="0" u="none" strike="noStrike" dirty="0" smtClean="0">
                          <a:solidFill>
                            <a:srgbClr val="262626"/>
                          </a:solidFill>
                          <a:effectLst/>
                          <a:latin typeface="Roboto"/>
                        </a:rPr>
                        <a:t>F1%)</a:t>
                      </a:r>
                      <a:endParaRPr lang="en-US" sz="1600" dirty="0">
                        <a:effectLst/>
                        <a:latin typeface="Roboto"/>
                      </a:endParaRPr>
                    </a:p>
                  </a:txBody>
                  <a:tcPr marL="95250" marR="95250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01290338"/>
                  </a:ext>
                </a:extLst>
              </a:tr>
              <a:tr h="509542">
                <a:tc>
                  <a:txBody>
                    <a:bodyPr/>
                    <a:lstStyle/>
                    <a:p>
                      <a:pPr algn="l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u="none" strike="noStrike" dirty="0">
                          <a:solidFill>
                            <a:srgbClr val="FF0000"/>
                          </a:solidFill>
                          <a:effectLst/>
                          <a:latin typeface="Roboto"/>
                        </a:rPr>
                        <a:t>Full Model (KECI)</a:t>
                      </a:r>
                      <a:endParaRPr lang="en-US" sz="1600" dirty="0">
                        <a:solidFill>
                          <a:srgbClr val="FF0000"/>
                        </a:solidFill>
                        <a:effectLst/>
                        <a:latin typeface="Roboto"/>
                      </a:endParaRPr>
                    </a:p>
                  </a:txBody>
                  <a:tcPr marL="95250" marR="95250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Roboto"/>
                        </a:rPr>
                        <a:t>87.42</a:t>
                      </a:r>
                    </a:p>
                  </a:txBody>
                  <a:tcPr marL="95250" marR="95250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Roboto"/>
                        </a:rPr>
                        <a:t>66.09</a:t>
                      </a:r>
                    </a:p>
                  </a:txBody>
                  <a:tcPr marL="95250" marR="95250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66028867"/>
                  </a:ext>
                </a:extLst>
              </a:tr>
              <a:tr h="444549">
                <a:tc>
                  <a:txBody>
                    <a:bodyPr/>
                    <a:lstStyle/>
                    <a:p>
                      <a:pPr marL="0" indent="0" algn="l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r>
                        <a:rPr lang="en-US" sz="1600" dirty="0">
                          <a:latin typeface="Roboto"/>
                        </a:rPr>
                        <a:t>• </a:t>
                      </a:r>
                      <a:r>
                        <a:rPr lang="en-US" sz="1600" dirty="0">
                          <a:effectLst/>
                          <a:latin typeface="Roboto"/>
                        </a:rPr>
                        <a:t>w/o external knowledge</a:t>
                      </a:r>
                    </a:p>
                  </a:txBody>
                  <a:tcPr marL="95250" marR="95250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Roboto"/>
                        </a:rPr>
                        <a:t>83.98</a:t>
                      </a:r>
                    </a:p>
                  </a:txBody>
                  <a:tcPr marL="95250" marR="95250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Roboto"/>
                        </a:rPr>
                        <a:t>63.90</a:t>
                      </a:r>
                    </a:p>
                  </a:txBody>
                  <a:tcPr marL="95250" marR="95250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5576435"/>
                  </a:ext>
                </a:extLst>
              </a:tr>
              <a:tr h="49259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Roboto"/>
                        </a:rPr>
                        <a:t>• </a:t>
                      </a:r>
                      <a:r>
                        <a:rPr lang="en-US" sz="1600" dirty="0">
                          <a:effectLst/>
                          <a:latin typeface="Roboto"/>
                        </a:rPr>
                        <a:t>w/o collective inference</a:t>
                      </a:r>
                    </a:p>
                  </a:txBody>
                  <a:tcPr marL="95250" marR="95250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Roboto"/>
                        </a:rPr>
                        <a:t>84.32</a:t>
                      </a:r>
                    </a:p>
                  </a:txBody>
                  <a:tcPr marL="95250" marR="95250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Roboto"/>
                        </a:rPr>
                        <a:t>64.23</a:t>
                      </a:r>
                    </a:p>
                  </a:txBody>
                  <a:tcPr marL="95250" marR="95250" marT="28575" marB="2857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A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287465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0152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728420" y="0"/>
            <a:ext cx="10563035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 dirty="0" smtClean="0"/>
              <a:t>Remaining Errors: UIUC System Error Distribution</a:t>
            </a:r>
            <a:endParaRPr dirty="0">
              <a:sym typeface="Palatino Linotype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9731376" y="6569076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/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58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Screen Shot 2021-02-20 at 7.10.4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628" y="1236695"/>
            <a:ext cx="6748179" cy="4659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892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728420" y="0"/>
            <a:ext cx="10563035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 dirty="0" smtClean="0"/>
              <a:t>Remaining Challenges: External Knowledge</a:t>
            </a:r>
            <a:endParaRPr dirty="0">
              <a:sym typeface="Palatino Linotype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9731376" y="6569076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/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59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45318BB5-1902-4E43-BDEF-0DB7AE391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420" y="1143000"/>
            <a:ext cx="10802319" cy="4983163"/>
          </a:xfrm>
        </p:spPr>
        <p:txBody>
          <a:bodyPr>
            <a:normAutofit/>
          </a:bodyPr>
          <a:lstStyle/>
          <a:p>
            <a:r>
              <a:rPr lang="en-US" dirty="0" smtClean="0"/>
              <a:t>Requires </a:t>
            </a:r>
            <a:r>
              <a:rPr lang="en-US" dirty="0" err="1" smtClean="0"/>
              <a:t>coreference</a:t>
            </a:r>
            <a:r>
              <a:rPr lang="en-US" dirty="0" smtClean="0"/>
              <a:t> resolution before typing</a:t>
            </a:r>
          </a:p>
          <a:p>
            <a:pPr lvl="1"/>
            <a:r>
              <a:rPr lang="en-US" dirty="0" err="1" smtClean="0"/>
              <a:t>ORG.WorldOrganization</a:t>
            </a:r>
            <a:r>
              <a:rPr lang="en-US" dirty="0" smtClean="0"/>
              <a:t> instead of </a:t>
            </a:r>
            <a:r>
              <a:rPr lang="en-US" dirty="0" err="1" smtClean="0"/>
              <a:t>ORG.Government.Agency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WHO , </a:t>
            </a:r>
            <a:r>
              <a:rPr lang="en-US" dirty="0">
                <a:solidFill>
                  <a:srgbClr val="0000FF"/>
                </a:solidFill>
              </a:rPr>
              <a:t>the </a:t>
            </a:r>
            <a:r>
              <a:rPr lang="en-US" dirty="0" smtClean="0">
                <a:solidFill>
                  <a:srgbClr val="0000FF"/>
                </a:solidFill>
              </a:rPr>
              <a:t>U. N. </a:t>
            </a:r>
            <a:r>
              <a:rPr lang="en-US" dirty="0">
                <a:solidFill>
                  <a:srgbClr val="0000FF"/>
                </a:solidFill>
              </a:rPr>
              <a:t>Food and Agriculture </a:t>
            </a:r>
            <a:r>
              <a:rPr lang="en-US" dirty="0" smtClean="0">
                <a:solidFill>
                  <a:srgbClr val="0000FF"/>
                </a:solidFill>
              </a:rPr>
              <a:t>Organization</a:t>
            </a:r>
            <a:r>
              <a:rPr lang="en-US" dirty="0" smtClean="0"/>
              <a:t>, </a:t>
            </a:r>
            <a:r>
              <a:rPr lang="en-US" dirty="0"/>
              <a:t>and the World Organization for Animal Health are also participating in the effort .</a:t>
            </a:r>
          </a:p>
          <a:p>
            <a:endParaRPr lang="en-US" dirty="0" smtClean="0"/>
          </a:p>
          <a:p>
            <a:r>
              <a:rPr lang="en-US" dirty="0" smtClean="0"/>
              <a:t>Requires entity linking before typing</a:t>
            </a:r>
          </a:p>
          <a:p>
            <a:pPr lvl="1"/>
            <a:r>
              <a:rPr lang="en-US" dirty="0" err="1" smtClean="0"/>
              <a:t>GPE.Territory</a:t>
            </a:r>
            <a:r>
              <a:rPr lang="en-US" dirty="0" smtClean="0"/>
              <a:t> instead of </a:t>
            </a:r>
            <a:r>
              <a:rPr lang="en-US" dirty="0" err="1" smtClean="0"/>
              <a:t>GPE.country</a:t>
            </a:r>
            <a:endParaRPr lang="en-US" dirty="0" smtClean="0"/>
          </a:p>
          <a:p>
            <a:pPr lvl="1"/>
            <a:r>
              <a:rPr lang="en-US" dirty="0" smtClean="0"/>
              <a:t>In </a:t>
            </a:r>
            <a:r>
              <a:rPr lang="en-US" dirty="0"/>
              <a:t>recent weeks , another mosquito - borne virus common in Africa and Asia has spread quickly through the eastern Caribbean , appearing for the first time in the Western Hemisphere . </a:t>
            </a:r>
            <a:r>
              <a:rPr lang="en-US" dirty="0" err="1"/>
              <a:t>Chikun</a:t>
            </a:r>
            <a:r>
              <a:rPr lang="en-US" dirty="0"/>
              <a:t> ­ </a:t>
            </a:r>
            <a:r>
              <a:rPr lang="en-US" dirty="0" err="1"/>
              <a:t>gunya</a:t>
            </a:r>
            <a:r>
              <a:rPr lang="en-US" dirty="0"/>
              <a:t> fever , which is similar to dengue , was reported in December on the French side of St . Martin and has spread to seven other jurisdictions , including Martinique , </a:t>
            </a:r>
            <a:r>
              <a:rPr lang="en-US" dirty="0">
                <a:solidFill>
                  <a:srgbClr val="0000FF"/>
                </a:solidFill>
              </a:rPr>
              <a:t>Guadeloupe</a:t>
            </a:r>
            <a:r>
              <a:rPr lang="en-US" dirty="0"/>
              <a:t> and the British Virgin Islands 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49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304800"/>
            <a:ext cx="10769600" cy="6858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altLang="zh-CN" dirty="0" smtClean="0">
                <a:ea typeface="Times New Roman" charset="0"/>
                <a:cs typeface="Times New Roman" charset="0"/>
              </a:rPr>
              <a:t>Task</a:t>
            </a:r>
            <a:endParaRPr lang="en-US" dirty="0">
              <a:ea typeface="Times New Roman" charset="0"/>
              <a:cs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20530" y="777943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>
            <a:off x="-3470031" y="-1167618"/>
            <a:ext cx="1219200" cy="914400"/>
          </a:xfrm>
          <a:prstGeom prst="straightConnector1">
            <a:avLst/>
          </a:prstGeom>
          <a:noFill/>
          <a:ln>
            <a:noFill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/>
          <p:nvPr/>
        </p:nvSpPr>
        <p:spPr>
          <a:xfrm>
            <a:off x="-2794781" y="437505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5486400" y="6453336"/>
            <a:ext cx="1219200" cy="2286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49EA72D-AFDA-4341-B72A-4A95FB1F0E84}" type="slidenum">
              <a:rPr lang="en-US" altLang="zh-TW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 altLang="zh-TW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99332"/>
            <a:ext cx="12192000" cy="247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34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728420" y="0"/>
            <a:ext cx="11242380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 dirty="0" smtClean="0"/>
              <a:t>Remaining Challenges: Better </a:t>
            </a:r>
            <a:r>
              <a:rPr lang="en-US" dirty="0" err="1" smtClean="0"/>
              <a:t>Coreference</a:t>
            </a:r>
            <a:r>
              <a:rPr lang="en-US" dirty="0" smtClean="0"/>
              <a:t> Resolution</a:t>
            </a:r>
            <a:endParaRPr dirty="0">
              <a:sym typeface="Palatino Linotype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9731376" y="6569076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/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60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Screen Shot 2021-02-20 at 6.46.3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20" y="1143000"/>
            <a:ext cx="10184835" cy="379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428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93685" y="0"/>
            <a:ext cx="11741793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 dirty="0" smtClean="0"/>
              <a:t>Remaining Challenges: Incorporating Relation Extraction</a:t>
            </a:r>
            <a:endParaRPr dirty="0">
              <a:sym typeface="Palatino Linotype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9731376" y="6569076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/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61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45318BB5-1902-4E43-BDEF-0DB7AE391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420" y="1143000"/>
            <a:ext cx="10802319" cy="4983163"/>
          </a:xfrm>
        </p:spPr>
        <p:txBody>
          <a:bodyPr>
            <a:normAutofit/>
          </a:bodyPr>
          <a:lstStyle/>
          <a:p>
            <a:r>
              <a:rPr lang="en-US" dirty="0" err="1" smtClean="0"/>
              <a:t>PER.Serviceman.MilitaryOfficer</a:t>
            </a:r>
            <a:endParaRPr lang="en-US" dirty="0"/>
          </a:p>
          <a:p>
            <a:pPr lvl="1"/>
            <a:r>
              <a:rPr lang="en-US" dirty="0"/>
              <a:t>According to Lt . Col . </a:t>
            </a:r>
            <a:r>
              <a:rPr lang="en-US" dirty="0">
                <a:solidFill>
                  <a:srgbClr val="0000FF"/>
                </a:solidFill>
              </a:rPr>
              <a:t>Peter Lerner</a:t>
            </a:r>
            <a:r>
              <a:rPr lang="en-US" dirty="0"/>
              <a:t> , senior spokesman for the Israeli Defense Forces , a Palestinian man in his 20s approached a checkpoint at </a:t>
            </a:r>
            <a:r>
              <a:rPr lang="en-US" dirty="0" err="1"/>
              <a:t>Tapuah</a:t>
            </a:r>
            <a:r>
              <a:rPr lang="en-US" dirty="0"/>
              <a:t> Junction south of Nablus in the West Bank about 10 : 30 a . m . Friday 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err="1" smtClean="0"/>
              <a:t>PER.Politician.Legislator</a:t>
            </a:r>
            <a:endParaRPr lang="en-US" dirty="0" smtClean="0"/>
          </a:p>
          <a:p>
            <a:pPr lvl="1"/>
            <a:r>
              <a:rPr lang="en-US" dirty="0" smtClean="0"/>
              <a:t>D </a:t>
            </a:r>
            <a:r>
              <a:rPr lang="en-US" dirty="0"/>
              <a:t>. C . Council member </a:t>
            </a:r>
            <a:r>
              <a:rPr lang="en-US" dirty="0">
                <a:solidFill>
                  <a:srgbClr val="0000FF"/>
                </a:solidFill>
              </a:rPr>
              <a:t>Tommy Wells </a:t>
            </a:r>
            <a:r>
              <a:rPr lang="en-US" dirty="0"/>
              <a:t>( D - Ward 6 ), who introduced the resolution to request a congressional hearing on the project , said the reconstruction of the tunnel raises concerns about rail safety and the passage of hazardous materials through the city . He said it provides an opportunity to reexamine alternatives for rerouting cargo trains from he city 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91590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728420" y="0"/>
            <a:ext cx="10563035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 dirty="0" smtClean="0"/>
              <a:t>Remaining Challenges: Incorporating Event Argument Role Labeling</a:t>
            </a:r>
            <a:endParaRPr dirty="0">
              <a:sym typeface="Palatino Linotype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9731376" y="6569076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/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62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45318BB5-1902-4E43-BDEF-0DB7AE391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420" y="1143000"/>
            <a:ext cx="10802319" cy="4983163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PER.SituationalRole.Victim</a:t>
            </a:r>
            <a:endParaRPr lang="en-US" dirty="0"/>
          </a:p>
          <a:p>
            <a:pPr lvl="1"/>
            <a:r>
              <a:rPr lang="en-US" dirty="0" smtClean="0"/>
              <a:t>There </a:t>
            </a:r>
            <a:r>
              <a:rPr lang="en-US" dirty="0"/>
              <a:t>was an uptick last year in attacks against </a:t>
            </a:r>
            <a:r>
              <a:rPr lang="en-US" dirty="0">
                <a:solidFill>
                  <a:srgbClr val="0000FF"/>
                </a:solidFill>
              </a:rPr>
              <a:t>Israelis</a:t>
            </a:r>
            <a:r>
              <a:rPr lang="en-US" dirty="0"/>
              <a:t> by Palestinians , who acted on their own out of personal vendettas or </a:t>
            </a:r>
            <a:r>
              <a:rPr lang="en-US" dirty="0" smtClean="0"/>
              <a:t>frustrations.</a:t>
            </a:r>
            <a:endParaRPr lang="en-US" dirty="0"/>
          </a:p>
          <a:p>
            <a:r>
              <a:rPr lang="en-US" dirty="0" err="1"/>
              <a:t>PER.SituationalRole.Survivor</a:t>
            </a:r>
            <a:endParaRPr lang="en-US" dirty="0"/>
          </a:p>
          <a:p>
            <a:pPr lvl="1"/>
            <a:r>
              <a:rPr lang="en-US" dirty="0" smtClean="0"/>
              <a:t>The </a:t>
            </a:r>
            <a:r>
              <a:rPr lang="en-US" dirty="0"/>
              <a:t>last suicide bombings in Israel that led to deaths or injuries occurred in 2008 . Since then there have been numerous uses of improvised explosive devices , left along the Israeli fence that surrounds the Gaza Strip and other locales , designed to kill or maim Israeli military patrols . In 2012 , a bomb left on a Tel Aviv bus that was remotely detonated injured two dozen </a:t>
            </a:r>
            <a:r>
              <a:rPr lang="en-US" dirty="0" smtClean="0">
                <a:solidFill>
                  <a:srgbClr val="0000FF"/>
                </a:solidFill>
              </a:rPr>
              <a:t>people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ORG.AdvocacyGroup</a:t>
            </a:r>
            <a:endParaRPr lang="en-US" dirty="0" smtClean="0"/>
          </a:p>
          <a:p>
            <a:pPr lvl="1"/>
            <a:r>
              <a:rPr lang="en-US" dirty="0"/>
              <a:t>National Train Day activities will keep Union Station hopping , with model - train displays and the </a:t>
            </a:r>
            <a:r>
              <a:rPr lang="en-US" dirty="0" err="1"/>
              <a:t>Chuggington</a:t>
            </a:r>
            <a:r>
              <a:rPr lang="en-US" dirty="0"/>
              <a:t> Kids Depot , where kids can do train - related crafts and play with toy locomotives . Dovetail Games will offer free downloads of the Amtrak Pacific </a:t>
            </a:r>
            <a:r>
              <a:rPr lang="en-US" dirty="0" err="1"/>
              <a:t>Surfliner</a:t>
            </a:r>
            <a:r>
              <a:rPr lang="en-US" dirty="0"/>
              <a:t> version of the video game “ Train Simulator 2014 ,” and people from </a:t>
            </a:r>
            <a:r>
              <a:rPr lang="en-US" dirty="0">
                <a:solidFill>
                  <a:srgbClr val="0000FF"/>
                </a:solidFill>
              </a:rPr>
              <a:t>Operation Lifesaver </a:t>
            </a:r>
            <a:r>
              <a:rPr lang="en-US" dirty="0"/>
              <a:t>will be on hand to talk about how to stay safe around railroad tracks 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05335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728420" y="0"/>
            <a:ext cx="10563035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 dirty="0" smtClean="0"/>
              <a:t>Remaining Challenges: Require Situation Understanding</a:t>
            </a:r>
            <a:r>
              <a:rPr lang="en-US" dirty="0"/>
              <a:t> </a:t>
            </a:r>
            <a:r>
              <a:rPr lang="en-US" dirty="0" smtClean="0"/>
              <a:t>beyond sentence-level</a:t>
            </a:r>
            <a:endParaRPr dirty="0">
              <a:sym typeface="Palatino Linotype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9731376" y="6569076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/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63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45318BB5-1902-4E43-BDEF-0DB7AE391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420" y="1143000"/>
            <a:ext cx="10802319" cy="4983163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 smtClean="0"/>
              <a:t>PER.Terrorist</a:t>
            </a:r>
            <a:endParaRPr lang="en-US" dirty="0" smtClean="0"/>
          </a:p>
          <a:p>
            <a:pPr lvl="1"/>
            <a:r>
              <a:rPr lang="en-US" dirty="0" smtClean="0"/>
              <a:t>The </a:t>
            </a:r>
            <a:r>
              <a:rPr lang="en-US" dirty="0"/>
              <a:t>border guards ordered the man to stop , open his jacket and lift up his shirt . 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0000FF"/>
                </a:solidFill>
              </a:rPr>
              <a:t>He</a:t>
            </a:r>
            <a:r>
              <a:rPr lang="en-US" dirty="0" smtClean="0"/>
              <a:t> </a:t>
            </a:r>
            <a:r>
              <a:rPr lang="en-US" dirty="0"/>
              <a:t>revealed “ 12 steel pipes connected with wires ” around his waist , Lerner said . </a:t>
            </a:r>
            <a:endParaRPr lang="en-US" dirty="0" smtClean="0"/>
          </a:p>
          <a:p>
            <a:pPr lvl="1"/>
            <a:r>
              <a:rPr lang="en-US" dirty="0" smtClean="0"/>
              <a:t>Later </a:t>
            </a:r>
            <a:r>
              <a:rPr lang="en-US" dirty="0"/>
              <a:t>, a bomb disposal team detonated one of the metal tubes and confirmed that it contained explosive material </a:t>
            </a:r>
            <a:r>
              <a:rPr lang="en-US" dirty="0" smtClean="0"/>
              <a:t>.</a:t>
            </a:r>
          </a:p>
          <a:p>
            <a:pPr lvl="1"/>
            <a:endParaRPr lang="en-US" dirty="0"/>
          </a:p>
          <a:p>
            <a:r>
              <a:rPr lang="en-US" dirty="0" err="1" smtClean="0"/>
              <a:t>WEA.ExplosiveDevice.Bomb</a:t>
            </a:r>
            <a:endParaRPr lang="en-US" dirty="0" smtClean="0"/>
          </a:p>
          <a:p>
            <a:pPr lvl="1"/>
            <a:r>
              <a:rPr lang="en-US" dirty="0" smtClean="0"/>
              <a:t>Israeli </a:t>
            </a:r>
            <a:r>
              <a:rPr lang="en-US" dirty="0"/>
              <a:t>media quoted unnamed military sources as saying that it was unclear whether the man with the explosives was planning to detonate the </a:t>
            </a:r>
            <a:r>
              <a:rPr lang="en-US" dirty="0">
                <a:solidFill>
                  <a:srgbClr val="0000FF"/>
                </a:solidFill>
              </a:rPr>
              <a:t>device</a:t>
            </a:r>
            <a:r>
              <a:rPr lang="en-US" dirty="0"/>
              <a:t> at the checkpoint or travel to another location 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last suicide bombings in Israel that led to deaths or injuries occurred in 2008 . Since then there have been numerous uses of improvised explosive devices , left along the Israeli fence that surrounds the Gaza Strip and other locales , designed to kill or maim Israeli military patrols . In 2012 , a </a:t>
            </a:r>
            <a:r>
              <a:rPr lang="en-US" dirty="0">
                <a:solidFill>
                  <a:srgbClr val="0000FF"/>
                </a:solidFill>
              </a:rPr>
              <a:t>bomb</a:t>
            </a:r>
            <a:r>
              <a:rPr lang="en-US" dirty="0"/>
              <a:t> left on a Tel Aviv bus that was remotely detonated injured two dozen people </a:t>
            </a:r>
            <a:r>
              <a:rPr lang="en-US" dirty="0" smtClean="0"/>
              <a:t>.</a:t>
            </a:r>
          </a:p>
          <a:p>
            <a:r>
              <a:rPr lang="en-US" dirty="0" err="1"/>
              <a:t>VEH.WheeledVehicle.RailedVehicle</a:t>
            </a:r>
            <a:endParaRPr lang="en-US" dirty="0" smtClean="0"/>
          </a:p>
          <a:p>
            <a:pPr lvl="1"/>
            <a:r>
              <a:rPr lang="en-US" dirty="0" smtClean="0"/>
              <a:t>From </a:t>
            </a:r>
            <a:r>
              <a:rPr lang="en-US" dirty="0"/>
              <a:t>the </a:t>
            </a:r>
            <a:r>
              <a:rPr lang="en-US" dirty="0">
                <a:solidFill>
                  <a:srgbClr val="0000FF"/>
                </a:solidFill>
              </a:rPr>
              <a:t>Hogwarts Express</a:t>
            </a:r>
            <a:r>
              <a:rPr lang="en-US" dirty="0"/>
              <a:t> to “ The Polar Express ,” trains transport us to magical places in books and movies . But real - life trains can be pretty magical , too . And this Saturday is all about trains . National Train Day , celebrated at hundreds of locations across the United States — including Washington ’ s Union Station — has tons of fun stuff for train fanatics and </a:t>
            </a:r>
            <a:r>
              <a:rPr lang="en-US" dirty="0" err="1"/>
              <a:t>choo</a:t>
            </a:r>
            <a:r>
              <a:rPr lang="en-US" dirty="0"/>
              <a:t> - </a:t>
            </a:r>
            <a:r>
              <a:rPr lang="en-US" dirty="0" err="1"/>
              <a:t>choo</a:t>
            </a:r>
            <a:r>
              <a:rPr lang="en-US" dirty="0"/>
              <a:t> newbies alike .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29429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728420" y="0"/>
            <a:ext cx="11231971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 dirty="0" smtClean="0"/>
              <a:t>Remaining Challenges: Confusion between types</a:t>
            </a:r>
            <a:endParaRPr dirty="0">
              <a:sym typeface="Palatino Linotype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9731376" y="6569076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/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64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45318BB5-1902-4E43-BDEF-0DB7AE391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420" y="1143000"/>
            <a:ext cx="10802319" cy="4983163"/>
          </a:xfrm>
        </p:spPr>
        <p:txBody>
          <a:bodyPr>
            <a:normAutofit/>
          </a:bodyPr>
          <a:lstStyle/>
          <a:p>
            <a:r>
              <a:rPr lang="en-US" dirty="0" err="1" smtClean="0"/>
              <a:t>LOC.GeographicPoint.Address</a:t>
            </a:r>
            <a:r>
              <a:rPr lang="en-US" dirty="0" smtClean="0"/>
              <a:t> instead of </a:t>
            </a:r>
            <a:r>
              <a:rPr lang="en-US" dirty="0" err="1" smtClean="0"/>
              <a:t>FAC.Way</a:t>
            </a:r>
            <a:endParaRPr lang="en-US" dirty="0" smtClean="0"/>
          </a:p>
          <a:p>
            <a:r>
              <a:rPr lang="en-US" dirty="0" smtClean="0"/>
              <a:t>According </a:t>
            </a:r>
            <a:r>
              <a:rPr lang="en-US" dirty="0"/>
              <a:t>to Lt . Col . Peter Lerner , senior spokesman for the Israeli Defense Forces , a Palestinian man in his 20s approached a checkpoint at </a:t>
            </a:r>
            <a:r>
              <a:rPr lang="en-US" dirty="0" err="1">
                <a:solidFill>
                  <a:srgbClr val="0000FF"/>
                </a:solidFill>
              </a:rPr>
              <a:t>Tapuah</a:t>
            </a:r>
            <a:r>
              <a:rPr lang="en-US" dirty="0">
                <a:solidFill>
                  <a:srgbClr val="0000FF"/>
                </a:solidFill>
              </a:rPr>
              <a:t> Junction </a:t>
            </a:r>
            <a:r>
              <a:rPr lang="en-US" dirty="0"/>
              <a:t>south of Nablus in the West Bank about 10 : 30 a . m . Friday 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err="1" smtClean="0"/>
              <a:t>WEA.ExplosiveDevice</a:t>
            </a:r>
            <a:r>
              <a:rPr lang="en-US" dirty="0"/>
              <a:t> instead of </a:t>
            </a:r>
            <a:r>
              <a:rPr lang="en-US" dirty="0" err="1" smtClean="0"/>
              <a:t>WEA.ExplosiveDevice.Bomb</a:t>
            </a:r>
            <a:endParaRPr lang="en-US" dirty="0"/>
          </a:p>
          <a:p>
            <a:r>
              <a:rPr lang="en-US" dirty="0" smtClean="0"/>
              <a:t>JERUSALEM </a:t>
            </a:r>
            <a:r>
              <a:rPr lang="en-US" dirty="0"/>
              <a:t>— Israeli security officials said their border police at a military checkpoint in the West Bank detained a young Palestinian man wearing a “ suicide belt ” packed with </a:t>
            </a:r>
            <a:r>
              <a:rPr lang="en-US" dirty="0">
                <a:solidFill>
                  <a:srgbClr val="0000FF"/>
                </a:solidFill>
              </a:rPr>
              <a:t>explosives</a:t>
            </a:r>
            <a:r>
              <a:rPr lang="en-US" dirty="0"/>
              <a:t> . The man was arrested and did not activate the device , they said 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44978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728420" y="0"/>
            <a:ext cx="10563035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 dirty="0" smtClean="0"/>
              <a:t>Data Annotation and Resources</a:t>
            </a:r>
            <a:endParaRPr dirty="0">
              <a:sym typeface="Palatino Linotype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9731376" y="6569076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/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7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45318BB5-1902-4E43-BDEF-0DB7AE391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420" y="1143000"/>
            <a:ext cx="10802319" cy="4983163"/>
          </a:xfrm>
        </p:spPr>
        <p:txBody>
          <a:bodyPr>
            <a:noAutofit/>
          </a:bodyPr>
          <a:lstStyle/>
          <a:p>
            <a:r>
              <a:rPr lang="en-US" sz="2800" dirty="0" smtClean="0"/>
              <a:t>The </a:t>
            </a:r>
            <a:r>
              <a:rPr lang="en-US" sz="2800" dirty="0"/>
              <a:t>Source collection for the evaluation </a:t>
            </a:r>
            <a:r>
              <a:rPr lang="en-US" sz="2800" dirty="0" smtClean="0"/>
              <a:t>includes 300K documents; only a core </a:t>
            </a:r>
            <a:r>
              <a:rPr lang="en-US" sz="2800" dirty="0"/>
              <a:t>subset of 300 documents is </a:t>
            </a:r>
            <a:r>
              <a:rPr lang="en-US" sz="2800" dirty="0" smtClean="0"/>
              <a:t>evaluated</a:t>
            </a:r>
          </a:p>
          <a:p>
            <a:r>
              <a:rPr lang="en-US" sz="2800" dirty="0" smtClean="0"/>
              <a:t>Jeremy will present details about the evaluation set and AIDA related annotations</a:t>
            </a:r>
          </a:p>
          <a:p>
            <a:r>
              <a:rPr lang="en-US" sz="2800" dirty="0" smtClean="0"/>
              <a:t>UIUC </a:t>
            </a:r>
            <a:r>
              <a:rPr lang="en-US" sz="2800" dirty="0"/>
              <a:t>has annotated 144 </a:t>
            </a:r>
            <a:r>
              <a:rPr lang="en-US" sz="2800" dirty="0" smtClean="0"/>
              <a:t>additional documents </a:t>
            </a:r>
            <a:r>
              <a:rPr lang="en-US" sz="2800" dirty="0"/>
              <a:t>following the AIDA ontology </a:t>
            </a:r>
            <a:r>
              <a:rPr lang="en-US" sz="2800" dirty="0" smtClean="0"/>
              <a:t>and shared the annotations along with the annotation interface </a:t>
            </a:r>
            <a:r>
              <a:rPr lang="en-US" sz="2800" dirty="0"/>
              <a:t>with the </a:t>
            </a:r>
            <a:r>
              <a:rPr lang="en-US" sz="2800" dirty="0" smtClean="0"/>
              <a:t>community</a:t>
            </a:r>
            <a:endParaRPr lang="en-US" sz="2800" dirty="0"/>
          </a:p>
          <a:p>
            <a:r>
              <a:rPr lang="en-US" sz="2800" dirty="0"/>
              <a:t>Because ultra-fine-grained entity </a:t>
            </a:r>
            <a:r>
              <a:rPr lang="en-US" sz="2800" dirty="0" smtClean="0"/>
              <a:t>types bring significant </a:t>
            </a:r>
            <a:r>
              <a:rPr lang="en-US" sz="2800" dirty="0"/>
              <a:t>challenges to both of the </a:t>
            </a:r>
            <a:r>
              <a:rPr lang="en-US" sz="2800" dirty="0" smtClean="0"/>
              <a:t>annotation interface </a:t>
            </a:r>
            <a:r>
              <a:rPr lang="en-US" sz="2800" dirty="0"/>
              <a:t>and human annotation, UIUC </a:t>
            </a:r>
            <a:r>
              <a:rPr lang="en-US" sz="2800" dirty="0" smtClean="0"/>
              <a:t>team has </a:t>
            </a:r>
            <a:r>
              <a:rPr lang="en-US" sz="2800" dirty="0"/>
              <a:t>created silver-standard </a:t>
            </a:r>
            <a:r>
              <a:rPr lang="en-US" sz="2800" dirty="0" smtClean="0"/>
              <a:t>annotation derived</a:t>
            </a:r>
            <a:r>
              <a:rPr lang="en-US" sz="2800" dirty="0"/>
              <a:t> </a:t>
            </a:r>
            <a:r>
              <a:rPr lang="en-US" sz="2800" dirty="0" smtClean="0"/>
              <a:t>from </a:t>
            </a:r>
            <a:r>
              <a:rPr lang="en-US" sz="2800" dirty="0"/>
              <a:t>Wikipedia markups (Pan et al., </a:t>
            </a:r>
            <a:r>
              <a:rPr lang="en-US" sz="2800" dirty="0" smtClean="0"/>
              <a:t>2017) for </a:t>
            </a:r>
            <a:r>
              <a:rPr lang="en-US" sz="2800" dirty="0"/>
              <a:t>16K+ YAGO entity types (571GB</a:t>
            </a:r>
            <a:r>
              <a:rPr lang="en-US" sz="28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0680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728420" y="0"/>
            <a:ext cx="10563035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 dirty="0" smtClean="0"/>
              <a:t>Successful Methods: </a:t>
            </a:r>
            <a:r>
              <a:rPr lang="en-US" dirty="0"/>
              <a:t>Incorporating Contextual Embedding </a:t>
            </a:r>
            <a:r>
              <a:rPr lang="en-US" dirty="0" smtClean="0"/>
              <a:t>Representations</a:t>
            </a:r>
            <a:endParaRPr dirty="0">
              <a:sym typeface="Palatino Linotype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9731376" y="6569076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/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8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45318BB5-1902-4E43-BDEF-0DB7AE391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420" y="1385238"/>
            <a:ext cx="10802319" cy="4983163"/>
          </a:xfrm>
        </p:spPr>
        <p:txBody>
          <a:bodyPr>
            <a:normAutofit/>
          </a:bodyPr>
          <a:lstStyle/>
          <a:p>
            <a:r>
              <a:rPr lang="en-US" sz="2800" dirty="0"/>
              <a:t>Most teams have incorporated deep contextual embedding representations in deep neural networks </a:t>
            </a:r>
            <a:r>
              <a:rPr lang="en-US" sz="2800" dirty="0" smtClean="0"/>
              <a:t>models</a:t>
            </a:r>
          </a:p>
          <a:p>
            <a:pPr lvl="1"/>
            <a:r>
              <a:rPr lang="en-US" sz="2400" dirty="0" smtClean="0"/>
              <a:t>UIUC team (Lin and Ji, EMNLP2019) </a:t>
            </a:r>
            <a:r>
              <a:rPr lang="en-US" sz="2400" dirty="0"/>
              <a:t>has used ELMO </a:t>
            </a:r>
            <a:r>
              <a:rPr lang="en-US" sz="2400" dirty="0" err="1" smtClean="0"/>
              <a:t>embeddings</a:t>
            </a:r>
            <a:r>
              <a:rPr lang="en-US" sz="2400" dirty="0" smtClean="0"/>
              <a:t> for both coarse-grained and fine-grained extraction</a:t>
            </a:r>
          </a:p>
          <a:p>
            <a:pPr lvl="1"/>
            <a:r>
              <a:rPr lang="en-US" sz="2400" dirty="0" smtClean="0"/>
              <a:t>IBM team uses </a:t>
            </a:r>
            <a:r>
              <a:rPr lang="en-US" sz="2400" dirty="0"/>
              <a:t>regular BERT model </a:t>
            </a:r>
            <a:r>
              <a:rPr lang="en-US" sz="2400" dirty="0" smtClean="0"/>
              <a:t>for coarse-grained extraction, based </a:t>
            </a:r>
            <a:r>
              <a:rPr lang="en-US" sz="2400" dirty="0"/>
              <a:t>name tagger, </a:t>
            </a:r>
            <a:r>
              <a:rPr lang="en-US" sz="2400" dirty="0" smtClean="0"/>
              <a:t>and a </a:t>
            </a:r>
            <a:r>
              <a:rPr lang="en-US" sz="2400" dirty="0"/>
              <a:t>mention-centric classifier using </a:t>
            </a:r>
            <a:r>
              <a:rPr lang="en-US" sz="2400" dirty="0" err="1"/>
              <a:t>RoBERTa</a:t>
            </a:r>
            <a:r>
              <a:rPr lang="en-US" sz="2400" dirty="0"/>
              <a:t> and has features that comprise each mention and its context separately to specialize the mention into a fine-grained </a:t>
            </a:r>
            <a:r>
              <a:rPr lang="en-US" sz="2400" dirty="0" smtClean="0"/>
              <a:t>type</a:t>
            </a:r>
          </a:p>
        </p:txBody>
      </p:sp>
    </p:spTree>
    <p:extLst>
      <p:ext uri="{BB962C8B-B14F-4D97-AF65-F5344CB8AC3E}">
        <p14:creationId xmlns:p14="http://schemas.microsoft.com/office/powerpoint/2010/main" val="1601469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04"/>
          <p:cNvSpPr txBox="1">
            <a:spLocks noGrp="1"/>
          </p:cNvSpPr>
          <p:nvPr>
            <p:ph type="title"/>
          </p:nvPr>
        </p:nvSpPr>
        <p:spPr>
          <a:xfrm>
            <a:off x="728420" y="0"/>
            <a:ext cx="10563035" cy="114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r>
              <a:rPr lang="en-US" dirty="0" smtClean="0"/>
              <a:t>Successful Methods: </a:t>
            </a:r>
            <a:r>
              <a:rPr lang="en-US" dirty="0"/>
              <a:t>Joint Fine-grained Entity Identification, Classification and </a:t>
            </a:r>
            <a:r>
              <a:rPr lang="en-US" dirty="0" smtClean="0"/>
              <a:t>Linking</a:t>
            </a:r>
            <a:endParaRPr dirty="0">
              <a:sym typeface="Palatino Linotype"/>
            </a:endParaRPr>
          </a:p>
        </p:txBody>
      </p:sp>
      <p:sp>
        <p:nvSpPr>
          <p:cNvPr id="1132" name="Google Shape;1132;p104"/>
          <p:cNvSpPr txBox="1"/>
          <p:nvPr/>
        </p:nvSpPr>
        <p:spPr>
          <a:xfrm>
            <a:off x="9731376" y="6569076"/>
            <a:ext cx="93662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r"/>
            <a:fld id="{00000000-1234-1234-1234-123412341234}" type="slidenum">
              <a:rPr lang="en-US" sz="1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9</a:t>
            </a:fld>
            <a:endParaRPr sz="14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45318BB5-1902-4E43-BDEF-0DB7AE391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420" y="1385238"/>
            <a:ext cx="10802319" cy="4983163"/>
          </a:xfrm>
        </p:spPr>
        <p:txBody>
          <a:bodyPr>
            <a:noAutofit/>
          </a:bodyPr>
          <a:lstStyle/>
          <a:p>
            <a:r>
              <a:rPr lang="en-US" dirty="0" err="1" smtClean="0"/>
              <a:t>Ousia</a:t>
            </a:r>
            <a:r>
              <a:rPr lang="en-US" dirty="0" smtClean="0"/>
              <a:t> </a:t>
            </a:r>
            <a:r>
              <a:rPr lang="en-US" dirty="0"/>
              <a:t>Team performs joint entity </a:t>
            </a:r>
            <a:r>
              <a:rPr lang="en-US" dirty="0" smtClean="0"/>
              <a:t>identification </a:t>
            </a:r>
            <a:r>
              <a:rPr lang="en-US" dirty="0"/>
              <a:t>along with type </a:t>
            </a:r>
            <a:r>
              <a:rPr lang="en-US" dirty="0" smtClean="0"/>
              <a:t>classification</a:t>
            </a:r>
          </a:p>
          <a:p>
            <a:pPr lvl="1"/>
            <a:r>
              <a:rPr lang="en-US" dirty="0" smtClean="0"/>
              <a:t>pre-training phase: </a:t>
            </a:r>
            <a:r>
              <a:rPr lang="en-US" dirty="0"/>
              <a:t>encode the given context with BERT along with </a:t>
            </a:r>
            <a:r>
              <a:rPr lang="en-US" dirty="0" err="1" smtClean="0"/>
              <a:t>BiLSTM</a:t>
            </a:r>
            <a:r>
              <a:rPr lang="en-US" dirty="0" smtClean="0"/>
              <a:t>; then </a:t>
            </a:r>
            <a:r>
              <a:rPr lang="en-US" dirty="0"/>
              <a:t>they compute two layers: one performing a CRF to get standard BIO tags and the other computes YAGO </a:t>
            </a:r>
            <a:r>
              <a:rPr lang="en-US" dirty="0" smtClean="0"/>
              <a:t>tags</a:t>
            </a:r>
            <a:endParaRPr lang="en-US" dirty="0"/>
          </a:p>
          <a:p>
            <a:pPr lvl="1"/>
            <a:r>
              <a:rPr lang="en-US" dirty="0" smtClean="0"/>
              <a:t>fine-tuning phase: these </a:t>
            </a:r>
            <a:r>
              <a:rPr lang="en-US" dirty="0"/>
              <a:t>two </a:t>
            </a:r>
            <a:r>
              <a:rPr lang="en-US" dirty="0" smtClean="0"/>
              <a:t>layers are </a:t>
            </a:r>
            <a:r>
              <a:rPr lang="en-US" dirty="0"/>
              <a:t>combined to learn a mapping to output AIDA tags.    </a:t>
            </a:r>
            <a:endParaRPr lang="en-US" dirty="0" smtClean="0"/>
          </a:p>
          <a:p>
            <a:r>
              <a:rPr lang="en-US" dirty="0" smtClean="0"/>
              <a:t>UIUC </a:t>
            </a:r>
            <a:r>
              <a:rPr lang="en-US" dirty="0"/>
              <a:t>team and </a:t>
            </a:r>
            <a:r>
              <a:rPr lang="en-US" dirty="0" err="1"/>
              <a:t>Diffbot</a:t>
            </a:r>
            <a:r>
              <a:rPr lang="en-US" dirty="0"/>
              <a:t> team use Entity Linking (EL) to link mentions to the KB and then infer the types from the </a:t>
            </a:r>
            <a:r>
              <a:rPr lang="en-US" dirty="0" smtClean="0"/>
              <a:t>KB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types from the KB are restricted to the AIDA types: in particular they use the parent types of the linked entity in the type </a:t>
            </a:r>
            <a:r>
              <a:rPr lang="en-US" dirty="0" err="1" smtClean="0"/>
              <a:t>ontolog</a:t>
            </a:r>
            <a:endParaRPr lang="en-US" dirty="0" smtClean="0"/>
          </a:p>
          <a:p>
            <a:pPr lvl="1"/>
            <a:r>
              <a:rPr lang="en-US" dirty="0" err="1" smtClean="0"/>
              <a:t>Diffbot</a:t>
            </a:r>
            <a:r>
              <a:rPr lang="en-US" dirty="0" smtClean="0"/>
              <a:t> </a:t>
            </a:r>
            <a:r>
              <a:rPr lang="en-US" dirty="0"/>
              <a:t>system further uses 10 representative entities for each type using a popularity </a:t>
            </a:r>
            <a:r>
              <a:rPr lang="en-US" dirty="0" smtClean="0"/>
              <a:t>metric</a:t>
            </a:r>
          </a:p>
        </p:txBody>
      </p:sp>
    </p:spTree>
    <p:extLst>
      <p:ext uri="{BB962C8B-B14F-4D97-AF65-F5344CB8AC3E}">
        <p14:creationId xmlns:p14="http://schemas.microsoft.com/office/powerpoint/2010/main" val="1087101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3041</TotalTime>
  <Words>6053</Words>
  <Application>Microsoft Macintosh PowerPoint</Application>
  <PresentationFormat>Custom</PresentationFormat>
  <Paragraphs>813</Paragraphs>
  <Slides>64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Office Theme</vt:lpstr>
      <vt:lpstr>Fine-grained Entity Extraction</vt:lpstr>
      <vt:lpstr>What are “entities”?</vt:lpstr>
      <vt:lpstr>Why Are Entities Important?</vt:lpstr>
      <vt:lpstr>How Many Entities Are There?</vt:lpstr>
      <vt:lpstr>Toward Fine-grained Entity Extraction</vt:lpstr>
      <vt:lpstr>Task</vt:lpstr>
      <vt:lpstr>Data Annotation and Resources</vt:lpstr>
      <vt:lpstr>Successful Methods: Incorporating Contextual Embedding Representations</vt:lpstr>
      <vt:lpstr>Successful Methods: Joint Fine-grained Entity Identification, Classification and Linking</vt:lpstr>
      <vt:lpstr>Use Entity Linking to Improve Fine-grained Entity Extraction</vt:lpstr>
      <vt:lpstr>Use Entity Linking to Improve Fine-grained Entity Extraction</vt:lpstr>
      <vt:lpstr>Successful Methods: Capturing Type Interdependency and Differentiating Similar Types</vt:lpstr>
      <vt:lpstr>Successful Methods: Capturing Type Interdependency and Differentiating Similar Types</vt:lpstr>
      <vt:lpstr>Successful Methods: Capturing Type Interdependency and Differentiating Similar Types</vt:lpstr>
      <vt:lpstr>Capturing Hierarchy in Hierarchical GCN</vt:lpstr>
      <vt:lpstr>Capturing Hierarchy in Hierarchical GCN</vt:lpstr>
      <vt:lpstr>Capturing Hierarchy in Hierarchical GCN</vt:lpstr>
      <vt:lpstr>Capturing Hierarchy in Hierarchical GCN</vt:lpstr>
      <vt:lpstr>Capturing Hierarchy in Hierarchical GCN</vt:lpstr>
      <vt:lpstr>Extend to Thousands of Entity Types</vt:lpstr>
      <vt:lpstr>Ultra-fine-grained Entity Extraction Examples</vt:lpstr>
      <vt:lpstr>Ultra-fine-grained Entity Extraction Examples</vt:lpstr>
      <vt:lpstr>Ultra-fine-grained Entity Extraction Examples</vt:lpstr>
      <vt:lpstr>Ultra-fine-grained Entity Extraction Examples</vt:lpstr>
      <vt:lpstr>Ultra-fine-grained Entity Extraction Examples</vt:lpstr>
      <vt:lpstr>Ultra-fine-grained Entity Extraction Examples</vt:lpstr>
      <vt:lpstr>Chinese Ultra-fine-grained Entity Extraction Examples</vt:lpstr>
      <vt:lpstr>Chinese Ultra-fine-grained Entity Extraction Examples</vt:lpstr>
      <vt:lpstr>KBP2020 Task on Fine-grained EDL</vt:lpstr>
      <vt:lpstr>Annotation Exercise</vt:lpstr>
      <vt:lpstr>Possible Term Projects</vt:lpstr>
      <vt:lpstr>Overview of TAC-KBP2020 Recognizing Ultra Fine-grained EntitieS Task (RUFES): Motivations and Goals</vt:lpstr>
      <vt:lpstr>What’s New in RUFES</vt:lpstr>
      <vt:lpstr>Task Overview</vt:lpstr>
      <vt:lpstr>Datasets</vt:lpstr>
      <vt:lpstr>Ontology Development</vt:lpstr>
      <vt:lpstr>Entities: AIDA vs RUFES vs Annotated</vt:lpstr>
      <vt:lpstr>Mention Types and Reference</vt:lpstr>
      <vt:lpstr>Annotated Mention Types</vt:lpstr>
      <vt:lpstr>Participants (alphabetical order)</vt:lpstr>
      <vt:lpstr>Performance – Mention Detection</vt:lpstr>
      <vt:lpstr>Performance – Coreference</vt:lpstr>
      <vt:lpstr>Performance – Coreference</vt:lpstr>
      <vt:lpstr>Impact of Human Feedback (Mention)</vt:lpstr>
      <vt:lpstr>Impact of Human Feedback (Coreference)</vt:lpstr>
      <vt:lpstr>Impact of Human Feedback (Fine-Grain Typing)</vt:lpstr>
      <vt:lpstr>Mention Types</vt:lpstr>
      <vt:lpstr>Mention Types and Coreference</vt:lpstr>
      <vt:lpstr>Mention Types and Coreference</vt:lpstr>
      <vt:lpstr>Mention Types, Entity Types and Coreference</vt:lpstr>
      <vt:lpstr>Mention Types, Entity Types and Coreference</vt:lpstr>
      <vt:lpstr>Mention Types and Fine Typing</vt:lpstr>
      <vt:lpstr>Mention Types and Fine Typing</vt:lpstr>
      <vt:lpstr>Successful Methods: L3i Hierarchical Multitask Learning for Entity Extraction</vt:lpstr>
      <vt:lpstr>Successful Methods: IBM Synthetic Data Augmentation</vt:lpstr>
      <vt:lpstr>Successful Methods: UIUC Joint Entity and Event Coreference Resolution</vt:lpstr>
      <vt:lpstr>Successful Methods: UIUC External Knowledge Acquisition for Entity Extraction by Entity Linking</vt:lpstr>
      <vt:lpstr>Remaining Errors: UIUC System Error Distribution</vt:lpstr>
      <vt:lpstr>Remaining Challenges: External Knowledge</vt:lpstr>
      <vt:lpstr>Remaining Challenges: Better Coreference Resolution</vt:lpstr>
      <vt:lpstr>Remaining Challenges: Incorporating Relation Extraction</vt:lpstr>
      <vt:lpstr>Remaining Challenges: Incorporating Event Argument Role Labeling</vt:lpstr>
      <vt:lpstr>Remaining Challenges: Require Situation Understanding beyond sentence-level</vt:lpstr>
      <vt:lpstr>Remaining Challenges: Confusion between types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Lin, Ying</dc:creator>
  <cp:lastModifiedBy>Blender Lab</cp:lastModifiedBy>
  <cp:revision>354</cp:revision>
  <dcterms:created xsi:type="dcterms:W3CDTF">2019-08-31T18:49:10Z</dcterms:created>
  <dcterms:modified xsi:type="dcterms:W3CDTF">2022-10-14T00:24:54Z</dcterms:modified>
</cp:coreProperties>
</file>